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2746" autoAdjust="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C8521-EE8D-4B2C-897D-A2172BD33995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B8EA2-8454-40E3-AAC8-F30D7D970B4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2-1 illustrates the general mediator topology of the event-driven architecture pattern.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common to have anywhere from a dozen to several hundred event queues in an event-driven architecture.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 does not specify the implementation of the event queue component;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a message queue, a web service endpoint, or any combination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thereof.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8EA2-8454-40E3-AAC8-F30D7D970B42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how the mediator topology works, suppose you are insured through an insurance company and you decide to move.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case, the initial event might be called something like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relocation event. </a:t>
            </a:r>
          </a:p>
          <a:p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steps involved in processing a relocation event are contained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event mediator as shown in Figure 2-2.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initial event step, the event mediator creates a processing event (e.g.,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address, </a:t>
            </a:r>
            <a:r>
              <a:rPr lang="en-I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recalc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quote, etc.), sends that processing event to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channel and waits for the processing event to be processed by the corresponding event processor (e.g., customer process, quote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etc.).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 continues until all of the steps in the initial event have been processed.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single bar over the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recalc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quote and update claims steps in the event mediator indicates that these steps can be run at the same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8EA2-8454-40E3-AAC8-F30D7D970B42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8EA2-8454-40E3-AAC8-F30D7D970B42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 to understand the broker topology is to think about it as a relay race.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relay race, runners hold a baton and run for a certain distance, then hand off the baton to the next runner, and so on down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 until the last runner crosses the finish line.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relay races, once a runner hands off the baton, she is done with the race.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also true with the broker topology: once an event processor hands off the event, it is no longer involved with the processing of that specific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8EA2-8454-40E3-AAC8-F30D7D970B42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how the broker topology works, we’ll use the same example as in the mediator topology (an insured person moves).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Since there is no central event mediator to receive the initial event in the broker topology, the customer-process component receives the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directly, changes the customer address, and sends out an event saying it changed a customer’s address (e.g.,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address event).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example, there are two event processors that are interested in the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address event: the quote process and the claims process.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quote processor component recalculates the new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autoinsurance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rates based on the address change and publishes an event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rest of the system indicating what it did (e.g., </a:t>
            </a:r>
            <a:r>
              <a:rPr lang="en-I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recalc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quote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event). 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claims processing component, on the other hand, receives the same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address event, but in this case, it updates an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outstanding insurance claim and publishes an event to the system as an </a:t>
            </a:r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claim event. </a:t>
            </a:r>
          </a:p>
          <a:p>
            <a:r>
              <a:rPr lang="en-I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new events are then picked up by other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processor components, and the event chain continues through</a:t>
            </a:r>
          </a:p>
          <a:p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until there are no more events are published for that particular initiating event.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B8EA2-8454-40E3-AAC8-F30D7D970B42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ent_(computing)" TargetMode="External"/><Relationship Id="rId2" Type="http://schemas.openxmlformats.org/officeDocument/2006/relationships/hyperlink" Target="https://en.wikipedia.org/wiki/Software_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ate_(computer_scienc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Mahesh Shirole</a:t>
            </a:r>
          </a:p>
          <a:p>
            <a:endParaRPr lang="en-IN" sz="1800" dirty="0" smtClean="0"/>
          </a:p>
          <a:p>
            <a:endParaRPr lang="en-IN" sz="1800" dirty="0" smtClean="0"/>
          </a:p>
          <a:p>
            <a:pPr algn="r"/>
            <a:r>
              <a:rPr lang="en-IN" sz="1800" dirty="0" smtClean="0"/>
              <a:t>Software Architecture Patterns by Mark Richards</a:t>
            </a:r>
            <a:endParaRPr lang="en-IN" sz="1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Broker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broker topology differs from the mediator topology</a:t>
            </a:r>
          </a:p>
          <a:p>
            <a:pPr lvl="1"/>
            <a:r>
              <a:rPr lang="en-IN" b="1" i="1" dirty="0" smtClean="0">
                <a:solidFill>
                  <a:srgbClr val="FF0000"/>
                </a:solidFill>
              </a:rPr>
              <a:t>there is no central event mediator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b="1" dirty="0" smtClean="0">
                <a:solidFill>
                  <a:srgbClr val="C00000"/>
                </a:solidFill>
              </a:rPr>
              <a:t>message </a:t>
            </a:r>
            <a:r>
              <a:rPr lang="en-IN" dirty="0" smtClean="0"/>
              <a:t>flow is distributed across the event processor components in a </a:t>
            </a:r>
            <a:r>
              <a:rPr lang="en-IN" b="1" i="1" dirty="0" smtClean="0">
                <a:solidFill>
                  <a:srgbClr val="00B050"/>
                </a:solidFill>
              </a:rPr>
              <a:t>chain-like fashion through a lightweight message broker</a:t>
            </a:r>
          </a:p>
          <a:p>
            <a:r>
              <a:rPr lang="en-IN" dirty="0" smtClean="0"/>
              <a:t>This topology is useful when</a:t>
            </a:r>
          </a:p>
          <a:p>
            <a:pPr lvl="1"/>
            <a:r>
              <a:rPr lang="en-IN" dirty="0" smtClean="0"/>
              <a:t>you have a relatively </a:t>
            </a:r>
            <a:r>
              <a:rPr lang="en-IN" b="1" i="1" dirty="0" smtClean="0">
                <a:solidFill>
                  <a:srgbClr val="0070C0"/>
                </a:solidFill>
              </a:rPr>
              <a:t>simple event processing flow </a:t>
            </a:r>
          </a:p>
          <a:p>
            <a:pPr lvl="1"/>
            <a:r>
              <a:rPr lang="en-IN" dirty="0" smtClean="0"/>
              <a:t>you do </a:t>
            </a:r>
            <a:r>
              <a:rPr lang="en-IN" b="1" i="1" dirty="0" smtClean="0">
                <a:solidFill>
                  <a:srgbClr val="0070C0"/>
                </a:solidFill>
              </a:rPr>
              <a:t>not need central event orchestration</a:t>
            </a:r>
            <a:endParaRPr lang="en-IN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Broker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There are two main types of architecture components within the broker topology: </a:t>
            </a: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A </a:t>
            </a:r>
            <a:r>
              <a:rPr lang="en-IN" b="1" i="1" dirty="0" smtClean="0">
                <a:solidFill>
                  <a:srgbClr val="0070C0"/>
                </a:solidFill>
              </a:rPr>
              <a:t>broker component:</a:t>
            </a:r>
            <a:r>
              <a:rPr lang="en-IN" i="1" dirty="0" smtClean="0"/>
              <a:t> </a:t>
            </a:r>
            <a:r>
              <a:rPr lang="en-IN" dirty="0" smtClean="0"/>
              <a:t>can be centralized or federated and contains all of the event channels that are used within the event flow</a:t>
            </a:r>
          </a:p>
          <a:p>
            <a:pPr lvl="1"/>
            <a:r>
              <a:rPr lang="en-IN" dirty="0" smtClean="0"/>
              <a:t>The </a:t>
            </a:r>
            <a:r>
              <a:rPr lang="en-IN" i="1" dirty="0" smtClean="0">
                <a:solidFill>
                  <a:srgbClr val="C00000"/>
                </a:solidFill>
              </a:rPr>
              <a:t>event channels </a:t>
            </a:r>
            <a:r>
              <a:rPr lang="en-IN" dirty="0" smtClean="0"/>
              <a:t>contained within the broker component can be </a:t>
            </a:r>
            <a:r>
              <a:rPr lang="en-IN" i="1" dirty="0" smtClean="0">
                <a:solidFill>
                  <a:srgbClr val="002060"/>
                </a:solidFill>
              </a:rPr>
              <a:t>message queues, message topics, or a combination of both</a:t>
            </a:r>
            <a:endParaRPr lang="en-IN" b="1" i="1" dirty="0" smtClean="0">
              <a:solidFill>
                <a:srgbClr val="002060"/>
              </a:solidFill>
            </a:endParaRPr>
          </a:p>
          <a:p>
            <a:pPr lvl="1"/>
            <a:r>
              <a:rPr lang="en-IN" b="1" i="1" dirty="0" smtClean="0">
                <a:solidFill>
                  <a:srgbClr val="0070C0"/>
                </a:solidFill>
              </a:rPr>
              <a:t>An event processor component: </a:t>
            </a:r>
            <a:r>
              <a:rPr lang="en-IN" dirty="0" smtClean="0"/>
              <a:t>responsible for </a:t>
            </a:r>
            <a:r>
              <a:rPr lang="en-IN" i="1" dirty="0" smtClean="0">
                <a:solidFill>
                  <a:srgbClr val="002060"/>
                </a:solidFill>
              </a:rPr>
              <a:t>processing an event and publishing a new event indicating the action it just performed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Broker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Each event-processor component is responsible for </a:t>
            </a:r>
            <a:r>
              <a:rPr lang="en-IN" b="1" i="1" dirty="0" smtClean="0">
                <a:solidFill>
                  <a:srgbClr val="C00000"/>
                </a:solidFill>
              </a:rPr>
              <a:t>processing an event and publishing a new event</a:t>
            </a:r>
            <a:r>
              <a:rPr lang="en-IN" dirty="0" smtClean="0"/>
              <a:t> indicating the action it just performed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Example: </a:t>
            </a:r>
            <a:r>
              <a:rPr lang="en-IN" dirty="0" smtClean="0"/>
              <a:t>an event processor that balances a portfolio of stocks may receive an initial event called </a:t>
            </a:r>
            <a:r>
              <a:rPr lang="en-IN" i="1" dirty="0" smtClean="0"/>
              <a:t>stock split</a:t>
            </a:r>
          </a:p>
          <a:p>
            <a:pPr lvl="1"/>
            <a:r>
              <a:rPr lang="en-IN" i="1" dirty="0" smtClean="0"/>
              <a:t> Based on that initial event, the event </a:t>
            </a:r>
            <a:r>
              <a:rPr lang="en-IN" dirty="0" smtClean="0"/>
              <a:t>processor may do some portfolio rebalancing, </a:t>
            </a:r>
          </a:p>
          <a:p>
            <a:pPr lvl="1"/>
            <a:r>
              <a:rPr lang="en-IN" dirty="0" smtClean="0"/>
              <a:t>publish a new event to the broker called </a:t>
            </a:r>
            <a:r>
              <a:rPr lang="en-IN" i="1" dirty="0" smtClean="0"/>
              <a:t>rebalance portfolio, which would then </a:t>
            </a:r>
            <a:r>
              <a:rPr lang="en-IN" dirty="0" smtClean="0"/>
              <a:t>be picked up by a different event processor</a:t>
            </a:r>
            <a:endParaRPr lang="en-IN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IN" dirty="0" smtClean="0"/>
              <a:t>Broker Topology</a:t>
            </a:r>
            <a:endParaRPr lang="en-IN" dirty="0"/>
          </a:p>
        </p:txBody>
      </p:sp>
      <p:pic>
        <p:nvPicPr>
          <p:cNvPr id="4" name="Content Placeholder 3" descr="EDA - Brocker topolog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834969"/>
            <a:ext cx="8763000" cy="4163029"/>
          </a:xfr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Broker Topology - Example </a:t>
            </a:r>
            <a:endParaRPr lang="en-IN" dirty="0"/>
          </a:p>
        </p:txBody>
      </p:sp>
      <p:pic>
        <p:nvPicPr>
          <p:cNvPr id="4" name="Content Placeholder 3" descr="Brocker Topology Exampl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200150"/>
            <a:ext cx="6781800" cy="3714750"/>
          </a:xfr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EDA- Considerations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event-driven architecture pattern is a </a:t>
            </a:r>
            <a:r>
              <a:rPr lang="en-IN" b="1" dirty="0" smtClean="0">
                <a:solidFill>
                  <a:srgbClr val="FF0000"/>
                </a:solidFill>
              </a:rPr>
              <a:t>relatively complex pattern to implement</a:t>
            </a:r>
            <a:r>
              <a:rPr lang="en-IN" dirty="0" smtClean="0"/>
              <a:t>, primarily due to its asynchronous distributed nature</a:t>
            </a:r>
          </a:p>
          <a:p>
            <a:r>
              <a:rPr lang="en-IN" dirty="0" smtClean="0"/>
              <a:t>When implementing this pattern, you must address various distributed architecture issues,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remote process availability,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Lack of responsiveness, 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broker reconnection logic in the event of a broker or mediator failure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Event-driven architecture</a:t>
            </a:r>
            <a:r>
              <a:rPr lang="en-IN" dirty="0" smtClean="0"/>
              <a:t> (</a:t>
            </a:r>
            <a:r>
              <a:rPr lang="en-IN" b="1" dirty="0" smtClean="0"/>
              <a:t>EDA</a:t>
            </a:r>
            <a:r>
              <a:rPr lang="en-IN" dirty="0" smtClean="0"/>
              <a:t>), is a </a:t>
            </a:r>
            <a:r>
              <a:rPr lang="en-IN" dirty="0" smtClean="0">
                <a:hlinkClick r:id="rId2" tooltip="Software architecture"/>
              </a:rPr>
              <a:t>software architecture</a:t>
            </a:r>
            <a:r>
              <a:rPr lang="en-IN" dirty="0" smtClean="0"/>
              <a:t> pattern promoting the production, detection, consumption of, and reaction to </a:t>
            </a:r>
            <a:r>
              <a:rPr lang="en-IN" dirty="0" smtClean="0">
                <a:hlinkClick r:id="rId3" tooltip="Event (computing)"/>
              </a:rPr>
              <a:t>events</a:t>
            </a:r>
            <a:endParaRPr lang="en-IN" dirty="0" smtClean="0"/>
          </a:p>
          <a:p>
            <a:r>
              <a:rPr lang="en-IN" smtClean="0"/>
              <a:t>An </a:t>
            </a:r>
            <a:r>
              <a:rPr lang="en-IN" i="1" smtClean="0"/>
              <a:t>event</a:t>
            </a:r>
            <a:r>
              <a:rPr lang="en-IN" smtClean="0"/>
              <a:t> can be defined as "a significant change in </a:t>
            </a:r>
            <a:r>
              <a:rPr lang="en-IN" smtClean="0">
                <a:hlinkClick r:id="rId4" tooltip="State (computer science)"/>
              </a:rPr>
              <a:t>state</a:t>
            </a:r>
            <a:r>
              <a:rPr lang="en-IN" smtClean="0"/>
              <a:t>“</a:t>
            </a:r>
          </a:p>
          <a:p>
            <a:pPr lvl="1"/>
            <a:r>
              <a:rPr lang="en-IN" smtClean="0"/>
              <a:t> </a:t>
            </a:r>
            <a:r>
              <a:rPr lang="en-IN" dirty="0" smtClean="0"/>
              <a:t>For example, when a consumer purchases a car, the car's state changes from "for sale" to "sold"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</a:t>
            </a:r>
            <a:r>
              <a:rPr lang="en-IN" dirty="0" smtClean="0"/>
              <a:t>is a popular </a:t>
            </a:r>
            <a:r>
              <a:rPr lang="en-IN" b="1" i="1" dirty="0" smtClean="0">
                <a:solidFill>
                  <a:srgbClr val="00B050"/>
                </a:solidFill>
              </a:rPr>
              <a:t>distributed asynchronous architecture pattern </a:t>
            </a:r>
            <a:r>
              <a:rPr lang="en-IN" dirty="0" smtClean="0"/>
              <a:t>used to produce highly scalable applications</a:t>
            </a:r>
          </a:p>
          <a:p>
            <a:r>
              <a:rPr lang="en-US" dirty="0" smtClean="0"/>
              <a:t>It is </a:t>
            </a:r>
            <a:r>
              <a:rPr lang="en-IN" b="1" i="1" dirty="0" smtClean="0">
                <a:solidFill>
                  <a:srgbClr val="00B050"/>
                </a:solidFill>
              </a:rPr>
              <a:t>highly adaptable </a:t>
            </a:r>
            <a:r>
              <a:rPr lang="en-IN" dirty="0" smtClean="0"/>
              <a:t>and can be used for small applications and as well as large, complex ones</a:t>
            </a:r>
          </a:p>
          <a:p>
            <a:r>
              <a:rPr lang="en-US" dirty="0" smtClean="0"/>
              <a:t>It </a:t>
            </a:r>
            <a:r>
              <a:rPr lang="en-IN" dirty="0" smtClean="0"/>
              <a:t>is made up of </a:t>
            </a:r>
            <a:r>
              <a:rPr lang="en-IN" b="1" i="1" dirty="0" smtClean="0">
                <a:solidFill>
                  <a:srgbClr val="00B050"/>
                </a:solidFill>
              </a:rPr>
              <a:t>highly decoupled, single-purpose event processing components </a:t>
            </a:r>
            <a:r>
              <a:rPr lang="en-IN" dirty="0" smtClean="0"/>
              <a:t>that asynchronously receive and process events</a:t>
            </a:r>
          </a:p>
          <a:p>
            <a:r>
              <a:rPr lang="en-IN" dirty="0" smtClean="0"/>
              <a:t>consists of two main topologies</a:t>
            </a:r>
          </a:p>
          <a:p>
            <a:pPr lvl="1"/>
            <a:r>
              <a:rPr lang="en-IN" dirty="0" smtClean="0"/>
              <a:t>the </a:t>
            </a:r>
            <a:r>
              <a:rPr lang="en-IN" b="1" i="1" dirty="0" smtClean="0">
                <a:solidFill>
                  <a:srgbClr val="00B050"/>
                </a:solidFill>
              </a:rPr>
              <a:t>mediator</a:t>
            </a:r>
          </a:p>
          <a:p>
            <a:pPr lvl="1"/>
            <a:r>
              <a:rPr lang="en-IN" dirty="0" smtClean="0"/>
              <a:t>the </a:t>
            </a:r>
            <a:r>
              <a:rPr lang="en-IN" b="1" i="1" dirty="0" smtClean="0">
                <a:solidFill>
                  <a:srgbClr val="00B050"/>
                </a:solidFill>
              </a:rPr>
              <a:t>broker</a:t>
            </a:r>
            <a:endParaRPr lang="en-IN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mediator topology</a:t>
            </a:r>
            <a:r>
              <a:rPr lang="en-IN" dirty="0" smtClean="0"/>
              <a:t> is commonly used when you need </a:t>
            </a:r>
            <a:r>
              <a:rPr lang="en-IN" i="1" dirty="0" smtClean="0">
                <a:solidFill>
                  <a:srgbClr val="C00000"/>
                </a:solidFill>
              </a:rPr>
              <a:t>to orchestrate multiple steps within an event </a:t>
            </a:r>
            <a:r>
              <a:rPr lang="en-IN" dirty="0" smtClean="0"/>
              <a:t>through a central mediator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>
                <a:solidFill>
                  <a:srgbClr val="00B050"/>
                </a:solidFill>
              </a:rPr>
              <a:t>broker topology </a:t>
            </a:r>
            <a:r>
              <a:rPr lang="en-IN" dirty="0" smtClean="0"/>
              <a:t>is used when you want </a:t>
            </a:r>
            <a:r>
              <a:rPr lang="en-IN" i="1" dirty="0" smtClean="0">
                <a:solidFill>
                  <a:srgbClr val="C00000"/>
                </a:solidFill>
              </a:rPr>
              <a:t>to chain events together </a:t>
            </a:r>
            <a:r>
              <a:rPr lang="en-IN" dirty="0" smtClean="0"/>
              <a:t>without the use of a central mediator</a:t>
            </a:r>
            <a:endParaRPr lang="en-IN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Mediator Topology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The mediator topology is useful for events that have </a:t>
            </a:r>
            <a:r>
              <a:rPr lang="en-IN" b="1" i="1" dirty="0" smtClean="0">
                <a:solidFill>
                  <a:srgbClr val="C00000"/>
                </a:solidFill>
              </a:rPr>
              <a:t>multiple steps </a:t>
            </a:r>
            <a:r>
              <a:rPr lang="en-IN" dirty="0" smtClean="0"/>
              <a:t>and require some level of </a:t>
            </a:r>
            <a:r>
              <a:rPr lang="en-IN" b="1" i="1" dirty="0" smtClean="0">
                <a:solidFill>
                  <a:srgbClr val="C00000"/>
                </a:solidFill>
              </a:rPr>
              <a:t>orchestration </a:t>
            </a:r>
            <a:r>
              <a:rPr lang="en-IN" dirty="0" smtClean="0"/>
              <a:t>to process the event</a:t>
            </a:r>
          </a:p>
          <a:p>
            <a:r>
              <a:rPr lang="en-IN" dirty="0" smtClean="0"/>
              <a:t>Example: Stock Trade</a:t>
            </a:r>
          </a:p>
          <a:p>
            <a:pPr lvl="1"/>
            <a:r>
              <a:rPr lang="en-IN" dirty="0" smtClean="0"/>
              <a:t>A single event to place a stock trade might require you to</a:t>
            </a:r>
          </a:p>
          <a:p>
            <a:pPr lvl="2"/>
            <a:r>
              <a:rPr lang="en-IN" dirty="0" smtClean="0"/>
              <a:t> First validate the trade, </a:t>
            </a:r>
          </a:p>
          <a:p>
            <a:pPr lvl="2"/>
            <a:r>
              <a:rPr lang="en-IN" dirty="0" smtClean="0"/>
              <a:t>Check the compliance of that stock trade against various compliance rules,</a:t>
            </a:r>
          </a:p>
          <a:p>
            <a:pPr lvl="2"/>
            <a:r>
              <a:rPr lang="en-IN" dirty="0" smtClean="0"/>
              <a:t>Assign the trade to a broker, </a:t>
            </a:r>
          </a:p>
          <a:p>
            <a:pPr lvl="2"/>
            <a:r>
              <a:rPr lang="en-IN" dirty="0" smtClean="0"/>
              <a:t>Calculate the commission, </a:t>
            </a:r>
          </a:p>
          <a:p>
            <a:pPr lvl="2"/>
            <a:r>
              <a:rPr lang="en-IN" dirty="0" smtClean="0"/>
              <a:t>Finally place the trade with that broker</a:t>
            </a:r>
          </a:p>
          <a:p>
            <a:r>
              <a:rPr lang="en-IN" dirty="0" smtClean="0"/>
              <a:t>Orchestration:</a:t>
            </a:r>
          </a:p>
          <a:p>
            <a:r>
              <a:rPr lang="en-US" dirty="0" smtClean="0"/>
              <a:t>To determine </a:t>
            </a:r>
            <a:r>
              <a:rPr lang="en-IN" dirty="0" smtClean="0"/>
              <a:t>the </a:t>
            </a:r>
            <a:r>
              <a:rPr lang="en-IN" b="1" i="1" dirty="0" smtClean="0">
                <a:solidFill>
                  <a:srgbClr val="002060"/>
                </a:solidFill>
              </a:rPr>
              <a:t>order of the steps </a:t>
            </a:r>
            <a:r>
              <a:rPr lang="en-IN" dirty="0" smtClean="0"/>
              <a:t>and which ones can be </a:t>
            </a:r>
            <a:r>
              <a:rPr lang="en-IN" b="1" i="1" dirty="0" smtClean="0">
                <a:solidFill>
                  <a:srgbClr val="002060"/>
                </a:solidFill>
              </a:rPr>
              <a:t>done serially and in parallel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IN" dirty="0" smtClean="0"/>
              <a:t>EDA - Mediator Topology</a:t>
            </a:r>
            <a:endParaRPr lang="en-IN" dirty="0"/>
          </a:p>
        </p:txBody>
      </p:sp>
      <p:pic>
        <p:nvPicPr>
          <p:cNvPr id="4" name="Content Placeholder 3" descr="Event Driven Architectur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628650"/>
            <a:ext cx="8915400" cy="4343400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Mediator Topology – Event Mediator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2905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event-mediator component is </a:t>
            </a:r>
            <a:r>
              <a:rPr lang="en-IN" i="1" dirty="0" smtClean="0">
                <a:solidFill>
                  <a:srgbClr val="C00000"/>
                </a:solidFill>
              </a:rPr>
              <a:t>responsible for orchestrating the steps </a:t>
            </a:r>
            <a:r>
              <a:rPr lang="en-IN" dirty="0" smtClean="0"/>
              <a:t>contained within the initial </a:t>
            </a:r>
            <a:r>
              <a:rPr lang="en-IN" dirty="0" smtClean="0"/>
              <a:t>event</a:t>
            </a:r>
            <a:endParaRPr lang="en-IN" dirty="0" smtClean="0"/>
          </a:p>
          <a:p>
            <a:r>
              <a:rPr lang="en-IN" dirty="0" smtClean="0"/>
              <a:t>For each step in the initial event, the event mediator sends out a specific processing event to an event channel, which is then received and processed by the event </a:t>
            </a:r>
            <a:r>
              <a:rPr lang="en-IN" dirty="0" smtClean="0"/>
              <a:t>processor</a:t>
            </a:r>
            <a:endParaRPr lang="en-IN" dirty="0" smtClean="0"/>
          </a:p>
          <a:p>
            <a:r>
              <a:rPr lang="en-IN" dirty="0" smtClean="0"/>
              <a:t>It is important to note that the </a:t>
            </a:r>
            <a:r>
              <a:rPr lang="en-IN" i="1" dirty="0" smtClean="0">
                <a:solidFill>
                  <a:srgbClr val="C00000"/>
                </a:solidFill>
              </a:rPr>
              <a:t>event mediator doesn’t actually perform the business logic necessary to process the initial event</a:t>
            </a:r>
            <a:r>
              <a:rPr lang="en-IN" dirty="0" smtClean="0"/>
              <a:t>; rather, it </a:t>
            </a:r>
            <a:r>
              <a:rPr lang="en-IN" i="1" dirty="0" smtClean="0">
                <a:solidFill>
                  <a:srgbClr val="00B050"/>
                </a:solidFill>
              </a:rPr>
              <a:t>knows of the steps required to process the initial </a:t>
            </a:r>
            <a:r>
              <a:rPr lang="en-IN" i="1" dirty="0" smtClean="0">
                <a:solidFill>
                  <a:srgbClr val="00B050"/>
                </a:solidFill>
              </a:rPr>
              <a:t>event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Mediator Topology – Event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4057650"/>
          </a:xfrm>
        </p:spPr>
        <p:txBody>
          <a:bodyPr>
            <a:noAutofit/>
          </a:bodyPr>
          <a:lstStyle/>
          <a:p>
            <a:pPr algn="just"/>
            <a:r>
              <a:rPr lang="en-IN" sz="2400" dirty="0" smtClean="0"/>
              <a:t>The event processor components contain the </a:t>
            </a:r>
            <a:r>
              <a:rPr lang="en-IN" sz="2400" i="1" dirty="0" smtClean="0">
                <a:solidFill>
                  <a:srgbClr val="C00000"/>
                </a:solidFill>
              </a:rPr>
              <a:t>application business logic necessary to process the processing event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Event processors are </a:t>
            </a:r>
            <a:r>
              <a:rPr lang="en-IN" sz="2400" b="1" dirty="0" smtClean="0">
                <a:solidFill>
                  <a:srgbClr val="C00000"/>
                </a:solidFill>
              </a:rPr>
              <a:t>self-contained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B050"/>
                </a:solidFill>
              </a:rPr>
              <a:t>independent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2060"/>
                </a:solidFill>
              </a:rPr>
              <a:t>highly decoupled </a:t>
            </a:r>
            <a:r>
              <a:rPr lang="en-IN" sz="2400" dirty="0" smtClean="0"/>
              <a:t>architecture components that perform a specific task in the application or system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While the granularity of the event-processor component can vary from fine-grained (e.g., calculate sales tax on an order) to </a:t>
            </a:r>
            <a:r>
              <a:rPr lang="en-IN" sz="2400" dirty="0" err="1" smtClean="0"/>
              <a:t>coarsegrained</a:t>
            </a:r>
            <a:r>
              <a:rPr lang="en-IN" sz="2400" dirty="0" smtClean="0"/>
              <a:t> (e.g., process an insurance claim)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Each event-processor component should </a:t>
            </a:r>
            <a:r>
              <a:rPr lang="en-IN" sz="2400" i="1" dirty="0" smtClean="0">
                <a:solidFill>
                  <a:srgbClr val="C00000"/>
                </a:solidFill>
              </a:rPr>
              <a:t>perform a single business task</a:t>
            </a:r>
            <a:r>
              <a:rPr lang="en-IN" sz="2400" dirty="0" smtClean="0"/>
              <a:t> and not rely on other event processors to complete its specific task</a:t>
            </a:r>
            <a:endParaRPr lang="en-IN" sz="2400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Mediator Topology - Example</a:t>
            </a:r>
            <a:endParaRPr lang="en-IN" dirty="0"/>
          </a:p>
        </p:txBody>
      </p:sp>
      <p:pic>
        <p:nvPicPr>
          <p:cNvPr id="4" name="Content Placeholder 3" descr="EDA- Mediator Topology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1200151"/>
            <a:ext cx="8153400" cy="3944003"/>
          </a:xfr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1218</Words>
  <Application>Microsoft Office PowerPoint</Application>
  <PresentationFormat>On-screen Show (16:9)</PresentationFormat>
  <Paragraphs>105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Event Driven Architecture</vt:lpstr>
      <vt:lpstr>Event Driven Architecture</vt:lpstr>
      <vt:lpstr>Event Driven Architecture</vt:lpstr>
      <vt:lpstr>Event Driven Architecture</vt:lpstr>
      <vt:lpstr>Mediator Topology</vt:lpstr>
      <vt:lpstr>EDA - Mediator Topology</vt:lpstr>
      <vt:lpstr>Mediator Topology – Event Mediator</vt:lpstr>
      <vt:lpstr>Mediator Topology – Event Processor</vt:lpstr>
      <vt:lpstr>Mediator Topology - Example</vt:lpstr>
      <vt:lpstr>Broker Topology</vt:lpstr>
      <vt:lpstr>Broker Topology</vt:lpstr>
      <vt:lpstr>Broker Topology</vt:lpstr>
      <vt:lpstr>Broker Topology</vt:lpstr>
      <vt:lpstr>Broker Topology - Example </vt:lpstr>
      <vt:lpstr>EDA- Considerations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Driven Architecture</dc:title>
  <dc:creator>MAHESH</dc:creator>
  <cp:lastModifiedBy>Yogesh Mangnaik</cp:lastModifiedBy>
  <cp:revision>41</cp:revision>
  <dcterms:created xsi:type="dcterms:W3CDTF">2006-08-16T00:00:00Z</dcterms:created>
  <dcterms:modified xsi:type="dcterms:W3CDTF">2018-03-04T15:41:24Z</dcterms:modified>
</cp:coreProperties>
</file>