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5880" autoAdjust="0"/>
  </p:normalViewPr>
  <p:slideViewPr>
    <p:cSldViewPr>
      <p:cViewPr varScale="1">
        <p:scale>
          <a:sx n="73" d="100"/>
          <a:sy n="73" d="100"/>
        </p:scale>
        <p:origin x="-129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10DFE-7083-4152-B186-23D46312CACD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7FA3-DCA4-4370-B599-F020BED9291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microkernel architecture pattern (sometimes referred to as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plug-in architecture pattern) is a natural pattern for implementing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product-based applications. A product-based application is one that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packaged and made available for download in versions as a typical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third-party product. However, many companies also develop and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 their internal business applications like software products,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 with versions, release notes, and pluggable features. These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also a natural fit for this pattern. The microkernel architecture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allows you to add additional application features as plug-ins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core application, providing extensibility as well as feature separation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isolation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7FA3-DCA4-4370-B599-F020BED9291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microkernel architecture pattern consists of two types of architecture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components: a </a:t>
            </a:r>
            <a:r>
              <a:rPr lang="en-I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system and plug-in modules. Application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is divided between independent plug-in modules and the basic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system, providing extensibility, flexibility, and isolation of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features and custom processing logic. Figure 3-1 illustrates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basic microkernel architecture pattern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core system of the microkernel architecture pattern traditionally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only the minimal functionality required to make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operational. Many operating systems implement the microkernel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pattern, hence the origin of this pattern’s name.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plug-in modules are stand-alone, independent components that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 specialized processing, additional features, and custom code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meant to enhance or extend the core system to produce additional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capabilities.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Generally, plug-in modules should be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of other plug-in modules, but you can certainly design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plug-ins that require other plug-ins to be present.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7FA3-DCA4-4370-B599-F020BED9291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core system needs to know about which plug-in modules are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 and how to get to them. One common way of implementing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through some sort of plug-in registry. This registry contains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plug-in module, including things like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name, data contract, and remote access protocol details (depending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how the plug-in is connected to the core system). For example,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plug-in for tax software that flags high-risk tax audit items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have a registry entry that contains the name of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(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AuditChecker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the data contract (input data and output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data), and the contract format (XML). It might also contain a WSDL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(Web Services Definition Language) if the plug-in is accessed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SOAP.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7FA3-DCA4-4370-B599-F020BED9291A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Plug-in modules can be connected to the core system through a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variety of ways, including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(open service gateway initiative),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messaging, web services, or even direct point-to-point binding (i.e.,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instantiation). The type of connection you use depends on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type of application you are building (small product or large business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application) and your specific needs (e.g., single deploy or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dis‐tributed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deployment). The architecture pattern itself does not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specify any of these implementation details, only that the plug-in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 must remain independent from one another.</a:t>
            </a:r>
          </a:p>
          <a:p>
            <a:endParaRPr lang="en-US" dirty="0" smtClean="0"/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contracts between the plug-in modules and the core system can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range anywhere from standard contracts to custom ones. Custom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contracts are typically found in situations where plug-in components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developed by a third party where you have no control over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contract used by the plug-in. 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such cases, it is common to create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adapter between the plug-in contact and your standard contract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core system doesn’t need specialized code for each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plug-in.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7FA3-DCA4-4370-B599-F020BED9291A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Microkernel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Mahesh Shirole</a:t>
            </a:r>
          </a:p>
          <a:p>
            <a:r>
              <a:rPr lang="en-US" dirty="0" smtClean="0"/>
              <a:t>VJTI, Mumbai -19</a:t>
            </a:r>
          </a:p>
          <a:p>
            <a:endParaRPr lang="en-US" dirty="0" smtClean="0"/>
          </a:p>
          <a:p>
            <a:pPr algn="r"/>
            <a:r>
              <a:rPr lang="en-IN" sz="1600" dirty="0" smtClean="0"/>
              <a:t>Software Architecture Patterns by Mark Richards</a:t>
            </a:r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Microkernel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The microkernel architecture pattern also referred as the </a:t>
            </a:r>
            <a:r>
              <a:rPr lang="en-IN" i="1" dirty="0" smtClean="0">
                <a:solidFill>
                  <a:srgbClr val="7030A0"/>
                </a:solidFill>
              </a:rPr>
              <a:t>plug-in architecture pattern</a:t>
            </a:r>
          </a:p>
          <a:p>
            <a:pPr algn="just"/>
            <a:r>
              <a:rPr lang="en-IN" dirty="0" smtClean="0"/>
              <a:t>It is a natural pattern for implementing </a:t>
            </a:r>
            <a:r>
              <a:rPr lang="en-IN" i="1" dirty="0" smtClean="0">
                <a:solidFill>
                  <a:srgbClr val="7030A0"/>
                </a:solidFill>
              </a:rPr>
              <a:t>product-based applications</a:t>
            </a:r>
          </a:p>
          <a:p>
            <a:pPr algn="just"/>
            <a:r>
              <a:rPr lang="en-IN" dirty="0" smtClean="0"/>
              <a:t>A product-based application- </a:t>
            </a:r>
            <a:r>
              <a:rPr lang="en-IN" i="1" dirty="0" smtClean="0">
                <a:solidFill>
                  <a:srgbClr val="00B050"/>
                </a:solidFill>
              </a:rPr>
              <a:t>packaged </a:t>
            </a:r>
            <a:r>
              <a:rPr lang="en-IN" dirty="0" smtClean="0"/>
              <a:t>and made available for download in </a:t>
            </a:r>
            <a:r>
              <a:rPr lang="en-IN" i="1" dirty="0" smtClean="0">
                <a:solidFill>
                  <a:srgbClr val="00B050"/>
                </a:solidFill>
              </a:rPr>
              <a:t>versions as a typical third-party product</a:t>
            </a:r>
          </a:p>
          <a:p>
            <a:pPr algn="just"/>
            <a:r>
              <a:rPr lang="en-IN" dirty="0" smtClean="0"/>
              <a:t>It allows you to </a:t>
            </a:r>
            <a:r>
              <a:rPr lang="en-IN" i="1" dirty="0" smtClean="0">
                <a:solidFill>
                  <a:srgbClr val="C00000"/>
                </a:solidFill>
              </a:rPr>
              <a:t>add additional application features </a:t>
            </a:r>
            <a:r>
              <a:rPr lang="en-IN" dirty="0" smtClean="0"/>
              <a:t>as </a:t>
            </a:r>
            <a:r>
              <a:rPr lang="en-IN" i="1" dirty="0" smtClean="0">
                <a:solidFill>
                  <a:srgbClr val="00B050"/>
                </a:solidFill>
              </a:rPr>
              <a:t>plug-ins to the core application</a:t>
            </a:r>
            <a:r>
              <a:rPr lang="en-IN" dirty="0" smtClean="0"/>
              <a:t>, providing extensibility as well as feature separation and isolation</a:t>
            </a:r>
            <a:endParaRPr lang="en-IN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82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Two type of architecture components</a:t>
            </a:r>
          </a:p>
          <a:p>
            <a:pPr lvl="1"/>
            <a:r>
              <a:rPr lang="en-US" dirty="0" smtClean="0"/>
              <a:t>Core System: </a:t>
            </a:r>
            <a:r>
              <a:rPr lang="en-IN" sz="2400" dirty="0" smtClean="0"/>
              <a:t>minimal functionality required to make the system operational</a:t>
            </a:r>
            <a:endParaRPr lang="en-US" dirty="0" smtClean="0"/>
          </a:p>
          <a:p>
            <a:pPr lvl="1"/>
            <a:r>
              <a:rPr lang="en-US" dirty="0" smtClean="0"/>
              <a:t>Plug-in modules: </a:t>
            </a:r>
            <a:r>
              <a:rPr lang="en-IN" sz="2400" dirty="0" smtClean="0"/>
              <a:t>stand-alone, independent components that contain specialized processing, additional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IN" dirty="0"/>
          </a:p>
        </p:txBody>
      </p:sp>
      <p:pic>
        <p:nvPicPr>
          <p:cNvPr id="4" name="Picture 3" descr="Microkernel achitecture patter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51460"/>
            <a:ext cx="7010400" cy="2377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94334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core system must know about </a:t>
            </a:r>
            <a:r>
              <a:rPr lang="en-IN" i="1" dirty="0" smtClean="0">
                <a:solidFill>
                  <a:srgbClr val="00B050"/>
                </a:solidFill>
              </a:rPr>
              <a:t>which plug-in modules are available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how to access them</a:t>
            </a:r>
          </a:p>
          <a:p>
            <a:r>
              <a:rPr lang="en-US" dirty="0" smtClean="0"/>
              <a:t>Solution : </a:t>
            </a:r>
            <a:r>
              <a:rPr lang="en-IN" b="1" dirty="0" smtClean="0">
                <a:solidFill>
                  <a:srgbClr val="00B050"/>
                </a:solidFill>
              </a:rPr>
              <a:t>plug-in registry</a:t>
            </a:r>
          </a:p>
          <a:p>
            <a:r>
              <a:rPr lang="en-IN" dirty="0" smtClean="0"/>
              <a:t>The registry contains</a:t>
            </a:r>
          </a:p>
          <a:p>
            <a:pPr lvl="1"/>
            <a:r>
              <a:rPr lang="en-IN" dirty="0" smtClean="0"/>
              <a:t>information about each plug-in module, </a:t>
            </a:r>
          </a:p>
          <a:p>
            <a:pPr lvl="1"/>
            <a:r>
              <a:rPr lang="en-IN" dirty="0" smtClean="0"/>
              <a:t>its name </a:t>
            </a:r>
          </a:p>
          <a:p>
            <a:pPr lvl="1"/>
            <a:r>
              <a:rPr lang="en-IN" dirty="0" smtClean="0"/>
              <a:t>data contract (input data and output data)</a:t>
            </a:r>
          </a:p>
          <a:p>
            <a:pPr lvl="1"/>
            <a:r>
              <a:rPr lang="en-US" dirty="0" smtClean="0"/>
              <a:t>Contract format (e.g. XML, WSDL, SOAP)</a:t>
            </a:r>
            <a:endParaRPr lang="en-IN" dirty="0" smtClean="0"/>
          </a:p>
          <a:p>
            <a:pPr lvl="1"/>
            <a:r>
              <a:rPr lang="en-IN" dirty="0" smtClean="0"/>
              <a:t>remote access protocol details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Plug-in Module connect to core system using</a:t>
            </a:r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(Open service gateway initiative)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Direct point-to-point binding (object installation)</a:t>
            </a:r>
          </a:p>
          <a:p>
            <a:r>
              <a:rPr lang="en-US" dirty="0" smtClean="0"/>
              <a:t>Contract between plug-in module and core system</a:t>
            </a:r>
          </a:p>
          <a:p>
            <a:pPr lvl="1"/>
            <a:r>
              <a:rPr lang="en-US" dirty="0" smtClean="0"/>
              <a:t>Standard contract (</a:t>
            </a:r>
            <a:r>
              <a:rPr lang="en-IN" dirty="0" smtClean="0"/>
              <a:t>usually </a:t>
            </a:r>
            <a:r>
              <a:rPr lang="en-IN" b="1" i="1" dirty="0" smtClean="0">
                <a:solidFill>
                  <a:srgbClr val="0070C0"/>
                </a:solidFill>
              </a:rPr>
              <a:t>implemented through XML </a:t>
            </a:r>
            <a:r>
              <a:rPr lang="en-IN" dirty="0" smtClean="0"/>
              <a:t>or a Java Map)</a:t>
            </a:r>
            <a:endParaRPr lang="en-US" dirty="0" smtClean="0"/>
          </a:p>
          <a:p>
            <a:pPr lvl="1"/>
            <a:r>
              <a:rPr lang="en-US" dirty="0" smtClean="0"/>
              <a:t>Custom contract (needs </a:t>
            </a:r>
            <a:r>
              <a:rPr lang="en-IN" b="1" i="1" dirty="0" smtClean="0">
                <a:solidFill>
                  <a:srgbClr val="0070C0"/>
                </a:solidFill>
              </a:rPr>
              <a:t>adapter </a:t>
            </a:r>
            <a:r>
              <a:rPr lang="en-IN" dirty="0" smtClean="0"/>
              <a:t>between the plug-in contact and standard contract) 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Eclipse IDE</a:t>
            </a:r>
          </a:p>
          <a:p>
            <a:pPr lvl="1"/>
            <a:r>
              <a:rPr lang="en-US" dirty="0" smtClean="0"/>
              <a:t>Core system: </a:t>
            </a:r>
            <a:r>
              <a:rPr lang="en-IN" dirty="0" smtClean="0"/>
              <a:t>basic Eclipse product</a:t>
            </a:r>
          </a:p>
          <a:p>
            <a:pPr lvl="1"/>
            <a:r>
              <a:rPr lang="en-US" dirty="0" smtClean="0"/>
              <a:t>Plug-in: Additional required plug-ins</a:t>
            </a:r>
          </a:p>
          <a:p>
            <a:r>
              <a:rPr lang="en-US" dirty="0" smtClean="0"/>
              <a:t>Internet Browser</a:t>
            </a:r>
          </a:p>
          <a:p>
            <a:pPr lvl="1"/>
            <a:r>
              <a:rPr lang="en-US" dirty="0" smtClean="0"/>
              <a:t>Core system: Basic Browser</a:t>
            </a:r>
          </a:p>
          <a:p>
            <a:pPr lvl="1"/>
            <a:r>
              <a:rPr lang="en-US" dirty="0" smtClean="0"/>
              <a:t>Plug-in: Additional plug-ins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The micro-services architecture pattern provides great support for </a:t>
            </a:r>
            <a:r>
              <a:rPr lang="en-IN" i="1" dirty="0" smtClean="0">
                <a:solidFill>
                  <a:srgbClr val="0070C0"/>
                </a:solidFill>
              </a:rPr>
              <a:t>evolutionary design and incremental development</a:t>
            </a:r>
          </a:p>
          <a:p>
            <a:pPr algn="just"/>
            <a:r>
              <a:rPr lang="en-IN" dirty="0" smtClean="0"/>
              <a:t>For product-based applications, the microkernel architecture pattern should always be your first choice as a starting architecture, particularly for those products where you will be releasing additional features over time</a:t>
            </a:r>
            <a:endParaRPr lang="en-IN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Pattern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04800" y="742950"/>
          <a:ext cx="8610600" cy="428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842"/>
                <a:gridCol w="1017616"/>
                <a:gridCol w="5949142"/>
              </a:tblGrid>
              <a:tr h="573161"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smtClean="0"/>
                        <a:t>Characteristics</a:t>
                      </a:r>
                      <a:endParaRPr lang="en-IN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smtClean="0"/>
                        <a:t>Rating</a:t>
                      </a:r>
                      <a:endParaRPr lang="en-IN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smtClean="0"/>
                        <a:t>Analysis</a:t>
                      </a:r>
                      <a:endParaRPr lang="en-IN" sz="1500" dirty="0"/>
                    </a:p>
                  </a:txBody>
                  <a:tcPr marT="34290" marB="34290"/>
                </a:tc>
              </a:tr>
              <a:tr h="1569964">
                <a:tc>
                  <a:txBody>
                    <a:bodyPr/>
                    <a:lstStyle/>
                    <a:p>
                      <a:pPr algn="just"/>
                      <a:r>
                        <a:rPr lang="en-US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Agility</a:t>
                      </a:r>
                      <a:endParaRPr lang="en-IN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IN" sz="1500" b="1" dirty="0">
                        <a:solidFill>
                          <a:srgbClr val="00B05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IN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Changes can largely be isolated and implemented quickly through loosely coupled plug-in modules. In general, the core system of most microkernel architectures tends to become stable quickly, and as such is fairly robust and requires few changes over time.</a:t>
                      </a:r>
                      <a:endParaRPr lang="en-IN" sz="1500" dirty="0"/>
                    </a:p>
                  </a:txBody>
                  <a:tcPr marT="34290" marB="34290"/>
                </a:tc>
              </a:tr>
              <a:tr h="1071563">
                <a:tc>
                  <a:txBody>
                    <a:bodyPr/>
                    <a:lstStyle/>
                    <a:p>
                      <a:pPr algn="just"/>
                      <a:r>
                        <a:rPr lang="en-IN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Testability</a:t>
                      </a:r>
                      <a:endParaRPr lang="en-IN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IN" sz="1500" b="1" dirty="0">
                        <a:solidFill>
                          <a:srgbClr val="00B05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IN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Plug-in modules can be tested in isolation and can be</a:t>
                      </a:r>
                    </a:p>
                    <a:p>
                      <a:r>
                        <a:rPr lang="en-IN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easily mocked by the core system to demonstrate or prototype a particular feature with little or no change to the core system</a:t>
                      </a:r>
                      <a:endParaRPr lang="en-IN" sz="1500" dirty="0"/>
                    </a:p>
                  </a:txBody>
                  <a:tcPr marT="34290" marB="34290"/>
                </a:tc>
              </a:tr>
              <a:tr h="1071563">
                <a:tc>
                  <a:txBody>
                    <a:bodyPr/>
                    <a:lstStyle/>
                    <a:p>
                      <a:pPr algn="just"/>
                      <a:r>
                        <a:rPr lang="en-IN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Ease of development</a:t>
                      </a:r>
                      <a:endParaRPr lang="en-IN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IN" sz="1500" b="1" dirty="0">
                        <a:solidFill>
                          <a:srgbClr val="00B05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IN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Depending on how the pattern is implemented, the plug-in modules can be dynamically added to the core system at runtime (e.g., hot-deployed), minimizing downtime during Deployment</a:t>
                      </a:r>
                      <a:endParaRPr lang="en-IN" sz="15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857250"/>
          </a:xfrm>
        </p:spPr>
        <p:txBody>
          <a:bodyPr/>
          <a:lstStyle/>
          <a:p>
            <a:r>
              <a:rPr lang="en-US" dirty="0" smtClean="0"/>
              <a:t>Pattern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28600" y="571500"/>
          <a:ext cx="8686800" cy="445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990600"/>
                <a:gridCol w="5867400"/>
              </a:tblGrid>
              <a:tr h="363242"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smtClean="0"/>
                        <a:t>Characteristics</a:t>
                      </a:r>
                      <a:endParaRPr lang="en-IN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smtClean="0"/>
                        <a:t>Rating</a:t>
                      </a:r>
                      <a:endParaRPr lang="en-IN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smtClean="0"/>
                        <a:t>Analysis</a:t>
                      </a:r>
                      <a:endParaRPr lang="en-IN" sz="1500" dirty="0"/>
                    </a:p>
                  </a:txBody>
                  <a:tcPr marT="34290" marB="34290"/>
                </a:tc>
              </a:tr>
              <a:tr h="1440180">
                <a:tc>
                  <a:txBody>
                    <a:bodyPr/>
                    <a:lstStyle/>
                    <a:p>
                      <a:pPr algn="just"/>
                      <a:r>
                        <a:rPr lang="en-IN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IN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IN" sz="1500" b="1" dirty="0">
                        <a:solidFill>
                          <a:srgbClr val="00B05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IN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 the microkernel pattern does not naturally lend</a:t>
                      </a:r>
                    </a:p>
                    <a:p>
                      <a:r>
                        <a:rPr lang="en-IN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itself to high-performance applications, in general, most applications built using the microkernel architecture pattern perform well because you can customize and streamline applications to only include those features you need.</a:t>
                      </a:r>
                      <a:endParaRPr lang="en-IN" sz="1500" dirty="0"/>
                    </a:p>
                  </a:txBody>
                  <a:tcPr marT="34290" marB="34290"/>
                </a:tc>
              </a:tr>
              <a:tr h="982980">
                <a:tc>
                  <a:txBody>
                    <a:bodyPr/>
                    <a:lstStyle/>
                    <a:p>
                      <a:pPr algn="just"/>
                      <a:r>
                        <a:rPr lang="en-IN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en-IN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IN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IN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Because most microkernel architecture implementations are product based and are generally smaller in size, they are implemented as single units and hence not highly scalable</a:t>
                      </a:r>
                      <a:endParaRPr lang="en-IN" sz="1500" dirty="0"/>
                    </a:p>
                  </a:txBody>
                  <a:tcPr marT="34290" marB="34290"/>
                </a:tc>
              </a:tr>
              <a:tr h="1668780">
                <a:tc>
                  <a:txBody>
                    <a:bodyPr/>
                    <a:lstStyle/>
                    <a:p>
                      <a:pPr algn="just"/>
                      <a:r>
                        <a:rPr lang="en-IN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Ease of deployment</a:t>
                      </a:r>
                      <a:endParaRPr lang="en-IN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IN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IN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microkernel architecture requires thoughtful</a:t>
                      </a:r>
                    </a:p>
                    <a:p>
                      <a:r>
                        <a:rPr lang="en-IN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contract governance, making it rather complex to implement. Contract versioning, internal plug-in registries, plug-in granularity, and the wide choices available for plug-in connectivity all contribute to the complexity involved with implementing this pattern.</a:t>
                      </a:r>
                      <a:endParaRPr lang="en-IN" sz="15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1120</Words>
  <Application>Microsoft Office PowerPoint</Application>
  <PresentationFormat>On-screen Show (16:9)</PresentationFormat>
  <Paragraphs>134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Microkernel Architecture</vt:lpstr>
      <vt:lpstr>Microkernel Architecture</vt:lpstr>
      <vt:lpstr>Pattern Description</vt:lpstr>
      <vt:lpstr>Core System</vt:lpstr>
      <vt:lpstr>Plug-in Module</vt:lpstr>
      <vt:lpstr>Example</vt:lpstr>
      <vt:lpstr>Slide 7</vt:lpstr>
      <vt:lpstr>Pattern Analysis</vt:lpstr>
      <vt:lpstr>Pattern Analysis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Microkernel Architecture</dc:title>
  <dc:creator>MAHESH</dc:creator>
  <cp:lastModifiedBy>Yogesh Mangnaik</cp:lastModifiedBy>
  <cp:revision>34</cp:revision>
  <dcterms:created xsi:type="dcterms:W3CDTF">2006-08-16T00:00:00Z</dcterms:created>
  <dcterms:modified xsi:type="dcterms:W3CDTF">2018-03-04T18:08:14Z</dcterms:modified>
</cp:coreProperties>
</file>