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71" r:id="rId10"/>
    <p:sldId id="277" r:id="rId11"/>
    <p:sldId id="272" r:id="rId12"/>
    <p:sldId id="273" r:id="rId13"/>
    <p:sldId id="274" r:id="rId14"/>
    <p:sldId id="275" r:id="rId15"/>
    <p:sldId id="276" r:id="rId16"/>
    <p:sldId id="262" r:id="rId17"/>
    <p:sldId id="263" r:id="rId18"/>
    <p:sldId id="264" r:id="rId19"/>
    <p:sldId id="265" r:id="rId20"/>
    <p:sldId id="266" r:id="rId21"/>
    <p:sldId id="267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6695-2EE6-40DA-9C39-81DC1705C536}" type="datetimeFigureOut">
              <a:rPr lang="en-US" smtClean="0"/>
              <a:pPr/>
              <a:t>3/5/2018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F530-BA73-49CF-90C0-F01D3DCFE8D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6695-2EE6-40DA-9C39-81DC1705C536}" type="datetimeFigureOut">
              <a:rPr lang="en-US" smtClean="0"/>
              <a:pPr/>
              <a:t>3/5/2018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F530-BA73-49CF-90C0-F01D3DCFE8D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6695-2EE6-40DA-9C39-81DC1705C536}" type="datetimeFigureOut">
              <a:rPr lang="en-US" smtClean="0"/>
              <a:pPr/>
              <a:t>3/5/2018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F530-BA73-49CF-90C0-F01D3DCFE8D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6695-2EE6-40DA-9C39-81DC1705C536}" type="datetimeFigureOut">
              <a:rPr lang="en-US" smtClean="0"/>
              <a:pPr/>
              <a:t>3/5/2018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F530-BA73-49CF-90C0-F01D3DCFE8D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6695-2EE6-40DA-9C39-81DC1705C536}" type="datetimeFigureOut">
              <a:rPr lang="en-US" smtClean="0"/>
              <a:pPr/>
              <a:t>3/5/2018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F530-BA73-49CF-90C0-F01D3DCFE8D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6695-2EE6-40DA-9C39-81DC1705C536}" type="datetimeFigureOut">
              <a:rPr lang="en-US" smtClean="0"/>
              <a:pPr/>
              <a:t>3/5/2018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F530-BA73-49CF-90C0-F01D3DCFE8D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6695-2EE6-40DA-9C39-81DC1705C536}" type="datetimeFigureOut">
              <a:rPr lang="en-US" smtClean="0"/>
              <a:pPr/>
              <a:t>3/5/2018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F530-BA73-49CF-90C0-F01D3DCFE8D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6695-2EE6-40DA-9C39-81DC1705C536}" type="datetimeFigureOut">
              <a:rPr lang="en-US" smtClean="0"/>
              <a:pPr/>
              <a:t>3/5/2018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F530-BA73-49CF-90C0-F01D3DCFE8D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6695-2EE6-40DA-9C39-81DC1705C536}" type="datetimeFigureOut">
              <a:rPr lang="en-US" smtClean="0"/>
              <a:pPr/>
              <a:t>3/5/2018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F530-BA73-49CF-90C0-F01D3DCFE8D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6695-2EE6-40DA-9C39-81DC1705C536}" type="datetimeFigureOut">
              <a:rPr lang="en-US" smtClean="0"/>
              <a:pPr/>
              <a:t>3/5/2018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F530-BA73-49CF-90C0-F01D3DCFE8D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6695-2EE6-40DA-9C39-81DC1705C536}" type="datetimeFigureOut">
              <a:rPr lang="en-US" smtClean="0"/>
              <a:pPr/>
              <a:t>3/5/2018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F530-BA73-49CF-90C0-F01D3DCFE8D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06695-2EE6-40DA-9C39-81DC1705C536}" type="datetimeFigureOut">
              <a:rPr lang="en-US" smtClean="0"/>
              <a:pPr/>
              <a:t>3/5/2018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1F530-BA73-49CF-90C0-F01D3DCFE8D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ci.csusb.edu/dick/samples/uml0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Mahesh Shirole</a:t>
            </a:r>
          </a:p>
          <a:p>
            <a:endParaRPr lang="en-US" dirty="0" smtClean="0"/>
          </a:p>
          <a:p>
            <a:pPr algn="r"/>
            <a:r>
              <a:rPr lang="en-US" sz="1600" dirty="0" smtClean="0"/>
              <a:t>Microsoft Application Architecture Guide</a:t>
            </a:r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3794" name="Picture 2" descr="http://courses.missouristate.edu/richardjohnson/cis321/assignments/Chapter101113HomeworkCIS321_files/image03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"/>
            <a:ext cx="8929718" cy="471489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42844" y="4712349"/>
            <a:ext cx="8786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http://courses.missouristate.edu/richardjohnson/cis321/assignments/Chapter101113HomeworkCIS321.htm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Library Management System Refined</a:t>
            </a:r>
            <a:endParaRPr lang="en-IN" dirty="0"/>
          </a:p>
        </p:txBody>
      </p:sp>
      <p:pic>
        <p:nvPicPr>
          <p:cNvPr id="5" name="Content Placeholder 4" descr="architectural-design-library-management-syste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9" y="1017973"/>
            <a:ext cx="8501121" cy="3317693"/>
          </a:xfrm>
        </p:spPr>
      </p:pic>
      <p:sp>
        <p:nvSpPr>
          <p:cNvPr id="28674" name="AutoShape 2" descr="http://homeact.me/wp-content/uploads/2017/05/absolutely-ideas-architectural-design-library-management-system-11-what-is-service-oriented-architecture.jp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42876" y="4500577"/>
            <a:ext cx="892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http://homeact.me/wp-content/uploads/2017/05/absolutely-ideas-architectural-design-library-management-system-11-what-is-service-oriented-architecture.jpg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How is a complex architecture organized?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When we have a lot of classes (more than 20 say) we need to group them.</a:t>
            </a:r>
          </a:p>
          <a:p>
            <a:r>
              <a:rPr lang="en-IN" dirty="0" smtClean="0"/>
              <a:t> We would start to organize our code, diagrams, and documents into folders (or directories). </a:t>
            </a:r>
          </a:p>
          <a:p>
            <a:r>
              <a:rPr lang="en-IN" dirty="0" smtClean="0"/>
              <a:t>In the UML we organize artifacts into </a:t>
            </a:r>
          </a:p>
          <a:p>
            <a:pPr lvl="1"/>
            <a:r>
              <a:rPr lang="en-IN" b="1" dirty="0" smtClean="0">
                <a:hlinkClick r:id="rId2"/>
              </a:rPr>
              <a:t>Component </a:t>
            </a:r>
            <a:endParaRPr lang="en-IN" dirty="0" smtClean="0"/>
          </a:p>
          <a:p>
            <a:pPr lvl="1"/>
            <a:r>
              <a:rPr lang="en-IN" b="1" dirty="0" smtClean="0">
                <a:hlinkClick r:id="rId2"/>
              </a:rPr>
              <a:t>Package</a:t>
            </a:r>
            <a:r>
              <a:rPr lang="en-IN" dirty="0" smtClean="0"/>
              <a:t> </a:t>
            </a:r>
          </a:p>
          <a:p>
            <a:pPr lvl="1"/>
            <a:r>
              <a:rPr lang="en-US" b="1" dirty="0" smtClean="0">
                <a:hlinkClick r:id="rId2"/>
              </a:rPr>
              <a:t>Layers</a:t>
            </a:r>
            <a:r>
              <a:rPr lang="en-US" dirty="0" smtClean="0"/>
              <a:t> </a:t>
            </a:r>
            <a:endParaRPr lang="en-IN" dirty="0" smtClean="0"/>
          </a:p>
          <a:p>
            <a:pPr lvl="1"/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425179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Component </a:t>
            </a:r>
            <a:r>
              <a:rPr lang="en-IN" dirty="0" smtClean="0">
                <a:solidFill>
                  <a:srgbClr val="00B050"/>
                </a:solidFill>
              </a:rPr>
              <a:t>groups classes</a:t>
            </a:r>
            <a:r>
              <a:rPr lang="en-IN" dirty="0" smtClean="0"/>
              <a:t> into larger modules. </a:t>
            </a:r>
          </a:p>
          <a:p>
            <a:r>
              <a:rPr lang="en-IN" dirty="0" smtClean="0"/>
              <a:t>A component is </a:t>
            </a:r>
            <a:r>
              <a:rPr lang="en-IN" dirty="0" smtClean="0">
                <a:solidFill>
                  <a:srgbClr val="00B050"/>
                </a:solidFill>
              </a:rPr>
              <a:t>plug-compatible</a:t>
            </a:r>
            <a:r>
              <a:rPr lang="en-IN" dirty="0" smtClean="0"/>
              <a:t>: the user knows that it can be replaced by a similar component.</a:t>
            </a:r>
            <a:endParaRPr lang="en-IN" dirty="0"/>
          </a:p>
        </p:txBody>
      </p:sp>
      <p:pic>
        <p:nvPicPr>
          <p:cNvPr id="29698" name="Picture 2" descr="Componen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678907"/>
            <a:ext cx="8429684" cy="2357454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just like "folder“  that includes classes and components.</a:t>
            </a:r>
            <a:endParaRPr lang="en-IN" dirty="0"/>
          </a:p>
        </p:txBody>
      </p:sp>
      <p:pic>
        <p:nvPicPr>
          <p:cNvPr id="31746" name="Picture 2" descr="http://4.bp.blogspot.com/-sbCGhDAU-6U/T26v3jVz_vI/AAAAAAAAAMs/HixOBFFVV4Y/s1600/uml+component+diagram+for+library+mgm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035965"/>
            <a:ext cx="6929486" cy="28860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85787" y="4822047"/>
            <a:ext cx="812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http://www.programsformca.com/2012/03/uml-diagrams-library-mgmt-system.html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53560"/>
            <a:ext cx="8472518" cy="6512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Layered Architecture of Library Management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00151"/>
            <a:ext cx="3786214" cy="255032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Layer is </a:t>
            </a:r>
            <a:r>
              <a:rPr lang="en-US" i="1" dirty="0" smtClean="0">
                <a:solidFill>
                  <a:srgbClr val="00B050"/>
                </a:solidFill>
              </a:rPr>
              <a:t>a group of packages, components, and classes </a:t>
            </a:r>
            <a:r>
              <a:rPr lang="en-US" dirty="0" smtClean="0"/>
              <a:t>that give complete functionality at certain level of abstraction</a:t>
            </a:r>
            <a:endParaRPr lang="en-IN" dirty="0"/>
          </a:p>
        </p:txBody>
      </p:sp>
      <p:pic>
        <p:nvPicPr>
          <p:cNvPr id="32774" name="Picture 6" descr="http://courses.missouristate.edu/richardjohnson/cis321/assignments/Chapter101113HomeworkCIS321_files/image018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3" y="964395"/>
            <a:ext cx="5357818" cy="4179105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IN" dirty="0" smtClean="0"/>
              <a:t>Application architecture seeks </a:t>
            </a:r>
            <a:r>
              <a:rPr lang="en-IN" b="1" dirty="0" smtClean="0">
                <a:solidFill>
                  <a:srgbClr val="0070C0"/>
                </a:solidFill>
              </a:rPr>
              <a:t>to build a bridge between </a:t>
            </a:r>
            <a:r>
              <a:rPr lang="en-IN" i="1" dirty="0" smtClean="0">
                <a:solidFill>
                  <a:srgbClr val="00B050"/>
                </a:solidFill>
              </a:rPr>
              <a:t>business requirements </a:t>
            </a:r>
            <a:r>
              <a:rPr lang="en-IN" dirty="0" smtClean="0"/>
              <a:t>and </a:t>
            </a:r>
            <a:r>
              <a:rPr lang="en-IN" i="1" dirty="0" smtClean="0">
                <a:solidFill>
                  <a:srgbClr val="00B050"/>
                </a:solidFill>
              </a:rPr>
              <a:t>technical requirements </a:t>
            </a:r>
            <a:r>
              <a:rPr lang="en-IN" dirty="0" smtClean="0"/>
              <a:t>by understanding use cases, and then finding ways to implement those use cases in the software</a:t>
            </a:r>
          </a:p>
          <a:p>
            <a:pPr algn="just"/>
            <a:r>
              <a:rPr lang="en-IN" dirty="0" smtClean="0"/>
              <a:t>The goal of architecture is </a:t>
            </a:r>
            <a:r>
              <a:rPr lang="en-IN" i="1" dirty="0" smtClean="0">
                <a:solidFill>
                  <a:srgbClr val="00B050"/>
                </a:solidFill>
              </a:rPr>
              <a:t>to identify the requirements that affect the structure of the application</a:t>
            </a:r>
          </a:p>
          <a:p>
            <a:pPr algn="just"/>
            <a:r>
              <a:rPr lang="en-IN" dirty="0" smtClean="0"/>
              <a:t>A good architecture </a:t>
            </a:r>
            <a:r>
              <a:rPr lang="en-IN" b="1" dirty="0" smtClean="0">
                <a:solidFill>
                  <a:srgbClr val="0070C0"/>
                </a:solidFill>
              </a:rPr>
              <a:t>reduces</a:t>
            </a:r>
            <a:r>
              <a:rPr lang="en-IN" dirty="0" smtClean="0"/>
              <a:t> the </a:t>
            </a:r>
            <a:r>
              <a:rPr lang="en-IN" i="1" dirty="0" smtClean="0">
                <a:solidFill>
                  <a:srgbClr val="00B050"/>
                </a:solidFill>
              </a:rPr>
              <a:t>business risks associated with building a technical solution</a:t>
            </a:r>
            <a:endParaRPr lang="en-IN" dirty="0" smtClean="0"/>
          </a:p>
          <a:p>
            <a:pPr algn="just"/>
            <a:r>
              <a:rPr lang="en-IN" dirty="0" smtClean="0"/>
              <a:t>A good design is sufficiently flexible to be able </a:t>
            </a:r>
            <a:r>
              <a:rPr lang="en-IN" b="1" dirty="0" smtClean="0">
                <a:solidFill>
                  <a:srgbClr val="0070C0"/>
                </a:solidFill>
              </a:rPr>
              <a:t>to handle the natural drift that will occur over time</a:t>
            </a:r>
            <a:r>
              <a:rPr lang="en-IN" i="1" dirty="0" smtClean="0"/>
              <a:t> </a:t>
            </a:r>
            <a:r>
              <a:rPr lang="en-IN" dirty="0" smtClean="0"/>
              <a:t>in </a:t>
            </a:r>
            <a:r>
              <a:rPr lang="en-IN" i="1" dirty="0" smtClean="0">
                <a:solidFill>
                  <a:srgbClr val="00B050"/>
                </a:solidFill>
              </a:rPr>
              <a:t>hardware and software technology, as well as in user scenarios and requirements</a:t>
            </a:r>
            <a:endParaRPr lang="en-IN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2905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IN" dirty="0" smtClean="0"/>
              <a:t>An architect must consider the overall effect of design decisions, the inherent </a:t>
            </a:r>
            <a:r>
              <a:rPr lang="en-IN" dirty="0" smtClean="0">
                <a:solidFill>
                  <a:srgbClr val="00B0F0"/>
                </a:solidFill>
              </a:rPr>
              <a:t>trade-offs between quality attributes</a:t>
            </a:r>
            <a:r>
              <a:rPr lang="en-IN" dirty="0" smtClean="0"/>
              <a:t> (such as performance and security), and the </a:t>
            </a:r>
            <a:r>
              <a:rPr lang="en-IN" dirty="0" smtClean="0">
                <a:solidFill>
                  <a:srgbClr val="00B0F0"/>
                </a:solidFill>
              </a:rPr>
              <a:t>tradeoffs required to address user, system, and business requirements</a:t>
            </a:r>
            <a:r>
              <a:rPr lang="en-IN" dirty="0" smtClean="0"/>
              <a:t>. </a:t>
            </a:r>
          </a:p>
          <a:p>
            <a:pPr algn="just"/>
            <a:r>
              <a:rPr lang="en-IN" dirty="0" smtClean="0"/>
              <a:t>The architecture should:</a:t>
            </a:r>
          </a:p>
          <a:p>
            <a:pPr lvl="1" algn="just"/>
            <a:r>
              <a:rPr lang="en-IN" dirty="0" smtClean="0"/>
              <a:t>Expose the structure of the system but hide the implementation details.</a:t>
            </a:r>
          </a:p>
          <a:p>
            <a:pPr lvl="1" algn="just"/>
            <a:r>
              <a:rPr lang="en-IN" dirty="0" smtClean="0"/>
              <a:t>Realize all of the use cases and scenarios.</a:t>
            </a:r>
          </a:p>
          <a:p>
            <a:pPr lvl="1" algn="just"/>
            <a:r>
              <a:rPr lang="en-IN" dirty="0" smtClean="0"/>
              <a:t>Try to address the requirements of various stakeholders.</a:t>
            </a:r>
          </a:p>
          <a:p>
            <a:pPr lvl="1" algn="just"/>
            <a:r>
              <a:rPr lang="en-IN" dirty="0" smtClean="0"/>
              <a:t>Handle both functional and quality requirements.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Key Forces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Key forces shaping architectural decisions are </a:t>
            </a:r>
            <a:r>
              <a:rPr lang="en-IN" i="1" dirty="0" smtClean="0">
                <a:solidFill>
                  <a:srgbClr val="00B0F0"/>
                </a:solidFill>
              </a:rPr>
              <a:t>user empowerment, market maturity, flexible design, and future trends</a:t>
            </a:r>
          </a:p>
          <a:p>
            <a:r>
              <a:rPr lang="en-IN" dirty="0" smtClean="0"/>
              <a:t>These key forces are allow </a:t>
            </a:r>
            <a:r>
              <a:rPr lang="en-IN" i="1" dirty="0" smtClean="0">
                <a:solidFill>
                  <a:srgbClr val="00B050"/>
                </a:solidFill>
              </a:rPr>
              <a:t>faster results, better support for varying work styles and workflows, and improved adaptability of software design</a:t>
            </a:r>
          </a:p>
          <a:p>
            <a:r>
              <a:rPr lang="en-US" dirty="0" smtClean="0"/>
              <a:t>User empowerment</a:t>
            </a:r>
          </a:p>
          <a:p>
            <a:pPr lvl="1"/>
            <a:r>
              <a:rPr lang="en-IN" dirty="0" smtClean="0"/>
              <a:t>A design that supports user empowerment is flexible, configurable, and focused on the user experience</a:t>
            </a:r>
          </a:p>
          <a:p>
            <a:pPr lvl="1"/>
            <a:r>
              <a:rPr lang="en-IN" dirty="0" smtClean="0"/>
              <a:t>Design your application with appropriate levels of user personalization and options in mind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"/>
            <a:ext cx="8229600" cy="857250"/>
          </a:xfrm>
        </p:spPr>
        <p:txBody>
          <a:bodyPr/>
          <a:lstStyle/>
          <a:p>
            <a:r>
              <a:rPr lang="en-US" dirty="0" smtClean="0"/>
              <a:t>Architectural Key Forces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24"/>
            <a:ext cx="8229600" cy="4500576"/>
          </a:xfrm>
        </p:spPr>
        <p:txBody>
          <a:bodyPr>
            <a:normAutofit fontScale="55000" lnSpcReduction="20000"/>
          </a:bodyPr>
          <a:lstStyle/>
          <a:p>
            <a:r>
              <a:rPr lang="en-US" sz="3400" dirty="0" smtClean="0"/>
              <a:t>Market Maturity</a:t>
            </a:r>
          </a:p>
          <a:p>
            <a:pPr lvl="1"/>
            <a:r>
              <a:rPr lang="en-IN" dirty="0" smtClean="0"/>
              <a:t>Take advantage of market maturity by taking advantage of </a:t>
            </a:r>
            <a:r>
              <a:rPr lang="en-IN" i="1" dirty="0" smtClean="0">
                <a:solidFill>
                  <a:srgbClr val="00B050"/>
                </a:solidFill>
              </a:rPr>
              <a:t>existing platform and technology options</a:t>
            </a:r>
          </a:p>
          <a:p>
            <a:pPr lvl="1"/>
            <a:r>
              <a:rPr lang="en-IN" dirty="0" smtClean="0"/>
              <a:t>Build on higher level </a:t>
            </a:r>
            <a:r>
              <a:rPr lang="en-IN" i="1" dirty="0" smtClean="0">
                <a:solidFill>
                  <a:srgbClr val="00B050"/>
                </a:solidFill>
              </a:rPr>
              <a:t>application frameworks</a:t>
            </a:r>
          </a:p>
          <a:p>
            <a:pPr lvl="1"/>
            <a:r>
              <a:rPr lang="en-IN" dirty="0" smtClean="0"/>
              <a:t>Use </a:t>
            </a:r>
            <a:r>
              <a:rPr lang="en-IN" i="1" dirty="0" smtClean="0">
                <a:solidFill>
                  <a:srgbClr val="00B050"/>
                </a:solidFill>
              </a:rPr>
              <a:t>patterns </a:t>
            </a:r>
            <a:r>
              <a:rPr lang="en-IN" dirty="0" smtClean="0"/>
              <a:t>that provide </a:t>
            </a:r>
            <a:r>
              <a:rPr lang="en-IN" i="1" dirty="0" smtClean="0">
                <a:solidFill>
                  <a:srgbClr val="00B050"/>
                </a:solidFill>
              </a:rPr>
              <a:t>rich sources of proven solutions for common problems</a:t>
            </a:r>
          </a:p>
          <a:p>
            <a:r>
              <a:rPr lang="en-US" sz="3400" smtClean="0"/>
              <a:t>Flexible Design</a:t>
            </a:r>
            <a:endParaRPr lang="en-US" sz="3400" dirty="0" smtClean="0"/>
          </a:p>
          <a:p>
            <a:pPr lvl="1"/>
            <a:r>
              <a:rPr lang="en-IN" dirty="0" smtClean="0"/>
              <a:t>Increasingly, flexible designs take advantage of </a:t>
            </a:r>
            <a:r>
              <a:rPr lang="en-IN" i="1" dirty="0" smtClean="0">
                <a:solidFill>
                  <a:srgbClr val="00B050"/>
                </a:solidFill>
              </a:rPr>
              <a:t>loose coupling </a:t>
            </a:r>
            <a:r>
              <a:rPr lang="en-IN" dirty="0" smtClean="0"/>
              <a:t>to allow reuse and to improve maintainability</a:t>
            </a:r>
          </a:p>
          <a:p>
            <a:pPr lvl="1"/>
            <a:r>
              <a:rPr lang="en-IN" i="1" dirty="0" smtClean="0">
                <a:solidFill>
                  <a:srgbClr val="00B050"/>
                </a:solidFill>
              </a:rPr>
              <a:t>Pluggable designs</a:t>
            </a:r>
            <a:r>
              <a:rPr lang="en-IN" dirty="0" smtClean="0"/>
              <a:t> allow you to provide post-deployment extensibility</a:t>
            </a:r>
          </a:p>
          <a:p>
            <a:pPr lvl="1"/>
            <a:r>
              <a:rPr lang="en-IN" dirty="0" smtClean="0"/>
              <a:t>Take advantage of </a:t>
            </a:r>
            <a:r>
              <a:rPr lang="en-IN" i="1" dirty="0" smtClean="0">
                <a:solidFill>
                  <a:srgbClr val="00B050"/>
                </a:solidFill>
              </a:rPr>
              <a:t>service orientation techniques </a:t>
            </a:r>
            <a:r>
              <a:rPr lang="en-IN" dirty="0" smtClean="0"/>
              <a:t>such as SOA to provide </a:t>
            </a:r>
            <a:r>
              <a:rPr lang="en-IN" i="1" dirty="0" smtClean="0">
                <a:solidFill>
                  <a:srgbClr val="00B050"/>
                </a:solidFill>
              </a:rPr>
              <a:t>interoperability with other systems</a:t>
            </a:r>
          </a:p>
          <a:p>
            <a:r>
              <a:rPr lang="en-US" sz="3400" dirty="0" smtClean="0"/>
              <a:t>Future Trends</a:t>
            </a:r>
          </a:p>
          <a:p>
            <a:pPr lvl="1"/>
            <a:r>
              <a:rPr lang="en-IN" dirty="0" smtClean="0"/>
              <a:t>Understand the future trends that might </a:t>
            </a:r>
            <a:r>
              <a:rPr lang="en-IN" i="1" dirty="0" smtClean="0">
                <a:solidFill>
                  <a:srgbClr val="00B0F0"/>
                </a:solidFill>
              </a:rPr>
              <a:t>affect your design after deployment</a:t>
            </a:r>
          </a:p>
          <a:p>
            <a:pPr lvl="1"/>
            <a:r>
              <a:rPr lang="en-IN" dirty="0" smtClean="0"/>
              <a:t>consider trends in </a:t>
            </a:r>
            <a:r>
              <a:rPr lang="en-IN" i="1" dirty="0" smtClean="0">
                <a:solidFill>
                  <a:srgbClr val="00B0F0"/>
                </a:solidFill>
              </a:rPr>
              <a:t>rich UI and media</a:t>
            </a:r>
            <a:r>
              <a:rPr lang="en-IN" dirty="0" smtClean="0"/>
              <a:t>, increasing </a:t>
            </a:r>
            <a:r>
              <a:rPr lang="en-IN" i="1" dirty="0" smtClean="0">
                <a:solidFill>
                  <a:srgbClr val="00B0F0"/>
                </a:solidFill>
              </a:rPr>
              <a:t>network bandwidth and availability</a:t>
            </a:r>
            <a:r>
              <a:rPr lang="en-IN" dirty="0" smtClean="0"/>
              <a:t>, increasing use of </a:t>
            </a:r>
            <a:r>
              <a:rPr lang="en-IN" i="1" dirty="0" smtClean="0">
                <a:solidFill>
                  <a:srgbClr val="00B0F0"/>
                </a:solidFill>
              </a:rPr>
              <a:t>mobile devices</a:t>
            </a:r>
            <a:r>
              <a:rPr lang="en-IN" dirty="0" smtClean="0"/>
              <a:t>, continued improvement in </a:t>
            </a:r>
            <a:r>
              <a:rPr lang="en-IN" i="1" dirty="0" smtClean="0">
                <a:solidFill>
                  <a:srgbClr val="00B0F0"/>
                </a:solidFill>
              </a:rPr>
              <a:t>hardware performance</a:t>
            </a:r>
            <a:r>
              <a:rPr lang="en-IN" dirty="0" smtClean="0"/>
              <a:t>, the rise of </a:t>
            </a:r>
            <a:r>
              <a:rPr lang="en-IN" i="1" dirty="0" smtClean="0">
                <a:solidFill>
                  <a:srgbClr val="00B0F0"/>
                </a:solidFill>
              </a:rPr>
              <a:t>cloud-based computing</a:t>
            </a:r>
            <a:r>
              <a:rPr lang="en-IN" dirty="0" smtClean="0"/>
              <a:t>, and </a:t>
            </a:r>
            <a:r>
              <a:rPr lang="en-IN" i="1" dirty="0" smtClean="0">
                <a:solidFill>
                  <a:srgbClr val="00B0F0"/>
                </a:solidFill>
              </a:rPr>
              <a:t>remote operation</a:t>
            </a:r>
            <a:endParaRPr lang="en-IN" i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Architecture</a:t>
            </a:r>
          </a:p>
          <a:p>
            <a:endParaRPr lang="en-US" dirty="0" smtClean="0"/>
          </a:p>
          <a:p>
            <a:r>
              <a:rPr lang="en-US" dirty="0" smtClean="0"/>
              <a:t>Goals of Architecture</a:t>
            </a:r>
          </a:p>
          <a:p>
            <a:endParaRPr lang="en-US" dirty="0" smtClean="0"/>
          </a:p>
          <a:p>
            <a:r>
              <a:rPr lang="en-US" dirty="0" smtClean="0"/>
              <a:t>Principles of Architecture Design</a:t>
            </a:r>
          </a:p>
          <a:p>
            <a:endParaRPr lang="en-US" dirty="0" smtClean="0"/>
          </a:p>
          <a:p>
            <a:r>
              <a:rPr lang="en-US" dirty="0" smtClean="0"/>
              <a:t>Key Design Principles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Architecture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Current thinking on architecture assumes that your </a:t>
            </a:r>
            <a:r>
              <a:rPr lang="en-IN" b="1" i="1" dirty="0" smtClean="0">
                <a:solidFill>
                  <a:srgbClr val="00B0F0"/>
                </a:solidFill>
              </a:rPr>
              <a:t>design will evolve over time</a:t>
            </a:r>
          </a:p>
          <a:p>
            <a:r>
              <a:rPr lang="en-IN" b="1" dirty="0" smtClean="0"/>
              <a:t>Consider the following key principles when designing your architecture:</a:t>
            </a:r>
          </a:p>
          <a:p>
            <a:pPr lvl="1"/>
            <a:r>
              <a:rPr lang="en-IN" dirty="0" smtClean="0"/>
              <a:t>Build to change instead of building to last</a:t>
            </a:r>
          </a:p>
          <a:p>
            <a:pPr lvl="1"/>
            <a:r>
              <a:rPr lang="en-IN" dirty="0" smtClean="0"/>
              <a:t>Model to analyze and reduce risk</a:t>
            </a:r>
          </a:p>
          <a:p>
            <a:pPr lvl="1"/>
            <a:r>
              <a:rPr lang="en-IN" dirty="0" smtClean="0"/>
              <a:t>Use models and visualizations as a communication and collaboration tool</a:t>
            </a:r>
          </a:p>
          <a:p>
            <a:pPr lvl="1"/>
            <a:r>
              <a:rPr lang="en-IN" dirty="0" smtClean="0"/>
              <a:t>Identify key engineering decisions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Consider using an </a:t>
            </a:r>
            <a:r>
              <a:rPr lang="en-IN" i="1" dirty="0" smtClean="0">
                <a:solidFill>
                  <a:srgbClr val="0070C0"/>
                </a:solidFill>
              </a:rPr>
              <a:t>incremental and iterative approach </a:t>
            </a:r>
            <a:r>
              <a:rPr lang="en-IN" dirty="0" smtClean="0"/>
              <a:t>to refining your architecture</a:t>
            </a:r>
          </a:p>
          <a:p>
            <a:r>
              <a:rPr lang="en-IN" dirty="0" smtClean="0"/>
              <a:t>Start with a baseline </a:t>
            </a:r>
            <a:r>
              <a:rPr lang="en-IN" dirty="0" smtClean="0"/>
              <a:t>architecture</a:t>
            </a:r>
            <a:endParaRPr lang="en-IN" dirty="0" smtClean="0"/>
          </a:p>
          <a:p>
            <a:r>
              <a:rPr lang="en-IN" dirty="0" smtClean="0"/>
              <a:t>Do not try to get it all right the first time</a:t>
            </a:r>
          </a:p>
          <a:p>
            <a:pPr lvl="1"/>
            <a:r>
              <a:rPr lang="en-IN" dirty="0" smtClean="0"/>
              <a:t>design just as much as you can in order to start testing the design against requirements and assumptions</a:t>
            </a:r>
          </a:p>
          <a:p>
            <a:r>
              <a:rPr lang="en-IN" dirty="0" smtClean="0"/>
              <a:t>Iteratively add details to the design over multiple passes to make sure that you get </a:t>
            </a:r>
            <a:r>
              <a:rPr lang="en-IN" i="1" dirty="0" smtClean="0">
                <a:solidFill>
                  <a:srgbClr val="0070C0"/>
                </a:solidFill>
              </a:rPr>
              <a:t>the big decisions right first</a:t>
            </a:r>
            <a:r>
              <a:rPr lang="en-IN" dirty="0" smtClean="0"/>
              <a:t>, and then </a:t>
            </a:r>
            <a:r>
              <a:rPr lang="en-IN" i="1" dirty="0" smtClean="0">
                <a:solidFill>
                  <a:srgbClr val="0070C0"/>
                </a:solidFill>
              </a:rPr>
              <a:t>focus on the details</a:t>
            </a:r>
          </a:p>
          <a:p>
            <a:endParaRPr lang="en-IN" i="1" dirty="0" smtClean="0">
              <a:solidFill>
                <a:srgbClr val="0070C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00150"/>
            <a:ext cx="8229600" cy="3729054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Software application architecture is the </a:t>
            </a:r>
            <a:r>
              <a:rPr lang="en-IN" b="1" i="1" dirty="0" smtClean="0">
                <a:solidFill>
                  <a:srgbClr val="0070C0"/>
                </a:solidFill>
              </a:rPr>
              <a:t>process of defining a structured solution </a:t>
            </a:r>
            <a:r>
              <a:rPr lang="en-IN" dirty="0" smtClean="0"/>
              <a:t>that  meets </a:t>
            </a:r>
          </a:p>
          <a:p>
            <a:pPr lvl="1"/>
            <a:r>
              <a:rPr lang="en-IN" dirty="0" smtClean="0"/>
              <a:t>all of the </a:t>
            </a:r>
            <a:r>
              <a:rPr lang="en-IN" i="1" dirty="0" smtClean="0">
                <a:solidFill>
                  <a:srgbClr val="00B050"/>
                </a:solidFill>
              </a:rPr>
              <a:t>technical and operational requirements</a:t>
            </a:r>
            <a:endParaRPr lang="en-IN" dirty="0" smtClean="0"/>
          </a:p>
          <a:p>
            <a:pPr lvl="1"/>
            <a:r>
              <a:rPr lang="en-IN" dirty="0" smtClean="0"/>
              <a:t>optimizing common quality attributes such as </a:t>
            </a:r>
            <a:r>
              <a:rPr lang="en-IN" i="1" dirty="0" smtClean="0">
                <a:solidFill>
                  <a:srgbClr val="00B050"/>
                </a:solidFill>
              </a:rPr>
              <a:t>performance, security, and manageability</a:t>
            </a:r>
          </a:p>
          <a:p>
            <a:r>
              <a:rPr lang="en-IN" dirty="0" smtClean="0"/>
              <a:t>It involves </a:t>
            </a:r>
            <a:r>
              <a:rPr lang="en-IN" i="1" dirty="0" smtClean="0">
                <a:solidFill>
                  <a:srgbClr val="00B050"/>
                </a:solidFill>
              </a:rPr>
              <a:t>a series of decisions based on a wide range of factors</a:t>
            </a:r>
          </a:p>
          <a:p>
            <a:pPr lvl="1"/>
            <a:r>
              <a:rPr lang="en-IN" dirty="0" smtClean="0"/>
              <a:t>each of these decisions can have considerable impact on the </a:t>
            </a:r>
            <a:r>
              <a:rPr lang="en-IN" i="1" dirty="0" smtClean="0">
                <a:solidFill>
                  <a:srgbClr val="00B050"/>
                </a:solidFill>
              </a:rPr>
              <a:t>quality, performance, maintainability, and overall success of the application</a:t>
            </a:r>
            <a:endParaRPr lang="en-IN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71570"/>
            <a:ext cx="8643998" cy="4232684"/>
          </a:xfrm>
        </p:spPr>
        <p:txBody>
          <a:bodyPr>
            <a:normAutofit fontScale="40000" lnSpcReduction="20000"/>
          </a:bodyPr>
          <a:lstStyle/>
          <a:p>
            <a:r>
              <a:rPr lang="en-IN" sz="4500" dirty="0" smtClean="0"/>
              <a:t>Philippe </a:t>
            </a:r>
            <a:r>
              <a:rPr lang="en-IN" sz="4500" dirty="0" err="1" smtClean="0"/>
              <a:t>Kruchten</a:t>
            </a:r>
            <a:r>
              <a:rPr lang="en-IN" sz="4500" dirty="0" smtClean="0"/>
              <a:t>, Grady </a:t>
            </a:r>
            <a:r>
              <a:rPr lang="en-IN" sz="4500" dirty="0" err="1" smtClean="0"/>
              <a:t>Booch</a:t>
            </a:r>
            <a:r>
              <a:rPr lang="en-IN" sz="4500" dirty="0" smtClean="0"/>
              <a:t>, Kurt Bittner, and Rich </a:t>
            </a:r>
            <a:r>
              <a:rPr lang="en-IN" sz="4500" dirty="0" err="1" smtClean="0"/>
              <a:t>Reitman</a:t>
            </a:r>
            <a:r>
              <a:rPr lang="en-IN" sz="4500" dirty="0" smtClean="0"/>
              <a:t> defined as</a:t>
            </a:r>
          </a:p>
          <a:p>
            <a:pPr algn="just">
              <a:buNone/>
            </a:pPr>
            <a:endParaRPr lang="en-IN" dirty="0" smtClean="0"/>
          </a:p>
          <a:p>
            <a:pPr algn="just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sz="5900" dirty="0" smtClean="0"/>
              <a:t>“Software architecture encompasses </a:t>
            </a:r>
            <a:r>
              <a:rPr lang="en-IN" sz="5900" dirty="0" smtClean="0">
                <a:solidFill>
                  <a:srgbClr val="0070C0"/>
                </a:solidFill>
              </a:rPr>
              <a:t>the set of significant decisions about the organization of a software system</a:t>
            </a:r>
            <a:r>
              <a:rPr lang="en-IN" sz="5900" dirty="0" smtClean="0"/>
              <a:t> including </a:t>
            </a:r>
          </a:p>
          <a:p>
            <a:pPr lvl="1" algn="just"/>
            <a:r>
              <a:rPr lang="en-IN" sz="5100" i="1" dirty="0" smtClean="0">
                <a:solidFill>
                  <a:srgbClr val="00B050"/>
                </a:solidFill>
              </a:rPr>
              <a:t>the selection of the structural elements and their 	interfaces</a:t>
            </a:r>
            <a:r>
              <a:rPr lang="en-IN" sz="5100" dirty="0" smtClean="0"/>
              <a:t> by which the system is composed; </a:t>
            </a:r>
          </a:p>
          <a:p>
            <a:pPr lvl="1" algn="just"/>
            <a:r>
              <a:rPr lang="en-IN" sz="5100" i="1" dirty="0" smtClean="0">
                <a:solidFill>
                  <a:srgbClr val="00B050"/>
                </a:solidFill>
              </a:rPr>
              <a:t>behavior as specified in collaboration among those 	elements</a:t>
            </a:r>
            <a:r>
              <a:rPr lang="en-IN" sz="5100" dirty="0" smtClean="0"/>
              <a:t>; </a:t>
            </a:r>
          </a:p>
          <a:p>
            <a:pPr lvl="1" algn="just"/>
            <a:r>
              <a:rPr lang="en-IN" sz="5100" dirty="0" smtClean="0">
                <a:solidFill>
                  <a:srgbClr val="0070C0"/>
                </a:solidFill>
              </a:rPr>
              <a:t>composition of these structural and behavioral elements into larger subsystems</a:t>
            </a:r>
            <a:r>
              <a:rPr lang="en-IN" sz="5100" dirty="0" smtClean="0"/>
              <a:t>; and an architectural style that guides this organization. </a:t>
            </a:r>
          </a:p>
          <a:p>
            <a:pPr algn="just">
              <a:buNone/>
            </a:pPr>
            <a:r>
              <a:rPr lang="en-IN" sz="5900" dirty="0" smtClean="0"/>
              <a:t>    Software architecture also involves </a:t>
            </a:r>
          </a:p>
          <a:p>
            <a:pPr lvl="1" algn="just"/>
            <a:r>
              <a:rPr lang="en-IN" sz="5100" i="1" dirty="0" smtClean="0">
                <a:solidFill>
                  <a:srgbClr val="00B050"/>
                </a:solidFill>
              </a:rPr>
              <a:t>functionality, usability, resilience, performance, reuse, comprehensibility, economic and technology 	constraints, tradeoffs and aesthetic concerns</a:t>
            </a:r>
            <a:r>
              <a:rPr lang="en-IN" sz="5100" dirty="0" smtClean="0"/>
              <a:t>.”</a:t>
            </a:r>
            <a:endParaRPr lang="en-IN" sz="51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71570"/>
            <a:ext cx="8643998" cy="4232684"/>
          </a:xfrm>
        </p:spPr>
        <p:txBody>
          <a:bodyPr>
            <a:normAutofit fontScale="55000" lnSpcReduction="20000"/>
          </a:bodyPr>
          <a:lstStyle/>
          <a:p>
            <a:r>
              <a:rPr lang="en-IN" sz="5100" dirty="0" smtClean="0"/>
              <a:t>In “Patterns of Enterprise Application Architecture”, Martin Fowler explains architecture as</a:t>
            </a:r>
          </a:p>
          <a:p>
            <a:pPr>
              <a:buNone/>
            </a:pPr>
            <a:r>
              <a:rPr lang="en-IN" sz="5100" dirty="0" smtClean="0"/>
              <a:t>“The </a:t>
            </a:r>
            <a:r>
              <a:rPr lang="en-IN" sz="5100" b="1" dirty="0" smtClean="0">
                <a:solidFill>
                  <a:srgbClr val="0070C0"/>
                </a:solidFill>
              </a:rPr>
              <a:t>highest-level breakdown of a system </a:t>
            </a:r>
            <a:r>
              <a:rPr lang="en-IN" sz="5100" dirty="0" smtClean="0"/>
              <a:t>into its parts; </a:t>
            </a:r>
          </a:p>
          <a:p>
            <a:pPr lvl="1"/>
            <a:r>
              <a:rPr lang="en-IN" sz="4700" dirty="0" smtClean="0"/>
              <a:t>the </a:t>
            </a:r>
            <a:r>
              <a:rPr lang="en-IN" sz="4700" i="1" dirty="0" smtClean="0">
                <a:solidFill>
                  <a:srgbClr val="00B050"/>
                </a:solidFill>
              </a:rPr>
              <a:t>decisions that are hard to change</a:t>
            </a:r>
            <a:r>
              <a:rPr lang="en-IN" sz="4700" dirty="0" smtClean="0"/>
              <a:t>; </a:t>
            </a:r>
          </a:p>
          <a:p>
            <a:pPr lvl="1"/>
            <a:r>
              <a:rPr lang="en-IN" sz="4700" dirty="0" smtClean="0"/>
              <a:t>there are </a:t>
            </a:r>
            <a:r>
              <a:rPr lang="en-IN" sz="4700" i="1" dirty="0" smtClean="0">
                <a:solidFill>
                  <a:srgbClr val="00B050"/>
                </a:solidFill>
              </a:rPr>
              <a:t>multiple architectures in a system</a:t>
            </a:r>
            <a:r>
              <a:rPr lang="en-IN" sz="4700" dirty="0" smtClean="0"/>
              <a:t>; </a:t>
            </a:r>
          </a:p>
          <a:p>
            <a:pPr lvl="1"/>
            <a:r>
              <a:rPr lang="en-IN" sz="4700" dirty="0" smtClean="0"/>
              <a:t>what is </a:t>
            </a:r>
            <a:r>
              <a:rPr lang="en-IN" sz="4700" i="1" dirty="0" smtClean="0">
                <a:solidFill>
                  <a:srgbClr val="00B050"/>
                </a:solidFill>
              </a:rPr>
              <a:t>architecturally significant can change over a system’s lifetime</a:t>
            </a:r>
            <a:r>
              <a:rPr lang="en-IN" sz="4700" dirty="0" smtClean="0"/>
              <a:t>; and, </a:t>
            </a:r>
          </a:p>
          <a:p>
            <a:pPr lvl="1"/>
            <a:r>
              <a:rPr lang="en-IN" sz="4700" dirty="0" smtClean="0"/>
              <a:t>in the end, </a:t>
            </a:r>
            <a:r>
              <a:rPr lang="en-IN" sz="4700" i="1" dirty="0" smtClean="0">
                <a:solidFill>
                  <a:srgbClr val="00B050"/>
                </a:solidFill>
              </a:rPr>
              <a:t>architecture boils down to whatever the important stuff is</a:t>
            </a:r>
            <a:r>
              <a:rPr lang="en-IN" sz="4700" dirty="0" smtClean="0"/>
              <a:t>.” </a:t>
            </a:r>
            <a:endParaRPr lang="en-IN" sz="47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82633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In Software Architecture in Practice (2nd edition), Bass, Clements, and </a:t>
            </a:r>
            <a:r>
              <a:rPr lang="en-IN" dirty="0" err="1" smtClean="0"/>
              <a:t>Kazman</a:t>
            </a:r>
            <a:r>
              <a:rPr lang="en-IN" dirty="0" smtClean="0"/>
              <a:t> define architecture as follows:</a:t>
            </a:r>
          </a:p>
          <a:p>
            <a:pPr>
              <a:buNone/>
            </a:pPr>
            <a:r>
              <a:rPr lang="en-IN" dirty="0" smtClean="0"/>
              <a:t>“The software architecture of a program or computing system is </a:t>
            </a:r>
          </a:p>
          <a:p>
            <a:pPr lvl="1"/>
            <a:r>
              <a:rPr lang="en-IN" dirty="0" smtClean="0"/>
              <a:t>the </a:t>
            </a:r>
            <a:r>
              <a:rPr lang="en-IN" b="1" dirty="0" smtClean="0">
                <a:solidFill>
                  <a:srgbClr val="0070C0"/>
                </a:solidFill>
              </a:rPr>
              <a:t>structure or structures of the system</a:t>
            </a:r>
            <a:r>
              <a:rPr lang="en-IN" dirty="0" smtClean="0"/>
              <a:t>, which comprise </a:t>
            </a:r>
          </a:p>
          <a:p>
            <a:pPr lvl="2"/>
            <a:r>
              <a:rPr lang="en-IN" i="1" dirty="0" smtClean="0">
                <a:solidFill>
                  <a:srgbClr val="00B050"/>
                </a:solidFill>
              </a:rPr>
              <a:t>software elements, the externally visible properties of those elements, and the relationships among them</a:t>
            </a:r>
            <a:r>
              <a:rPr lang="en-IN" dirty="0" smtClean="0"/>
              <a:t>. </a:t>
            </a:r>
          </a:p>
          <a:p>
            <a:pPr lvl="1"/>
            <a:r>
              <a:rPr lang="en-IN" dirty="0" smtClean="0"/>
              <a:t>Architecture is </a:t>
            </a:r>
            <a:r>
              <a:rPr lang="en-IN" b="1" dirty="0" smtClean="0">
                <a:solidFill>
                  <a:srgbClr val="0070C0"/>
                </a:solidFill>
              </a:rPr>
              <a:t>concerned with the public side of interfaces</a:t>
            </a:r>
            <a:r>
              <a:rPr lang="en-IN" dirty="0" smtClean="0"/>
              <a:t>; </a:t>
            </a:r>
          </a:p>
          <a:p>
            <a:pPr lvl="2"/>
            <a:r>
              <a:rPr lang="en-IN" i="1" dirty="0" smtClean="0">
                <a:solidFill>
                  <a:srgbClr val="00B050"/>
                </a:solidFill>
              </a:rPr>
              <a:t>private</a:t>
            </a:r>
            <a:r>
              <a:rPr lang="en-IN" dirty="0" smtClean="0"/>
              <a:t> </a:t>
            </a:r>
            <a:r>
              <a:rPr lang="en-IN" i="1" dirty="0" smtClean="0">
                <a:solidFill>
                  <a:srgbClr val="00B050"/>
                </a:solidFill>
              </a:rPr>
              <a:t>details of elements—details having to do solely with internal implementation—are not architectural.</a:t>
            </a:r>
            <a:r>
              <a:rPr lang="en-IN" dirty="0" smtClean="0"/>
              <a:t>”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 Library Management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Need library system to handle: 1) issue, 2) return, and 3) loan a book to another library; hard-copy books, e-books, video-lectures, and periodicals. </a:t>
            </a:r>
          </a:p>
          <a:p>
            <a:r>
              <a:rPr lang="en-US" dirty="0" smtClean="0"/>
              <a:t>What to do?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Identify </a:t>
            </a:r>
            <a:r>
              <a:rPr lang="en-IN" dirty="0" smtClean="0">
                <a:solidFill>
                  <a:srgbClr val="00B050"/>
                </a:solidFill>
              </a:rPr>
              <a:t>key scenarios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Identify </a:t>
            </a:r>
            <a:r>
              <a:rPr lang="en-IN" dirty="0" smtClean="0">
                <a:solidFill>
                  <a:srgbClr val="00B050"/>
                </a:solidFill>
              </a:rPr>
              <a:t>common design problems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Decide on </a:t>
            </a:r>
            <a:r>
              <a:rPr lang="en-IN" dirty="0" smtClean="0">
                <a:solidFill>
                  <a:srgbClr val="00B050"/>
                </a:solidFill>
              </a:rPr>
              <a:t>key decisions: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How to make system more usable? 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How many users will use system?</a:t>
            </a:r>
          </a:p>
          <a:p>
            <a:pPr lvl="2"/>
            <a:r>
              <a:rPr lang="en-IN" dirty="0" smtClean="0">
                <a:solidFill>
                  <a:srgbClr val="FF0000"/>
                </a:solidFill>
              </a:rPr>
              <a:t>Is security required?</a:t>
            </a:r>
          </a:p>
          <a:p>
            <a:pPr lvl="2"/>
            <a:r>
              <a:rPr lang="en-IN" dirty="0" smtClean="0">
                <a:solidFill>
                  <a:srgbClr val="FF0000"/>
                </a:solidFill>
              </a:rPr>
              <a:t>Do we need to explore concurrency?</a:t>
            </a:r>
          </a:p>
          <a:p>
            <a:pPr lvl="2"/>
            <a:r>
              <a:rPr lang="en-IN" dirty="0" smtClean="0">
                <a:solidFill>
                  <a:srgbClr val="FF0000"/>
                </a:solidFill>
              </a:rPr>
              <a:t>How to deploy software?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Show customer system look and working before building the system</a:t>
            </a:r>
          </a:p>
          <a:p>
            <a:pPr lvl="1"/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597"/>
            <a:ext cx="8229600" cy="857250"/>
          </a:xfrm>
        </p:spPr>
        <p:txBody>
          <a:bodyPr/>
          <a:lstStyle/>
          <a:p>
            <a:r>
              <a:rPr lang="en-US" dirty="0" smtClean="0"/>
              <a:t>Library Management System</a:t>
            </a:r>
            <a:endParaRPr lang="en-IN" dirty="0"/>
          </a:p>
        </p:txBody>
      </p:sp>
      <p:sp>
        <p:nvSpPr>
          <p:cNvPr id="1026" name="AutoShape 2" descr="UML class diagram template for library management System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96503"/>
            <a:ext cx="9001156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1473" y="4759362"/>
            <a:ext cx="839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https://www.lucidchart.com/pages/class-diagram-for-library-management-system-UML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57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Library Management System Refined</a:t>
            </a:r>
            <a:endParaRPr lang="en-IN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482189"/>
            <a:ext cx="9020175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214414" y="4920098"/>
            <a:ext cx="7442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https://www.slideshare.net/anitdgret/library-management-system-37403219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1002</Words>
  <Application>Microsoft Office PowerPoint</Application>
  <PresentationFormat>On-screen Show (16:9)</PresentationFormat>
  <Paragraphs>119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Software Architecture</vt:lpstr>
      <vt:lpstr>Agenda</vt:lpstr>
      <vt:lpstr>Architecture</vt:lpstr>
      <vt:lpstr>Architecture</vt:lpstr>
      <vt:lpstr>Architecture</vt:lpstr>
      <vt:lpstr>Architecture</vt:lpstr>
      <vt:lpstr>Develop Library Management System</vt:lpstr>
      <vt:lpstr>Library Management System</vt:lpstr>
      <vt:lpstr>Library Management System Refined</vt:lpstr>
      <vt:lpstr>Slide 10</vt:lpstr>
      <vt:lpstr>Library Management System Refined</vt:lpstr>
      <vt:lpstr>How is a complex architecture organized?</vt:lpstr>
      <vt:lpstr>Component</vt:lpstr>
      <vt:lpstr>Packages</vt:lpstr>
      <vt:lpstr>Layered Architecture of Library Management System</vt:lpstr>
      <vt:lpstr>Goals of Architecture</vt:lpstr>
      <vt:lpstr>Goals of Architecture</vt:lpstr>
      <vt:lpstr>Architectural Key Forces</vt:lpstr>
      <vt:lpstr>Architectural Key Forces</vt:lpstr>
      <vt:lpstr>Principles of Architecture Design</vt:lpstr>
      <vt:lpstr>Architectural Design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</dc:title>
  <dc:creator>MAHESH</dc:creator>
  <cp:lastModifiedBy>Yogesh Mangnaik</cp:lastModifiedBy>
  <cp:revision>87</cp:revision>
  <dcterms:created xsi:type="dcterms:W3CDTF">2017-01-14T13:09:18Z</dcterms:created>
  <dcterms:modified xsi:type="dcterms:W3CDTF">2018-03-05T03:38:11Z</dcterms:modified>
</cp:coreProperties>
</file>