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51BC-9EB1-407A-9621-9C658D4BC79F}" type="datetimeFigureOut">
              <a:rPr lang="en-US" smtClean="0"/>
              <a:pPr/>
              <a:t>3/5/2018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5D96-10B5-4CBD-B873-D536FCE8E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Key Principles of Software  </a:t>
            </a:r>
            <a:br>
              <a:rPr lang="en-IN" dirty="0" smtClean="0"/>
            </a:b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Mahesh Shirole</a:t>
            </a:r>
          </a:p>
          <a:p>
            <a:endParaRPr lang="en-US" dirty="0" smtClean="0"/>
          </a:p>
          <a:p>
            <a:pPr algn="r"/>
            <a:r>
              <a:rPr lang="en-US" sz="1600" dirty="0" smtClean="0"/>
              <a:t>Microsoft Application Architecture Guide</a:t>
            </a:r>
            <a:endParaRPr lang="en-IN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dirty="0" smtClean="0"/>
              <a:t>Determine the Application Type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Choosing the appropriate application type is the key part of the process of designing an application</a:t>
            </a:r>
          </a:p>
          <a:p>
            <a:r>
              <a:rPr lang="en-IN" dirty="0" smtClean="0"/>
              <a:t>Choice is governed by your </a:t>
            </a:r>
            <a:r>
              <a:rPr lang="en-IN" dirty="0" smtClean="0">
                <a:solidFill>
                  <a:srgbClr val="0070C0"/>
                </a:solidFill>
              </a:rPr>
              <a:t>specific requirements and infrastructure limitations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Mobile applications</a:t>
            </a:r>
            <a:r>
              <a:rPr lang="en-IN" dirty="0" smtClean="0"/>
              <a:t> designed for mobile devices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Rich client applications </a:t>
            </a:r>
            <a:r>
              <a:rPr lang="en-IN" dirty="0" smtClean="0"/>
              <a:t>designed to run primarily on a client PC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Rich Internet applications </a:t>
            </a:r>
            <a:r>
              <a:rPr lang="en-IN" dirty="0" smtClean="0"/>
              <a:t>designed to be deployed from the Internet, which support rich UI and media scenarios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Service applications </a:t>
            </a:r>
            <a:r>
              <a:rPr lang="en-IN" dirty="0" smtClean="0"/>
              <a:t>designed to support communication between loosely coupled components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Web applications </a:t>
            </a:r>
            <a:r>
              <a:rPr lang="en-IN" dirty="0" smtClean="0"/>
              <a:t>designed to run primarily on the server in fully connected scenarios</a:t>
            </a:r>
          </a:p>
          <a:p>
            <a:pPr lvl="1"/>
            <a:r>
              <a:rPr lang="en-IN" smtClean="0">
                <a:solidFill>
                  <a:srgbClr val="FF0000"/>
                </a:solidFill>
              </a:rPr>
              <a:t>Cloud-based </a:t>
            </a:r>
            <a:r>
              <a:rPr lang="en-IN" dirty="0" smtClean="0">
                <a:solidFill>
                  <a:srgbClr val="FF0000"/>
                </a:solidFill>
              </a:rPr>
              <a:t>applications </a:t>
            </a:r>
            <a:r>
              <a:rPr lang="en-IN" dirty="0" smtClean="0"/>
              <a:t>designed to host on cloud and provide services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600" dirty="0" smtClean="0"/>
              <a:t>Determine the Deployment Strategy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Your application may be deployed in a variety of environments, each with its own specific set of constraints such as 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physical separation of components across different servers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limitation on networking protocols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firewall and router configurations</a:t>
            </a:r>
          </a:p>
          <a:p>
            <a:r>
              <a:rPr lang="en-IN" dirty="0" smtClean="0"/>
              <a:t>Common deployment patterns are </a:t>
            </a:r>
            <a:r>
              <a:rPr lang="en-IN" dirty="0" smtClean="0">
                <a:solidFill>
                  <a:srgbClr val="FF0000"/>
                </a:solidFill>
              </a:rPr>
              <a:t>distributed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non-distributed </a:t>
            </a:r>
            <a:r>
              <a:rPr lang="en-IN" dirty="0" smtClean="0"/>
              <a:t>scenarios</a:t>
            </a:r>
          </a:p>
          <a:p>
            <a:r>
              <a:rPr lang="en-IN" dirty="0" smtClean="0"/>
              <a:t>These factors will influence your architecture design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Determine the Appropriate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key factors to consider are the type of application you are developing and your preferred options for application deployment topology and architectural styles</a:t>
            </a:r>
          </a:p>
          <a:p>
            <a:r>
              <a:rPr lang="en-IN" dirty="0" smtClean="0"/>
              <a:t>Your choice of technologies will also be governed by organization policies, infrastructure limitations, resource skills, and so on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dirty="0" smtClean="0"/>
              <a:t>Determine the Quality Attributes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Quality attributes—such as </a:t>
            </a:r>
            <a:r>
              <a:rPr lang="en-IN" dirty="0" smtClean="0">
                <a:solidFill>
                  <a:srgbClr val="FF0000"/>
                </a:solidFill>
              </a:rPr>
              <a:t>security, performance</a:t>
            </a:r>
            <a:r>
              <a:rPr lang="en-IN" dirty="0" smtClean="0"/>
              <a:t>, and </a:t>
            </a:r>
            <a:r>
              <a:rPr lang="en-IN" dirty="0" smtClean="0">
                <a:solidFill>
                  <a:srgbClr val="FF0000"/>
                </a:solidFill>
              </a:rPr>
              <a:t>usability</a:t>
            </a:r>
            <a:r>
              <a:rPr lang="en-IN" dirty="0" smtClean="0"/>
              <a:t>—can be used to focus your thinking on the critical problems that your design should solve</a:t>
            </a:r>
          </a:p>
          <a:p>
            <a:r>
              <a:rPr lang="en-IN" dirty="0" smtClean="0"/>
              <a:t>Quality attributes are </a:t>
            </a:r>
            <a:r>
              <a:rPr lang="en-IN" dirty="0" smtClean="0">
                <a:solidFill>
                  <a:srgbClr val="FF0000"/>
                </a:solidFill>
              </a:rPr>
              <a:t>system properties</a:t>
            </a:r>
            <a:r>
              <a:rPr lang="en-IN" dirty="0" smtClean="0"/>
              <a:t> that are </a:t>
            </a:r>
            <a:r>
              <a:rPr lang="en-IN" dirty="0" smtClean="0">
                <a:solidFill>
                  <a:srgbClr val="00B0F0"/>
                </a:solidFill>
              </a:rPr>
              <a:t>separate from the functionality of the system</a:t>
            </a:r>
          </a:p>
          <a:p>
            <a:r>
              <a:rPr lang="en-IN" dirty="0" smtClean="0"/>
              <a:t>From a technical perspective, implementing quality attributes can differentiate a good system from a bad one</a:t>
            </a:r>
          </a:p>
          <a:p>
            <a:r>
              <a:rPr lang="en-IN" dirty="0" smtClean="0"/>
              <a:t>There are two types of quality attributes: 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measured at run time</a:t>
            </a:r>
            <a:r>
              <a:rPr lang="en-IN" dirty="0" smtClean="0"/>
              <a:t> (speed, response time)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estimated through inspection </a:t>
            </a:r>
            <a:r>
              <a:rPr lang="en-IN" dirty="0" smtClean="0"/>
              <a:t>(usability, security)</a:t>
            </a:r>
          </a:p>
          <a:p>
            <a:r>
              <a:rPr lang="en-IN" dirty="0" smtClean="0"/>
              <a:t>Analyze the tradeoffs between quality attributes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600" dirty="0" smtClean="0"/>
              <a:t>Determine the Crosscutting Concerns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Crosscutting concerns represent key areas of your design that are </a:t>
            </a:r>
            <a:r>
              <a:rPr lang="en-IN" dirty="0" smtClean="0">
                <a:solidFill>
                  <a:srgbClr val="00B0F0"/>
                </a:solidFill>
              </a:rPr>
              <a:t>not related to a specific layer in your application</a:t>
            </a:r>
          </a:p>
          <a:p>
            <a:pPr lvl="1"/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logging mechanism </a:t>
            </a:r>
            <a:r>
              <a:rPr lang="en-IN" dirty="0" smtClean="0"/>
              <a:t>that allows each layer to log to a common store, or log to separate stores</a:t>
            </a:r>
          </a:p>
          <a:p>
            <a:pPr lvl="1"/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mechanism for authentication and authorization </a:t>
            </a:r>
            <a:r>
              <a:rPr lang="en-IN" dirty="0" smtClean="0"/>
              <a:t>that passes identities across multiple layers</a:t>
            </a:r>
          </a:p>
          <a:p>
            <a:pPr lvl="1"/>
            <a:r>
              <a:rPr lang="en-IN" dirty="0" smtClean="0"/>
              <a:t>An </a:t>
            </a:r>
            <a:r>
              <a:rPr lang="en-IN" dirty="0" smtClean="0">
                <a:solidFill>
                  <a:srgbClr val="FF0000"/>
                </a:solidFill>
              </a:rPr>
              <a:t>exception management framework </a:t>
            </a:r>
            <a:r>
              <a:rPr lang="en-IN" dirty="0" smtClean="0"/>
              <a:t>that will work within each layer</a:t>
            </a:r>
          </a:p>
          <a:p>
            <a:pPr lvl="1"/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communication approach </a:t>
            </a:r>
            <a:r>
              <a:rPr lang="en-IN" dirty="0" smtClean="0"/>
              <a:t>that you can use to communicate between the layers</a:t>
            </a:r>
          </a:p>
          <a:p>
            <a:pPr lvl="1"/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common caching infrastructure </a:t>
            </a:r>
            <a:r>
              <a:rPr lang="en-IN" dirty="0" smtClean="0"/>
              <a:t>that allows you to cache data in the presentation layer, the business layer, and the data access layer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Application Architecture</a:t>
            </a:r>
          </a:p>
          <a:p>
            <a:endParaRPr lang="en-US" dirty="0" smtClean="0"/>
          </a:p>
          <a:p>
            <a:r>
              <a:rPr lang="en-US" dirty="0" smtClean="0"/>
              <a:t>Key Design Principles</a:t>
            </a:r>
          </a:p>
          <a:p>
            <a:endParaRPr lang="en-US" dirty="0" smtClean="0"/>
          </a:p>
          <a:p>
            <a:r>
              <a:rPr lang="en-US" dirty="0" smtClean="0"/>
              <a:t>Key Design Considerations</a:t>
            </a: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597"/>
            <a:ext cx="8229600" cy="857250"/>
          </a:xfrm>
        </p:spPr>
        <p:txBody>
          <a:bodyPr/>
          <a:lstStyle/>
          <a:p>
            <a:r>
              <a:rPr lang="en-US" dirty="0" smtClean="0"/>
              <a:t>Common Application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96502"/>
            <a:ext cx="835824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key principles that </a:t>
            </a:r>
            <a:r>
              <a:rPr lang="en-IN" dirty="0" smtClean="0"/>
              <a:t>will help </a:t>
            </a:r>
            <a:r>
              <a:rPr lang="en-IN" dirty="0"/>
              <a:t>you </a:t>
            </a:r>
            <a:r>
              <a:rPr lang="en-IN" dirty="0" smtClean="0"/>
              <a:t>to </a:t>
            </a:r>
            <a:r>
              <a:rPr lang="en-IN" dirty="0"/>
              <a:t>create an architecture that </a:t>
            </a:r>
            <a:endParaRPr lang="en-IN" dirty="0" smtClean="0"/>
          </a:p>
          <a:p>
            <a:pPr lvl="1"/>
            <a:r>
              <a:rPr lang="en-IN" dirty="0" smtClean="0"/>
              <a:t>adheres </a:t>
            </a:r>
            <a:r>
              <a:rPr lang="en-IN" dirty="0"/>
              <a:t>to proven </a:t>
            </a:r>
            <a:r>
              <a:rPr lang="en-IN" dirty="0" smtClean="0"/>
              <a:t>principles</a:t>
            </a:r>
          </a:p>
          <a:p>
            <a:pPr lvl="1"/>
            <a:r>
              <a:rPr lang="en-IN" dirty="0" smtClean="0"/>
              <a:t>minimizes costs and </a:t>
            </a:r>
            <a:r>
              <a:rPr lang="en-IN" dirty="0"/>
              <a:t>maintenance </a:t>
            </a:r>
            <a:r>
              <a:rPr lang="en-IN" dirty="0" smtClean="0"/>
              <a:t>requirements</a:t>
            </a:r>
          </a:p>
          <a:p>
            <a:pPr lvl="1"/>
            <a:r>
              <a:rPr lang="en-IN" dirty="0" smtClean="0"/>
              <a:t>promotes </a:t>
            </a:r>
            <a:r>
              <a:rPr lang="en-IN" dirty="0"/>
              <a:t>usability and </a:t>
            </a:r>
            <a:r>
              <a:rPr lang="en-IN" dirty="0" smtClean="0"/>
              <a:t>extendibility</a:t>
            </a:r>
          </a:p>
          <a:p>
            <a:r>
              <a:rPr lang="en-US" dirty="0" smtClean="0"/>
              <a:t>The Key Design principles are:</a:t>
            </a:r>
          </a:p>
          <a:p>
            <a:pPr lvl="1"/>
            <a:r>
              <a:rPr lang="en-US" dirty="0" smtClean="0"/>
              <a:t>Separation of concerns </a:t>
            </a:r>
          </a:p>
          <a:p>
            <a:pPr lvl="1"/>
            <a:r>
              <a:rPr lang="en-US" dirty="0" smtClean="0"/>
              <a:t>Singe responsibility principle</a:t>
            </a:r>
          </a:p>
          <a:p>
            <a:pPr lvl="1"/>
            <a:r>
              <a:rPr lang="en-US" dirty="0" smtClean="0"/>
              <a:t>Principle of least knowledge</a:t>
            </a:r>
          </a:p>
          <a:p>
            <a:pPr lvl="1"/>
            <a:r>
              <a:rPr lang="en-US" dirty="0" smtClean="0"/>
              <a:t>Do not repeat yourself</a:t>
            </a:r>
          </a:p>
          <a:p>
            <a:pPr lvl="1"/>
            <a:r>
              <a:rPr lang="en-US" dirty="0" smtClean="0"/>
              <a:t>Minimize upfront design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17"/>
            <a:ext cx="8229600" cy="407196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Separation of concerns </a:t>
            </a:r>
          </a:p>
          <a:p>
            <a:pPr lvl="1"/>
            <a:r>
              <a:rPr lang="en-IN" dirty="0"/>
              <a:t>Divide your application into </a:t>
            </a:r>
            <a:r>
              <a:rPr lang="en-IN" i="1" dirty="0">
                <a:solidFill>
                  <a:srgbClr val="0070C0"/>
                </a:solidFill>
              </a:rPr>
              <a:t>distinct features </a:t>
            </a:r>
            <a:r>
              <a:rPr lang="en-IN" dirty="0"/>
              <a:t>with </a:t>
            </a:r>
            <a:r>
              <a:rPr lang="en-IN" dirty="0" smtClean="0"/>
              <a:t>as little </a:t>
            </a:r>
            <a:r>
              <a:rPr lang="en-IN" dirty="0"/>
              <a:t>overlap in functionality as </a:t>
            </a:r>
            <a:r>
              <a:rPr lang="en-IN" dirty="0" smtClean="0"/>
              <a:t>possible</a:t>
            </a:r>
          </a:p>
          <a:p>
            <a:pPr lvl="1"/>
            <a:r>
              <a:rPr lang="en-IN" dirty="0"/>
              <a:t>The important factor is </a:t>
            </a:r>
            <a:r>
              <a:rPr lang="en-IN" i="1" dirty="0">
                <a:solidFill>
                  <a:srgbClr val="0070C0"/>
                </a:solidFill>
              </a:rPr>
              <a:t>minimization </a:t>
            </a:r>
            <a:r>
              <a:rPr lang="en-IN" i="1" dirty="0" smtClean="0">
                <a:solidFill>
                  <a:srgbClr val="0070C0"/>
                </a:solidFill>
              </a:rPr>
              <a:t>of interaction </a:t>
            </a:r>
            <a:r>
              <a:rPr lang="en-IN" i="1" dirty="0">
                <a:solidFill>
                  <a:srgbClr val="0070C0"/>
                </a:solidFill>
              </a:rPr>
              <a:t>points </a:t>
            </a:r>
            <a:r>
              <a:rPr lang="en-IN" dirty="0"/>
              <a:t>to achieve </a:t>
            </a:r>
            <a:r>
              <a:rPr lang="en-IN" i="1" dirty="0">
                <a:solidFill>
                  <a:srgbClr val="00B050"/>
                </a:solidFill>
              </a:rPr>
              <a:t>high cohesion and low </a:t>
            </a:r>
            <a:r>
              <a:rPr lang="en-IN" i="1" dirty="0" smtClean="0">
                <a:solidFill>
                  <a:srgbClr val="00B050"/>
                </a:solidFill>
              </a:rPr>
              <a:t>coupling</a:t>
            </a:r>
          </a:p>
          <a:p>
            <a:r>
              <a:rPr lang="en-IN" dirty="0"/>
              <a:t>Single Responsibility </a:t>
            </a:r>
            <a:r>
              <a:rPr lang="en-IN" dirty="0" smtClean="0"/>
              <a:t>principle</a:t>
            </a:r>
          </a:p>
          <a:p>
            <a:pPr lvl="1"/>
            <a:r>
              <a:rPr lang="en-IN" dirty="0"/>
              <a:t>Each component or module should be </a:t>
            </a:r>
            <a:r>
              <a:rPr lang="en-IN" i="1" dirty="0" smtClean="0">
                <a:solidFill>
                  <a:srgbClr val="0070C0"/>
                </a:solidFill>
              </a:rPr>
              <a:t>responsible for </a:t>
            </a:r>
            <a:r>
              <a:rPr lang="en-IN" i="1" dirty="0">
                <a:solidFill>
                  <a:srgbClr val="0070C0"/>
                </a:solidFill>
              </a:rPr>
              <a:t>only a specific feature or functionality</a:t>
            </a:r>
            <a:r>
              <a:rPr lang="en-IN" dirty="0"/>
              <a:t>, or aggregation of cohesive </a:t>
            </a:r>
            <a:r>
              <a:rPr lang="en-IN" dirty="0" smtClean="0"/>
              <a:t>functionality</a:t>
            </a:r>
          </a:p>
          <a:p>
            <a:r>
              <a:rPr lang="en-IN" dirty="0"/>
              <a:t>Principle of Least </a:t>
            </a:r>
            <a:r>
              <a:rPr lang="en-IN" dirty="0" smtClean="0"/>
              <a:t>Knowledge</a:t>
            </a:r>
          </a:p>
          <a:p>
            <a:pPr lvl="1"/>
            <a:r>
              <a:rPr lang="en-IN" dirty="0" smtClean="0"/>
              <a:t>A component </a:t>
            </a:r>
            <a:r>
              <a:rPr lang="en-IN" dirty="0"/>
              <a:t>or object </a:t>
            </a:r>
            <a:r>
              <a:rPr lang="en-IN" i="1" dirty="0">
                <a:solidFill>
                  <a:srgbClr val="0070C0"/>
                </a:solidFill>
              </a:rPr>
              <a:t>should not know about internal details of other </a:t>
            </a:r>
            <a:r>
              <a:rPr lang="en-IN" i="1" dirty="0" smtClean="0">
                <a:solidFill>
                  <a:srgbClr val="0070C0"/>
                </a:solidFill>
              </a:rPr>
              <a:t>components </a:t>
            </a:r>
            <a:r>
              <a:rPr lang="en-IN" dirty="0" smtClean="0"/>
              <a:t>or objects</a:t>
            </a:r>
          </a:p>
          <a:p>
            <a:r>
              <a:rPr lang="en-IN" dirty="0"/>
              <a:t>Don’t repeat yourself (DRY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unctionality </a:t>
            </a:r>
            <a:r>
              <a:rPr lang="en-IN" dirty="0"/>
              <a:t>should be </a:t>
            </a:r>
            <a:r>
              <a:rPr lang="en-IN" i="1" dirty="0" smtClean="0">
                <a:solidFill>
                  <a:srgbClr val="0070C0"/>
                </a:solidFill>
              </a:rPr>
              <a:t>implemented in </a:t>
            </a:r>
            <a:r>
              <a:rPr lang="en-IN" i="1" dirty="0">
                <a:solidFill>
                  <a:srgbClr val="0070C0"/>
                </a:solidFill>
              </a:rPr>
              <a:t>only one </a:t>
            </a:r>
            <a:r>
              <a:rPr lang="en-IN" i="1" dirty="0" smtClean="0">
                <a:solidFill>
                  <a:srgbClr val="0070C0"/>
                </a:solidFill>
              </a:rPr>
              <a:t>component</a:t>
            </a:r>
          </a:p>
          <a:p>
            <a:r>
              <a:rPr lang="en-IN" dirty="0"/>
              <a:t>Minimize upfront </a:t>
            </a:r>
            <a:r>
              <a:rPr lang="en-IN" dirty="0" smtClean="0"/>
              <a:t>design</a:t>
            </a:r>
          </a:p>
          <a:p>
            <a:pPr lvl="1"/>
            <a:r>
              <a:rPr lang="en-IN" dirty="0"/>
              <a:t>Only </a:t>
            </a:r>
            <a:r>
              <a:rPr lang="en-IN" i="1" dirty="0">
                <a:solidFill>
                  <a:srgbClr val="0070C0"/>
                </a:solidFill>
              </a:rPr>
              <a:t>design what is necessary</a:t>
            </a:r>
            <a:endParaRPr lang="en-IN" i="1" dirty="0" smtClean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Keep design patterns consistent within each layer</a:t>
            </a:r>
          </a:p>
          <a:p>
            <a:r>
              <a:rPr lang="en-IN" dirty="0" smtClean="0"/>
              <a:t>Do not duplicate functionality within an application</a:t>
            </a:r>
          </a:p>
          <a:p>
            <a:r>
              <a:rPr lang="en-IN" dirty="0" smtClean="0"/>
              <a:t>Prefer composition to inheritance</a:t>
            </a:r>
          </a:p>
          <a:p>
            <a:r>
              <a:rPr lang="en-IN" dirty="0" smtClean="0"/>
              <a:t>Establish a coding style and naming convention for development</a:t>
            </a:r>
          </a:p>
          <a:p>
            <a:r>
              <a:rPr lang="en-IN" dirty="0" smtClean="0"/>
              <a:t>Maintain system quality using automated QA techniques during development</a:t>
            </a:r>
          </a:p>
          <a:p>
            <a:r>
              <a:rPr lang="en-IN" dirty="0" smtClean="0"/>
              <a:t>Consider the operation of your application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Separate the areas of concern</a:t>
            </a:r>
          </a:p>
          <a:p>
            <a:r>
              <a:rPr lang="en-IN" dirty="0" smtClean="0"/>
              <a:t>Be explicit about how layers communicate with each other</a:t>
            </a:r>
          </a:p>
          <a:p>
            <a:r>
              <a:rPr lang="en-IN" dirty="0" smtClean="0"/>
              <a:t>Use abstraction to implement loose coupling between layers</a:t>
            </a:r>
          </a:p>
          <a:p>
            <a:r>
              <a:rPr lang="en-IN" dirty="0" smtClean="0"/>
              <a:t>Do not mix different types of components in the same logical layer</a:t>
            </a:r>
          </a:p>
          <a:p>
            <a:r>
              <a:rPr lang="en-IN" dirty="0" smtClean="0"/>
              <a:t>Keep the data format consistent within a layer or component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Modules and Functions -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component or an object should not rely on internal details of other components or objects</a:t>
            </a:r>
          </a:p>
          <a:p>
            <a:r>
              <a:rPr lang="en-IN" dirty="0" smtClean="0"/>
              <a:t>Do not overload the functionality of a component</a:t>
            </a:r>
          </a:p>
          <a:p>
            <a:r>
              <a:rPr lang="en-IN" dirty="0" smtClean="0"/>
              <a:t>Understand how components will communicate with each other</a:t>
            </a:r>
          </a:p>
          <a:p>
            <a:r>
              <a:rPr lang="en-IN" dirty="0" smtClean="0"/>
              <a:t>Keep crosscutting code abstracted from the application business logic as far as possible</a:t>
            </a:r>
          </a:p>
          <a:p>
            <a:r>
              <a:rPr lang="en-IN" dirty="0" smtClean="0"/>
              <a:t>Define a clear contract for components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major decisions to develop architecture</a:t>
            </a:r>
          </a:p>
          <a:p>
            <a:pPr lvl="1"/>
            <a:r>
              <a:rPr lang="en-IN" dirty="0" smtClean="0"/>
              <a:t>Determine the </a:t>
            </a:r>
            <a:r>
              <a:rPr lang="en-IN" dirty="0" smtClean="0">
                <a:solidFill>
                  <a:srgbClr val="00B050"/>
                </a:solidFill>
              </a:rPr>
              <a:t>Application Type</a:t>
            </a:r>
          </a:p>
          <a:p>
            <a:pPr lvl="1"/>
            <a:r>
              <a:rPr lang="en-IN" dirty="0" smtClean="0"/>
              <a:t>Determine the </a:t>
            </a:r>
            <a:r>
              <a:rPr lang="en-IN" dirty="0" smtClean="0">
                <a:solidFill>
                  <a:srgbClr val="00B050"/>
                </a:solidFill>
              </a:rPr>
              <a:t>Deployment Strategy</a:t>
            </a:r>
          </a:p>
          <a:p>
            <a:pPr lvl="1"/>
            <a:r>
              <a:rPr lang="en-IN" dirty="0" smtClean="0"/>
              <a:t>Determine the </a:t>
            </a:r>
            <a:r>
              <a:rPr lang="en-IN" dirty="0" smtClean="0">
                <a:solidFill>
                  <a:srgbClr val="00B050"/>
                </a:solidFill>
              </a:rPr>
              <a:t>Appropriate Technologies</a:t>
            </a:r>
          </a:p>
          <a:p>
            <a:pPr lvl="1"/>
            <a:r>
              <a:rPr lang="en-IN" dirty="0" smtClean="0"/>
              <a:t>Determine the </a:t>
            </a:r>
            <a:r>
              <a:rPr lang="en-IN" dirty="0" smtClean="0">
                <a:solidFill>
                  <a:srgbClr val="00B050"/>
                </a:solidFill>
              </a:rPr>
              <a:t>Quality Attributes</a:t>
            </a:r>
          </a:p>
          <a:p>
            <a:pPr lvl="1"/>
            <a:r>
              <a:rPr lang="en-IN" dirty="0" smtClean="0"/>
              <a:t>Determine the </a:t>
            </a:r>
            <a:r>
              <a:rPr lang="en-IN" dirty="0" smtClean="0">
                <a:solidFill>
                  <a:srgbClr val="00B050"/>
                </a:solidFill>
              </a:rPr>
              <a:t>Crosscutting Concerns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744</Words>
  <Application>Microsoft Office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Key Principles of Software   Architecture</vt:lpstr>
      <vt:lpstr>Agenda</vt:lpstr>
      <vt:lpstr>Common Application Architecture</vt:lpstr>
      <vt:lpstr>Key Design Principles</vt:lpstr>
      <vt:lpstr>Key Design Principles</vt:lpstr>
      <vt:lpstr>Design Practices</vt:lpstr>
      <vt:lpstr>Application Layer Practices</vt:lpstr>
      <vt:lpstr>Component Modules and Functions - Practices</vt:lpstr>
      <vt:lpstr>Key Design Considerations</vt:lpstr>
      <vt:lpstr>Determine the Application Type</vt:lpstr>
      <vt:lpstr>Determine the Deployment Strategy</vt:lpstr>
      <vt:lpstr>Determine the Appropriate Technologies</vt:lpstr>
      <vt:lpstr>Determine the Quality Attributes</vt:lpstr>
      <vt:lpstr>Determine the Crosscutting Concerns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Principles of Software   Architecture</dc:title>
  <dc:creator>MAHESH</dc:creator>
  <cp:lastModifiedBy>Yogesh Mangnaik</cp:lastModifiedBy>
  <cp:revision>86</cp:revision>
  <dcterms:created xsi:type="dcterms:W3CDTF">2017-01-15T10:06:48Z</dcterms:created>
  <dcterms:modified xsi:type="dcterms:W3CDTF">2018-03-05T03:30:22Z</dcterms:modified>
</cp:coreProperties>
</file>