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3" r:id="rId21"/>
    <p:sldId id="275" r:id="rId22"/>
    <p:sldId id="276" r:id="rId23"/>
    <p:sldId id="277" r:id="rId24"/>
    <p:sldId id="294" r:id="rId25"/>
    <p:sldId id="278" r:id="rId26"/>
    <p:sldId id="279" r:id="rId27"/>
    <p:sldId id="295" r:id="rId28"/>
    <p:sldId id="296" r:id="rId29"/>
    <p:sldId id="280" r:id="rId30"/>
    <p:sldId id="281" r:id="rId31"/>
    <p:sldId id="282" r:id="rId32"/>
    <p:sldId id="283" r:id="rId33"/>
    <p:sldId id="284" r:id="rId34"/>
    <p:sldId id="297" r:id="rId35"/>
    <p:sldId id="285" r:id="rId36"/>
    <p:sldId id="286" r:id="rId37"/>
    <p:sldId id="287" r:id="rId38"/>
    <p:sldId id="288" r:id="rId39"/>
    <p:sldId id="289" r:id="rId40"/>
    <p:sldId id="290" r:id="rId41"/>
    <p:sldId id="298" r:id="rId42"/>
    <p:sldId id="291" r:id="rId43"/>
    <p:sldId id="292"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216969B-E055-483E-9470-DD306CB5F1A4}" type="datetimeFigureOut">
              <a:rPr lang="en-US" smtClean="0"/>
              <a:pPr/>
              <a:t>3/5/2018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6D01D-DC6D-467D-B900-8FFC9A5E954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16969B-E055-483E-9470-DD306CB5F1A4}" type="datetimeFigureOut">
              <a:rPr lang="en-US" smtClean="0"/>
              <a:pPr/>
              <a:t>3/5/2018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6D01D-DC6D-467D-B900-8FFC9A5E954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16969B-E055-483E-9470-DD306CB5F1A4}" type="datetimeFigureOut">
              <a:rPr lang="en-US" smtClean="0"/>
              <a:pPr/>
              <a:t>3/5/2018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6D01D-DC6D-467D-B900-8FFC9A5E954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16969B-E055-483E-9470-DD306CB5F1A4}" type="datetimeFigureOut">
              <a:rPr lang="en-US" smtClean="0"/>
              <a:pPr/>
              <a:t>3/5/2018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6D01D-DC6D-467D-B900-8FFC9A5E954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16969B-E055-483E-9470-DD306CB5F1A4}" type="datetimeFigureOut">
              <a:rPr lang="en-US" smtClean="0"/>
              <a:pPr/>
              <a:t>3/5/2018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76D01D-DC6D-467D-B900-8FFC9A5E954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216969B-E055-483E-9470-DD306CB5F1A4}" type="datetimeFigureOut">
              <a:rPr lang="en-US" smtClean="0"/>
              <a:pPr/>
              <a:t>3/5/2018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6D01D-DC6D-467D-B900-8FFC9A5E954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216969B-E055-483E-9470-DD306CB5F1A4}" type="datetimeFigureOut">
              <a:rPr lang="en-US" smtClean="0"/>
              <a:pPr/>
              <a:t>3/5/2018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76D01D-DC6D-467D-B900-8FFC9A5E954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216969B-E055-483E-9470-DD306CB5F1A4}" type="datetimeFigureOut">
              <a:rPr lang="en-US" smtClean="0"/>
              <a:pPr/>
              <a:t>3/5/2018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76D01D-DC6D-467D-B900-8FFC9A5E954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6969B-E055-483E-9470-DD306CB5F1A4}" type="datetimeFigureOut">
              <a:rPr lang="en-US" smtClean="0"/>
              <a:pPr/>
              <a:t>3/5/2018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76D01D-DC6D-467D-B900-8FFC9A5E954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16969B-E055-483E-9470-DD306CB5F1A4}" type="datetimeFigureOut">
              <a:rPr lang="en-US" smtClean="0"/>
              <a:pPr/>
              <a:t>3/5/2018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6D01D-DC6D-467D-B900-8FFC9A5E954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16969B-E055-483E-9470-DD306CB5F1A4}" type="datetimeFigureOut">
              <a:rPr lang="en-US" smtClean="0"/>
              <a:pPr/>
              <a:t>3/5/2018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76D01D-DC6D-467D-B900-8FFC9A5E954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16969B-E055-483E-9470-DD306CB5F1A4}" type="datetimeFigureOut">
              <a:rPr lang="en-US" smtClean="0"/>
              <a:pPr/>
              <a:t>3/5/2018</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476D01D-DC6D-467D-B900-8FFC9A5E954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Architectural Patterns and Styles</a:t>
            </a:r>
            <a:endParaRPr lang="en-IN" dirty="0"/>
          </a:p>
        </p:txBody>
      </p:sp>
      <p:sp>
        <p:nvSpPr>
          <p:cNvPr id="3" name="Subtitle 2"/>
          <p:cNvSpPr>
            <a:spLocks noGrp="1"/>
          </p:cNvSpPr>
          <p:nvPr>
            <p:ph type="subTitle" idx="1"/>
          </p:nvPr>
        </p:nvSpPr>
        <p:spPr/>
        <p:txBody>
          <a:bodyPr>
            <a:normAutofit fontScale="92500" lnSpcReduction="10000"/>
          </a:bodyPr>
          <a:lstStyle/>
          <a:p>
            <a:r>
              <a:rPr lang="en-US" dirty="0" smtClean="0"/>
              <a:t>Mahesh Shirole</a:t>
            </a:r>
          </a:p>
          <a:p>
            <a:endParaRPr lang="en-US" sz="1200" dirty="0" smtClean="0"/>
          </a:p>
          <a:p>
            <a:endParaRPr lang="en-US" sz="1200" dirty="0"/>
          </a:p>
          <a:p>
            <a:endParaRPr lang="en-US" sz="1200" dirty="0" smtClean="0"/>
          </a:p>
          <a:p>
            <a:pPr algn="r"/>
            <a:r>
              <a:rPr lang="en-US" sz="1200" dirty="0" smtClean="0"/>
              <a:t>Microsoft Application Architecture Guide</a:t>
            </a:r>
            <a:endParaRPr lang="en-IN" sz="1200" dirty="0" smtClean="0"/>
          </a:p>
          <a:p>
            <a:endParaRPr lang="en-IN"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Variations of Client/Server Architectural Style</a:t>
            </a:r>
            <a:endParaRPr lang="en-IN" dirty="0"/>
          </a:p>
        </p:txBody>
      </p:sp>
      <p:sp>
        <p:nvSpPr>
          <p:cNvPr id="3" name="Content Placeholder 2"/>
          <p:cNvSpPr>
            <a:spLocks noGrp="1"/>
          </p:cNvSpPr>
          <p:nvPr>
            <p:ph idx="1"/>
          </p:nvPr>
        </p:nvSpPr>
        <p:spPr/>
        <p:txBody>
          <a:bodyPr>
            <a:normAutofit lnSpcReduction="10000"/>
          </a:bodyPr>
          <a:lstStyle/>
          <a:p>
            <a:r>
              <a:rPr lang="en-IN" b="1" dirty="0" smtClean="0">
                <a:solidFill>
                  <a:srgbClr val="FF0000"/>
                </a:solidFill>
              </a:rPr>
              <a:t>Application Servers:</a:t>
            </a:r>
            <a:r>
              <a:rPr lang="en-IN" b="1" dirty="0" smtClean="0"/>
              <a:t> </a:t>
            </a:r>
          </a:p>
          <a:p>
            <a:pPr lvl="1"/>
            <a:r>
              <a:rPr lang="en-IN" dirty="0" smtClean="0"/>
              <a:t>A specialized architectural style where the </a:t>
            </a:r>
            <a:r>
              <a:rPr lang="en-IN" b="1" i="1" dirty="0" smtClean="0">
                <a:solidFill>
                  <a:srgbClr val="00B0F0"/>
                </a:solidFill>
              </a:rPr>
              <a:t>server hosts and executes applications</a:t>
            </a:r>
            <a:r>
              <a:rPr lang="en-IN" dirty="0" smtClean="0"/>
              <a:t> and services that a </a:t>
            </a:r>
            <a:r>
              <a:rPr lang="en-IN" i="1" dirty="0" smtClean="0">
                <a:solidFill>
                  <a:srgbClr val="00B050"/>
                </a:solidFill>
              </a:rPr>
              <a:t>thin client accesses through a browser or specialized client installed software</a:t>
            </a:r>
          </a:p>
          <a:p>
            <a:pPr lvl="1"/>
            <a:r>
              <a:rPr lang="en-IN" dirty="0" smtClean="0"/>
              <a:t>An example is a client executing an application that runs on the server through a framework such as </a:t>
            </a:r>
            <a:r>
              <a:rPr lang="en-IN" b="1" dirty="0" smtClean="0">
                <a:solidFill>
                  <a:srgbClr val="00B050"/>
                </a:solidFill>
              </a:rPr>
              <a:t>Terminal Services</a:t>
            </a:r>
            <a:endParaRPr lang="en-IN" b="1" i="1" dirty="0">
              <a:solidFill>
                <a:srgbClr val="00B050"/>
              </a:solidFil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Benefits of </a:t>
            </a:r>
            <a:br>
              <a:rPr lang="en-IN" dirty="0" smtClean="0"/>
            </a:br>
            <a:r>
              <a:rPr lang="en-IN" dirty="0" smtClean="0"/>
              <a:t>Client/Server Architectural Style</a:t>
            </a:r>
            <a:endParaRPr lang="en-IN" dirty="0"/>
          </a:p>
        </p:txBody>
      </p:sp>
      <p:sp>
        <p:nvSpPr>
          <p:cNvPr id="3" name="Content Placeholder 2"/>
          <p:cNvSpPr>
            <a:spLocks noGrp="1"/>
          </p:cNvSpPr>
          <p:nvPr>
            <p:ph idx="1"/>
          </p:nvPr>
        </p:nvSpPr>
        <p:spPr/>
        <p:txBody>
          <a:bodyPr>
            <a:normAutofit fontScale="62500" lnSpcReduction="20000"/>
          </a:bodyPr>
          <a:lstStyle/>
          <a:p>
            <a:r>
              <a:rPr lang="en-IN" b="1" dirty="0" smtClean="0">
                <a:solidFill>
                  <a:srgbClr val="0070C0"/>
                </a:solidFill>
              </a:rPr>
              <a:t>Higher security</a:t>
            </a:r>
          </a:p>
          <a:p>
            <a:pPr lvl="1"/>
            <a:r>
              <a:rPr lang="en-IN" dirty="0" smtClean="0"/>
              <a:t>All </a:t>
            </a:r>
            <a:r>
              <a:rPr lang="en-IN" dirty="0" smtClean="0">
                <a:solidFill>
                  <a:srgbClr val="00B050"/>
                </a:solidFill>
              </a:rPr>
              <a:t>data is stored on the server</a:t>
            </a:r>
            <a:r>
              <a:rPr lang="en-IN" dirty="0" smtClean="0"/>
              <a:t>, which generally offers a greater control of security than client machines</a:t>
            </a:r>
          </a:p>
          <a:p>
            <a:r>
              <a:rPr lang="en-IN" b="1" dirty="0" smtClean="0">
                <a:solidFill>
                  <a:srgbClr val="0070C0"/>
                </a:solidFill>
              </a:rPr>
              <a:t>Centralized data access</a:t>
            </a:r>
          </a:p>
          <a:p>
            <a:pPr lvl="1"/>
            <a:r>
              <a:rPr lang="en-IN" dirty="0" smtClean="0"/>
              <a:t>Because data is stored only on the server, </a:t>
            </a:r>
            <a:r>
              <a:rPr lang="en-IN" dirty="0" smtClean="0">
                <a:solidFill>
                  <a:srgbClr val="00B050"/>
                </a:solidFill>
              </a:rPr>
              <a:t>access and updates to the data are easier </a:t>
            </a:r>
            <a:r>
              <a:rPr lang="en-IN" dirty="0" smtClean="0"/>
              <a:t>to administer than in other architectural styles</a:t>
            </a:r>
          </a:p>
          <a:p>
            <a:r>
              <a:rPr lang="en-IN" b="1" dirty="0" smtClean="0">
                <a:solidFill>
                  <a:srgbClr val="0070C0"/>
                </a:solidFill>
              </a:rPr>
              <a:t>Ease of maintenance</a:t>
            </a:r>
            <a:r>
              <a:rPr lang="en-IN" b="1" dirty="0" smtClean="0"/>
              <a:t> </a:t>
            </a:r>
          </a:p>
          <a:p>
            <a:pPr lvl="1"/>
            <a:r>
              <a:rPr lang="en-IN" dirty="0" smtClean="0">
                <a:solidFill>
                  <a:srgbClr val="00B050"/>
                </a:solidFill>
              </a:rPr>
              <a:t>Roles and responsibilities </a:t>
            </a:r>
            <a:r>
              <a:rPr lang="en-IN" dirty="0" smtClean="0"/>
              <a:t>of a computing system </a:t>
            </a:r>
            <a:r>
              <a:rPr lang="en-IN" dirty="0" smtClean="0">
                <a:solidFill>
                  <a:srgbClr val="00B050"/>
                </a:solidFill>
              </a:rPr>
              <a:t>are distributed among several servers </a:t>
            </a:r>
            <a:r>
              <a:rPr lang="en-IN" dirty="0" smtClean="0"/>
              <a:t>that are known to each other through a network</a:t>
            </a:r>
          </a:p>
          <a:p>
            <a:pPr lvl="1"/>
            <a:r>
              <a:rPr lang="en-IN" dirty="0" smtClean="0"/>
              <a:t>This ensures that a </a:t>
            </a:r>
            <a:r>
              <a:rPr lang="en-IN" dirty="0" smtClean="0">
                <a:solidFill>
                  <a:srgbClr val="00B050"/>
                </a:solidFill>
              </a:rPr>
              <a:t>client remains unaware </a:t>
            </a:r>
            <a:r>
              <a:rPr lang="en-IN" dirty="0" smtClean="0"/>
              <a:t>and unaffected by a </a:t>
            </a:r>
            <a:r>
              <a:rPr lang="en-IN" dirty="0" smtClean="0">
                <a:solidFill>
                  <a:srgbClr val="FF0000"/>
                </a:solidFill>
              </a:rPr>
              <a:t>server repair, upgrade, or relocation</a:t>
            </a:r>
            <a:endParaRPr lang="en-IN" i="1" dirty="0">
              <a:solidFill>
                <a:srgbClr val="FF0000"/>
              </a:solidFil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Component-Based Architectural Style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Focuses on the </a:t>
            </a:r>
            <a:r>
              <a:rPr lang="en-IN" b="1" dirty="0" smtClean="0">
                <a:solidFill>
                  <a:srgbClr val="0070C0"/>
                </a:solidFill>
              </a:rPr>
              <a:t>decomposition of the design </a:t>
            </a:r>
            <a:r>
              <a:rPr lang="en-IN" dirty="0" smtClean="0"/>
              <a:t>into </a:t>
            </a:r>
            <a:r>
              <a:rPr lang="en-IN" i="1" dirty="0" smtClean="0">
                <a:solidFill>
                  <a:srgbClr val="00B0F0"/>
                </a:solidFill>
              </a:rPr>
              <a:t>individual functional or logical components </a:t>
            </a:r>
            <a:r>
              <a:rPr lang="en-IN" dirty="0" smtClean="0"/>
              <a:t>that expose </a:t>
            </a:r>
            <a:r>
              <a:rPr lang="en-IN" i="1" dirty="0" smtClean="0">
                <a:solidFill>
                  <a:srgbClr val="00B050"/>
                </a:solidFill>
              </a:rPr>
              <a:t>well-defined communication interfaces containing methods, events, and properties</a:t>
            </a:r>
          </a:p>
          <a:p>
            <a:r>
              <a:rPr lang="en-IN" dirty="0" smtClean="0"/>
              <a:t>Provides a </a:t>
            </a:r>
            <a:r>
              <a:rPr lang="en-IN" b="1" dirty="0" smtClean="0">
                <a:solidFill>
                  <a:srgbClr val="0070C0"/>
                </a:solidFill>
              </a:rPr>
              <a:t>higher level of abstraction </a:t>
            </a:r>
            <a:r>
              <a:rPr lang="en-IN" dirty="0" smtClean="0"/>
              <a:t>than object-oriented design principles</a:t>
            </a:r>
            <a:endParaRPr lang="en-IN" i="1" dirty="0" smtClean="0">
              <a:solidFill>
                <a:srgbClr val="00B050"/>
              </a:solidFill>
            </a:endParaRPr>
          </a:p>
          <a:p>
            <a:r>
              <a:rPr lang="en-IN" dirty="0" smtClean="0"/>
              <a:t>This style is useful if you want </a:t>
            </a:r>
            <a:r>
              <a:rPr lang="en-IN" i="1" dirty="0" smtClean="0">
                <a:solidFill>
                  <a:srgbClr val="00B050"/>
                </a:solidFill>
              </a:rPr>
              <a:t>to create a pluggable or composite architecture</a:t>
            </a:r>
            <a:r>
              <a:rPr lang="en-IN" dirty="0" smtClean="0"/>
              <a:t> that allows you to easily replace and update individual components</a:t>
            </a:r>
            <a:endParaRPr lang="en-IN"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Component-Based Architectural Style</a:t>
            </a:r>
            <a:br>
              <a:rPr lang="en-IN" dirty="0" smtClean="0"/>
            </a:br>
            <a:r>
              <a:rPr lang="en-IN" dirty="0" smtClean="0"/>
              <a:t>Key Design Principles</a:t>
            </a:r>
            <a:endParaRPr lang="en-IN" dirty="0"/>
          </a:p>
        </p:txBody>
      </p:sp>
      <p:sp>
        <p:nvSpPr>
          <p:cNvPr id="3" name="Content Placeholder 2"/>
          <p:cNvSpPr>
            <a:spLocks noGrp="1"/>
          </p:cNvSpPr>
          <p:nvPr>
            <p:ph idx="1"/>
          </p:nvPr>
        </p:nvSpPr>
        <p:spPr>
          <a:xfrm>
            <a:off x="457200" y="1178727"/>
            <a:ext cx="8229600" cy="3964773"/>
          </a:xfrm>
        </p:spPr>
        <p:txBody>
          <a:bodyPr>
            <a:normAutofit fontScale="55000" lnSpcReduction="20000"/>
          </a:bodyPr>
          <a:lstStyle/>
          <a:p>
            <a:pPr algn="just"/>
            <a:r>
              <a:rPr lang="en-IN" b="1" dirty="0" smtClean="0">
                <a:solidFill>
                  <a:srgbClr val="FF0000"/>
                </a:solidFill>
              </a:rPr>
              <a:t>Reusable</a:t>
            </a:r>
          </a:p>
          <a:p>
            <a:pPr lvl="1" algn="just"/>
            <a:r>
              <a:rPr lang="en-IN" dirty="0" smtClean="0"/>
              <a:t>Components are usually designed to be </a:t>
            </a:r>
            <a:r>
              <a:rPr lang="en-IN" i="1" dirty="0" smtClean="0">
                <a:solidFill>
                  <a:srgbClr val="0070C0"/>
                </a:solidFill>
              </a:rPr>
              <a:t>reused in different scenarios in different applications</a:t>
            </a:r>
          </a:p>
          <a:p>
            <a:pPr algn="just"/>
            <a:r>
              <a:rPr lang="en-IN" b="1" dirty="0" smtClean="0">
                <a:solidFill>
                  <a:srgbClr val="FF0000"/>
                </a:solidFill>
              </a:rPr>
              <a:t>Replaceable</a:t>
            </a:r>
          </a:p>
          <a:p>
            <a:pPr lvl="1" algn="just"/>
            <a:r>
              <a:rPr lang="en-IN" dirty="0" smtClean="0"/>
              <a:t>Components may be </a:t>
            </a:r>
            <a:r>
              <a:rPr lang="en-IN" i="1" dirty="0" smtClean="0">
                <a:solidFill>
                  <a:srgbClr val="00B050"/>
                </a:solidFill>
              </a:rPr>
              <a:t>readily substituted with other similar components</a:t>
            </a:r>
          </a:p>
          <a:p>
            <a:pPr algn="just"/>
            <a:r>
              <a:rPr lang="en-IN" b="1" dirty="0" smtClean="0">
                <a:solidFill>
                  <a:srgbClr val="FF0000"/>
                </a:solidFill>
              </a:rPr>
              <a:t>Not context specific</a:t>
            </a:r>
          </a:p>
          <a:p>
            <a:pPr lvl="1" algn="just"/>
            <a:r>
              <a:rPr lang="en-IN" dirty="0" smtClean="0"/>
              <a:t>Components are </a:t>
            </a:r>
            <a:r>
              <a:rPr lang="en-IN" i="1" dirty="0" smtClean="0">
                <a:solidFill>
                  <a:srgbClr val="0070C0"/>
                </a:solidFill>
              </a:rPr>
              <a:t>designed to operate in different environments and contexts</a:t>
            </a:r>
          </a:p>
          <a:p>
            <a:pPr algn="just"/>
            <a:r>
              <a:rPr lang="en-IN" sz="3100" b="1" dirty="0" smtClean="0">
                <a:solidFill>
                  <a:srgbClr val="FF0000"/>
                </a:solidFill>
              </a:rPr>
              <a:t>Extensible</a:t>
            </a:r>
            <a:r>
              <a:rPr lang="en-IN" b="1" dirty="0" smtClean="0"/>
              <a:t> </a:t>
            </a:r>
          </a:p>
          <a:p>
            <a:pPr lvl="1" algn="just"/>
            <a:r>
              <a:rPr lang="en-IN" dirty="0" smtClean="0"/>
              <a:t>A component </a:t>
            </a:r>
            <a:r>
              <a:rPr lang="en-IN" i="1" dirty="0" smtClean="0">
                <a:solidFill>
                  <a:srgbClr val="00B050"/>
                </a:solidFill>
              </a:rPr>
              <a:t>can be extended from existing components to provide new behavior</a:t>
            </a:r>
          </a:p>
          <a:p>
            <a:pPr algn="just"/>
            <a:r>
              <a:rPr lang="en-IN" b="1" dirty="0" smtClean="0">
                <a:solidFill>
                  <a:srgbClr val="FF0000"/>
                </a:solidFill>
              </a:rPr>
              <a:t>Independent</a:t>
            </a:r>
          </a:p>
          <a:p>
            <a:pPr lvl="1" algn="just"/>
            <a:r>
              <a:rPr lang="en-IN" dirty="0" smtClean="0"/>
              <a:t> Components are designed to have </a:t>
            </a:r>
            <a:r>
              <a:rPr lang="en-IN" i="1" dirty="0" smtClean="0">
                <a:solidFill>
                  <a:srgbClr val="0070C0"/>
                </a:solidFill>
              </a:rPr>
              <a:t>minimal dependencies on other components</a:t>
            </a:r>
            <a:r>
              <a:rPr lang="en-IN" dirty="0" smtClean="0"/>
              <a:t> </a:t>
            </a:r>
          </a:p>
          <a:p>
            <a:pPr lvl="1" algn="just"/>
            <a:r>
              <a:rPr lang="en-IN" dirty="0" smtClean="0"/>
              <a:t>Therefore components </a:t>
            </a:r>
            <a:r>
              <a:rPr lang="en-IN" i="1" dirty="0" smtClean="0">
                <a:solidFill>
                  <a:srgbClr val="00B050"/>
                </a:solidFill>
              </a:rPr>
              <a:t>can be deployed into any appropriate environment without affecting other components or systems</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Component-Based Architectural Style</a:t>
            </a:r>
            <a:endParaRPr lang="en-IN" dirty="0"/>
          </a:p>
        </p:txBody>
      </p:sp>
      <p:sp>
        <p:nvSpPr>
          <p:cNvPr id="3" name="Content Placeholder 2"/>
          <p:cNvSpPr>
            <a:spLocks noGrp="1"/>
          </p:cNvSpPr>
          <p:nvPr>
            <p:ph idx="1"/>
          </p:nvPr>
        </p:nvSpPr>
        <p:spPr>
          <a:xfrm>
            <a:off x="457200" y="1017973"/>
            <a:ext cx="8229600" cy="4125527"/>
          </a:xfrm>
        </p:spPr>
        <p:txBody>
          <a:bodyPr>
            <a:normAutofit fontScale="77500" lnSpcReduction="20000"/>
          </a:bodyPr>
          <a:lstStyle/>
          <a:p>
            <a:r>
              <a:rPr lang="en-US" b="1" dirty="0" smtClean="0">
                <a:solidFill>
                  <a:srgbClr val="0070C0"/>
                </a:solidFill>
              </a:rPr>
              <a:t>Examples:</a:t>
            </a:r>
          </a:p>
          <a:p>
            <a:pPr lvl="1"/>
            <a:r>
              <a:rPr lang="en-IN" dirty="0" smtClean="0"/>
              <a:t>user </a:t>
            </a:r>
            <a:r>
              <a:rPr lang="en-IN" i="1" dirty="0" smtClean="0">
                <a:solidFill>
                  <a:srgbClr val="00B050"/>
                </a:solidFill>
              </a:rPr>
              <a:t>interface components </a:t>
            </a:r>
            <a:r>
              <a:rPr lang="en-IN" dirty="0" smtClean="0"/>
              <a:t>such as grids and buttons (often referred to as </a:t>
            </a:r>
            <a:r>
              <a:rPr lang="en-IN" i="1" dirty="0" smtClean="0"/>
              <a:t>controls), </a:t>
            </a:r>
          </a:p>
          <a:p>
            <a:pPr lvl="1"/>
            <a:r>
              <a:rPr lang="en-IN" i="1" dirty="0" smtClean="0">
                <a:solidFill>
                  <a:srgbClr val="00B050"/>
                </a:solidFill>
              </a:rPr>
              <a:t>helper and utility components </a:t>
            </a:r>
            <a:r>
              <a:rPr lang="en-IN" dirty="0" smtClean="0"/>
              <a:t>that expose a specific subset of functions used in other components</a:t>
            </a:r>
          </a:p>
          <a:p>
            <a:r>
              <a:rPr lang="en-IN" dirty="0" smtClean="0"/>
              <a:t>Components depend upon a </a:t>
            </a:r>
            <a:r>
              <a:rPr lang="en-IN" i="1" dirty="0" smtClean="0">
                <a:solidFill>
                  <a:srgbClr val="00B050"/>
                </a:solidFill>
              </a:rPr>
              <a:t>mechanism within the platform that provides an environment in which they can execute</a:t>
            </a:r>
            <a:r>
              <a:rPr lang="en-IN" dirty="0" smtClean="0"/>
              <a:t>, often referred to as </a:t>
            </a:r>
            <a:r>
              <a:rPr lang="en-IN" b="1" i="1" dirty="0" smtClean="0">
                <a:solidFill>
                  <a:srgbClr val="0070C0"/>
                </a:solidFill>
              </a:rPr>
              <a:t>component architecture</a:t>
            </a:r>
          </a:p>
          <a:p>
            <a:pPr lvl="1"/>
            <a:r>
              <a:rPr lang="en-IN" dirty="0" smtClean="0">
                <a:solidFill>
                  <a:srgbClr val="C00000"/>
                </a:solidFill>
              </a:rPr>
              <a:t>Component object model</a:t>
            </a:r>
            <a:r>
              <a:rPr lang="en-IN" dirty="0" smtClean="0"/>
              <a:t> (COM) and </a:t>
            </a:r>
            <a:r>
              <a:rPr lang="en-IN" dirty="0" smtClean="0">
                <a:solidFill>
                  <a:srgbClr val="C00000"/>
                </a:solidFill>
              </a:rPr>
              <a:t>distributed component object model </a:t>
            </a:r>
            <a:r>
              <a:rPr lang="en-IN" dirty="0" smtClean="0"/>
              <a:t>(DCOM) in </a:t>
            </a:r>
            <a:r>
              <a:rPr lang="en-IN" i="1" dirty="0" smtClean="0">
                <a:solidFill>
                  <a:srgbClr val="FF0000"/>
                </a:solidFill>
              </a:rPr>
              <a:t>Windows</a:t>
            </a:r>
          </a:p>
          <a:p>
            <a:pPr lvl="1"/>
            <a:r>
              <a:rPr lang="en-IN" dirty="0" smtClean="0">
                <a:solidFill>
                  <a:srgbClr val="C00000"/>
                </a:solidFill>
              </a:rPr>
              <a:t>Common Object Request Broker Architecture </a:t>
            </a:r>
            <a:r>
              <a:rPr lang="en-IN" dirty="0" smtClean="0"/>
              <a:t>(CORBA) and </a:t>
            </a:r>
            <a:r>
              <a:rPr lang="en-IN" dirty="0" smtClean="0">
                <a:solidFill>
                  <a:srgbClr val="C00000"/>
                </a:solidFill>
              </a:rPr>
              <a:t>Enterprise JavaBeans </a:t>
            </a:r>
            <a:r>
              <a:rPr lang="en-IN" dirty="0" smtClean="0"/>
              <a:t>(EJB) on </a:t>
            </a:r>
            <a:r>
              <a:rPr lang="en-IN" i="1" dirty="0" smtClean="0">
                <a:solidFill>
                  <a:srgbClr val="FF0000"/>
                </a:solidFill>
              </a:rPr>
              <a:t>other platforms</a:t>
            </a:r>
            <a:endParaRPr lang="en-IN" b="1" i="1" dirty="0" smtClean="0">
              <a:solidFill>
                <a:srgbClr val="FF0000"/>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561"/>
            <a:ext cx="8229600" cy="857250"/>
          </a:xfrm>
        </p:spPr>
        <p:txBody>
          <a:bodyPr>
            <a:normAutofit fontScale="90000"/>
          </a:bodyPr>
          <a:lstStyle/>
          <a:p>
            <a:r>
              <a:rPr lang="en-IN" dirty="0" smtClean="0"/>
              <a:t>Benefits of </a:t>
            </a:r>
            <a:br>
              <a:rPr lang="en-IN" dirty="0" smtClean="0"/>
            </a:br>
            <a:r>
              <a:rPr lang="en-IN" dirty="0" smtClean="0"/>
              <a:t>Component-Based Architectural Style</a:t>
            </a:r>
            <a:endParaRPr lang="en-IN" dirty="0"/>
          </a:p>
        </p:txBody>
      </p:sp>
      <p:sp>
        <p:nvSpPr>
          <p:cNvPr id="3" name="Content Placeholder 2"/>
          <p:cNvSpPr>
            <a:spLocks noGrp="1"/>
          </p:cNvSpPr>
          <p:nvPr>
            <p:ph idx="1"/>
          </p:nvPr>
        </p:nvSpPr>
        <p:spPr>
          <a:xfrm>
            <a:off x="457200" y="1178727"/>
            <a:ext cx="8229600" cy="4125527"/>
          </a:xfrm>
        </p:spPr>
        <p:txBody>
          <a:bodyPr>
            <a:normAutofit fontScale="62500" lnSpcReduction="20000"/>
          </a:bodyPr>
          <a:lstStyle/>
          <a:p>
            <a:pPr algn="just"/>
            <a:r>
              <a:rPr lang="en-IN" b="1" dirty="0" smtClean="0">
                <a:solidFill>
                  <a:srgbClr val="FF0000"/>
                </a:solidFill>
              </a:rPr>
              <a:t>Ease of deployment</a:t>
            </a:r>
            <a:r>
              <a:rPr lang="en-IN" b="1" dirty="0" smtClean="0"/>
              <a:t> </a:t>
            </a:r>
          </a:p>
          <a:p>
            <a:pPr lvl="1" algn="just"/>
            <a:r>
              <a:rPr lang="en-IN" dirty="0" smtClean="0"/>
              <a:t>As </a:t>
            </a:r>
            <a:r>
              <a:rPr lang="en-IN" i="1" dirty="0" smtClean="0">
                <a:solidFill>
                  <a:srgbClr val="00B050"/>
                </a:solidFill>
              </a:rPr>
              <a:t>new compatible versions </a:t>
            </a:r>
            <a:r>
              <a:rPr lang="en-IN" dirty="0" smtClean="0"/>
              <a:t>become available, you can </a:t>
            </a:r>
            <a:r>
              <a:rPr lang="en-IN" i="1" dirty="0" smtClean="0">
                <a:solidFill>
                  <a:srgbClr val="0070C0"/>
                </a:solidFill>
              </a:rPr>
              <a:t>replace existing versions with no impact on the other components </a:t>
            </a:r>
            <a:r>
              <a:rPr lang="en-IN" dirty="0" smtClean="0"/>
              <a:t>or the system as a whole</a:t>
            </a:r>
          </a:p>
          <a:p>
            <a:pPr algn="just"/>
            <a:r>
              <a:rPr lang="en-IN" b="1" dirty="0" smtClean="0">
                <a:solidFill>
                  <a:srgbClr val="FF0000"/>
                </a:solidFill>
              </a:rPr>
              <a:t>Reduced cost</a:t>
            </a:r>
          </a:p>
          <a:p>
            <a:pPr lvl="1" algn="just"/>
            <a:r>
              <a:rPr lang="en-IN" dirty="0" smtClean="0"/>
              <a:t>The </a:t>
            </a:r>
            <a:r>
              <a:rPr lang="en-IN" i="1" dirty="0" smtClean="0">
                <a:solidFill>
                  <a:srgbClr val="0070C0"/>
                </a:solidFill>
              </a:rPr>
              <a:t>use of third-party components </a:t>
            </a:r>
            <a:r>
              <a:rPr lang="en-IN" dirty="0" smtClean="0"/>
              <a:t>allows you to </a:t>
            </a:r>
            <a:r>
              <a:rPr lang="en-IN" i="1" dirty="0" smtClean="0">
                <a:solidFill>
                  <a:srgbClr val="00B050"/>
                </a:solidFill>
              </a:rPr>
              <a:t>spread the cost of development and maintenance</a:t>
            </a:r>
          </a:p>
          <a:p>
            <a:pPr algn="just"/>
            <a:r>
              <a:rPr lang="en-IN" b="1" dirty="0" smtClean="0">
                <a:solidFill>
                  <a:srgbClr val="FF0000"/>
                </a:solidFill>
              </a:rPr>
              <a:t>Ease of development</a:t>
            </a:r>
          </a:p>
          <a:p>
            <a:pPr lvl="1" algn="just"/>
            <a:r>
              <a:rPr lang="en-IN" dirty="0" smtClean="0"/>
              <a:t>Components </a:t>
            </a:r>
            <a:r>
              <a:rPr lang="en-IN" i="1" dirty="0" smtClean="0">
                <a:solidFill>
                  <a:srgbClr val="00B050"/>
                </a:solidFill>
              </a:rPr>
              <a:t>implement well-known interfaces </a:t>
            </a:r>
            <a:r>
              <a:rPr lang="en-IN" dirty="0" smtClean="0"/>
              <a:t>to provide defined functionality, allowing development </a:t>
            </a:r>
            <a:r>
              <a:rPr lang="en-IN" i="1" dirty="0" smtClean="0">
                <a:solidFill>
                  <a:srgbClr val="0070C0"/>
                </a:solidFill>
              </a:rPr>
              <a:t>without impacting other parts of the system</a:t>
            </a:r>
          </a:p>
          <a:p>
            <a:pPr algn="just"/>
            <a:r>
              <a:rPr lang="en-IN" b="1" dirty="0" smtClean="0">
                <a:solidFill>
                  <a:srgbClr val="FF0000"/>
                </a:solidFill>
              </a:rPr>
              <a:t>Reusable</a:t>
            </a:r>
          </a:p>
          <a:p>
            <a:pPr lvl="1" algn="just"/>
            <a:r>
              <a:rPr lang="en-IN" dirty="0" smtClean="0"/>
              <a:t>The use of reusable components means that they can be used to spread the development and maintenance cost </a:t>
            </a:r>
            <a:r>
              <a:rPr lang="en-IN" i="1" dirty="0" smtClean="0">
                <a:solidFill>
                  <a:srgbClr val="0070C0"/>
                </a:solidFill>
              </a:rPr>
              <a:t>across several applications or systems</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979"/>
            <a:ext cx="9144000" cy="857250"/>
          </a:xfrm>
        </p:spPr>
        <p:txBody>
          <a:bodyPr>
            <a:normAutofit fontScale="90000"/>
          </a:bodyPr>
          <a:lstStyle/>
          <a:p>
            <a:r>
              <a:rPr lang="en-IN" dirty="0" smtClean="0"/>
              <a:t>Domain Driven Design Architectural Style</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Domain Driven Design (DDD) is an </a:t>
            </a:r>
            <a:r>
              <a:rPr lang="en-IN" b="1" i="1" dirty="0" smtClean="0">
                <a:solidFill>
                  <a:srgbClr val="0070C0"/>
                </a:solidFill>
              </a:rPr>
              <a:t>object-oriented approach</a:t>
            </a:r>
            <a:r>
              <a:rPr lang="en-IN" dirty="0" smtClean="0"/>
              <a:t> to designing software based on the </a:t>
            </a:r>
            <a:r>
              <a:rPr lang="en-IN" i="1" dirty="0" smtClean="0">
                <a:solidFill>
                  <a:srgbClr val="00B050"/>
                </a:solidFill>
              </a:rPr>
              <a:t>business domain</a:t>
            </a:r>
            <a:r>
              <a:rPr lang="en-IN" dirty="0" smtClean="0"/>
              <a:t>, its </a:t>
            </a:r>
            <a:r>
              <a:rPr lang="en-IN" i="1" dirty="0" smtClean="0">
                <a:solidFill>
                  <a:srgbClr val="00B050"/>
                </a:solidFill>
              </a:rPr>
              <a:t>elements and behaviors</a:t>
            </a:r>
            <a:r>
              <a:rPr lang="en-IN" dirty="0" smtClean="0"/>
              <a:t>, and the </a:t>
            </a:r>
            <a:r>
              <a:rPr lang="en-IN" i="1" dirty="0" smtClean="0">
                <a:solidFill>
                  <a:srgbClr val="00B050"/>
                </a:solidFill>
              </a:rPr>
              <a:t>relationships between them</a:t>
            </a:r>
          </a:p>
          <a:p>
            <a:pPr algn="just"/>
            <a:r>
              <a:rPr lang="en-IN" dirty="0" smtClean="0"/>
              <a:t>The domain model can be viewed as a </a:t>
            </a:r>
            <a:r>
              <a:rPr lang="en-IN" i="1" dirty="0" smtClean="0">
                <a:solidFill>
                  <a:srgbClr val="00B050"/>
                </a:solidFill>
              </a:rPr>
              <a:t>framework </a:t>
            </a:r>
            <a:r>
              <a:rPr lang="en-IN" dirty="0" smtClean="0"/>
              <a:t>from which </a:t>
            </a:r>
            <a:r>
              <a:rPr lang="en-IN" i="1" dirty="0" smtClean="0">
                <a:solidFill>
                  <a:srgbClr val="0070C0"/>
                </a:solidFill>
              </a:rPr>
              <a:t>solutions can then be rationalized</a:t>
            </a:r>
          </a:p>
          <a:p>
            <a:pPr algn="just"/>
            <a:r>
              <a:rPr lang="en-IN" dirty="0" smtClean="0"/>
              <a:t>Apply DDD if you have a </a:t>
            </a:r>
            <a:r>
              <a:rPr lang="en-IN" i="1" dirty="0" smtClean="0">
                <a:solidFill>
                  <a:srgbClr val="FF0000"/>
                </a:solidFill>
              </a:rPr>
              <a:t>complex domain </a:t>
            </a:r>
            <a:r>
              <a:rPr lang="en-IN" dirty="0" smtClean="0"/>
              <a:t>and you wish to </a:t>
            </a:r>
            <a:r>
              <a:rPr lang="en-IN" i="1" dirty="0" smtClean="0">
                <a:solidFill>
                  <a:srgbClr val="00B0F0"/>
                </a:solidFill>
              </a:rPr>
              <a:t>improve communication and understanding within your development team</a:t>
            </a:r>
            <a:r>
              <a:rPr lang="en-IN" dirty="0" smtClean="0"/>
              <a:t>, or where you must </a:t>
            </a:r>
            <a:r>
              <a:rPr lang="en-IN" i="1" dirty="0" smtClean="0">
                <a:solidFill>
                  <a:srgbClr val="00B050"/>
                </a:solidFill>
              </a:rPr>
              <a:t>express the design of an application in a common language </a:t>
            </a:r>
            <a:r>
              <a:rPr lang="en-IN" dirty="0" smtClean="0"/>
              <a:t>that all stakeholders can understand</a:t>
            </a:r>
            <a:endParaRPr lang="en-IN" i="1" dirty="0">
              <a:solidFill>
                <a:srgbClr val="0070C0"/>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929718" cy="857250"/>
          </a:xfrm>
        </p:spPr>
        <p:txBody>
          <a:bodyPr>
            <a:normAutofit fontScale="90000"/>
          </a:bodyPr>
          <a:lstStyle/>
          <a:p>
            <a:r>
              <a:rPr lang="en-IN" dirty="0" smtClean="0"/>
              <a:t>Benefits of </a:t>
            </a:r>
            <a:br>
              <a:rPr lang="en-IN" dirty="0" smtClean="0"/>
            </a:br>
            <a:r>
              <a:rPr lang="en-IN" dirty="0" smtClean="0"/>
              <a:t>Domain Driven Design Architectural Style</a:t>
            </a:r>
            <a:endParaRPr lang="en-IN" dirty="0"/>
          </a:p>
        </p:txBody>
      </p:sp>
      <p:sp>
        <p:nvSpPr>
          <p:cNvPr id="3" name="Content Placeholder 2"/>
          <p:cNvSpPr>
            <a:spLocks noGrp="1"/>
          </p:cNvSpPr>
          <p:nvPr>
            <p:ph idx="1"/>
          </p:nvPr>
        </p:nvSpPr>
        <p:spPr>
          <a:xfrm>
            <a:off x="457200" y="1200150"/>
            <a:ext cx="8229600" cy="3782633"/>
          </a:xfrm>
        </p:spPr>
        <p:txBody>
          <a:bodyPr>
            <a:normAutofit fontScale="70000" lnSpcReduction="20000"/>
          </a:bodyPr>
          <a:lstStyle/>
          <a:p>
            <a:pPr algn="just"/>
            <a:r>
              <a:rPr lang="en-IN" b="1" dirty="0" smtClean="0">
                <a:solidFill>
                  <a:srgbClr val="FF0000"/>
                </a:solidFill>
              </a:rPr>
              <a:t>Communication</a:t>
            </a:r>
          </a:p>
          <a:p>
            <a:pPr lvl="1" algn="just"/>
            <a:r>
              <a:rPr lang="en-IN" dirty="0" smtClean="0"/>
              <a:t>All parties within a development team can use the domain model and the entities it defines to communicate business knowledge and requirements using a </a:t>
            </a:r>
            <a:r>
              <a:rPr lang="en-IN" i="1" dirty="0" smtClean="0">
                <a:solidFill>
                  <a:srgbClr val="00B050"/>
                </a:solidFill>
              </a:rPr>
              <a:t>common business domain language</a:t>
            </a:r>
            <a:r>
              <a:rPr lang="en-IN" dirty="0" smtClean="0"/>
              <a:t>, without requiring technical jargon</a:t>
            </a:r>
          </a:p>
          <a:p>
            <a:pPr lvl="1" algn="just"/>
            <a:endParaRPr lang="en-IN" dirty="0" smtClean="0"/>
          </a:p>
          <a:p>
            <a:pPr algn="just"/>
            <a:r>
              <a:rPr lang="en-IN" b="1" dirty="0" smtClean="0">
                <a:solidFill>
                  <a:srgbClr val="FF0000"/>
                </a:solidFill>
              </a:rPr>
              <a:t>Extensible</a:t>
            </a:r>
          </a:p>
          <a:p>
            <a:pPr lvl="1" algn="just"/>
            <a:r>
              <a:rPr lang="en-IN" dirty="0" smtClean="0"/>
              <a:t>The domain model is often </a:t>
            </a:r>
            <a:r>
              <a:rPr lang="en-IN" i="1" dirty="0" smtClean="0">
                <a:solidFill>
                  <a:srgbClr val="0070C0"/>
                </a:solidFill>
              </a:rPr>
              <a:t>modular and flexible</a:t>
            </a:r>
            <a:r>
              <a:rPr lang="en-IN" dirty="0" smtClean="0"/>
              <a:t>, making it </a:t>
            </a:r>
            <a:r>
              <a:rPr lang="en-IN" i="1" dirty="0" smtClean="0">
                <a:solidFill>
                  <a:srgbClr val="00B050"/>
                </a:solidFill>
              </a:rPr>
              <a:t>easy to update and extend as conditions and requirements change</a:t>
            </a:r>
          </a:p>
          <a:p>
            <a:pPr lvl="1" algn="just"/>
            <a:endParaRPr lang="en-IN" i="1" dirty="0" smtClean="0">
              <a:solidFill>
                <a:srgbClr val="00B050"/>
              </a:solidFill>
            </a:endParaRPr>
          </a:p>
          <a:p>
            <a:pPr algn="just"/>
            <a:r>
              <a:rPr lang="en-IN" b="1" dirty="0" smtClean="0">
                <a:solidFill>
                  <a:srgbClr val="FF0000"/>
                </a:solidFill>
              </a:rPr>
              <a:t>Testable</a:t>
            </a:r>
          </a:p>
          <a:p>
            <a:pPr lvl="1" algn="just"/>
            <a:r>
              <a:rPr lang="en-IN" dirty="0" smtClean="0"/>
              <a:t>The domain model objects are </a:t>
            </a:r>
            <a:r>
              <a:rPr lang="en-IN" b="1" i="1" dirty="0" smtClean="0">
                <a:solidFill>
                  <a:srgbClr val="0070C0"/>
                </a:solidFill>
              </a:rPr>
              <a:t>loosely coupled and cohesive</a:t>
            </a:r>
            <a:r>
              <a:rPr lang="en-IN" dirty="0" smtClean="0"/>
              <a:t>, allowing them to be </a:t>
            </a:r>
            <a:r>
              <a:rPr lang="en-IN" i="1" dirty="0" smtClean="0">
                <a:solidFill>
                  <a:srgbClr val="00B050"/>
                </a:solidFill>
              </a:rPr>
              <a:t>more easily tested</a:t>
            </a:r>
          </a:p>
          <a:p>
            <a:pPr algn="just"/>
            <a:endParaRPr lang="en-IN" i="1" dirty="0">
              <a:solidFill>
                <a:srgbClr val="00B050"/>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
            <a:ext cx="8229600" cy="857250"/>
          </a:xfrm>
        </p:spPr>
        <p:txBody>
          <a:bodyPr/>
          <a:lstStyle/>
          <a:p>
            <a:r>
              <a:rPr lang="en-IN" dirty="0" smtClean="0"/>
              <a:t>Layered Architectural Style</a:t>
            </a:r>
            <a:endParaRPr lang="en-IN" dirty="0"/>
          </a:p>
        </p:txBody>
      </p:sp>
      <p:sp>
        <p:nvSpPr>
          <p:cNvPr id="3" name="Content Placeholder 2"/>
          <p:cNvSpPr>
            <a:spLocks noGrp="1"/>
          </p:cNvSpPr>
          <p:nvPr>
            <p:ph idx="1"/>
          </p:nvPr>
        </p:nvSpPr>
        <p:spPr>
          <a:xfrm>
            <a:off x="457200" y="857238"/>
            <a:ext cx="8229600" cy="4286262"/>
          </a:xfrm>
        </p:spPr>
        <p:txBody>
          <a:bodyPr>
            <a:normAutofit fontScale="70000" lnSpcReduction="20000"/>
          </a:bodyPr>
          <a:lstStyle/>
          <a:p>
            <a:pPr algn="just"/>
            <a:r>
              <a:rPr lang="en-IN" dirty="0" smtClean="0"/>
              <a:t>Layered architecture focuses on the grouping of related functionality within an application into </a:t>
            </a:r>
            <a:r>
              <a:rPr lang="en-IN" i="1" dirty="0" smtClean="0">
                <a:solidFill>
                  <a:srgbClr val="FF0000"/>
                </a:solidFill>
              </a:rPr>
              <a:t>distinct layers that are stacked vertically on top of each other</a:t>
            </a:r>
          </a:p>
          <a:p>
            <a:pPr algn="just"/>
            <a:endParaRPr lang="en-IN" i="1" dirty="0" smtClean="0">
              <a:solidFill>
                <a:srgbClr val="FF0000"/>
              </a:solidFill>
            </a:endParaRPr>
          </a:p>
          <a:p>
            <a:pPr algn="just"/>
            <a:r>
              <a:rPr lang="en-IN" i="1" dirty="0" smtClean="0">
                <a:solidFill>
                  <a:srgbClr val="0070C0"/>
                </a:solidFill>
              </a:rPr>
              <a:t>Functionality within each layer </a:t>
            </a:r>
            <a:r>
              <a:rPr lang="en-IN" dirty="0" smtClean="0"/>
              <a:t>is related by a </a:t>
            </a:r>
            <a:r>
              <a:rPr lang="en-IN" i="1" dirty="0" smtClean="0">
                <a:solidFill>
                  <a:srgbClr val="00B050"/>
                </a:solidFill>
              </a:rPr>
              <a:t>common role or responsibility</a:t>
            </a:r>
          </a:p>
          <a:p>
            <a:pPr algn="just"/>
            <a:endParaRPr lang="en-IN" i="1" dirty="0" smtClean="0">
              <a:solidFill>
                <a:srgbClr val="00B050"/>
              </a:solidFill>
            </a:endParaRPr>
          </a:p>
          <a:p>
            <a:pPr algn="just"/>
            <a:r>
              <a:rPr lang="en-IN" i="1" dirty="0" smtClean="0">
                <a:solidFill>
                  <a:srgbClr val="0070C0"/>
                </a:solidFill>
              </a:rPr>
              <a:t>Communication between layers </a:t>
            </a:r>
            <a:r>
              <a:rPr lang="en-IN" dirty="0" smtClean="0"/>
              <a:t>is </a:t>
            </a:r>
            <a:r>
              <a:rPr lang="en-IN" i="1" dirty="0" smtClean="0">
                <a:solidFill>
                  <a:srgbClr val="00B050"/>
                </a:solidFill>
              </a:rPr>
              <a:t>explicit and loosely coupled</a:t>
            </a:r>
          </a:p>
          <a:p>
            <a:pPr algn="just"/>
            <a:endParaRPr lang="en-IN" i="1" dirty="0" smtClean="0">
              <a:solidFill>
                <a:srgbClr val="00B050"/>
              </a:solidFill>
            </a:endParaRPr>
          </a:p>
          <a:p>
            <a:pPr algn="just"/>
            <a:r>
              <a:rPr lang="en-IN" dirty="0" smtClean="0"/>
              <a:t>The layered architectural style is also appropriate if </a:t>
            </a:r>
          </a:p>
          <a:p>
            <a:pPr lvl="1" algn="just"/>
            <a:r>
              <a:rPr lang="en-IN" dirty="0" smtClean="0"/>
              <a:t>your application must </a:t>
            </a:r>
            <a:r>
              <a:rPr lang="en-IN" i="1" dirty="0" smtClean="0">
                <a:solidFill>
                  <a:srgbClr val="00B050"/>
                </a:solidFill>
              </a:rPr>
              <a:t>support different client types and different devices</a:t>
            </a:r>
            <a:r>
              <a:rPr lang="en-IN" dirty="0" smtClean="0"/>
              <a:t>, or </a:t>
            </a:r>
          </a:p>
          <a:p>
            <a:pPr lvl="1" algn="just"/>
            <a:r>
              <a:rPr lang="en-IN" dirty="0" smtClean="0"/>
              <a:t>you want to </a:t>
            </a:r>
            <a:r>
              <a:rPr lang="en-IN" i="1" dirty="0" smtClean="0">
                <a:solidFill>
                  <a:srgbClr val="00B050"/>
                </a:solidFill>
              </a:rPr>
              <a:t>implement complex and/or configurable business rules and processes</a:t>
            </a:r>
            <a:endParaRPr lang="en-IN" i="1" dirty="0">
              <a:solidFill>
                <a:srgbClr val="00B050"/>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Layered Architectural Style</a:t>
            </a:r>
            <a:endParaRPr lang="en-IN" dirty="0"/>
          </a:p>
        </p:txBody>
      </p:sp>
      <p:sp>
        <p:nvSpPr>
          <p:cNvPr id="3" name="Content Placeholder 2"/>
          <p:cNvSpPr>
            <a:spLocks noGrp="1"/>
          </p:cNvSpPr>
          <p:nvPr>
            <p:ph idx="1"/>
          </p:nvPr>
        </p:nvSpPr>
        <p:spPr>
          <a:xfrm>
            <a:off x="285720" y="1017973"/>
            <a:ext cx="8401080" cy="3911231"/>
          </a:xfrm>
        </p:spPr>
        <p:txBody>
          <a:bodyPr>
            <a:normAutofit fontScale="77500" lnSpcReduction="20000"/>
          </a:bodyPr>
          <a:lstStyle/>
          <a:p>
            <a:pPr algn="just"/>
            <a:r>
              <a:rPr lang="en-IN" dirty="0" smtClean="0"/>
              <a:t>The layers of an application </a:t>
            </a:r>
          </a:p>
          <a:p>
            <a:pPr lvl="1" algn="just"/>
            <a:r>
              <a:rPr lang="en-IN" dirty="0" smtClean="0"/>
              <a:t>may reside on the </a:t>
            </a:r>
            <a:r>
              <a:rPr lang="en-IN" i="1" dirty="0" smtClean="0">
                <a:solidFill>
                  <a:srgbClr val="00B050"/>
                </a:solidFill>
              </a:rPr>
              <a:t>same physical computer </a:t>
            </a:r>
            <a:r>
              <a:rPr lang="en-IN" dirty="0" smtClean="0"/>
              <a:t>(the same tier) </a:t>
            </a:r>
          </a:p>
          <a:p>
            <a:pPr lvl="1" algn="just"/>
            <a:r>
              <a:rPr lang="en-IN" dirty="0" smtClean="0"/>
              <a:t>may be distributed </a:t>
            </a:r>
            <a:r>
              <a:rPr lang="en-IN" i="1" dirty="0" smtClean="0">
                <a:solidFill>
                  <a:srgbClr val="00B050"/>
                </a:solidFill>
              </a:rPr>
              <a:t>over separate computers </a:t>
            </a:r>
            <a:r>
              <a:rPr lang="en-IN" dirty="0" smtClean="0"/>
              <a:t>(</a:t>
            </a:r>
            <a:r>
              <a:rPr lang="en-IN" i="1" dirty="0" smtClean="0"/>
              <a:t>n-tier), and </a:t>
            </a:r>
          </a:p>
          <a:p>
            <a:pPr lvl="1" algn="just"/>
            <a:r>
              <a:rPr lang="en-IN" dirty="0" smtClean="0"/>
              <a:t>the </a:t>
            </a:r>
            <a:r>
              <a:rPr lang="en-IN" i="1" dirty="0" smtClean="0">
                <a:solidFill>
                  <a:srgbClr val="00B050"/>
                </a:solidFill>
              </a:rPr>
              <a:t>components in each layer communicate with components in other layers through well-defined interfaces</a:t>
            </a:r>
          </a:p>
          <a:p>
            <a:pPr algn="just"/>
            <a:endParaRPr lang="en-IN" dirty="0" smtClean="0"/>
          </a:p>
          <a:p>
            <a:pPr algn="just"/>
            <a:r>
              <a:rPr lang="en-IN" dirty="0" smtClean="0"/>
              <a:t>For example, a typical Web application design consists of </a:t>
            </a:r>
          </a:p>
          <a:p>
            <a:pPr lvl="1" algn="just"/>
            <a:r>
              <a:rPr lang="en-IN" dirty="0" smtClean="0"/>
              <a:t>a </a:t>
            </a:r>
            <a:r>
              <a:rPr lang="en-IN" dirty="0" smtClean="0">
                <a:solidFill>
                  <a:srgbClr val="0070C0"/>
                </a:solidFill>
              </a:rPr>
              <a:t>presentation layer </a:t>
            </a:r>
            <a:r>
              <a:rPr lang="en-IN" dirty="0" smtClean="0"/>
              <a:t>(functionality related to the UI), </a:t>
            </a:r>
          </a:p>
          <a:p>
            <a:pPr lvl="1" algn="just"/>
            <a:r>
              <a:rPr lang="en-IN" dirty="0" smtClean="0"/>
              <a:t>a </a:t>
            </a:r>
            <a:r>
              <a:rPr lang="en-IN" dirty="0" smtClean="0">
                <a:solidFill>
                  <a:srgbClr val="0070C0"/>
                </a:solidFill>
              </a:rPr>
              <a:t>business layer </a:t>
            </a:r>
            <a:r>
              <a:rPr lang="en-IN" dirty="0" smtClean="0"/>
              <a:t>(business rules processing), and </a:t>
            </a:r>
          </a:p>
          <a:p>
            <a:pPr lvl="1" algn="just"/>
            <a:r>
              <a:rPr lang="en-IN" dirty="0" smtClean="0"/>
              <a:t>a </a:t>
            </a:r>
            <a:r>
              <a:rPr lang="en-IN" dirty="0" smtClean="0">
                <a:solidFill>
                  <a:srgbClr val="0070C0"/>
                </a:solidFill>
              </a:rPr>
              <a:t>data layer </a:t>
            </a:r>
            <a:r>
              <a:rPr lang="en-IN" dirty="0" smtClean="0"/>
              <a:t>(functionality related to data access, often almost entirely implemented using high-level data access frameworks)</a:t>
            </a:r>
            <a:endParaRPr lang="en-IN" i="1" dirty="0">
              <a:solidFill>
                <a:srgbClr val="00B050"/>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a:t>
            </a:r>
            <a:endParaRPr lang="en-IN" dirty="0"/>
          </a:p>
        </p:txBody>
      </p:sp>
      <p:sp>
        <p:nvSpPr>
          <p:cNvPr id="3" name="Content Placeholder 2"/>
          <p:cNvSpPr>
            <a:spLocks noGrp="1"/>
          </p:cNvSpPr>
          <p:nvPr>
            <p:ph idx="1"/>
          </p:nvPr>
        </p:nvSpPr>
        <p:spPr>
          <a:xfrm>
            <a:off x="457200" y="1200151"/>
            <a:ext cx="8229600" cy="2389592"/>
          </a:xfrm>
        </p:spPr>
        <p:txBody>
          <a:bodyPr>
            <a:normAutofit fontScale="55000" lnSpcReduction="20000"/>
          </a:bodyPr>
          <a:lstStyle/>
          <a:p>
            <a:r>
              <a:rPr lang="en-IN" dirty="0" smtClean="0"/>
              <a:t>An architectural style, sometimes called an architectural pattern, is </a:t>
            </a:r>
            <a:r>
              <a:rPr lang="en-IN" dirty="0" smtClean="0">
                <a:solidFill>
                  <a:srgbClr val="0070C0"/>
                </a:solidFill>
              </a:rPr>
              <a:t>a set of principles</a:t>
            </a:r>
            <a:r>
              <a:rPr lang="en-IN" dirty="0" smtClean="0"/>
              <a:t>—</a:t>
            </a:r>
          </a:p>
          <a:p>
            <a:pPr lvl="1"/>
            <a:r>
              <a:rPr lang="en-IN" dirty="0" smtClean="0"/>
              <a:t>a </a:t>
            </a:r>
            <a:r>
              <a:rPr lang="en-IN" i="1" dirty="0" smtClean="0">
                <a:solidFill>
                  <a:srgbClr val="00B050"/>
                </a:solidFill>
              </a:rPr>
              <a:t>coarse grained pattern </a:t>
            </a:r>
            <a:r>
              <a:rPr lang="en-IN" dirty="0" smtClean="0"/>
              <a:t>that provides an </a:t>
            </a:r>
            <a:r>
              <a:rPr lang="en-IN" i="1" dirty="0" smtClean="0">
                <a:solidFill>
                  <a:srgbClr val="00B050"/>
                </a:solidFill>
              </a:rPr>
              <a:t>abstract framework </a:t>
            </a:r>
            <a:r>
              <a:rPr lang="en-IN" dirty="0" smtClean="0"/>
              <a:t>for a family of systems</a:t>
            </a:r>
          </a:p>
          <a:p>
            <a:r>
              <a:rPr lang="en-IN" dirty="0" smtClean="0"/>
              <a:t>It improves </a:t>
            </a:r>
            <a:r>
              <a:rPr lang="en-IN" i="1" dirty="0" smtClean="0">
                <a:solidFill>
                  <a:srgbClr val="00B050"/>
                </a:solidFill>
              </a:rPr>
              <a:t>partitioning </a:t>
            </a:r>
            <a:r>
              <a:rPr lang="en-IN" dirty="0" smtClean="0"/>
              <a:t>and </a:t>
            </a:r>
            <a:r>
              <a:rPr lang="en-IN" i="1" dirty="0" smtClean="0">
                <a:solidFill>
                  <a:srgbClr val="00B050"/>
                </a:solidFill>
              </a:rPr>
              <a:t>promotes design reuse </a:t>
            </a:r>
            <a:r>
              <a:rPr lang="en-IN" dirty="0" smtClean="0"/>
              <a:t>by providing solutions to frequently recurring problems</a:t>
            </a:r>
          </a:p>
          <a:p>
            <a:r>
              <a:rPr lang="en-US" dirty="0" smtClean="0"/>
              <a:t>Architectural Style provides</a:t>
            </a:r>
          </a:p>
          <a:p>
            <a:pPr lvl="1"/>
            <a:r>
              <a:rPr lang="en-IN" dirty="0" smtClean="0"/>
              <a:t>a common language</a:t>
            </a:r>
          </a:p>
          <a:p>
            <a:pPr lvl="1"/>
            <a:r>
              <a:rPr lang="en-IN" dirty="0" smtClean="0"/>
              <a:t>facilitates a higher level of conversation</a:t>
            </a:r>
          </a:p>
          <a:p>
            <a:pPr lvl="1"/>
            <a:r>
              <a:rPr lang="en-IN" dirty="0" smtClean="0"/>
              <a:t>conversation is inclusive of patterns and principles without getting into specifics</a:t>
            </a:r>
          </a:p>
          <a:p>
            <a:pPr lvl="1"/>
            <a:endParaRPr lang="en-IN" dirty="0"/>
          </a:p>
        </p:txBody>
      </p:sp>
      <p:graphicFrame>
        <p:nvGraphicFramePr>
          <p:cNvPr id="4" name="Table 3"/>
          <p:cNvGraphicFramePr>
            <a:graphicFrameLocks noGrp="1"/>
          </p:cNvGraphicFramePr>
          <p:nvPr/>
        </p:nvGraphicFramePr>
        <p:xfrm>
          <a:off x="428596" y="3589742"/>
          <a:ext cx="8143932" cy="1409700"/>
        </p:xfrm>
        <a:graphic>
          <a:graphicData uri="http://schemas.openxmlformats.org/drawingml/2006/table">
            <a:tbl>
              <a:tblPr firstRow="1" bandRow="1">
                <a:tableStyleId>{5C22544A-7EE6-4342-B048-85BDC9FD1C3A}</a:tableStyleId>
              </a:tblPr>
              <a:tblGrid>
                <a:gridCol w="1928826"/>
                <a:gridCol w="6215106"/>
              </a:tblGrid>
              <a:tr h="278130">
                <a:tc>
                  <a:txBody>
                    <a:bodyPr/>
                    <a:lstStyle/>
                    <a:p>
                      <a:r>
                        <a:rPr lang="en-US" sz="1400" dirty="0" smtClean="0"/>
                        <a:t>Category</a:t>
                      </a:r>
                      <a:endParaRPr lang="en-IN" sz="1400" dirty="0"/>
                    </a:p>
                  </a:txBody>
                  <a:tcPr marT="34290" marB="34290"/>
                </a:tc>
                <a:tc>
                  <a:txBody>
                    <a:bodyPr/>
                    <a:lstStyle/>
                    <a:p>
                      <a:r>
                        <a:rPr lang="en-US" sz="1400" dirty="0" smtClean="0"/>
                        <a:t>Architecture Style</a:t>
                      </a:r>
                      <a:endParaRPr lang="en-IN" sz="1400" dirty="0"/>
                    </a:p>
                  </a:txBody>
                  <a:tcPr marT="34290" marB="34290"/>
                </a:tc>
              </a:tr>
              <a:tr h="278130">
                <a:tc>
                  <a:txBody>
                    <a:bodyPr/>
                    <a:lstStyle/>
                    <a:p>
                      <a:r>
                        <a:rPr lang="en-US" sz="1400" dirty="0" smtClean="0"/>
                        <a:t>Communication</a:t>
                      </a:r>
                      <a:endParaRPr lang="en-IN" sz="1400" dirty="0"/>
                    </a:p>
                  </a:txBody>
                  <a:tcPr marT="34290" marB="34290"/>
                </a:tc>
                <a:tc>
                  <a:txBody>
                    <a:bodyPr/>
                    <a:lstStyle/>
                    <a:p>
                      <a:r>
                        <a:rPr lang="en-US" sz="1400" dirty="0" smtClean="0"/>
                        <a:t>Service-Oriented Architecture (SOA),</a:t>
                      </a:r>
                      <a:r>
                        <a:rPr lang="en-US" sz="1400" baseline="0" dirty="0" smtClean="0"/>
                        <a:t> Message Bus</a:t>
                      </a:r>
                      <a:endParaRPr lang="en-IN" sz="1400" dirty="0"/>
                    </a:p>
                  </a:txBody>
                  <a:tcPr marT="34290" marB="34290"/>
                </a:tc>
              </a:tr>
              <a:tr h="278130">
                <a:tc>
                  <a:txBody>
                    <a:bodyPr/>
                    <a:lstStyle/>
                    <a:p>
                      <a:r>
                        <a:rPr lang="en-US" sz="1400" dirty="0" smtClean="0"/>
                        <a:t>Deployment</a:t>
                      </a:r>
                      <a:endParaRPr lang="en-IN" sz="1400" dirty="0"/>
                    </a:p>
                  </a:txBody>
                  <a:tcPr marT="34290" marB="34290"/>
                </a:tc>
                <a:tc>
                  <a:txBody>
                    <a:bodyPr/>
                    <a:lstStyle/>
                    <a:p>
                      <a:r>
                        <a:rPr lang="en-US" sz="1400" dirty="0" smtClean="0"/>
                        <a:t>Client-Server, 3 Tier, N-Tier</a:t>
                      </a:r>
                      <a:endParaRPr lang="en-IN" sz="1400" dirty="0"/>
                    </a:p>
                  </a:txBody>
                  <a:tcPr marT="34290" marB="34290"/>
                </a:tc>
              </a:tr>
              <a:tr h="278130">
                <a:tc>
                  <a:txBody>
                    <a:bodyPr/>
                    <a:lstStyle/>
                    <a:p>
                      <a:r>
                        <a:rPr lang="en-US" sz="1400" dirty="0" smtClean="0"/>
                        <a:t>Domain</a:t>
                      </a:r>
                      <a:endParaRPr lang="en-IN" sz="1400" dirty="0"/>
                    </a:p>
                  </a:txBody>
                  <a:tcPr marT="34290" marB="34290"/>
                </a:tc>
                <a:tc>
                  <a:txBody>
                    <a:bodyPr/>
                    <a:lstStyle/>
                    <a:p>
                      <a:r>
                        <a:rPr lang="en-US" sz="1400" dirty="0" smtClean="0"/>
                        <a:t>Domain Driven Design</a:t>
                      </a:r>
                      <a:endParaRPr lang="en-IN" sz="1400" dirty="0"/>
                    </a:p>
                  </a:txBody>
                  <a:tcPr marT="34290" marB="34290"/>
                </a:tc>
              </a:tr>
              <a:tr h="278130">
                <a:tc>
                  <a:txBody>
                    <a:bodyPr/>
                    <a:lstStyle/>
                    <a:p>
                      <a:r>
                        <a:rPr lang="en-US" sz="1400" dirty="0" smtClean="0"/>
                        <a:t>Structure</a:t>
                      </a:r>
                      <a:endParaRPr lang="en-IN" sz="1400" dirty="0"/>
                    </a:p>
                  </a:txBody>
                  <a:tcPr marT="34290" marB="34290"/>
                </a:tc>
                <a:tc>
                  <a:txBody>
                    <a:bodyPr/>
                    <a:lstStyle/>
                    <a:p>
                      <a:r>
                        <a:rPr lang="en-US" sz="1400" dirty="0" smtClean="0"/>
                        <a:t>Component-Based,</a:t>
                      </a:r>
                      <a:r>
                        <a:rPr lang="en-US" sz="1400" baseline="0" dirty="0" smtClean="0"/>
                        <a:t> Object-Oriented, Layered Architecture</a:t>
                      </a:r>
                      <a:endParaRPr lang="en-IN" sz="1400" dirty="0"/>
                    </a:p>
                  </a:txBody>
                  <a:tcPr marT="34290" marB="34290"/>
                </a:tc>
              </a:tr>
            </a:tbl>
          </a:graphicData>
        </a:graphic>
      </p:graphicFrame>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yered Achitecture.jpg"/>
          <p:cNvPicPr>
            <a:picLocks noChangeAspect="1"/>
          </p:cNvPicPr>
          <p:nvPr/>
        </p:nvPicPr>
        <p:blipFill>
          <a:blip r:embed="rId2"/>
          <a:stretch>
            <a:fillRect/>
          </a:stretch>
        </p:blipFill>
        <p:spPr>
          <a:xfrm>
            <a:off x="214282" y="0"/>
            <a:ext cx="8786842" cy="4822047"/>
          </a:xfrm>
          <a:prstGeom prst="rect">
            <a:avLst/>
          </a:prstGeom>
        </p:spPr>
      </p:pic>
      <p:sp>
        <p:nvSpPr>
          <p:cNvPr id="3" name="TextBox 2"/>
          <p:cNvSpPr txBox="1"/>
          <p:nvPr/>
        </p:nvSpPr>
        <p:spPr>
          <a:xfrm>
            <a:off x="71406" y="4712349"/>
            <a:ext cx="9072594" cy="646331"/>
          </a:xfrm>
          <a:prstGeom prst="rect">
            <a:avLst/>
          </a:prstGeom>
          <a:noFill/>
        </p:spPr>
        <p:txBody>
          <a:bodyPr wrap="square" rtlCol="0">
            <a:spAutoFit/>
          </a:bodyPr>
          <a:lstStyle/>
          <a:p>
            <a:r>
              <a:rPr lang="en-IN" dirty="0" smtClean="0"/>
              <a:t>https://www.safaribooksonline.com/library/view/software-architecture-patterns/9781491971 437/ch01.html</a:t>
            </a:r>
            <a:endParaRPr lang="en-IN" dirty="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561"/>
            <a:ext cx="8229600" cy="857250"/>
          </a:xfrm>
        </p:spPr>
        <p:txBody>
          <a:bodyPr>
            <a:normAutofit fontScale="90000"/>
          </a:bodyPr>
          <a:lstStyle/>
          <a:p>
            <a:r>
              <a:rPr lang="en-IN" dirty="0" smtClean="0"/>
              <a:t>Layered Architectural Style </a:t>
            </a:r>
            <a:br>
              <a:rPr lang="en-IN" dirty="0" smtClean="0"/>
            </a:br>
            <a:r>
              <a:rPr lang="en-IN" dirty="0" smtClean="0"/>
              <a:t>Key Design Principles</a:t>
            </a:r>
            <a:endParaRPr lang="en-IN" dirty="0"/>
          </a:p>
        </p:txBody>
      </p:sp>
      <p:sp>
        <p:nvSpPr>
          <p:cNvPr id="3" name="Content Placeholder 2"/>
          <p:cNvSpPr>
            <a:spLocks noGrp="1"/>
          </p:cNvSpPr>
          <p:nvPr>
            <p:ph idx="1"/>
          </p:nvPr>
        </p:nvSpPr>
        <p:spPr>
          <a:xfrm>
            <a:off x="457200" y="964395"/>
            <a:ext cx="8229600" cy="4005259"/>
          </a:xfrm>
        </p:spPr>
        <p:txBody>
          <a:bodyPr>
            <a:normAutofit fontScale="62500" lnSpcReduction="20000"/>
          </a:bodyPr>
          <a:lstStyle/>
          <a:p>
            <a:r>
              <a:rPr lang="en-IN" b="1" dirty="0" smtClean="0">
                <a:solidFill>
                  <a:srgbClr val="0070C0"/>
                </a:solidFill>
              </a:rPr>
              <a:t>Abstraction</a:t>
            </a:r>
            <a:r>
              <a:rPr lang="en-IN" b="1" dirty="0" smtClean="0"/>
              <a:t> </a:t>
            </a:r>
          </a:p>
          <a:p>
            <a:pPr lvl="1" algn="just"/>
            <a:r>
              <a:rPr lang="en-IN" dirty="0" smtClean="0"/>
              <a:t>Layered architecture </a:t>
            </a:r>
            <a:r>
              <a:rPr lang="en-IN" i="1" dirty="0" smtClean="0">
                <a:solidFill>
                  <a:srgbClr val="00B050"/>
                </a:solidFill>
              </a:rPr>
              <a:t>abstracts the view of the system as whole </a:t>
            </a:r>
            <a:r>
              <a:rPr lang="en-IN" dirty="0" smtClean="0"/>
              <a:t>while providing </a:t>
            </a:r>
            <a:r>
              <a:rPr lang="en-IN" i="1" dirty="0" smtClean="0">
                <a:solidFill>
                  <a:srgbClr val="00B0F0"/>
                </a:solidFill>
              </a:rPr>
              <a:t>enough detail to understand the roles and responsibilities of individual layers and the relationship between them</a:t>
            </a:r>
          </a:p>
          <a:p>
            <a:pPr lvl="1" algn="just"/>
            <a:endParaRPr lang="en-IN" i="1" dirty="0" smtClean="0">
              <a:solidFill>
                <a:srgbClr val="00B0F0"/>
              </a:solidFill>
            </a:endParaRPr>
          </a:p>
          <a:p>
            <a:pPr algn="just"/>
            <a:r>
              <a:rPr lang="en-IN" b="1" dirty="0" smtClean="0">
                <a:solidFill>
                  <a:srgbClr val="0070C0"/>
                </a:solidFill>
              </a:rPr>
              <a:t>Encapsulation</a:t>
            </a:r>
          </a:p>
          <a:p>
            <a:pPr lvl="1" algn="just"/>
            <a:r>
              <a:rPr lang="en-IN" dirty="0" smtClean="0"/>
              <a:t>No assumptions need to be made about </a:t>
            </a:r>
            <a:r>
              <a:rPr lang="en-IN" i="1" dirty="0" smtClean="0">
                <a:solidFill>
                  <a:srgbClr val="00B050"/>
                </a:solidFill>
              </a:rPr>
              <a:t>data types, methods and properties, or implementation </a:t>
            </a:r>
            <a:r>
              <a:rPr lang="en-IN" dirty="0" smtClean="0"/>
              <a:t>during design, as </a:t>
            </a:r>
            <a:r>
              <a:rPr lang="en-IN" i="1" dirty="0" smtClean="0">
                <a:solidFill>
                  <a:srgbClr val="FF0000"/>
                </a:solidFill>
              </a:rPr>
              <a:t>these features are not exposed at layer boundaries</a:t>
            </a:r>
          </a:p>
          <a:p>
            <a:pPr lvl="1" algn="just"/>
            <a:endParaRPr lang="en-IN" i="1" dirty="0" smtClean="0">
              <a:solidFill>
                <a:srgbClr val="FF0000"/>
              </a:solidFill>
            </a:endParaRPr>
          </a:p>
          <a:p>
            <a:pPr algn="just"/>
            <a:r>
              <a:rPr lang="en-IN" b="1" dirty="0" smtClean="0">
                <a:solidFill>
                  <a:srgbClr val="0070C0"/>
                </a:solidFill>
              </a:rPr>
              <a:t>Clearly defined functional layers</a:t>
            </a:r>
          </a:p>
          <a:p>
            <a:pPr lvl="1" algn="just"/>
            <a:r>
              <a:rPr lang="en-IN" dirty="0" smtClean="0"/>
              <a:t>The </a:t>
            </a:r>
            <a:r>
              <a:rPr lang="en-IN" i="1" dirty="0" smtClean="0">
                <a:solidFill>
                  <a:srgbClr val="FF0000"/>
                </a:solidFill>
              </a:rPr>
              <a:t>separation </a:t>
            </a:r>
            <a:r>
              <a:rPr lang="en-IN" dirty="0" smtClean="0"/>
              <a:t>between functionality in </a:t>
            </a:r>
            <a:r>
              <a:rPr lang="en-IN" i="1" dirty="0" smtClean="0">
                <a:solidFill>
                  <a:srgbClr val="00B050"/>
                </a:solidFill>
              </a:rPr>
              <a:t>each layer is clear</a:t>
            </a:r>
            <a:r>
              <a:rPr lang="en-IN" dirty="0" smtClean="0"/>
              <a:t> </a:t>
            </a:r>
          </a:p>
          <a:p>
            <a:pPr lvl="1" algn="just"/>
            <a:r>
              <a:rPr lang="en-IN" i="1" dirty="0" smtClean="0">
                <a:solidFill>
                  <a:srgbClr val="00B050"/>
                </a:solidFill>
              </a:rPr>
              <a:t>Upper layers</a:t>
            </a:r>
            <a:r>
              <a:rPr lang="en-IN" dirty="0" smtClean="0"/>
              <a:t> such as the presentation layer </a:t>
            </a:r>
            <a:r>
              <a:rPr lang="en-IN" dirty="0" smtClean="0">
                <a:solidFill>
                  <a:srgbClr val="FF0000"/>
                </a:solidFill>
              </a:rPr>
              <a:t>send commands </a:t>
            </a:r>
            <a:r>
              <a:rPr lang="en-IN" i="1" dirty="0" smtClean="0">
                <a:solidFill>
                  <a:srgbClr val="00B050"/>
                </a:solidFill>
              </a:rPr>
              <a:t>to lower layers</a:t>
            </a:r>
            <a:r>
              <a:rPr lang="en-IN" dirty="0" smtClean="0"/>
              <a:t>, such as the business and data layers, and may react to events in these layers, allowing </a:t>
            </a:r>
            <a:r>
              <a:rPr lang="en-IN" i="1" dirty="0" smtClean="0">
                <a:solidFill>
                  <a:srgbClr val="00B050"/>
                </a:solidFill>
              </a:rPr>
              <a:t>data to flow both up and down between the layers</a:t>
            </a:r>
          </a:p>
          <a:p>
            <a:pPr lvl="1"/>
            <a:endParaRPr lang="en-IN" i="1" dirty="0">
              <a:solidFill>
                <a:srgbClr val="FF0000"/>
              </a:solidFill>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Layered Architectural Style Design Principles</a:t>
            </a:r>
            <a:endParaRPr lang="en-IN" dirty="0"/>
          </a:p>
        </p:txBody>
      </p:sp>
      <p:sp>
        <p:nvSpPr>
          <p:cNvPr id="3" name="Content Placeholder 2"/>
          <p:cNvSpPr>
            <a:spLocks noGrp="1"/>
          </p:cNvSpPr>
          <p:nvPr>
            <p:ph idx="1"/>
          </p:nvPr>
        </p:nvSpPr>
        <p:spPr>
          <a:xfrm>
            <a:off x="457200" y="1017974"/>
            <a:ext cx="8229600" cy="3576649"/>
          </a:xfrm>
        </p:spPr>
        <p:txBody>
          <a:bodyPr>
            <a:normAutofit fontScale="77500" lnSpcReduction="20000"/>
          </a:bodyPr>
          <a:lstStyle/>
          <a:p>
            <a:r>
              <a:rPr lang="en-IN" b="1" dirty="0" smtClean="0">
                <a:solidFill>
                  <a:srgbClr val="0070C0"/>
                </a:solidFill>
              </a:rPr>
              <a:t>High cohesion</a:t>
            </a:r>
          </a:p>
          <a:p>
            <a:pPr lvl="1"/>
            <a:r>
              <a:rPr lang="en-IN" dirty="0" smtClean="0"/>
              <a:t>Well-defined responsibility boundaries for each layer, and </a:t>
            </a:r>
            <a:r>
              <a:rPr lang="en-IN" i="1" dirty="0" smtClean="0">
                <a:solidFill>
                  <a:srgbClr val="00B050"/>
                </a:solidFill>
              </a:rPr>
              <a:t>ensuring that each layer contains functionality directly related to the tasks of that layer</a:t>
            </a:r>
            <a:r>
              <a:rPr lang="en-IN" dirty="0" smtClean="0"/>
              <a:t>, will help to maximize cohesion within the layer</a:t>
            </a:r>
          </a:p>
          <a:p>
            <a:r>
              <a:rPr lang="en-IN" b="1" dirty="0" smtClean="0">
                <a:solidFill>
                  <a:srgbClr val="0070C0"/>
                </a:solidFill>
              </a:rPr>
              <a:t>Reusable</a:t>
            </a:r>
          </a:p>
          <a:p>
            <a:pPr lvl="1"/>
            <a:r>
              <a:rPr lang="en-IN" i="1" dirty="0" smtClean="0">
                <a:solidFill>
                  <a:srgbClr val="00B050"/>
                </a:solidFill>
              </a:rPr>
              <a:t>Lower layers have no dependencies on higher layers</a:t>
            </a:r>
            <a:r>
              <a:rPr lang="en-IN" dirty="0" smtClean="0"/>
              <a:t>, potentially allowing them to be reusable in other scenarios</a:t>
            </a:r>
          </a:p>
          <a:p>
            <a:r>
              <a:rPr lang="en-IN" b="1" dirty="0" smtClean="0">
                <a:solidFill>
                  <a:srgbClr val="0070C0"/>
                </a:solidFill>
              </a:rPr>
              <a:t>Loose coupling</a:t>
            </a:r>
            <a:r>
              <a:rPr lang="en-IN" b="1" dirty="0" smtClean="0"/>
              <a:t> </a:t>
            </a:r>
          </a:p>
          <a:p>
            <a:pPr lvl="1"/>
            <a:r>
              <a:rPr lang="en-IN" i="1" dirty="0" smtClean="0">
                <a:solidFill>
                  <a:srgbClr val="00B050"/>
                </a:solidFill>
              </a:rPr>
              <a:t>Communication between layers is based on abstraction and events </a:t>
            </a:r>
            <a:r>
              <a:rPr lang="en-IN" dirty="0" smtClean="0"/>
              <a:t>to provide loose coupling between layers</a:t>
            </a:r>
            <a:endParaRPr lang="en-IN" i="1" dirty="0">
              <a:solidFill>
                <a:srgbClr val="FF0000"/>
              </a:solidFill>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75"/>
            <a:ext cx="8229600" cy="857250"/>
          </a:xfrm>
        </p:spPr>
        <p:txBody>
          <a:bodyPr>
            <a:normAutofit/>
          </a:bodyPr>
          <a:lstStyle/>
          <a:p>
            <a:r>
              <a:rPr lang="en-IN" dirty="0" smtClean="0"/>
              <a:t>Separated Presentation Patterns </a:t>
            </a:r>
            <a:endParaRPr lang="en-IN" dirty="0"/>
          </a:p>
        </p:txBody>
      </p:sp>
      <p:sp>
        <p:nvSpPr>
          <p:cNvPr id="3" name="Content Placeholder 2"/>
          <p:cNvSpPr>
            <a:spLocks noGrp="1"/>
          </p:cNvSpPr>
          <p:nvPr>
            <p:ph idx="1"/>
          </p:nvPr>
        </p:nvSpPr>
        <p:spPr>
          <a:xfrm>
            <a:off x="357158" y="696503"/>
            <a:ext cx="8229600" cy="3964809"/>
          </a:xfrm>
        </p:spPr>
        <p:txBody>
          <a:bodyPr>
            <a:noAutofit/>
          </a:bodyPr>
          <a:lstStyle/>
          <a:p>
            <a:r>
              <a:rPr lang="en-IN" sz="2400" b="1" dirty="0" smtClean="0"/>
              <a:t>Separated Presentation </a:t>
            </a:r>
            <a:r>
              <a:rPr lang="en-IN" sz="2400" dirty="0" smtClean="0"/>
              <a:t>patterns encompass a range of patterns that </a:t>
            </a:r>
          </a:p>
          <a:p>
            <a:pPr lvl="1"/>
            <a:r>
              <a:rPr lang="en-IN" sz="2000" dirty="0" smtClean="0"/>
              <a:t>the </a:t>
            </a:r>
            <a:r>
              <a:rPr lang="en-IN" sz="2000" i="1" dirty="0" smtClean="0">
                <a:solidFill>
                  <a:srgbClr val="0070C0"/>
                </a:solidFill>
              </a:rPr>
              <a:t>handling of the user’s interactions</a:t>
            </a:r>
            <a:r>
              <a:rPr lang="en-IN" sz="2000" dirty="0" smtClean="0"/>
              <a:t> from the </a:t>
            </a:r>
            <a:r>
              <a:rPr lang="en-IN" sz="2000" i="1" dirty="0" smtClean="0">
                <a:solidFill>
                  <a:srgbClr val="00B050"/>
                </a:solidFill>
              </a:rPr>
              <a:t>UI</a:t>
            </a:r>
            <a:r>
              <a:rPr lang="en-IN" sz="2000" dirty="0" smtClean="0"/>
              <a:t>, the </a:t>
            </a:r>
            <a:r>
              <a:rPr lang="en-IN" sz="2000" i="1" dirty="0" smtClean="0">
                <a:solidFill>
                  <a:srgbClr val="00B050"/>
                </a:solidFill>
              </a:rPr>
              <a:t>presentation and business logic</a:t>
            </a:r>
            <a:r>
              <a:rPr lang="en-IN" sz="2000" dirty="0" smtClean="0"/>
              <a:t>, and the </a:t>
            </a:r>
            <a:r>
              <a:rPr lang="en-IN" sz="2000" i="1" dirty="0" smtClean="0">
                <a:solidFill>
                  <a:srgbClr val="00B050"/>
                </a:solidFill>
              </a:rPr>
              <a:t>application data </a:t>
            </a:r>
            <a:r>
              <a:rPr lang="en-IN" sz="2000" dirty="0" smtClean="0"/>
              <a:t>with which the user works</a:t>
            </a:r>
          </a:p>
          <a:p>
            <a:r>
              <a:rPr lang="en-IN" sz="2400" b="1" dirty="0" smtClean="0">
                <a:solidFill>
                  <a:srgbClr val="0070C0"/>
                </a:solidFill>
              </a:rPr>
              <a:t>Separation of concerns: </a:t>
            </a:r>
            <a:r>
              <a:rPr lang="en-IN" sz="2400" dirty="0" smtClean="0"/>
              <a:t>divide UI processing concerns into distinct roles</a:t>
            </a:r>
          </a:p>
          <a:p>
            <a:pPr lvl="1"/>
            <a:r>
              <a:rPr lang="en-IN" sz="2000" b="1" dirty="0" smtClean="0">
                <a:solidFill>
                  <a:srgbClr val="FF0000"/>
                </a:solidFill>
              </a:rPr>
              <a:t>MVC</a:t>
            </a:r>
            <a:r>
              <a:rPr lang="en-IN" sz="2000" dirty="0" smtClean="0"/>
              <a:t> </a:t>
            </a:r>
            <a:r>
              <a:rPr lang="en-IN" sz="2000" b="1" dirty="0" smtClean="0">
                <a:solidFill>
                  <a:srgbClr val="FF0000"/>
                </a:solidFill>
              </a:rPr>
              <a:t>pattern </a:t>
            </a:r>
            <a:r>
              <a:rPr lang="en-IN" sz="2000" dirty="0" smtClean="0"/>
              <a:t>has three roles: the Model, the View, and the Controller. </a:t>
            </a:r>
          </a:p>
          <a:p>
            <a:pPr lvl="2"/>
            <a:r>
              <a:rPr lang="en-IN" sz="1600" dirty="0" smtClean="0"/>
              <a:t>The </a:t>
            </a:r>
            <a:r>
              <a:rPr lang="en-IN" sz="1600" b="1" dirty="0" smtClean="0">
                <a:solidFill>
                  <a:srgbClr val="00B050"/>
                </a:solidFill>
              </a:rPr>
              <a:t>Model represents data </a:t>
            </a:r>
            <a:r>
              <a:rPr lang="en-IN" sz="1600" dirty="0" smtClean="0"/>
              <a:t>(perhaps a domain model that includes business rules); </a:t>
            </a:r>
          </a:p>
          <a:p>
            <a:pPr lvl="2"/>
            <a:r>
              <a:rPr lang="en-IN" sz="1600" dirty="0" smtClean="0"/>
              <a:t>the </a:t>
            </a:r>
            <a:r>
              <a:rPr lang="en-IN" sz="1600" b="1" dirty="0" smtClean="0">
                <a:solidFill>
                  <a:srgbClr val="00B050"/>
                </a:solidFill>
              </a:rPr>
              <a:t>View represents the UI</a:t>
            </a:r>
            <a:r>
              <a:rPr lang="en-IN" sz="1600" dirty="0" smtClean="0"/>
              <a:t>; and </a:t>
            </a:r>
          </a:p>
          <a:p>
            <a:pPr lvl="2"/>
            <a:r>
              <a:rPr lang="en-IN" sz="1600" dirty="0" smtClean="0"/>
              <a:t>the </a:t>
            </a:r>
            <a:r>
              <a:rPr lang="en-IN" sz="1600" b="1" dirty="0" smtClean="0">
                <a:solidFill>
                  <a:srgbClr val="00B050"/>
                </a:solidFill>
              </a:rPr>
              <a:t>Controller handles requests</a:t>
            </a:r>
            <a:r>
              <a:rPr lang="en-IN" sz="1600" dirty="0" smtClean="0"/>
              <a:t>, manipulates the model, and performs other operations</a:t>
            </a:r>
          </a:p>
          <a:p>
            <a:r>
              <a:rPr lang="en-IN" sz="2400" b="1" dirty="0" smtClean="0">
                <a:solidFill>
                  <a:srgbClr val="0070C0"/>
                </a:solidFill>
              </a:rPr>
              <a:t>Event-based notification</a:t>
            </a:r>
          </a:p>
          <a:p>
            <a:pPr lvl="1"/>
            <a:r>
              <a:rPr lang="en-IN" sz="2000" dirty="0" smtClean="0"/>
              <a:t> The </a:t>
            </a:r>
            <a:r>
              <a:rPr lang="en-IN" sz="2000" b="1" dirty="0" smtClean="0">
                <a:solidFill>
                  <a:srgbClr val="FF0000"/>
                </a:solidFill>
              </a:rPr>
              <a:t>Observer pattern</a:t>
            </a:r>
            <a:r>
              <a:rPr lang="en-IN" sz="2000" dirty="0" smtClean="0"/>
              <a:t> is commonly </a:t>
            </a:r>
            <a:r>
              <a:rPr lang="en-IN" sz="2000" i="1" dirty="0" smtClean="0">
                <a:solidFill>
                  <a:srgbClr val="00B050"/>
                </a:solidFill>
              </a:rPr>
              <a:t>used to provide notifications to the View when data </a:t>
            </a:r>
            <a:r>
              <a:rPr lang="en-IN" sz="2000" dirty="0" smtClean="0"/>
              <a:t>managed by the Model </a:t>
            </a:r>
            <a:r>
              <a:rPr lang="en-IN" sz="2000" i="1" dirty="0" smtClean="0">
                <a:solidFill>
                  <a:srgbClr val="00B050"/>
                </a:solidFill>
              </a:rPr>
              <a:t>changes</a:t>
            </a:r>
            <a:endParaRPr lang="en-IN" sz="2000" b="1" i="1" dirty="0" smtClean="0">
              <a:solidFill>
                <a:srgbClr val="00B050"/>
              </a:solidFill>
            </a:endParaRPr>
          </a:p>
          <a:p>
            <a:r>
              <a:rPr lang="en-IN" sz="2400" b="1" dirty="0" smtClean="0">
                <a:solidFill>
                  <a:srgbClr val="0070C0"/>
                </a:solidFill>
              </a:rPr>
              <a:t>Delegated event handling</a:t>
            </a:r>
          </a:p>
          <a:p>
            <a:pPr lvl="1"/>
            <a:r>
              <a:rPr lang="en-IN" sz="2000" dirty="0" smtClean="0"/>
              <a:t>The controller </a:t>
            </a:r>
            <a:r>
              <a:rPr lang="en-IN" sz="2000" i="1" dirty="0" smtClean="0">
                <a:solidFill>
                  <a:srgbClr val="00B050"/>
                </a:solidFill>
              </a:rPr>
              <a:t>handles events triggered from the UI </a:t>
            </a:r>
            <a:r>
              <a:rPr lang="en-IN" sz="2000" dirty="0" smtClean="0"/>
              <a:t>controls in the View</a:t>
            </a:r>
          </a:p>
          <a:p>
            <a:endParaRPr lang="en-IN" sz="2000" i="1" dirty="0">
              <a:solidFill>
                <a:srgbClr val="FF0000"/>
              </a:solidFill>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VC Architecture.jpg"/>
          <p:cNvPicPr>
            <a:picLocks noChangeAspect="1"/>
          </p:cNvPicPr>
          <p:nvPr/>
        </p:nvPicPr>
        <p:blipFill>
          <a:blip r:embed="rId2"/>
          <a:stretch>
            <a:fillRect/>
          </a:stretch>
        </p:blipFill>
        <p:spPr>
          <a:xfrm>
            <a:off x="500035" y="160717"/>
            <a:ext cx="8248689" cy="4692284"/>
          </a:xfrm>
          <a:prstGeom prst="rect">
            <a:avLst/>
          </a:prstGeom>
        </p:spPr>
      </p:pic>
      <p:sp>
        <p:nvSpPr>
          <p:cNvPr id="3" name="TextBox 2"/>
          <p:cNvSpPr txBox="1"/>
          <p:nvPr/>
        </p:nvSpPr>
        <p:spPr>
          <a:xfrm>
            <a:off x="1218844" y="4822047"/>
            <a:ext cx="5639172" cy="369332"/>
          </a:xfrm>
          <a:prstGeom prst="rect">
            <a:avLst/>
          </a:prstGeom>
          <a:noFill/>
        </p:spPr>
        <p:txBody>
          <a:bodyPr wrap="none" rtlCol="0">
            <a:spAutoFit/>
          </a:bodyPr>
          <a:lstStyle/>
          <a:p>
            <a:r>
              <a:rPr lang="en-IN" dirty="0" smtClean="0"/>
              <a:t>https://msdn.microsoft.com/en-us/library/hh404093.aspx</a:t>
            </a:r>
            <a:endParaRPr lang="en-IN" dirty="0"/>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Benefits of Layered Architectural Style Design Principles</a:t>
            </a:r>
            <a:endParaRPr lang="en-IN" dirty="0"/>
          </a:p>
        </p:txBody>
      </p:sp>
      <p:sp>
        <p:nvSpPr>
          <p:cNvPr id="3" name="Content Placeholder 2"/>
          <p:cNvSpPr>
            <a:spLocks noGrp="1"/>
          </p:cNvSpPr>
          <p:nvPr>
            <p:ph idx="1"/>
          </p:nvPr>
        </p:nvSpPr>
        <p:spPr>
          <a:xfrm>
            <a:off x="457200" y="1017973"/>
            <a:ext cx="8229600" cy="4125527"/>
          </a:xfrm>
        </p:spPr>
        <p:txBody>
          <a:bodyPr>
            <a:normAutofit fontScale="62500" lnSpcReduction="20000"/>
          </a:bodyPr>
          <a:lstStyle/>
          <a:p>
            <a:r>
              <a:rPr lang="en-IN" b="1" dirty="0" smtClean="0">
                <a:solidFill>
                  <a:srgbClr val="FF0000"/>
                </a:solidFill>
              </a:rPr>
              <a:t>Abstraction</a:t>
            </a:r>
          </a:p>
          <a:p>
            <a:pPr lvl="1"/>
            <a:r>
              <a:rPr lang="en-IN" dirty="0" smtClean="0"/>
              <a:t>Layers allow changes to be made at the abstract level. </a:t>
            </a:r>
          </a:p>
          <a:p>
            <a:pPr lvl="1"/>
            <a:r>
              <a:rPr lang="en-IN" dirty="0" smtClean="0"/>
              <a:t>You can increase or decrease the level of abstraction you use in each layer of the hierarchical stack</a:t>
            </a:r>
          </a:p>
          <a:p>
            <a:r>
              <a:rPr lang="en-IN" b="1" dirty="0" smtClean="0">
                <a:solidFill>
                  <a:srgbClr val="FF0000"/>
                </a:solidFill>
              </a:rPr>
              <a:t>Isolation</a:t>
            </a:r>
          </a:p>
          <a:p>
            <a:pPr lvl="1"/>
            <a:r>
              <a:rPr lang="en-IN" dirty="0" smtClean="0"/>
              <a:t>Allows you to isolate technology upgrades to individual layers in order to reduce risk and minimize impact on the overall system</a:t>
            </a:r>
          </a:p>
          <a:p>
            <a:r>
              <a:rPr lang="en-IN" b="1" dirty="0" smtClean="0">
                <a:solidFill>
                  <a:srgbClr val="FF0000"/>
                </a:solidFill>
              </a:rPr>
              <a:t>Manageability</a:t>
            </a:r>
          </a:p>
          <a:p>
            <a:pPr lvl="1"/>
            <a:r>
              <a:rPr lang="en-IN" dirty="0" smtClean="0"/>
              <a:t>Separation of core concerns helps to identify dependencies, and organizes the code into more manageable sections</a:t>
            </a:r>
          </a:p>
          <a:p>
            <a:r>
              <a:rPr lang="en-IN" b="1" dirty="0" smtClean="0">
                <a:solidFill>
                  <a:srgbClr val="FF0000"/>
                </a:solidFill>
              </a:rPr>
              <a:t>Performance</a:t>
            </a:r>
          </a:p>
          <a:p>
            <a:pPr lvl="1"/>
            <a:r>
              <a:rPr lang="en-IN" dirty="0" smtClean="0"/>
              <a:t>Distributing the layers over multiple physical tiers can improve scalability, fault tolerance, and performance</a:t>
            </a:r>
          </a:p>
          <a:p>
            <a:r>
              <a:rPr lang="en-IN" b="1" dirty="0" smtClean="0">
                <a:solidFill>
                  <a:srgbClr val="FF0000"/>
                </a:solidFill>
              </a:rPr>
              <a:t>Testability </a:t>
            </a:r>
          </a:p>
          <a:p>
            <a:pPr lvl="1"/>
            <a:r>
              <a:rPr lang="en-IN" dirty="0" smtClean="0"/>
              <a:t>Increased testability arises from having well-defined layer interfaces</a:t>
            </a:r>
            <a:endParaRPr lang="en-IN" dirty="0">
              <a:solidFill>
                <a:srgbClr val="FF0000"/>
              </a:solidFill>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Message Bus Architectural Style</a:t>
            </a:r>
            <a:endParaRPr lang="en-IN" dirty="0"/>
          </a:p>
        </p:txBody>
      </p:sp>
      <p:sp>
        <p:nvSpPr>
          <p:cNvPr id="3" name="Content Placeholder 2"/>
          <p:cNvSpPr>
            <a:spLocks noGrp="1"/>
          </p:cNvSpPr>
          <p:nvPr>
            <p:ph idx="1"/>
          </p:nvPr>
        </p:nvSpPr>
        <p:spPr>
          <a:xfrm>
            <a:off x="457200" y="857238"/>
            <a:ext cx="8229600" cy="4125545"/>
          </a:xfrm>
        </p:spPr>
        <p:txBody>
          <a:bodyPr>
            <a:normAutofit fontScale="70000" lnSpcReduction="20000"/>
          </a:bodyPr>
          <a:lstStyle/>
          <a:p>
            <a:pPr algn="just"/>
            <a:r>
              <a:rPr lang="en-IN" dirty="0" smtClean="0"/>
              <a:t>Message bus architecture </a:t>
            </a:r>
            <a:r>
              <a:rPr lang="en-IN" dirty="0" smtClean="0">
                <a:solidFill>
                  <a:srgbClr val="00B050"/>
                </a:solidFill>
              </a:rPr>
              <a:t>facilitate </a:t>
            </a:r>
            <a:r>
              <a:rPr lang="en-IN" dirty="0" smtClean="0"/>
              <a:t>software systems  </a:t>
            </a:r>
            <a:r>
              <a:rPr lang="en-IN" i="1" dirty="0" smtClean="0">
                <a:solidFill>
                  <a:srgbClr val="00B0F0"/>
                </a:solidFill>
              </a:rPr>
              <a:t>to receive and send messages </a:t>
            </a:r>
            <a:r>
              <a:rPr lang="en-IN" dirty="0" smtClean="0"/>
              <a:t>using </a:t>
            </a:r>
            <a:r>
              <a:rPr lang="en-IN" dirty="0" smtClean="0">
                <a:solidFill>
                  <a:srgbClr val="FFC000"/>
                </a:solidFill>
              </a:rPr>
              <a:t>one or more communication channels</a:t>
            </a:r>
          </a:p>
          <a:p>
            <a:pPr algn="just"/>
            <a:r>
              <a:rPr lang="en-IN" dirty="0" smtClean="0"/>
              <a:t>It is a style for designing applications where </a:t>
            </a:r>
            <a:r>
              <a:rPr lang="en-IN" dirty="0" smtClean="0">
                <a:solidFill>
                  <a:srgbClr val="00B050"/>
                </a:solidFill>
              </a:rPr>
              <a:t>interaction between applications </a:t>
            </a:r>
            <a:r>
              <a:rPr lang="en-IN" dirty="0" smtClean="0"/>
              <a:t>is accomplished by </a:t>
            </a:r>
            <a:r>
              <a:rPr lang="en-IN" i="1" dirty="0" smtClean="0">
                <a:solidFill>
                  <a:srgbClr val="0070C0"/>
                </a:solidFill>
              </a:rPr>
              <a:t>passing messages (usually asynchronously) over a common bus</a:t>
            </a:r>
          </a:p>
          <a:p>
            <a:pPr algn="just"/>
            <a:r>
              <a:rPr lang="en-IN" dirty="0" smtClean="0"/>
              <a:t>The most common implementations of message bus architecture are </a:t>
            </a:r>
          </a:p>
          <a:p>
            <a:pPr lvl="1" algn="just"/>
            <a:r>
              <a:rPr lang="en-IN" dirty="0" smtClean="0"/>
              <a:t>A messaging router </a:t>
            </a:r>
          </a:p>
          <a:p>
            <a:pPr lvl="1" algn="just"/>
            <a:r>
              <a:rPr lang="en-IN" dirty="0" smtClean="0"/>
              <a:t>A Publish/Subscribe pattern</a:t>
            </a:r>
          </a:p>
          <a:p>
            <a:pPr lvl="1" algn="just"/>
            <a:r>
              <a:rPr lang="en-IN" dirty="0" smtClean="0"/>
              <a:t>A messaging system such as Message Queuing</a:t>
            </a:r>
          </a:p>
          <a:p>
            <a:pPr algn="just"/>
            <a:r>
              <a:rPr lang="en-IN" dirty="0" smtClean="0"/>
              <a:t>This style is also appropriate if you are implementing a task that requires </a:t>
            </a:r>
            <a:r>
              <a:rPr lang="en-IN" dirty="0" smtClean="0">
                <a:solidFill>
                  <a:srgbClr val="00B050"/>
                </a:solidFill>
              </a:rPr>
              <a:t>interaction with external applications</a:t>
            </a:r>
            <a:r>
              <a:rPr lang="en-IN" dirty="0" smtClean="0"/>
              <a:t>, or </a:t>
            </a:r>
            <a:r>
              <a:rPr lang="en-IN" dirty="0" smtClean="0">
                <a:solidFill>
                  <a:srgbClr val="00B050"/>
                </a:solidFill>
              </a:rPr>
              <a:t>applications hosted in different environments</a:t>
            </a:r>
            <a:endParaRPr lang="en-IN" dirty="0">
              <a:solidFill>
                <a:srgbClr val="00B050"/>
              </a:solidFill>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ssage Bus Architecture.jpg"/>
          <p:cNvPicPr>
            <a:picLocks noChangeAspect="1"/>
          </p:cNvPicPr>
          <p:nvPr/>
        </p:nvPicPr>
        <p:blipFill>
          <a:blip r:embed="rId2"/>
          <a:stretch>
            <a:fillRect/>
          </a:stretch>
        </p:blipFill>
        <p:spPr>
          <a:xfrm>
            <a:off x="144282" y="53561"/>
            <a:ext cx="8856875" cy="4500594"/>
          </a:xfrm>
          <a:prstGeom prst="rect">
            <a:avLst/>
          </a:prstGeom>
        </p:spPr>
      </p:pic>
      <p:sp>
        <p:nvSpPr>
          <p:cNvPr id="3" name="TextBox 2"/>
          <p:cNvSpPr txBox="1"/>
          <p:nvPr/>
        </p:nvSpPr>
        <p:spPr>
          <a:xfrm>
            <a:off x="285721" y="4504599"/>
            <a:ext cx="8858280" cy="923330"/>
          </a:xfrm>
          <a:prstGeom prst="rect">
            <a:avLst/>
          </a:prstGeom>
          <a:noFill/>
        </p:spPr>
        <p:txBody>
          <a:bodyPr wrap="square" rtlCol="0">
            <a:spAutoFit/>
          </a:bodyPr>
          <a:lstStyle/>
          <a:p>
            <a:r>
              <a:rPr lang="en-IN" dirty="0" smtClean="0"/>
              <a:t>https://blogs.msdn.microsoft.com/brunoterkaly/2012/01/04/cloud-architecture-series-durable-messages-using-windows-azure-cloud-service-bus-queuesestablishing-your-service-through-the-portal/</a:t>
            </a:r>
            <a:endParaRPr lang="en-IN" dirty="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ublish-Scribe Message Bus Architecture.jpg"/>
          <p:cNvPicPr>
            <a:picLocks noChangeAspect="1"/>
          </p:cNvPicPr>
          <p:nvPr/>
        </p:nvPicPr>
        <p:blipFill>
          <a:blip r:embed="rId2"/>
          <a:stretch>
            <a:fillRect/>
          </a:stretch>
        </p:blipFill>
        <p:spPr>
          <a:xfrm>
            <a:off x="509301" y="107139"/>
            <a:ext cx="8222126" cy="4554172"/>
          </a:xfrm>
          <a:prstGeom prst="rect">
            <a:avLst/>
          </a:prstGeom>
        </p:spPr>
      </p:pic>
      <p:sp>
        <p:nvSpPr>
          <p:cNvPr id="3" name="TextBox 2"/>
          <p:cNvSpPr txBox="1"/>
          <p:nvPr/>
        </p:nvSpPr>
        <p:spPr>
          <a:xfrm>
            <a:off x="-32" y="4661312"/>
            <a:ext cx="9001188" cy="646331"/>
          </a:xfrm>
          <a:prstGeom prst="rect">
            <a:avLst/>
          </a:prstGeom>
          <a:noFill/>
        </p:spPr>
        <p:txBody>
          <a:bodyPr wrap="square" rtlCol="0">
            <a:spAutoFit/>
          </a:bodyPr>
          <a:lstStyle/>
          <a:p>
            <a:r>
              <a:rPr lang="en-IN" dirty="0" smtClean="0"/>
              <a:t>http://www.enterpriseintegrationpatterns.com/patterns/messaging/PublishSubscribeChannel.html</a:t>
            </a:r>
            <a:endParaRPr lang="en-IN" dirty="0"/>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Message Bus Architectural Style</a:t>
            </a:r>
            <a:endParaRPr lang="en-IN" dirty="0"/>
          </a:p>
        </p:txBody>
      </p:sp>
      <p:sp>
        <p:nvSpPr>
          <p:cNvPr id="3" name="Content Placeholder 2"/>
          <p:cNvSpPr>
            <a:spLocks noGrp="1"/>
          </p:cNvSpPr>
          <p:nvPr>
            <p:ph idx="1"/>
          </p:nvPr>
        </p:nvSpPr>
        <p:spPr>
          <a:xfrm>
            <a:off x="457200" y="1017973"/>
            <a:ext cx="8229600" cy="4125545"/>
          </a:xfrm>
        </p:spPr>
        <p:txBody>
          <a:bodyPr>
            <a:normAutofit fontScale="62500" lnSpcReduction="20000"/>
          </a:bodyPr>
          <a:lstStyle/>
          <a:p>
            <a:pPr algn="just"/>
            <a:r>
              <a:rPr lang="en-IN" dirty="0" smtClean="0"/>
              <a:t>A message bus provides the ability to handle:</a:t>
            </a:r>
          </a:p>
          <a:p>
            <a:pPr algn="just"/>
            <a:r>
              <a:rPr lang="en-IN" b="1" dirty="0" smtClean="0">
                <a:solidFill>
                  <a:srgbClr val="0070C0"/>
                </a:solidFill>
              </a:rPr>
              <a:t>Message-oriented communications</a:t>
            </a:r>
          </a:p>
          <a:p>
            <a:pPr lvl="1" algn="just"/>
            <a:r>
              <a:rPr lang="en-IN" dirty="0" smtClean="0"/>
              <a:t>All </a:t>
            </a:r>
            <a:r>
              <a:rPr lang="en-IN" dirty="0" smtClean="0">
                <a:solidFill>
                  <a:srgbClr val="00B050"/>
                </a:solidFill>
              </a:rPr>
              <a:t>communication </a:t>
            </a:r>
            <a:r>
              <a:rPr lang="en-IN" dirty="0" smtClean="0"/>
              <a:t>between applications is </a:t>
            </a:r>
            <a:r>
              <a:rPr lang="en-IN" dirty="0" smtClean="0">
                <a:solidFill>
                  <a:srgbClr val="FFC000"/>
                </a:solidFill>
              </a:rPr>
              <a:t>based on messages that use known schemas</a:t>
            </a:r>
          </a:p>
          <a:p>
            <a:pPr algn="just"/>
            <a:r>
              <a:rPr lang="en-IN" b="1" dirty="0" smtClean="0">
                <a:solidFill>
                  <a:srgbClr val="0070C0"/>
                </a:solidFill>
              </a:rPr>
              <a:t>Complex processing logic</a:t>
            </a:r>
          </a:p>
          <a:p>
            <a:pPr lvl="1" algn="just"/>
            <a:r>
              <a:rPr lang="en-IN" dirty="0" smtClean="0">
                <a:solidFill>
                  <a:srgbClr val="00B050"/>
                </a:solidFill>
              </a:rPr>
              <a:t>Complex operations </a:t>
            </a:r>
            <a:r>
              <a:rPr lang="en-IN" dirty="0" smtClean="0"/>
              <a:t>can be executed by </a:t>
            </a:r>
            <a:r>
              <a:rPr lang="en-IN" dirty="0" smtClean="0">
                <a:solidFill>
                  <a:srgbClr val="FFC000"/>
                </a:solidFill>
              </a:rPr>
              <a:t>combining a set of smaller operations</a:t>
            </a:r>
            <a:r>
              <a:rPr lang="en-IN" dirty="0" smtClean="0"/>
              <a:t>, each of which supports specific tasks, as part of a multistep itinerary</a:t>
            </a:r>
          </a:p>
          <a:p>
            <a:pPr algn="just"/>
            <a:r>
              <a:rPr lang="en-IN" b="1" dirty="0" smtClean="0">
                <a:solidFill>
                  <a:srgbClr val="0070C0"/>
                </a:solidFill>
              </a:rPr>
              <a:t>Modifications to processing logic</a:t>
            </a:r>
          </a:p>
          <a:p>
            <a:pPr lvl="1" algn="just"/>
            <a:r>
              <a:rPr lang="en-IN" dirty="0" smtClean="0"/>
              <a:t>Because interaction with the bus is based on common schemas and commands, you can insert or remove applications on the bus to change the logic that is used to process messages</a:t>
            </a:r>
          </a:p>
          <a:p>
            <a:pPr algn="just"/>
            <a:r>
              <a:rPr lang="en-IN" b="1" dirty="0" smtClean="0">
                <a:solidFill>
                  <a:srgbClr val="0070C0"/>
                </a:solidFill>
              </a:rPr>
              <a:t>Integration with different environments</a:t>
            </a:r>
          </a:p>
          <a:p>
            <a:pPr lvl="1" algn="just"/>
            <a:r>
              <a:rPr lang="en-IN" dirty="0" smtClean="0"/>
              <a:t>By using a message-based communication model based on common standards, you can </a:t>
            </a:r>
            <a:r>
              <a:rPr lang="en-IN" dirty="0" smtClean="0">
                <a:solidFill>
                  <a:srgbClr val="00B050"/>
                </a:solidFill>
              </a:rPr>
              <a:t>interact with applications developed for different environments, such as Microsoft .NET and Java</a:t>
            </a:r>
            <a:endParaRPr lang="en-IN" dirty="0">
              <a:solidFill>
                <a:srgbClr val="00B050"/>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Client Server</a:t>
            </a:r>
          </a:p>
          <a:p>
            <a:pPr lvl="1"/>
            <a:r>
              <a:rPr lang="en-IN" i="1" dirty="0" smtClean="0">
                <a:solidFill>
                  <a:srgbClr val="0070C0"/>
                </a:solidFill>
              </a:rPr>
              <a:t>Segregates the system into two applications</a:t>
            </a:r>
            <a:r>
              <a:rPr lang="en-IN" dirty="0" smtClean="0"/>
              <a:t>, where the client makes requests to the server. In many cases, the server is a database with application logic represented as stored procedures</a:t>
            </a:r>
          </a:p>
          <a:p>
            <a:r>
              <a:rPr lang="en-US" dirty="0" smtClean="0"/>
              <a:t>Component-Based Architecture</a:t>
            </a:r>
          </a:p>
          <a:p>
            <a:pPr lvl="1"/>
            <a:r>
              <a:rPr lang="en-IN" i="1" dirty="0" smtClean="0">
                <a:solidFill>
                  <a:srgbClr val="0070C0"/>
                </a:solidFill>
              </a:rPr>
              <a:t>Decomposes application design into reusable functional or logical components</a:t>
            </a:r>
            <a:r>
              <a:rPr lang="en-IN" dirty="0" smtClean="0"/>
              <a:t> that expose well-defined communication interfaces</a:t>
            </a:r>
          </a:p>
          <a:p>
            <a:r>
              <a:rPr lang="en-US" dirty="0" smtClean="0"/>
              <a:t>Domain Driven Design</a:t>
            </a:r>
          </a:p>
          <a:p>
            <a:pPr lvl="1"/>
            <a:r>
              <a:rPr lang="en-IN" dirty="0" smtClean="0"/>
              <a:t>An </a:t>
            </a:r>
            <a:r>
              <a:rPr lang="en-IN" i="1" dirty="0" smtClean="0">
                <a:solidFill>
                  <a:srgbClr val="00B050"/>
                </a:solidFill>
              </a:rPr>
              <a:t>object-oriented architectural style </a:t>
            </a:r>
            <a:r>
              <a:rPr lang="en-IN" dirty="0" smtClean="0"/>
              <a:t>focused on </a:t>
            </a:r>
            <a:r>
              <a:rPr lang="en-IN" i="1" dirty="0" err="1" smtClean="0">
                <a:solidFill>
                  <a:srgbClr val="0070C0"/>
                </a:solidFill>
              </a:rPr>
              <a:t>modeling</a:t>
            </a:r>
            <a:r>
              <a:rPr lang="en-IN" i="1" dirty="0" smtClean="0">
                <a:solidFill>
                  <a:srgbClr val="0070C0"/>
                </a:solidFill>
              </a:rPr>
              <a:t> a business domain and defining business objects based on entities within the business domain</a:t>
            </a:r>
            <a:endParaRPr lang="en-IN" i="1" dirty="0">
              <a:solidFill>
                <a:srgbClr val="0070C0"/>
              </a:solidFill>
            </a:endParaRP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Message Bus Architectural Style</a:t>
            </a:r>
            <a:endParaRPr lang="en-IN" dirty="0"/>
          </a:p>
        </p:txBody>
      </p:sp>
      <p:sp>
        <p:nvSpPr>
          <p:cNvPr id="3" name="Content Placeholder 2"/>
          <p:cNvSpPr>
            <a:spLocks noGrp="1"/>
          </p:cNvSpPr>
          <p:nvPr>
            <p:ph idx="1"/>
          </p:nvPr>
        </p:nvSpPr>
        <p:spPr>
          <a:xfrm>
            <a:off x="457200" y="1017973"/>
            <a:ext cx="8229600" cy="4125545"/>
          </a:xfrm>
        </p:spPr>
        <p:txBody>
          <a:bodyPr>
            <a:normAutofit fontScale="70000" lnSpcReduction="20000"/>
          </a:bodyPr>
          <a:lstStyle/>
          <a:p>
            <a:pPr algn="just"/>
            <a:r>
              <a:rPr lang="en-IN" dirty="0" smtClean="0"/>
              <a:t>Variations on the message bus style include:</a:t>
            </a:r>
          </a:p>
          <a:p>
            <a:pPr algn="just"/>
            <a:r>
              <a:rPr lang="en-IN" b="1" dirty="0" smtClean="0">
                <a:solidFill>
                  <a:srgbClr val="00B050"/>
                </a:solidFill>
              </a:rPr>
              <a:t>Enterprise Service Bus (ESB)</a:t>
            </a:r>
          </a:p>
          <a:p>
            <a:pPr lvl="1" algn="just"/>
            <a:r>
              <a:rPr lang="en-IN" dirty="0" smtClean="0"/>
              <a:t>Based on message bus designs, an ESB uses services for communication between the bus and components attached to the bus</a:t>
            </a:r>
          </a:p>
          <a:p>
            <a:pPr lvl="1" algn="just"/>
            <a:r>
              <a:rPr lang="en-IN" dirty="0" smtClean="0"/>
              <a:t>An ESB will usually provide services that transform messages from one format to another, allowing clients that use incompatible message formats to communicate with each other</a:t>
            </a:r>
          </a:p>
          <a:p>
            <a:pPr algn="just"/>
            <a:r>
              <a:rPr lang="en-IN" b="1" dirty="0" smtClean="0">
                <a:solidFill>
                  <a:srgbClr val="00B050"/>
                </a:solidFill>
              </a:rPr>
              <a:t>Internet Service Bus (ISB)</a:t>
            </a:r>
          </a:p>
          <a:p>
            <a:pPr lvl="1" algn="just"/>
            <a:r>
              <a:rPr lang="en-IN" dirty="0" smtClean="0"/>
              <a:t> This is similar to an enterprise service bus, but with applications hosted in the cloud instead of on an enterprise network</a:t>
            </a:r>
          </a:p>
          <a:p>
            <a:pPr lvl="1" algn="just"/>
            <a:r>
              <a:rPr lang="en-IN" dirty="0" smtClean="0"/>
              <a:t>A core concept of ISB is the use of Uniform Resource Identifiers (URIs) and policies to control the routing of logic through applications and services in the cloud</a:t>
            </a:r>
            <a:endParaRPr lang="en-IN" dirty="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Benefits of Message Bus Architectural Style</a:t>
            </a:r>
            <a:endParaRPr lang="en-IN" dirty="0"/>
          </a:p>
        </p:txBody>
      </p:sp>
      <p:sp>
        <p:nvSpPr>
          <p:cNvPr id="3" name="Content Placeholder 2"/>
          <p:cNvSpPr>
            <a:spLocks noGrp="1"/>
          </p:cNvSpPr>
          <p:nvPr>
            <p:ph idx="1"/>
          </p:nvPr>
        </p:nvSpPr>
        <p:spPr>
          <a:xfrm>
            <a:off x="457200" y="1017973"/>
            <a:ext cx="8229600" cy="4125545"/>
          </a:xfrm>
        </p:spPr>
        <p:txBody>
          <a:bodyPr>
            <a:normAutofit fontScale="77500" lnSpcReduction="20000"/>
          </a:bodyPr>
          <a:lstStyle/>
          <a:p>
            <a:r>
              <a:rPr lang="en-IN" b="1" dirty="0" smtClean="0">
                <a:solidFill>
                  <a:srgbClr val="FF0000"/>
                </a:solidFill>
              </a:rPr>
              <a:t>Extensibility </a:t>
            </a:r>
          </a:p>
          <a:p>
            <a:pPr lvl="1"/>
            <a:r>
              <a:rPr lang="en-IN" dirty="0" smtClean="0"/>
              <a:t>Applications can be added to or removed from the bus without having an impact on the existing applications</a:t>
            </a:r>
          </a:p>
          <a:p>
            <a:r>
              <a:rPr lang="en-IN" b="1" dirty="0" smtClean="0">
                <a:solidFill>
                  <a:srgbClr val="FF0000"/>
                </a:solidFill>
              </a:rPr>
              <a:t>Low complexity</a:t>
            </a:r>
          </a:p>
          <a:p>
            <a:pPr lvl="1"/>
            <a:r>
              <a:rPr lang="en-IN" dirty="0" smtClean="0"/>
              <a:t>Application complexity is reduced because each application only needs to know how to communicate with the bus</a:t>
            </a:r>
          </a:p>
          <a:p>
            <a:r>
              <a:rPr lang="en-IN" b="1" dirty="0" smtClean="0">
                <a:solidFill>
                  <a:srgbClr val="FF0000"/>
                </a:solidFill>
              </a:rPr>
              <a:t>Flexibility</a:t>
            </a:r>
          </a:p>
          <a:p>
            <a:pPr lvl="1"/>
            <a:r>
              <a:rPr lang="en-IN" dirty="0" smtClean="0"/>
              <a:t> The set of applications that make up a complex process, or the communication patterns between applications, can be changed easily to match changes in business or user requirements, simply through changes to the configuration or parameters that control routing</a:t>
            </a:r>
            <a:endParaRPr lang="en-IN"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Benefits of Message Bus Architectural Style</a:t>
            </a:r>
            <a:endParaRPr lang="en-IN" dirty="0"/>
          </a:p>
        </p:txBody>
      </p:sp>
      <p:sp>
        <p:nvSpPr>
          <p:cNvPr id="3" name="Content Placeholder 2"/>
          <p:cNvSpPr>
            <a:spLocks noGrp="1"/>
          </p:cNvSpPr>
          <p:nvPr>
            <p:ph idx="1"/>
          </p:nvPr>
        </p:nvSpPr>
        <p:spPr>
          <a:xfrm>
            <a:off x="457200" y="1017973"/>
            <a:ext cx="8229600" cy="4125545"/>
          </a:xfrm>
        </p:spPr>
        <p:txBody>
          <a:bodyPr>
            <a:normAutofit fontScale="77500" lnSpcReduction="20000"/>
          </a:bodyPr>
          <a:lstStyle/>
          <a:p>
            <a:pPr algn="just"/>
            <a:r>
              <a:rPr lang="en-IN" b="1" dirty="0" smtClean="0">
                <a:solidFill>
                  <a:srgbClr val="FF0000"/>
                </a:solidFill>
              </a:rPr>
              <a:t>Loose coupling</a:t>
            </a:r>
          </a:p>
          <a:p>
            <a:pPr lvl="1" algn="just"/>
            <a:r>
              <a:rPr lang="en-IN" dirty="0" smtClean="0"/>
              <a:t>As long as applications expose a suitable interface for communication with the message bus, there is no dependency on the application itself, allowing changes, updates, and replacements that expose the same interface</a:t>
            </a:r>
          </a:p>
          <a:p>
            <a:pPr algn="just"/>
            <a:r>
              <a:rPr lang="en-IN" b="1" dirty="0" smtClean="0">
                <a:solidFill>
                  <a:srgbClr val="FF0000"/>
                </a:solidFill>
              </a:rPr>
              <a:t>Scalability</a:t>
            </a:r>
          </a:p>
          <a:p>
            <a:pPr lvl="1" algn="just"/>
            <a:r>
              <a:rPr lang="en-IN" dirty="0" smtClean="0"/>
              <a:t> Multiple instances of the same application can be attached to the bus in order to handle multiple requests at the same time</a:t>
            </a:r>
          </a:p>
          <a:p>
            <a:pPr algn="just"/>
            <a:r>
              <a:rPr lang="en-IN" b="1" dirty="0" smtClean="0">
                <a:solidFill>
                  <a:srgbClr val="FF0000"/>
                </a:solidFill>
              </a:rPr>
              <a:t>Application simplicity</a:t>
            </a:r>
          </a:p>
          <a:p>
            <a:pPr lvl="1" algn="just"/>
            <a:r>
              <a:rPr lang="en-IN" dirty="0" smtClean="0"/>
              <a:t>Although a message bus implementation adds complexity to the infrastructure, each application needs to support only a single connection to the message bus instead of multiple connections to other applications</a:t>
            </a:r>
            <a:endParaRPr lang="en-IN" dirty="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N-Tier / 3-Tier Architectural Style</a:t>
            </a:r>
            <a:endParaRPr lang="en-IN" dirty="0"/>
          </a:p>
        </p:txBody>
      </p:sp>
      <p:sp>
        <p:nvSpPr>
          <p:cNvPr id="3" name="Content Placeholder 2"/>
          <p:cNvSpPr>
            <a:spLocks noGrp="1"/>
          </p:cNvSpPr>
          <p:nvPr>
            <p:ph idx="1"/>
          </p:nvPr>
        </p:nvSpPr>
        <p:spPr>
          <a:xfrm>
            <a:off x="457200" y="1017973"/>
            <a:ext cx="8229600" cy="4125545"/>
          </a:xfrm>
        </p:spPr>
        <p:txBody>
          <a:bodyPr>
            <a:normAutofit fontScale="62500" lnSpcReduction="20000"/>
          </a:bodyPr>
          <a:lstStyle/>
          <a:p>
            <a:pPr algn="just"/>
            <a:r>
              <a:rPr lang="en-IN" dirty="0" smtClean="0"/>
              <a:t>Architectural deployment styles that describe the separation of functionality into segments (same way as the layered style) where each segment being a tier that can be located on a physically separate computer</a:t>
            </a:r>
          </a:p>
          <a:p>
            <a:pPr algn="just"/>
            <a:r>
              <a:rPr lang="en-IN" dirty="0" smtClean="0"/>
              <a:t>Each tier is completely independent from all other tiers, except for those immediately above and below it</a:t>
            </a:r>
          </a:p>
          <a:p>
            <a:pPr algn="just"/>
            <a:r>
              <a:rPr lang="en-IN" dirty="0" smtClean="0"/>
              <a:t>The nth tier only has to know </a:t>
            </a:r>
          </a:p>
          <a:p>
            <a:pPr lvl="1" algn="just"/>
            <a:r>
              <a:rPr lang="en-IN" dirty="0" smtClean="0"/>
              <a:t>how to handle a request from the n+1th tier, how to forward that request on to the n-1th tier (if there is one), </a:t>
            </a:r>
          </a:p>
          <a:p>
            <a:pPr lvl="1" algn="just"/>
            <a:r>
              <a:rPr lang="en-IN" dirty="0" smtClean="0"/>
              <a:t>how to handle the results of the request</a:t>
            </a:r>
          </a:p>
          <a:p>
            <a:pPr algn="just"/>
            <a:r>
              <a:rPr lang="en-IN" dirty="0" smtClean="0"/>
              <a:t>Communication between tiers is typically asynchronous in order to support better scalability</a:t>
            </a:r>
          </a:p>
          <a:p>
            <a:pPr algn="just"/>
            <a:r>
              <a:rPr lang="en-IN" dirty="0" smtClean="0"/>
              <a:t>The N-tier or the 3-tier architectural style is also appropriate if you want to be able to share business logic between applications, and you have sufficient hardware to allocate the required number of servers to each tier</a:t>
            </a:r>
            <a:endParaRPr lang="en-IN" dirty="0"/>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Tier Architecture.jpg"/>
          <p:cNvPicPr>
            <a:picLocks noChangeAspect="1"/>
          </p:cNvPicPr>
          <p:nvPr/>
        </p:nvPicPr>
        <p:blipFill>
          <a:blip r:embed="rId2"/>
          <a:stretch>
            <a:fillRect/>
          </a:stretch>
        </p:blipFill>
        <p:spPr>
          <a:xfrm>
            <a:off x="0" y="482189"/>
            <a:ext cx="9144000" cy="3451680"/>
          </a:xfrm>
          <a:prstGeom prst="rect">
            <a:avLst/>
          </a:prstGeom>
        </p:spPr>
      </p:pic>
      <p:sp>
        <p:nvSpPr>
          <p:cNvPr id="3" name="TextBox 2"/>
          <p:cNvSpPr txBox="1"/>
          <p:nvPr/>
        </p:nvSpPr>
        <p:spPr>
          <a:xfrm>
            <a:off x="1142977" y="4500576"/>
            <a:ext cx="6171433" cy="369332"/>
          </a:xfrm>
          <a:prstGeom prst="rect">
            <a:avLst/>
          </a:prstGeom>
          <a:noFill/>
        </p:spPr>
        <p:txBody>
          <a:bodyPr wrap="none" rtlCol="0">
            <a:spAutoFit/>
          </a:bodyPr>
          <a:lstStyle/>
          <a:p>
            <a:r>
              <a:rPr lang="en-IN" dirty="0" smtClean="0"/>
              <a:t>https://dbinfoworld.wordpress.com/tag/database-architecture/</a:t>
            </a:r>
            <a:endParaRPr lang="en-IN" dirty="0"/>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567"/>
            <a:ext cx="8229600" cy="857250"/>
          </a:xfrm>
        </p:spPr>
        <p:txBody>
          <a:bodyPr>
            <a:normAutofit fontScale="90000"/>
          </a:bodyPr>
          <a:lstStyle/>
          <a:p>
            <a:r>
              <a:rPr lang="en-IN" dirty="0" smtClean="0"/>
              <a:t>Benefits of </a:t>
            </a:r>
            <a:br>
              <a:rPr lang="en-IN" dirty="0" smtClean="0"/>
            </a:br>
            <a:r>
              <a:rPr lang="en-IN" dirty="0" smtClean="0"/>
              <a:t>N-Tier / 3-Tier Architectural Style</a:t>
            </a:r>
            <a:endParaRPr lang="en-IN" dirty="0"/>
          </a:p>
        </p:txBody>
      </p:sp>
      <p:sp>
        <p:nvSpPr>
          <p:cNvPr id="3" name="Content Placeholder 2"/>
          <p:cNvSpPr>
            <a:spLocks noGrp="1"/>
          </p:cNvSpPr>
          <p:nvPr>
            <p:ph idx="1"/>
          </p:nvPr>
        </p:nvSpPr>
        <p:spPr>
          <a:xfrm>
            <a:off x="457200" y="1017973"/>
            <a:ext cx="8229600" cy="4125545"/>
          </a:xfrm>
        </p:spPr>
        <p:txBody>
          <a:bodyPr>
            <a:normAutofit fontScale="70000" lnSpcReduction="20000"/>
          </a:bodyPr>
          <a:lstStyle/>
          <a:p>
            <a:pPr algn="just"/>
            <a:r>
              <a:rPr lang="en-IN" b="1" dirty="0" smtClean="0">
                <a:solidFill>
                  <a:srgbClr val="FF0000"/>
                </a:solidFill>
              </a:rPr>
              <a:t>Maintainability</a:t>
            </a:r>
          </a:p>
          <a:p>
            <a:pPr lvl="1" algn="just"/>
            <a:r>
              <a:rPr lang="en-IN" dirty="0" smtClean="0"/>
              <a:t>Because each tier is independent of the other tiers, updates or changes can be carried out without affecting the application as a whole</a:t>
            </a:r>
          </a:p>
          <a:p>
            <a:pPr algn="just"/>
            <a:r>
              <a:rPr lang="en-IN" b="1" dirty="0" smtClean="0">
                <a:solidFill>
                  <a:srgbClr val="FF0000"/>
                </a:solidFill>
              </a:rPr>
              <a:t>Scalability</a:t>
            </a:r>
          </a:p>
          <a:p>
            <a:pPr lvl="1" algn="just"/>
            <a:r>
              <a:rPr lang="en-IN" dirty="0" smtClean="0"/>
              <a:t>Because tiers are based on the deployment of layers, scaling out an application is reasonably straightforward</a:t>
            </a:r>
          </a:p>
          <a:p>
            <a:pPr algn="just"/>
            <a:r>
              <a:rPr lang="en-IN" b="1" dirty="0" smtClean="0">
                <a:solidFill>
                  <a:srgbClr val="FF0000"/>
                </a:solidFill>
              </a:rPr>
              <a:t>Flexibility</a:t>
            </a:r>
          </a:p>
          <a:p>
            <a:pPr lvl="1" algn="just"/>
            <a:r>
              <a:rPr lang="en-IN" dirty="0" smtClean="0"/>
              <a:t>Because each tier can be managed or scaled independently, flexibility is increased</a:t>
            </a:r>
          </a:p>
          <a:p>
            <a:pPr algn="just"/>
            <a:r>
              <a:rPr lang="en-IN" b="1" dirty="0" smtClean="0">
                <a:solidFill>
                  <a:srgbClr val="FF0000"/>
                </a:solidFill>
              </a:rPr>
              <a:t>Availability</a:t>
            </a:r>
          </a:p>
          <a:p>
            <a:pPr lvl="1" algn="just"/>
            <a:r>
              <a:rPr lang="en-IN" dirty="0" smtClean="0"/>
              <a:t> Applications can exploit the modular architecture of enabling systems using easily scalable components, which increases availability</a:t>
            </a:r>
            <a:endParaRPr lang="en-IN" dirty="0"/>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Object-Oriented Architectural Style</a:t>
            </a:r>
            <a:endParaRPr lang="en-IN" dirty="0"/>
          </a:p>
        </p:txBody>
      </p:sp>
      <p:sp>
        <p:nvSpPr>
          <p:cNvPr id="3" name="Content Placeholder 2"/>
          <p:cNvSpPr>
            <a:spLocks noGrp="1"/>
          </p:cNvSpPr>
          <p:nvPr>
            <p:ph idx="1"/>
          </p:nvPr>
        </p:nvSpPr>
        <p:spPr>
          <a:xfrm>
            <a:off x="457200" y="1200150"/>
            <a:ext cx="8229600" cy="3782633"/>
          </a:xfrm>
        </p:spPr>
        <p:txBody>
          <a:bodyPr>
            <a:normAutofit fontScale="70000" lnSpcReduction="20000"/>
          </a:bodyPr>
          <a:lstStyle/>
          <a:p>
            <a:pPr algn="just"/>
            <a:r>
              <a:rPr lang="en-IN" dirty="0" smtClean="0"/>
              <a:t>Object-oriented architecture is a design paradigm based on the division of responsibilities for an application or system into individual reusable and self-sufficient objects, each containing the data and the behavior relevant to the object</a:t>
            </a:r>
          </a:p>
          <a:p>
            <a:pPr algn="just"/>
            <a:r>
              <a:rPr lang="en-IN" dirty="0" smtClean="0"/>
              <a:t>Objects are discrete, independent, and loosely coupled; they communicate through interfaces, by calling methods or accessing properties in other objects, and by sending and receiving messages</a:t>
            </a:r>
          </a:p>
          <a:p>
            <a:pPr algn="just"/>
            <a:r>
              <a:rPr lang="en-IN" dirty="0" smtClean="0"/>
              <a:t>Consider the object-oriented architectural style if you want to model your application based on real world objects and actions</a:t>
            </a:r>
          </a:p>
          <a:p>
            <a:pPr algn="just"/>
            <a:r>
              <a:rPr lang="en-IN" dirty="0" smtClean="0"/>
              <a:t>The object-oriented style is also suitable if you must encapsulate logic and data together in reusable components or you have complex business logic that requires abstraction and dynamic behavior</a:t>
            </a:r>
            <a:endParaRPr lang="en-IN" dirty="0"/>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Object-Oriented Architectural Style Key Principles</a:t>
            </a:r>
            <a:endParaRPr lang="en-IN" dirty="0"/>
          </a:p>
        </p:txBody>
      </p:sp>
      <p:sp>
        <p:nvSpPr>
          <p:cNvPr id="3" name="Content Placeholder 2"/>
          <p:cNvSpPr>
            <a:spLocks noGrp="1"/>
          </p:cNvSpPr>
          <p:nvPr>
            <p:ph idx="1"/>
          </p:nvPr>
        </p:nvSpPr>
        <p:spPr>
          <a:xfrm>
            <a:off x="457200" y="1200150"/>
            <a:ext cx="8229600" cy="3782633"/>
          </a:xfrm>
        </p:spPr>
        <p:txBody>
          <a:bodyPr>
            <a:normAutofit fontScale="62500" lnSpcReduction="20000"/>
          </a:bodyPr>
          <a:lstStyle/>
          <a:p>
            <a:r>
              <a:rPr lang="en-IN" b="1" dirty="0" smtClean="0"/>
              <a:t>Abstraction </a:t>
            </a:r>
          </a:p>
          <a:p>
            <a:pPr lvl="1"/>
            <a:r>
              <a:rPr lang="en-IN" dirty="0" smtClean="0"/>
              <a:t>This allows you to reduce a complex operation into a generalization that retains the base characteristics of the operation. </a:t>
            </a:r>
          </a:p>
          <a:p>
            <a:pPr lvl="1"/>
            <a:r>
              <a:rPr lang="en-IN" dirty="0" smtClean="0"/>
              <a:t>For example, an abstract interface can be a well-known definition that supports data access operations using simple methods such as Get and Update</a:t>
            </a:r>
          </a:p>
          <a:p>
            <a:r>
              <a:rPr lang="en-IN" b="1" dirty="0" smtClean="0"/>
              <a:t>Composition</a:t>
            </a:r>
          </a:p>
          <a:p>
            <a:pPr lvl="1"/>
            <a:r>
              <a:rPr lang="en-IN" dirty="0" smtClean="0"/>
              <a:t>Objects can be assembled from other objects, and can choose to hide these internal objects from other classes or expose them as simple interfaces</a:t>
            </a:r>
          </a:p>
          <a:p>
            <a:r>
              <a:rPr lang="en-IN" b="1" dirty="0" smtClean="0"/>
              <a:t>Inheritance</a:t>
            </a:r>
          </a:p>
          <a:p>
            <a:pPr lvl="1"/>
            <a:r>
              <a:rPr lang="en-IN" dirty="0" smtClean="0"/>
              <a:t>Objects can inherit from other objects, and use functionality in the base object or override it to implement new behavior. </a:t>
            </a:r>
          </a:p>
          <a:p>
            <a:pPr lvl="1"/>
            <a:r>
              <a:rPr lang="en-IN" dirty="0" smtClean="0"/>
              <a:t>Moreover, inheritance makes maintenance and updates easier, as changes to the base object are propagated automatically to the inheriting objects</a:t>
            </a:r>
            <a:endParaRPr lang="en-IN" dirty="0"/>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Object-Oriented Architectural Style Key Principles</a:t>
            </a:r>
            <a:endParaRPr lang="en-IN" dirty="0"/>
          </a:p>
        </p:txBody>
      </p:sp>
      <p:sp>
        <p:nvSpPr>
          <p:cNvPr id="3" name="Content Placeholder 2"/>
          <p:cNvSpPr>
            <a:spLocks noGrp="1"/>
          </p:cNvSpPr>
          <p:nvPr>
            <p:ph idx="1"/>
          </p:nvPr>
        </p:nvSpPr>
        <p:spPr>
          <a:xfrm>
            <a:off x="457200" y="1200150"/>
            <a:ext cx="8229600" cy="3782633"/>
          </a:xfrm>
        </p:spPr>
        <p:txBody>
          <a:bodyPr>
            <a:normAutofit fontScale="62500" lnSpcReduction="20000"/>
          </a:bodyPr>
          <a:lstStyle/>
          <a:p>
            <a:r>
              <a:rPr lang="en-IN" b="1" dirty="0" smtClean="0"/>
              <a:t>Encapsulation</a:t>
            </a:r>
          </a:p>
          <a:p>
            <a:pPr lvl="1"/>
            <a:r>
              <a:rPr lang="en-IN" dirty="0" smtClean="0"/>
              <a:t>Objects expose functionality only through methods, properties, and events, and hide the internal details such as state and variables from other objects</a:t>
            </a:r>
          </a:p>
          <a:p>
            <a:pPr lvl="1"/>
            <a:r>
              <a:rPr lang="en-IN" dirty="0" smtClean="0"/>
              <a:t>This makes it easier to update or replace objects, as long as their interfaces are compatible, without affecting other objects and code.</a:t>
            </a:r>
          </a:p>
          <a:p>
            <a:r>
              <a:rPr lang="en-IN" b="1" dirty="0" smtClean="0"/>
              <a:t>Polymorphism</a:t>
            </a:r>
          </a:p>
          <a:p>
            <a:pPr lvl="1"/>
            <a:r>
              <a:rPr lang="en-IN" dirty="0" smtClean="0"/>
              <a:t>This allows you to override the behavior of a base type that supports operations in your application by implementing new types that are interchangeable with the existing object</a:t>
            </a:r>
          </a:p>
          <a:p>
            <a:r>
              <a:rPr lang="en-IN" b="1" dirty="0" smtClean="0"/>
              <a:t>Decoupling</a:t>
            </a:r>
          </a:p>
          <a:p>
            <a:pPr lvl="1"/>
            <a:r>
              <a:rPr lang="en-IN" dirty="0" smtClean="0"/>
              <a:t>Objects can be decoupled from the consumer by defining an abstract interface that the object implements and the consumer can understand</a:t>
            </a:r>
          </a:p>
          <a:p>
            <a:pPr lvl="1"/>
            <a:r>
              <a:rPr lang="en-IN" dirty="0" smtClean="0"/>
              <a:t>This allows you to provide alternative implementations without affecting consumers of the interface</a:t>
            </a:r>
            <a:endParaRPr lang="en-IN" dirty="0"/>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Benefits of </a:t>
            </a:r>
            <a:br>
              <a:rPr lang="en-IN" dirty="0" smtClean="0"/>
            </a:br>
            <a:r>
              <a:rPr lang="en-IN" dirty="0" smtClean="0"/>
              <a:t>Object-Oriented Architectural Style</a:t>
            </a:r>
            <a:endParaRPr lang="en-IN" dirty="0"/>
          </a:p>
        </p:txBody>
      </p:sp>
      <p:sp>
        <p:nvSpPr>
          <p:cNvPr id="3" name="Content Placeholder 2"/>
          <p:cNvSpPr>
            <a:spLocks noGrp="1"/>
          </p:cNvSpPr>
          <p:nvPr>
            <p:ph idx="1"/>
          </p:nvPr>
        </p:nvSpPr>
        <p:spPr>
          <a:xfrm>
            <a:off x="457200" y="1200150"/>
            <a:ext cx="8229600" cy="3782633"/>
          </a:xfrm>
        </p:spPr>
        <p:txBody>
          <a:bodyPr>
            <a:normAutofit fontScale="55000" lnSpcReduction="20000"/>
          </a:bodyPr>
          <a:lstStyle/>
          <a:p>
            <a:r>
              <a:rPr lang="en-IN" b="1" dirty="0" smtClean="0"/>
              <a:t>Understandable</a:t>
            </a:r>
          </a:p>
          <a:p>
            <a:pPr lvl="1"/>
            <a:r>
              <a:rPr lang="en-IN" dirty="0" smtClean="0"/>
              <a:t>It maps the application more closely to the real world objects, making it more understandable</a:t>
            </a:r>
          </a:p>
          <a:p>
            <a:r>
              <a:rPr lang="en-IN" b="1" dirty="0" smtClean="0"/>
              <a:t>Reusable </a:t>
            </a:r>
          </a:p>
          <a:p>
            <a:pPr lvl="1"/>
            <a:r>
              <a:rPr lang="en-IN" dirty="0" smtClean="0"/>
              <a:t>It provides for reusability through polymorphism and abstraction</a:t>
            </a:r>
          </a:p>
          <a:p>
            <a:r>
              <a:rPr lang="en-IN" b="1" dirty="0" smtClean="0"/>
              <a:t>Testable</a:t>
            </a:r>
          </a:p>
          <a:p>
            <a:pPr lvl="1"/>
            <a:r>
              <a:rPr lang="en-IN" dirty="0" smtClean="0"/>
              <a:t>It provides for improved testability through encapsulation</a:t>
            </a:r>
          </a:p>
          <a:p>
            <a:r>
              <a:rPr lang="en-IN" b="1" dirty="0" smtClean="0"/>
              <a:t>Extensible</a:t>
            </a:r>
          </a:p>
          <a:p>
            <a:pPr lvl="1"/>
            <a:r>
              <a:rPr lang="en-IN" dirty="0" smtClean="0"/>
              <a:t>Encapsulation, polymorphism, and abstraction ensure that a change in the representation of data does not affect the interfaces that the object exposes, which would limit the capability to communicate and interact with other objects</a:t>
            </a:r>
          </a:p>
          <a:p>
            <a:r>
              <a:rPr lang="en-IN" b="1" dirty="0" smtClean="0"/>
              <a:t>Highly Cohesive</a:t>
            </a:r>
          </a:p>
          <a:p>
            <a:pPr lvl="1"/>
            <a:r>
              <a:rPr lang="en-IN" dirty="0" smtClean="0"/>
              <a:t>By locating only related methods and features in an object, and using different objects for different sets of features, you can achieve a high level of cohesion</a:t>
            </a:r>
            <a:endParaRPr lang="en-IN"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Layered Architecture</a:t>
            </a:r>
          </a:p>
          <a:p>
            <a:pPr lvl="1"/>
            <a:r>
              <a:rPr lang="en-IN" i="1" dirty="0" smtClean="0">
                <a:solidFill>
                  <a:srgbClr val="0070C0"/>
                </a:solidFill>
              </a:rPr>
              <a:t>Partitions the concerns of the application into stacked groups </a:t>
            </a:r>
            <a:r>
              <a:rPr lang="en-IN" dirty="0" smtClean="0"/>
              <a:t>(layers)</a:t>
            </a:r>
          </a:p>
          <a:p>
            <a:r>
              <a:rPr lang="en-US" dirty="0" smtClean="0"/>
              <a:t>Message Bus</a:t>
            </a:r>
          </a:p>
          <a:p>
            <a:pPr lvl="1"/>
            <a:r>
              <a:rPr lang="en-IN" dirty="0" smtClean="0"/>
              <a:t>An architecture style that prescribes </a:t>
            </a:r>
            <a:r>
              <a:rPr lang="en-IN" i="1" dirty="0" smtClean="0">
                <a:solidFill>
                  <a:srgbClr val="0070C0"/>
                </a:solidFill>
              </a:rPr>
              <a:t>use of a software system that can receive and send messages </a:t>
            </a:r>
            <a:r>
              <a:rPr lang="en-IN" dirty="0" smtClean="0"/>
              <a:t>using one or more communication channels, so that applications can interact without needing to know specific details about each other</a:t>
            </a:r>
          </a:p>
          <a:p>
            <a:r>
              <a:rPr lang="en-US" dirty="0" smtClean="0"/>
              <a:t>N-Tier/3-Tier</a:t>
            </a:r>
          </a:p>
          <a:p>
            <a:pPr lvl="1"/>
            <a:r>
              <a:rPr lang="en-IN" i="1" dirty="0" smtClean="0">
                <a:solidFill>
                  <a:srgbClr val="0070C0"/>
                </a:solidFill>
              </a:rPr>
              <a:t>Segregates functionality into separate segments </a:t>
            </a:r>
            <a:r>
              <a:rPr lang="en-IN" dirty="0" smtClean="0"/>
              <a:t>in much the same way as the layered style, but with </a:t>
            </a:r>
            <a:r>
              <a:rPr lang="en-IN" i="1" dirty="0" smtClean="0">
                <a:solidFill>
                  <a:srgbClr val="00B050"/>
                </a:solidFill>
              </a:rPr>
              <a:t>each segment being a tier located on a physically separate computer</a:t>
            </a:r>
            <a:endParaRPr lang="en-IN" i="1" dirty="0">
              <a:solidFill>
                <a:srgbClr val="00B050"/>
              </a:solidFill>
            </a:endParaRPr>
          </a:p>
        </p:txBody>
      </p: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Service-Oriented Architectural Style</a:t>
            </a:r>
            <a:endParaRPr lang="en-IN" dirty="0"/>
          </a:p>
        </p:txBody>
      </p:sp>
      <p:sp>
        <p:nvSpPr>
          <p:cNvPr id="3" name="Content Placeholder 2"/>
          <p:cNvSpPr>
            <a:spLocks noGrp="1"/>
          </p:cNvSpPr>
          <p:nvPr>
            <p:ph idx="1"/>
          </p:nvPr>
        </p:nvSpPr>
        <p:spPr>
          <a:xfrm>
            <a:off x="457200" y="1017973"/>
            <a:ext cx="8229600" cy="4125527"/>
          </a:xfrm>
        </p:spPr>
        <p:txBody>
          <a:bodyPr>
            <a:normAutofit fontScale="62500" lnSpcReduction="20000"/>
          </a:bodyPr>
          <a:lstStyle/>
          <a:p>
            <a:pPr algn="just"/>
            <a:r>
              <a:rPr lang="en-IN" dirty="0" smtClean="0"/>
              <a:t>Service-oriented architecture (SOA) enables application functionality to be provided as a set of services, and the creation of applications that make use of software services.</a:t>
            </a:r>
          </a:p>
          <a:p>
            <a:pPr algn="just"/>
            <a:r>
              <a:rPr lang="en-IN" dirty="0" smtClean="0"/>
              <a:t>Services are loosely coupled because they use standards-based interfaces that can be invoked, published, and discovered. </a:t>
            </a:r>
          </a:p>
          <a:p>
            <a:pPr algn="just"/>
            <a:r>
              <a:rPr lang="en-IN" dirty="0" smtClean="0"/>
              <a:t>Services in SOA are focused on providing a schema and message-based interaction with an application through interfaces that are application scoped, and not component or object-based</a:t>
            </a:r>
          </a:p>
          <a:p>
            <a:pPr algn="just"/>
            <a:r>
              <a:rPr lang="en-IN" dirty="0" smtClean="0"/>
              <a:t>Consider the SOA style if </a:t>
            </a:r>
          </a:p>
          <a:p>
            <a:pPr lvl="1" algn="just"/>
            <a:r>
              <a:rPr lang="en-IN" dirty="0" smtClean="0"/>
              <a:t>You have access to suitable services that you wish to reuse; can purchase suitable services provided by a hosting company</a:t>
            </a:r>
          </a:p>
          <a:p>
            <a:pPr lvl="1" algn="just"/>
            <a:r>
              <a:rPr lang="en-IN" dirty="0" smtClean="0"/>
              <a:t>Want to build applications that compose a variety of services into a single UI </a:t>
            </a:r>
          </a:p>
          <a:p>
            <a:pPr lvl="1" algn="just"/>
            <a:r>
              <a:rPr lang="en-IN" dirty="0" smtClean="0"/>
              <a:t>You are creating Software plus Services (S+S), Software as a Service (</a:t>
            </a:r>
            <a:r>
              <a:rPr lang="en-IN" dirty="0" err="1" smtClean="0"/>
              <a:t>SaaS</a:t>
            </a:r>
            <a:r>
              <a:rPr lang="en-IN" dirty="0" smtClean="0"/>
              <a:t>), or cloud-based applications</a:t>
            </a:r>
            <a:endParaRPr lang="en-IN" dirty="0"/>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A before and after.jpg"/>
          <p:cNvPicPr>
            <a:picLocks noChangeAspect="1"/>
          </p:cNvPicPr>
          <p:nvPr/>
        </p:nvPicPr>
        <p:blipFill>
          <a:blip r:embed="rId2"/>
          <a:stretch>
            <a:fillRect/>
          </a:stretch>
        </p:blipFill>
        <p:spPr>
          <a:xfrm>
            <a:off x="0" y="44473"/>
            <a:ext cx="8929718" cy="4777574"/>
          </a:xfrm>
          <a:prstGeom prst="rect">
            <a:avLst/>
          </a:prstGeom>
        </p:spPr>
      </p:pic>
      <p:sp>
        <p:nvSpPr>
          <p:cNvPr id="3" name="TextBox 2"/>
          <p:cNvSpPr txBox="1"/>
          <p:nvPr/>
        </p:nvSpPr>
        <p:spPr>
          <a:xfrm>
            <a:off x="1928795" y="4768469"/>
            <a:ext cx="3659913" cy="369332"/>
          </a:xfrm>
          <a:prstGeom prst="rect">
            <a:avLst/>
          </a:prstGeom>
          <a:noFill/>
        </p:spPr>
        <p:txBody>
          <a:bodyPr wrap="none" rtlCol="0">
            <a:spAutoFit/>
          </a:bodyPr>
          <a:lstStyle/>
          <a:p>
            <a:r>
              <a:rPr lang="en-IN" dirty="0" smtClean="0"/>
              <a:t>http://www.tridens.si/expertise/soa/</a:t>
            </a:r>
            <a:endParaRPr lang="en-IN" dirty="0"/>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Service-Oriented Architectural Style Key Principles</a:t>
            </a:r>
            <a:endParaRPr lang="en-IN" dirty="0"/>
          </a:p>
        </p:txBody>
      </p:sp>
      <p:sp>
        <p:nvSpPr>
          <p:cNvPr id="3" name="Content Placeholder 2"/>
          <p:cNvSpPr>
            <a:spLocks noGrp="1"/>
          </p:cNvSpPr>
          <p:nvPr>
            <p:ph idx="1"/>
          </p:nvPr>
        </p:nvSpPr>
        <p:spPr>
          <a:xfrm>
            <a:off x="457200" y="1125130"/>
            <a:ext cx="8229600" cy="3857652"/>
          </a:xfrm>
        </p:spPr>
        <p:txBody>
          <a:bodyPr>
            <a:normAutofit fontScale="55000" lnSpcReduction="20000"/>
          </a:bodyPr>
          <a:lstStyle/>
          <a:p>
            <a:pPr algn="just"/>
            <a:r>
              <a:rPr lang="en-IN" b="1" dirty="0" smtClean="0"/>
              <a:t>Services are autonomous</a:t>
            </a:r>
          </a:p>
          <a:p>
            <a:pPr lvl="1" algn="just"/>
            <a:r>
              <a:rPr lang="en-IN" dirty="0" smtClean="0"/>
              <a:t>Each service is maintained, developed, deployed, and versioned independently</a:t>
            </a:r>
          </a:p>
          <a:p>
            <a:pPr algn="just"/>
            <a:r>
              <a:rPr lang="en-IN" b="1" dirty="0" smtClean="0"/>
              <a:t>Services are distributable</a:t>
            </a:r>
          </a:p>
          <a:p>
            <a:pPr lvl="1" algn="just"/>
            <a:r>
              <a:rPr lang="en-IN" dirty="0" smtClean="0"/>
              <a:t>Services can be located anywhere on a network, locally or remotely, as long as the network supports the required communication protocols</a:t>
            </a:r>
          </a:p>
          <a:p>
            <a:pPr algn="just"/>
            <a:r>
              <a:rPr lang="en-IN" b="1" dirty="0" smtClean="0"/>
              <a:t>Services are loosely coupled</a:t>
            </a:r>
          </a:p>
          <a:p>
            <a:pPr lvl="1" algn="just"/>
            <a:r>
              <a:rPr lang="en-IN" dirty="0" smtClean="0"/>
              <a:t>Each service is independent of others, and can be replaced or updated without breaking applications that use it as long as the interface is still compatible</a:t>
            </a:r>
          </a:p>
          <a:p>
            <a:pPr algn="just"/>
            <a:r>
              <a:rPr lang="en-IN" b="1" dirty="0" smtClean="0"/>
              <a:t>Services share schema and contract, not class</a:t>
            </a:r>
          </a:p>
          <a:p>
            <a:pPr lvl="1" algn="just"/>
            <a:r>
              <a:rPr lang="en-IN" dirty="0" smtClean="0"/>
              <a:t> Services share contracts and schemas when they communicate, not internal classes</a:t>
            </a:r>
          </a:p>
          <a:p>
            <a:pPr algn="just"/>
            <a:r>
              <a:rPr lang="en-IN" sz="800" dirty="0" smtClean="0"/>
              <a:t>l </a:t>
            </a:r>
          </a:p>
          <a:p>
            <a:pPr algn="just"/>
            <a:r>
              <a:rPr lang="en-IN" b="1" dirty="0" smtClean="0"/>
              <a:t>Compatibility is based on policy</a:t>
            </a:r>
          </a:p>
          <a:p>
            <a:pPr lvl="1" algn="just"/>
            <a:r>
              <a:rPr lang="en-IN" dirty="0" smtClean="0"/>
              <a:t>Policy in this case means definition of features such as transport, protocol, and security</a:t>
            </a:r>
            <a:endParaRPr lang="en-IN" dirty="0"/>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Benefits of </a:t>
            </a:r>
            <a:br>
              <a:rPr lang="en-IN" dirty="0" smtClean="0"/>
            </a:br>
            <a:r>
              <a:rPr lang="en-IN" dirty="0" smtClean="0"/>
              <a:t>Service-Oriented Architectural Style</a:t>
            </a:r>
            <a:endParaRPr lang="en-IN" dirty="0"/>
          </a:p>
        </p:txBody>
      </p:sp>
      <p:sp>
        <p:nvSpPr>
          <p:cNvPr id="3" name="Content Placeholder 2"/>
          <p:cNvSpPr>
            <a:spLocks noGrp="1"/>
          </p:cNvSpPr>
          <p:nvPr>
            <p:ph idx="1"/>
          </p:nvPr>
        </p:nvSpPr>
        <p:spPr>
          <a:xfrm>
            <a:off x="457200" y="1125148"/>
            <a:ext cx="8229600" cy="4125527"/>
          </a:xfrm>
        </p:spPr>
        <p:txBody>
          <a:bodyPr>
            <a:normAutofit fontScale="70000" lnSpcReduction="20000"/>
          </a:bodyPr>
          <a:lstStyle/>
          <a:p>
            <a:pPr algn="just"/>
            <a:r>
              <a:rPr lang="en-IN" b="1" dirty="0" smtClean="0"/>
              <a:t>Domain alignment</a:t>
            </a:r>
          </a:p>
          <a:p>
            <a:pPr lvl="1" algn="just"/>
            <a:r>
              <a:rPr lang="en-IN" dirty="0" smtClean="0"/>
              <a:t>Reuse of common services with standard interfaces increases business and technology opportunities and reduces cost</a:t>
            </a:r>
          </a:p>
          <a:p>
            <a:pPr algn="just"/>
            <a:r>
              <a:rPr lang="en-IN" b="1" dirty="0" smtClean="0"/>
              <a:t>Abstraction</a:t>
            </a:r>
          </a:p>
          <a:p>
            <a:pPr lvl="1" algn="just"/>
            <a:r>
              <a:rPr lang="en-IN" dirty="0" smtClean="0"/>
              <a:t>Services are autonomous and accessed through a formal contract, which provides loose coupling and abstraction</a:t>
            </a:r>
          </a:p>
          <a:p>
            <a:pPr algn="just"/>
            <a:r>
              <a:rPr lang="en-IN" b="1" dirty="0" smtClean="0"/>
              <a:t>Discoverability</a:t>
            </a:r>
          </a:p>
          <a:p>
            <a:pPr lvl="1" algn="just"/>
            <a:r>
              <a:rPr lang="en-IN" dirty="0" smtClean="0"/>
              <a:t>Services can expose descriptions that allow other applications and services to locate them and automatically determine the </a:t>
            </a:r>
            <a:r>
              <a:rPr lang="en-IN" dirty="0" smtClean="0"/>
              <a:t>interface</a:t>
            </a:r>
            <a:endParaRPr lang="en-IN" dirty="0" smtClean="0"/>
          </a:p>
          <a:p>
            <a:pPr algn="just"/>
            <a:r>
              <a:rPr lang="en-IN" b="1" dirty="0" smtClean="0"/>
              <a:t>Interoperability</a:t>
            </a:r>
          </a:p>
          <a:p>
            <a:pPr lvl="1" algn="just"/>
            <a:r>
              <a:rPr lang="en-IN" dirty="0" smtClean="0"/>
              <a:t>Because the protocols and data formats are based on industry standards, the provider and consumer of the service can be built and deployed on different platforms</a:t>
            </a:r>
            <a:endParaRPr lang="en-IN"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Object Oriented </a:t>
            </a:r>
          </a:p>
          <a:p>
            <a:pPr lvl="1"/>
            <a:r>
              <a:rPr lang="en-IN" dirty="0" smtClean="0"/>
              <a:t>A design paradigm based on </a:t>
            </a:r>
            <a:r>
              <a:rPr lang="en-IN" i="1" dirty="0" smtClean="0">
                <a:solidFill>
                  <a:srgbClr val="0070C0"/>
                </a:solidFill>
              </a:rPr>
              <a:t>division of responsibilities for an application or system into individual reusable and self-sufficient objects</a:t>
            </a:r>
            <a:r>
              <a:rPr lang="en-IN" dirty="0" smtClean="0"/>
              <a:t>, each containing the data and the behavior relevant to the object</a:t>
            </a:r>
          </a:p>
          <a:p>
            <a:r>
              <a:rPr lang="en-IN" dirty="0" smtClean="0"/>
              <a:t>Service Oriented Architecture</a:t>
            </a:r>
          </a:p>
          <a:p>
            <a:pPr lvl="1"/>
            <a:r>
              <a:rPr lang="en-IN" dirty="0" smtClean="0"/>
              <a:t>Refers to </a:t>
            </a:r>
            <a:r>
              <a:rPr lang="en-IN" i="1" dirty="0" smtClean="0">
                <a:solidFill>
                  <a:srgbClr val="0070C0"/>
                </a:solidFill>
              </a:rPr>
              <a:t>applications that expose and consume functionality as a service</a:t>
            </a:r>
            <a:r>
              <a:rPr lang="en-IN" dirty="0" smtClean="0"/>
              <a:t> using contracts and messages</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System – Combination of Architectural Styles</a:t>
            </a:r>
            <a:endParaRPr lang="en-IN" sz="3200" b="1" dirty="0"/>
          </a:p>
        </p:txBody>
      </p:sp>
      <p:sp>
        <p:nvSpPr>
          <p:cNvPr id="3" name="Content Placeholder 2"/>
          <p:cNvSpPr>
            <a:spLocks noGrp="1"/>
          </p:cNvSpPr>
          <p:nvPr>
            <p:ph idx="1"/>
          </p:nvPr>
        </p:nvSpPr>
        <p:spPr>
          <a:xfrm>
            <a:off x="457200" y="857238"/>
            <a:ext cx="8229600" cy="4125545"/>
          </a:xfrm>
        </p:spPr>
        <p:txBody>
          <a:bodyPr>
            <a:normAutofit fontScale="62500" lnSpcReduction="20000"/>
          </a:bodyPr>
          <a:lstStyle/>
          <a:p>
            <a:r>
              <a:rPr lang="en-IN" dirty="0" smtClean="0"/>
              <a:t>The architecture of a software system is </a:t>
            </a:r>
            <a:r>
              <a:rPr lang="en-IN" i="1" dirty="0" smtClean="0">
                <a:solidFill>
                  <a:srgbClr val="0070C0"/>
                </a:solidFill>
              </a:rPr>
              <a:t>a combination of architectural styles </a:t>
            </a:r>
            <a:r>
              <a:rPr lang="en-IN" dirty="0" smtClean="0"/>
              <a:t>that make up the complete system</a:t>
            </a:r>
          </a:p>
          <a:p>
            <a:r>
              <a:rPr lang="en-US" dirty="0" smtClean="0"/>
              <a:t>Web Application</a:t>
            </a:r>
          </a:p>
          <a:p>
            <a:pPr lvl="1"/>
            <a:r>
              <a:rPr lang="en-IN" dirty="0" smtClean="0"/>
              <a:t>separation of concerns by using the </a:t>
            </a:r>
            <a:r>
              <a:rPr lang="en-IN" i="1" dirty="0" smtClean="0">
                <a:solidFill>
                  <a:srgbClr val="0070C0"/>
                </a:solidFill>
              </a:rPr>
              <a:t>layered architecture style</a:t>
            </a:r>
          </a:p>
          <a:p>
            <a:pPr lvl="1"/>
            <a:r>
              <a:rPr lang="en-IN" dirty="0" smtClean="0"/>
              <a:t>deploy the application using  the</a:t>
            </a:r>
            <a:r>
              <a:rPr lang="en-IN" i="1" dirty="0" smtClean="0"/>
              <a:t> </a:t>
            </a:r>
            <a:r>
              <a:rPr lang="en-IN" i="1" dirty="0" smtClean="0">
                <a:solidFill>
                  <a:srgbClr val="0070C0"/>
                </a:solidFill>
              </a:rPr>
              <a:t>3-tier deployment</a:t>
            </a:r>
            <a:endParaRPr lang="en-IN" dirty="0" smtClean="0">
              <a:solidFill>
                <a:srgbClr val="0070C0"/>
              </a:solidFill>
            </a:endParaRPr>
          </a:p>
          <a:p>
            <a:pPr lvl="1"/>
            <a:r>
              <a:rPr lang="en-IN" dirty="0" smtClean="0"/>
              <a:t>use a separated presentation pattern - a type of </a:t>
            </a:r>
            <a:r>
              <a:rPr lang="en-IN" i="1" dirty="0" smtClean="0">
                <a:solidFill>
                  <a:srgbClr val="0070C0"/>
                </a:solidFill>
              </a:rPr>
              <a:t>layered design style</a:t>
            </a:r>
            <a:r>
              <a:rPr lang="en-IN" dirty="0" smtClean="0"/>
              <a:t>, such as Model-View-Controller (MVC) for your interaction model</a:t>
            </a:r>
          </a:p>
          <a:p>
            <a:r>
              <a:rPr lang="en-US" dirty="0" smtClean="0"/>
              <a:t>Desktop Application- </a:t>
            </a:r>
            <a:r>
              <a:rPr lang="en-IN" dirty="0" smtClean="0"/>
              <a:t>a client that sends requests to a program on the server</a:t>
            </a:r>
          </a:p>
          <a:p>
            <a:pPr lvl="1"/>
            <a:r>
              <a:rPr lang="en-IN" dirty="0" smtClean="0"/>
              <a:t>deploy the client and server using the </a:t>
            </a:r>
            <a:r>
              <a:rPr lang="en-IN" i="1" dirty="0" smtClean="0">
                <a:solidFill>
                  <a:srgbClr val="0070C0"/>
                </a:solidFill>
              </a:rPr>
              <a:t>client/server architecture style</a:t>
            </a:r>
          </a:p>
          <a:p>
            <a:pPr lvl="1"/>
            <a:r>
              <a:rPr lang="en-IN" dirty="0" smtClean="0"/>
              <a:t>use the </a:t>
            </a:r>
            <a:r>
              <a:rPr lang="en-IN" i="1" dirty="0" smtClean="0">
                <a:solidFill>
                  <a:srgbClr val="0070C0"/>
                </a:solidFill>
              </a:rPr>
              <a:t>component-based architecture style </a:t>
            </a:r>
            <a:r>
              <a:rPr lang="en-IN" dirty="0" smtClean="0"/>
              <a:t>to decompose the design further into independent components</a:t>
            </a:r>
          </a:p>
          <a:p>
            <a:pPr lvl="1"/>
            <a:r>
              <a:rPr lang="en-IN" dirty="0"/>
              <a:t>u</a:t>
            </a:r>
            <a:r>
              <a:rPr lang="en-IN" dirty="0" smtClean="0"/>
              <a:t>se the </a:t>
            </a:r>
            <a:r>
              <a:rPr lang="en-IN" i="1" dirty="0" smtClean="0">
                <a:solidFill>
                  <a:srgbClr val="0070C0"/>
                </a:solidFill>
              </a:rPr>
              <a:t>object-oriented design approach </a:t>
            </a:r>
            <a:r>
              <a:rPr lang="en-IN" dirty="0" smtClean="0"/>
              <a:t>for these components will improve reuse, testability, and flexibility</a:t>
            </a:r>
          </a:p>
          <a:p>
            <a:endParaRPr lang="en-US" dirty="0" smtClean="0"/>
          </a:p>
          <a:p>
            <a:pPr lvl="1"/>
            <a:endParaRPr lang="en-IN"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
            <a:ext cx="8229600" cy="857250"/>
          </a:xfrm>
        </p:spPr>
        <p:txBody>
          <a:bodyPr/>
          <a:lstStyle/>
          <a:p>
            <a:r>
              <a:rPr lang="en-IN" dirty="0" smtClean="0"/>
              <a:t>Client/Server Architectural Style</a:t>
            </a:r>
            <a:endParaRPr lang="en-IN" dirty="0"/>
          </a:p>
        </p:txBody>
      </p:sp>
      <p:sp>
        <p:nvSpPr>
          <p:cNvPr id="3" name="Content Placeholder 2"/>
          <p:cNvSpPr>
            <a:spLocks noGrp="1"/>
          </p:cNvSpPr>
          <p:nvPr>
            <p:ph idx="1"/>
          </p:nvPr>
        </p:nvSpPr>
        <p:spPr>
          <a:xfrm>
            <a:off x="457200" y="964395"/>
            <a:ext cx="8229600" cy="4018388"/>
          </a:xfrm>
        </p:spPr>
        <p:txBody>
          <a:bodyPr>
            <a:normAutofit fontScale="62500" lnSpcReduction="20000"/>
          </a:bodyPr>
          <a:lstStyle/>
          <a:p>
            <a:r>
              <a:rPr lang="en-IN" dirty="0" smtClean="0"/>
              <a:t>The client/server architectural style describes </a:t>
            </a:r>
            <a:r>
              <a:rPr lang="en-IN" b="1" i="1" dirty="0" smtClean="0">
                <a:solidFill>
                  <a:srgbClr val="0070C0"/>
                </a:solidFill>
              </a:rPr>
              <a:t>distributed systems</a:t>
            </a:r>
            <a:r>
              <a:rPr lang="en-IN" dirty="0" smtClean="0"/>
              <a:t> that involve a </a:t>
            </a:r>
            <a:r>
              <a:rPr lang="en-IN" i="1" dirty="0" smtClean="0">
                <a:solidFill>
                  <a:srgbClr val="00B050"/>
                </a:solidFill>
              </a:rPr>
              <a:t>separate client and server system,</a:t>
            </a:r>
            <a:r>
              <a:rPr lang="en-IN" dirty="0" smtClean="0"/>
              <a:t> and a </a:t>
            </a:r>
            <a:r>
              <a:rPr lang="en-IN" i="1" dirty="0" smtClean="0">
                <a:solidFill>
                  <a:srgbClr val="00B050"/>
                </a:solidFill>
              </a:rPr>
              <a:t>connecting network</a:t>
            </a:r>
          </a:p>
          <a:p>
            <a:r>
              <a:rPr lang="en-IN" dirty="0" smtClean="0"/>
              <a:t>The simplest form of client/server system involves a </a:t>
            </a:r>
            <a:r>
              <a:rPr lang="en-IN" i="1" dirty="0" smtClean="0">
                <a:solidFill>
                  <a:srgbClr val="00B050"/>
                </a:solidFill>
              </a:rPr>
              <a:t>server application that is accessed directly by multiple clients</a:t>
            </a:r>
            <a:r>
              <a:rPr lang="en-IN" dirty="0" smtClean="0"/>
              <a:t> (2-Tier architectural style)</a:t>
            </a:r>
          </a:p>
          <a:p>
            <a:r>
              <a:rPr lang="en-IN" dirty="0" smtClean="0"/>
              <a:t>The client </a:t>
            </a:r>
            <a:r>
              <a:rPr lang="en-IN" i="1" dirty="0" smtClean="0">
                <a:solidFill>
                  <a:srgbClr val="00B050"/>
                </a:solidFill>
              </a:rPr>
              <a:t>initiates one or more requests </a:t>
            </a:r>
            <a:r>
              <a:rPr lang="en-IN" dirty="0" smtClean="0"/>
              <a:t>(perhaps using a graphical UI), </a:t>
            </a:r>
            <a:r>
              <a:rPr lang="en-IN" i="1" dirty="0" smtClean="0">
                <a:solidFill>
                  <a:srgbClr val="00B050"/>
                </a:solidFill>
              </a:rPr>
              <a:t>waits for replies</a:t>
            </a:r>
            <a:r>
              <a:rPr lang="en-IN" dirty="0" smtClean="0"/>
              <a:t>, and </a:t>
            </a:r>
            <a:r>
              <a:rPr lang="en-IN" i="1" dirty="0" smtClean="0">
                <a:solidFill>
                  <a:srgbClr val="00B050"/>
                </a:solidFill>
              </a:rPr>
              <a:t>processes the replies on receipt</a:t>
            </a:r>
          </a:p>
          <a:p>
            <a:r>
              <a:rPr lang="en-IN" dirty="0" smtClean="0"/>
              <a:t>The server typically </a:t>
            </a:r>
            <a:r>
              <a:rPr lang="en-IN" i="1" dirty="0" smtClean="0">
                <a:solidFill>
                  <a:srgbClr val="0070C0"/>
                </a:solidFill>
              </a:rPr>
              <a:t>authorizes the user </a:t>
            </a:r>
            <a:r>
              <a:rPr lang="en-IN" dirty="0" smtClean="0"/>
              <a:t>and then </a:t>
            </a:r>
            <a:r>
              <a:rPr lang="en-IN" i="1" dirty="0" smtClean="0">
                <a:solidFill>
                  <a:srgbClr val="0070C0"/>
                </a:solidFill>
              </a:rPr>
              <a:t>carries out the processing required to generate the result</a:t>
            </a:r>
          </a:p>
          <a:p>
            <a:r>
              <a:rPr lang="en-IN" dirty="0" smtClean="0"/>
              <a:t>The client/server architectural style is suitable when you </a:t>
            </a:r>
            <a:r>
              <a:rPr lang="en-IN" i="1" dirty="0" smtClean="0">
                <a:solidFill>
                  <a:srgbClr val="0070C0"/>
                </a:solidFill>
              </a:rPr>
              <a:t>want to centralize data storage, backup, and management </a:t>
            </a:r>
            <a:r>
              <a:rPr lang="en-IN" dirty="0" smtClean="0"/>
              <a:t>functions, or when your </a:t>
            </a:r>
            <a:r>
              <a:rPr lang="en-IN" i="1" dirty="0" smtClean="0">
                <a:solidFill>
                  <a:srgbClr val="00B050"/>
                </a:solidFill>
              </a:rPr>
              <a:t>application must support different client types and different devices</a:t>
            </a:r>
          </a:p>
          <a:p>
            <a:endParaRPr lang="en-IN" i="1" dirty="0">
              <a:solidFill>
                <a:srgbClr val="00B050"/>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Variations of Client/Server Architectural Style</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solidFill>
                  <a:srgbClr val="FF0000"/>
                </a:solidFill>
              </a:rPr>
              <a:t>Client-Queue-Client Systems:</a:t>
            </a:r>
            <a:r>
              <a:rPr lang="en-IN" b="1" dirty="0" smtClean="0"/>
              <a:t> </a:t>
            </a:r>
          </a:p>
          <a:p>
            <a:pPr lvl="1"/>
            <a:r>
              <a:rPr lang="en-IN" dirty="0" smtClean="0"/>
              <a:t>This approach allows </a:t>
            </a:r>
            <a:r>
              <a:rPr lang="en-IN" i="1" dirty="0" smtClean="0">
                <a:solidFill>
                  <a:srgbClr val="00B050"/>
                </a:solidFill>
              </a:rPr>
              <a:t>clients to communicate with other clients through a server-based queue </a:t>
            </a:r>
          </a:p>
          <a:p>
            <a:pPr lvl="1"/>
            <a:r>
              <a:rPr lang="en-IN" dirty="0" smtClean="0"/>
              <a:t>Clients can read data from and send data to a server that acts simply as a queue to store the data</a:t>
            </a:r>
          </a:p>
          <a:p>
            <a:pPr lvl="1"/>
            <a:r>
              <a:rPr lang="en-IN" dirty="0" smtClean="0"/>
              <a:t>This allows clients to </a:t>
            </a:r>
            <a:r>
              <a:rPr lang="en-IN" i="1" dirty="0" smtClean="0">
                <a:solidFill>
                  <a:srgbClr val="00B050"/>
                </a:solidFill>
              </a:rPr>
              <a:t>distribute and synchronize files and information</a:t>
            </a:r>
          </a:p>
          <a:p>
            <a:pPr lvl="1"/>
            <a:r>
              <a:rPr lang="en-IN" dirty="0" smtClean="0"/>
              <a:t>This is sometimes known as a </a:t>
            </a:r>
            <a:r>
              <a:rPr lang="en-IN" b="1" dirty="0" smtClean="0">
                <a:solidFill>
                  <a:srgbClr val="0070C0"/>
                </a:solidFill>
              </a:rPr>
              <a:t>passive queue architecture</a:t>
            </a:r>
          </a:p>
          <a:p>
            <a:endParaRPr lang="en-IN" i="1" dirty="0">
              <a:solidFill>
                <a:srgbClr val="00B050"/>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Variations of Client/Server Architectural Style</a:t>
            </a:r>
            <a:endParaRPr lang="en-IN" dirty="0"/>
          </a:p>
        </p:txBody>
      </p:sp>
      <p:sp>
        <p:nvSpPr>
          <p:cNvPr id="3" name="Content Placeholder 2"/>
          <p:cNvSpPr>
            <a:spLocks noGrp="1"/>
          </p:cNvSpPr>
          <p:nvPr>
            <p:ph idx="1"/>
          </p:nvPr>
        </p:nvSpPr>
        <p:spPr/>
        <p:txBody>
          <a:bodyPr>
            <a:normAutofit fontScale="85000" lnSpcReduction="20000"/>
          </a:bodyPr>
          <a:lstStyle/>
          <a:p>
            <a:r>
              <a:rPr lang="en-IN" b="1" dirty="0" smtClean="0">
                <a:solidFill>
                  <a:srgbClr val="FF0000"/>
                </a:solidFill>
              </a:rPr>
              <a:t>Peer-to-Peer (P2P) Applications:</a:t>
            </a:r>
            <a:r>
              <a:rPr lang="en-IN" b="1" dirty="0" smtClean="0"/>
              <a:t> </a:t>
            </a:r>
          </a:p>
          <a:p>
            <a:pPr lvl="1"/>
            <a:r>
              <a:rPr lang="en-IN" dirty="0" smtClean="0"/>
              <a:t>Developed from the Client-Queue-Client style,</a:t>
            </a:r>
          </a:p>
          <a:p>
            <a:pPr lvl="1"/>
            <a:r>
              <a:rPr lang="en-IN" dirty="0" smtClean="0"/>
              <a:t>P2P style allows the </a:t>
            </a:r>
            <a:r>
              <a:rPr lang="en-IN" b="1" i="1" dirty="0" smtClean="0">
                <a:solidFill>
                  <a:srgbClr val="00B050"/>
                </a:solidFill>
              </a:rPr>
              <a:t>client and server to swap their roles</a:t>
            </a:r>
            <a:r>
              <a:rPr lang="en-IN" dirty="0" smtClean="0"/>
              <a:t> in order </a:t>
            </a:r>
            <a:r>
              <a:rPr lang="en-IN" i="1" dirty="0" smtClean="0">
                <a:solidFill>
                  <a:srgbClr val="00B050"/>
                </a:solidFill>
              </a:rPr>
              <a:t>to distribute and synchronize files and information across multiple clients</a:t>
            </a:r>
          </a:p>
          <a:p>
            <a:pPr lvl="1"/>
            <a:r>
              <a:rPr lang="en-IN" dirty="0" smtClean="0"/>
              <a:t>It </a:t>
            </a:r>
            <a:r>
              <a:rPr lang="en-IN" i="1" dirty="0" smtClean="0">
                <a:solidFill>
                  <a:srgbClr val="00B050"/>
                </a:solidFill>
              </a:rPr>
              <a:t>extends the client/server style </a:t>
            </a:r>
            <a:r>
              <a:rPr lang="en-IN" dirty="0" smtClean="0"/>
              <a:t>through </a:t>
            </a:r>
          </a:p>
          <a:p>
            <a:pPr lvl="2"/>
            <a:r>
              <a:rPr lang="en-IN" dirty="0" smtClean="0"/>
              <a:t>multiple responses to requests, </a:t>
            </a:r>
          </a:p>
          <a:p>
            <a:pPr lvl="2"/>
            <a:r>
              <a:rPr lang="en-IN" dirty="0" smtClean="0"/>
              <a:t>shared data, </a:t>
            </a:r>
          </a:p>
          <a:p>
            <a:pPr lvl="2"/>
            <a:r>
              <a:rPr lang="en-IN" dirty="0" smtClean="0"/>
              <a:t>resource discovery, and </a:t>
            </a:r>
          </a:p>
          <a:p>
            <a:pPr lvl="2"/>
            <a:r>
              <a:rPr lang="en-IN" dirty="0" smtClean="0"/>
              <a:t>resilience to removal of peers</a:t>
            </a:r>
            <a:endParaRPr lang="en-IN" i="1" dirty="0">
              <a:solidFill>
                <a:srgbClr val="00B050"/>
              </a:solidFill>
            </a:endParaRPr>
          </a:p>
        </p:txBody>
      </p:sp>
    </p:spTree>
  </p:cSld>
  <p:clrMapOvr>
    <a:masterClrMapping/>
  </p:clrMapOvr>
  <p:transition>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4147</TotalTime>
  <Words>3496</Words>
  <Application>Microsoft Office PowerPoint</Application>
  <PresentationFormat>On-screen Show (16:9)</PresentationFormat>
  <Paragraphs>318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Architectural Patterns and Styles</vt:lpstr>
      <vt:lpstr>Architectural Style</vt:lpstr>
      <vt:lpstr>Architectural Styles</vt:lpstr>
      <vt:lpstr>Architectural Styles</vt:lpstr>
      <vt:lpstr>Architectural Styles</vt:lpstr>
      <vt:lpstr>System – Combination of Architectural Styles</vt:lpstr>
      <vt:lpstr>Client/Server Architectural Style</vt:lpstr>
      <vt:lpstr>Variations of Client/Server Architectural Style</vt:lpstr>
      <vt:lpstr>Variations of Client/Server Architectural Style</vt:lpstr>
      <vt:lpstr>Variations of Client/Server Architectural Style</vt:lpstr>
      <vt:lpstr>Benefits of  Client/Server Architectural Style</vt:lpstr>
      <vt:lpstr>Component-Based Architectural Style</vt:lpstr>
      <vt:lpstr>Component-Based Architectural Style Key Design Principles</vt:lpstr>
      <vt:lpstr>Component-Based Architectural Style</vt:lpstr>
      <vt:lpstr>Benefits of  Component-Based Architectural Style</vt:lpstr>
      <vt:lpstr>Domain Driven Design Architectural Style</vt:lpstr>
      <vt:lpstr>Benefits of  Domain Driven Design Architectural Style</vt:lpstr>
      <vt:lpstr>Layered Architectural Style</vt:lpstr>
      <vt:lpstr>Layered Architectural Style</vt:lpstr>
      <vt:lpstr>Slide 20</vt:lpstr>
      <vt:lpstr>Layered Architectural Style  Key Design Principles</vt:lpstr>
      <vt:lpstr>Layered Architectural Style Design Principles</vt:lpstr>
      <vt:lpstr>Separated Presentation Patterns </vt:lpstr>
      <vt:lpstr>Slide 24</vt:lpstr>
      <vt:lpstr>Benefits of Layered Architectural Style Design Principles</vt:lpstr>
      <vt:lpstr>Message Bus Architectural Style</vt:lpstr>
      <vt:lpstr>Slide 27</vt:lpstr>
      <vt:lpstr>Slide 28</vt:lpstr>
      <vt:lpstr>Message Bus Architectural Style</vt:lpstr>
      <vt:lpstr>Message Bus Architectural Style</vt:lpstr>
      <vt:lpstr>Benefits of Message Bus Architectural Style</vt:lpstr>
      <vt:lpstr>Benefits of Message Bus Architectural Style</vt:lpstr>
      <vt:lpstr>N-Tier / 3-Tier Architectural Style</vt:lpstr>
      <vt:lpstr>Slide 34</vt:lpstr>
      <vt:lpstr>Benefits of  N-Tier / 3-Tier Architectural Style</vt:lpstr>
      <vt:lpstr>Object-Oriented Architectural Style</vt:lpstr>
      <vt:lpstr>Object-Oriented Architectural Style Key Principles</vt:lpstr>
      <vt:lpstr>Object-Oriented Architectural Style Key Principles</vt:lpstr>
      <vt:lpstr>Benefits of  Object-Oriented Architectural Style</vt:lpstr>
      <vt:lpstr>Service-Oriented Architectural Style</vt:lpstr>
      <vt:lpstr>Slide 41</vt:lpstr>
      <vt:lpstr>Service-Oriented Architectural Style Key Principles</vt:lpstr>
      <vt:lpstr>Benefits of  Service-Oriented Architectural Style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Patterns and Styles</dc:title>
  <dc:creator>MAHESH</dc:creator>
  <cp:lastModifiedBy>Yogesh Mangnaik</cp:lastModifiedBy>
  <cp:revision>218</cp:revision>
  <dcterms:created xsi:type="dcterms:W3CDTF">2017-01-17T23:43:29Z</dcterms:created>
  <dcterms:modified xsi:type="dcterms:W3CDTF">2018-03-05T03:55:24Z</dcterms:modified>
</cp:coreProperties>
</file>