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3/4/2018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 Technique for Architecture Design</a:t>
            </a:r>
            <a:endParaRPr lang="en-IN" dirty="0"/>
          </a:p>
        </p:txBody>
      </p:sp>
      <p:sp>
        <p:nvSpPr>
          <p:cNvPr id="3" name="Subtitle 2"/>
          <p:cNvSpPr>
            <a:spLocks noGrp="1"/>
          </p:cNvSpPr>
          <p:nvPr>
            <p:ph type="subTitle" idx="1"/>
          </p:nvPr>
        </p:nvSpPr>
        <p:spPr/>
        <p:txBody>
          <a:bodyPr>
            <a:normAutofit lnSpcReduction="10000"/>
          </a:bodyPr>
          <a:lstStyle/>
          <a:p>
            <a:r>
              <a:rPr lang="en-US" dirty="0" smtClean="0"/>
              <a:t>Mahesh Shirole</a:t>
            </a:r>
          </a:p>
          <a:p>
            <a:endParaRPr lang="en-US" dirty="0" smtClean="0"/>
          </a:p>
          <a:p>
            <a:pPr algn="r"/>
            <a:r>
              <a:rPr lang="en-US" sz="1200" dirty="0" smtClean="0"/>
              <a:t>Microsoft Application Architecture Guide</a:t>
            </a:r>
            <a:endParaRPr lang="en-IN" sz="1200" dirty="0" smtClean="0"/>
          </a:p>
          <a:p>
            <a:endParaRPr lang="en-IN"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Architecturally Significant Use Cases</a:t>
            </a:r>
            <a:endParaRPr lang="en-IN" dirty="0"/>
          </a:p>
        </p:txBody>
      </p:sp>
      <p:sp>
        <p:nvSpPr>
          <p:cNvPr id="3" name="Content Placeholder 2"/>
          <p:cNvSpPr>
            <a:spLocks noGrp="1"/>
          </p:cNvSpPr>
          <p:nvPr>
            <p:ph idx="1"/>
          </p:nvPr>
        </p:nvSpPr>
        <p:spPr>
          <a:xfrm>
            <a:off x="457200" y="1200150"/>
            <a:ext cx="8229600" cy="3771900"/>
          </a:xfrm>
        </p:spPr>
        <p:txBody>
          <a:bodyPr>
            <a:normAutofit fontScale="55000" lnSpcReduction="20000"/>
          </a:bodyPr>
          <a:lstStyle/>
          <a:p>
            <a:pPr algn="just"/>
            <a:r>
              <a:rPr lang="en-IN" dirty="0" smtClean="0"/>
              <a:t>A good use case will intersect the user view, the system view, and the business view of the architecture</a:t>
            </a:r>
          </a:p>
          <a:p>
            <a:pPr algn="just"/>
            <a:r>
              <a:rPr lang="en-IN" dirty="0" smtClean="0"/>
              <a:t>Early in the project, </a:t>
            </a:r>
            <a:r>
              <a:rPr lang="en-IN" i="1" dirty="0" smtClean="0">
                <a:solidFill>
                  <a:srgbClr val="0070C0"/>
                </a:solidFill>
              </a:rPr>
              <a:t>reduce risk by creating a candidate architecture</a:t>
            </a:r>
            <a:r>
              <a:rPr lang="en-IN" dirty="0" smtClean="0"/>
              <a:t> that </a:t>
            </a:r>
            <a:r>
              <a:rPr lang="en-IN" i="1" dirty="0" smtClean="0">
                <a:solidFill>
                  <a:srgbClr val="00B050"/>
                </a:solidFill>
              </a:rPr>
              <a:t>supports architecturally significant end-to-end scenarios that exercise all layers of the architecture</a:t>
            </a:r>
            <a:endParaRPr lang="en-IN" dirty="0" smtClean="0"/>
          </a:p>
          <a:p>
            <a:pPr algn="just"/>
            <a:r>
              <a:rPr lang="en-IN" dirty="0" smtClean="0"/>
              <a:t>Using your architecture model as a guide, </a:t>
            </a:r>
            <a:r>
              <a:rPr lang="en-IN" i="1" dirty="0" smtClean="0">
                <a:solidFill>
                  <a:srgbClr val="00B050"/>
                </a:solidFill>
              </a:rPr>
              <a:t>make changes to your architecture, design, and code to meet your scenarios, functional requirements, technological requirements, quality attributes, and constraints</a:t>
            </a:r>
          </a:p>
          <a:p>
            <a:pPr algn="just"/>
            <a:r>
              <a:rPr lang="en-IN" dirty="0" smtClean="0"/>
              <a:t>Create an architecture model based on </a:t>
            </a:r>
            <a:r>
              <a:rPr lang="en-IN" i="1" dirty="0" smtClean="0">
                <a:solidFill>
                  <a:srgbClr val="0070C0"/>
                </a:solidFill>
              </a:rPr>
              <a:t>what you know at the time</a:t>
            </a:r>
            <a:r>
              <a:rPr lang="en-IN" dirty="0" smtClean="0"/>
              <a:t>, and </a:t>
            </a:r>
            <a:r>
              <a:rPr lang="en-IN" i="1" dirty="0" smtClean="0">
                <a:solidFill>
                  <a:srgbClr val="00B050"/>
                </a:solidFill>
              </a:rPr>
              <a:t>define a list of questions that must be addressed in subsequent stories and iterations</a:t>
            </a:r>
            <a:endParaRPr lang="en-IN" dirty="0" smtClean="0"/>
          </a:p>
          <a:p>
            <a:pPr algn="just"/>
            <a:r>
              <a:rPr lang="en-IN" dirty="0" smtClean="0"/>
              <a:t>After you make </a:t>
            </a:r>
            <a:r>
              <a:rPr lang="en-IN" i="1" dirty="0" smtClean="0">
                <a:solidFill>
                  <a:srgbClr val="0070C0"/>
                </a:solidFill>
              </a:rPr>
              <a:t>sufficient significant changes to the architecture and design</a:t>
            </a:r>
            <a:r>
              <a:rPr lang="en-IN" dirty="0" smtClean="0"/>
              <a:t>, consider creating a </a:t>
            </a:r>
            <a:r>
              <a:rPr lang="en-IN" i="1" dirty="0" smtClean="0">
                <a:solidFill>
                  <a:srgbClr val="00B050"/>
                </a:solidFill>
              </a:rPr>
              <a:t>use case that reflects and exercises these changes</a:t>
            </a:r>
            <a:endParaRPr lang="en-IN" i="1" dirty="0">
              <a:solidFill>
                <a:srgbClr val="00B050"/>
              </a:solidFill>
            </a:endParaRPr>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 Overview</a:t>
            </a:r>
            <a:endParaRPr lang="en-IN" dirty="0"/>
          </a:p>
        </p:txBody>
      </p:sp>
      <p:sp>
        <p:nvSpPr>
          <p:cNvPr id="3" name="Content Placeholder 2"/>
          <p:cNvSpPr>
            <a:spLocks noGrp="1"/>
          </p:cNvSpPr>
          <p:nvPr>
            <p:ph idx="1"/>
          </p:nvPr>
        </p:nvSpPr>
        <p:spPr>
          <a:xfrm>
            <a:off x="457200" y="1085850"/>
            <a:ext cx="8229600" cy="4057650"/>
          </a:xfrm>
        </p:spPr>
        <p:txBody>
          <a:bodyPr>
            <a:normAutofit fontScale="70000" lnSpcReduction="20000"/>
          </a:bodyPr>
          <a:lstStyle/>
          <a:p>
            <a:pPr algn="just"/>
            <a:r>
              <a:rPr lang="en-IN" sz="3400" dirty="0" smtClean="0"/>
              <a:t>Create an overview of </a:t>
            </a:r>
            <a:r>
              <a:rPr lang="en-IN" sz="3400" i="1" dirty="0" smtClean="0">
                <a:solidFill>
                  <a:srgbClr val="0070C0"/>
                </a:solidFill>
              </a:rPr>
              <a:t>what your application will look like when it is complete</a:t>
            </a:r>
          </a:p>
          <a:p>
            <a:pPr algn="just"/>
            <a:r>
              <a:rPr lang="en-IN" sz="3400" dirty="0" smtClean="0"/>
              <a:t>This overview serves to make your architecture </a:t>
            </a:r>
            <a:r>
              <a:rPr lang="en-IN" sz="3400" i="1" dirty="0" smtClean="0">
                <a:solidFill>
                  <a:srgbClr val="0070C0"/>
                </a:solidFill>
              </a:rPr>
              <a:t>more tangible</a:t>
            </a:r>
            <a:r>
              <a:rPr lang="en-IN" sz="3400" dirty="0" smtClean="0"/>
              <a:t>, </a:t>
            </a:r>
            <a:r>
              <a:rPr lang="en-IN" sz="3400" i="1" dirty="0" smtClean="0">
                <a:solidFill>
                  <a:srgbClr val="0070C0"/>
                </a:solidFill>
              </a:rPr>
              <a:t>connecting it to real-world constraints and decisions</a:t>
            </a:r>
          </a:p>
          <a:p>
            <a:pPr algn="just"/>
            <a:r>
              <a:rPr lang="en-IN" sz="3400" dirty="0" smtClean="0"/>
              <a:t>An application overview consists of the following activities</a:t>
            </a:r>
          </a:p>
          <a:p>
            <a:pPr marL="971550" lvl="1" indent="-514350" algn="just">
              <a:buFont typeface="+mj-lt"/>
              <a:buAutoNum type="arabicPeriod"/>
            </a:pPr>
            <a:r>
              <a:rPr lang="en-IN" sz="3000" b="1" dirty="0" smtClean="0"/>
              <a:t>Determine your application type:</a:t>
            </a:r>
            <a:r>
              <a:rPr lang="en-IN" sz="3000" dirty="0" smtClean="0"/>
              <a:t> First, determine what type of application you are building. Is it </a:t>
            </a:r>
            <a:r>
              <a:rPr lang="en-IN" sz="3000" i="1" dirty="0" smtClean="0">
                <a:solidFill>
                  <a:srgbClr val="00B050"/>
                </a:solidFill>
              </a:rPr>
              <a:t>a mobile application, a rich client, a rich Internet application, a service, a Web application, or some combination of these types</a:t>
            </a:r>
          </a:p>
          <a:p>
            <a:pPr marL="971550" lvl="1" indent="-514350" algn="just">
              <a:buFont typeface="+mj-lt"/>
              <a:buAutoNum type="arabicPeriod"/>
            </a:pPr>
            <a:r>
              <a:rPr lang="en-IN" sz="3000" b="1" dirty="0" smtClean="0"/>
              <a:t>Identify your deployment constraints</a:t>
            </a:r>
            <a:r>
              <a:rPr lang="en-IN" sz="3000" dirty="0" smtClean="0"/>
              <a:t>: Take into account corporate policies and procedures, together with the infrastructure on which you plan to deploy your application. </a:t>
            </a:r>
            <a:r>
              <a:rPr lang="en-IN" sz="3000" i="1" dirty="0" smtClean="0">
                <a:solidFill>
                  <a:srgbClr val="00B050"/>
                </a:solidFill>
              </a:rPr>
              <a:t>Your application design must reflect restrictions that exist in deployment environment</a:t>
            </a:r>
            <a:r>
              <a:rPr lang="en-IN" sz="3000" dirty="0" smtClean="0"/>
              <a:t>. By identifying the requirements and constraints that exist between the application architecture and infrastructure architecture early in the design process, </a:t>
            </a:r>
            <a:r>
              <a:rPr lang="en-IN" sz="3000" i="1" dirty="0" smtClean="0">
                <a:solidFill>
                  <a:srgbClr val="00B050"/>
                </a:solidFill>
              </a:rPr>
              <a:t>you can choose an appropriate deployment topology and resolve conflicts between the application and the target infrastructure</a:t>
            </a:r>
            <a:endParaRPr lang="en-IN" sz="3000" i="1" dirty="0">
              <a:solidFill>
                <a:srgbClr val="00B050"/>
              </a:solidFill>
            </a:endParaRPr>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 Overview</a:t>
            </a:r>
            <a:endParaRPr lang="en-IN" dirty="0"/>
          </a:p>
        </p:txBody>
      </p:sp>
      <p:sp>
        <p:nvSpPr>
          <p:cNvPr id="3" name="Content Placeholder 2"/>
          <p:cNvSpPr>
            <a:spLocks noGrp="1"/>
          </p:cNvSpPr>
          <p:nvPr>
            <p:ph idx="1"/>
          </p:nvPr>
        </p:nvSpPr>
        <p:spPr>
          <a:xfrm>
            <a:off x="457200" y="1085850"/>
            <a:ext cx="8229600" cy="4057650"/>
          </a:xfrm>
        </p:spPr>
        <p:txBody>
          <a:bodyPr>
            <a:normAutofit fontScale="70000" lnSpcReduction="20000"/>
          </a:bodyPr>
          <a:lstStyle/>
          <a:p>
            <a:pPr algn="just"/>
            <a:r>
              <a:rPr lang="en-IN" sz="3400" dirty="0" smtClean="0"/>
              <a:t>An application overview consists of the following activities</a:t>
            </a:r>
          </a:p>
          <a:p>
            <a:pPr marL="971550" lvl="1" indent="-514350" algn="just">
              <a:buNone/>
            </a:pPr>
            <a:r>
              <a:rPr lang="en-IN" sz="3000" b="1" dirty="0" smtClean="0"/>
              <a:t>3. Identify important architecture design styles:</a:t>
            </a:r>
            <a:r>
              <a:rPr lang="en-IN" sz="3000" dirty="0" smtClean="0"/>
              <a:t>  An architecture style is </a:t>
            </a:r>
            <a:r>
              <a:rPr lang="en-IN" sz="3000" i="1" dirty="0" smtClean="0">
                <a:solidFill>
                  <a:srgbClr val="0070C0"/>
                </a:solidFill>
              </a:rPr>
              <a:t>a set of principles</a:t>
            </a:r>
            <a:r>
              <a:rPr lang="en-IN" sz="3000" dirty="0" smtClean="0"/>
              <a:t>. You can think of it as </a:t>
            </a:r>
            <a:r>
              <a:rPr lang="en-IN" sz="3000" i="1" dirty="0" smtClean="0">
                <a:solidFill>
                  <a:srgbClr val="00B050"/>
                </a:solidFill>
              </a:rPr>
              <a:t>a coarse-grained pattern that provides an abstract framework for a family of systems</a:t>
            </a:r>
            <a:r>
              <a:rPr lang="en-IN" sz="3000" dirty="0" smtClean="0"/>
              <a:t>. Each style defines </a:t>
            </a:r>
            <a:r>
              <a:rPr lang="en-IN" sz="3000" i="1" dirty="0" smtClean="0">
                <a:solidFill>
                  <a:srgbClr val="00B050"/>
                </a:solidFill>
              </a:rPr>
              <a:t>a set of rules that specify the kinds of components you can use to assemble a system, the kinds of relationships used in their assembly, constraints on the way they are assembled, and assumptions about the meaning of how you put them together</a:t>
            </a:r>
          </a:p>
          <a:p>
            <a:pPr marL="971550" lvl="1" indent="-514350" algn="just">
              <a:buNone/>
            </a:pPr>
            <a:r>
              <a:rPr lang="en-IN" sz="3000" b="1" dirty="0" smtClean="0"/>
              <a:t>4. Determine relevant technologies:</a:t>
            </a:r>
            <a:r>
              <a:rPr lang="en-IN" sz="3000" dirty="0" smtClean="0"/>
              <a:t>  Finally, identify the relevant technology choices based on your application type and other constraints. Key factors to consider are </a:t>
            </a:r>
            <a:r>
              <a:rPr lang="en-IN" sz="3000" i="1" dirty="0" smtClean="0">
                <a:solidFill>
                  <a:srgbClr val="00B050"/>
                </a:solidFill>
              </a:rPr>
              <a:t>the type of application you are developing</a:t>
            </a:r>
            <a:r>
              <a:rPr lang="en-IN" sz="3000" dirty="0" smtClean="0"/>
              <a:t>, and your preferred </a:t>
            </a:r>
            <a:r>
              <a:rPr lang="en-IN" sz="3000" i="1" dirty="0" smtClean="0">
                <a:solidFill>
                  <a:srgbClr val="00B050"/>
                </a:solidFill>
              </a:rPr>
              <a:t>options for application deployment topology and architectural styles</a:t>
            </a:r>
            <a:r>
              <a:rPr lang="en-IN" sz="3000" dirty="0" smtClean="0"/>
              <a:t>. The choice of technologies will also be governed by organization policies, infrastructure limitations, resource skills, and so on</a:t>
            </a:r>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Relevant Technologies</a:t>
            </a:r>
            <a:endParaRPr lang="en-IN" dirty="0"/>
          </a:p>
        </p:txBody>
      </p:sp>
      <p:sp>
        <p:nvSpPr>
          <p:cNvPr id="3" name="Content Placeholder 2"/>
          <p:cNvSpPr>
            <a:spLocks noGrp="1"/>
          </p:cNvSpPr>
          <p:nvPr>
            <p:ph idx="1"/>
          </p:nvPr>
        </p:nvSpPr>
        <p:spPr>
          <a:xfrm>
            <a:off x="457200" y="914400"/>
            <a:ext cx="8229600" cy="4229100"/>
          </a:xfrm>
        </p:spPr>
        <p:txBody>
          <a:bodyPr>
            <a:normAutofit fontScale="55000" lnSpcReduction="20000"/>
          </a:bodyPr>
          <a:lstStyle/>
          <a:p>
            <a:r>
              <a:rPr lang="en-IN" sz="4400" dirty="0" smtClean="0"/>
              <a:t>For the Microsoft platform, the following list will help you understand which </a:t>
            </a:r>
            <a:r>
              <a:rPr lang="en-IN" sz="4400" i="1" dirty="0" smtClean="0">
                <a:solidFill>
                  <a:srgbClr val="00B050"/>
                </a:solidFill>
              </a:rPr>
              <a:t>presentation, implementation, and communication technologies </a:t>
            </a:r>
            <a:r>
              <a:rPr lang="en-IN" sz="4400" dirty="0" smtClean="0"/>
              <a:t>are most suited to each type of application</a:t>
            </a:r>
          </a:p>
          <a:p>
            <a:r>
              <a:rPr lang="en-IN" sz="4400" dirty="0" smtClean="0"/>
              <a:t>Mobile Applications </a:t>
            </a:r>
          </a:p>
          <a:p>
            <a:pPr lvl="1"/>
            <a:r>
              <a:rPr lang="en-IN" dirty="0" smtClean="0"/>
              <a:t>You can use </a:t>
            </a:r>
            <a:r>
              <a:rPr lang="en-IN" b="1" dirty="0" smtClean="0">
                <a:solidFill>
                  <a:srgbClr val="0070C0"/>
                </a:solidFill>
              </a:rPr>
              <a:t>presentation-layer technologies </a:t>
            </a:r>
            <a:r>
              <a:rPr lang="en-IN" dirty="0" smtClean="0"/>
              <a:t>such as the </a:t>
            </a:r>
            <a:r>
              <a:rPr lang="en-IN" i="1" dirty="0" smtClean="0">
                <a:solidFill>
                  <a:srgbClr val="00B050"/>
                </a:solidFill>
              </a:rPr>
              <a:t>.NET Compact Framework, ASP.NET for Mobile, and </a:t>
            </a:r>
            <a:r>
              <a:rPr lang="en-IN" i="1" dirty="0" err="1" smtClean="0">
                <a:solidFill>
                  <a:srgbClr val="00B050"/>
                </a:solidFill>
              </a:rPr>
              <a:t>Silverlight</a:t>
            </a:r>
            <a:r>
              <a:rPr lang="en-IN" i="1" dirty="0" smtClean="0">
                <a:solidFill>
                  <a:srgbClr val="00B050"/>
                </a:solidFill>
              </a:rPr>
              <a:t> </a:t>
            </a:r>
            <a:r>
              <a:rPr lang="en-IN" dirty="0" smtClean="0"/>
              <a:t>for Mobile to develop applications for mobile devices</a:t>
            </a:r>
          </a:p>
          <a:p>
            <a:r>
              <a:rPr lang="en-IN" sz="4400" dirty="0" smtClean="0"/>
              <a:t>Rich Client Applications </a:t>
            </a:r>
          </a:p>
          <a:p>
            <a:pPr lvl="1"/>
            <a:r>
              <a:rPr lang="en-IN" dirty="0" smtClean="0"/>
              <a:t>You can use combinations of </a:t>
            </a:r>
            <a:r>
              <a:rPr lang="en-IN" i="1" dirty="0" smtClean="0">
                <a:solidFill>
                  <a:srgbClr val="00B050"/>
                </a:solidFill>
              </a:rPr>
              <a:t>Windows Presentation Foundation (WPF), Windows Forms, and XAML Browser Application (XBAP)</a:t>
            </a:r>
            <a:r>
              <a:rPr lang="en-IN" dirty="0" smtClean="0"/>
              <a:t> </a:t>
            </a:r>
            <a:r>
              <a:rPr lang="en-IN" b="1" dirty="0" smtClean="0">
                <a:solidFill>
                  <a:srgbClr val="0070C0"/>
                </a:solidFill>
              </a:rPr>
              <a:t>presentation-layer technologies </a:t>
            </a:r>
            <a:r>
              <a:rPr lang="en-IN" dirty="0" smtClean="0"/>
              <a:t>to develop applications with rich UIs that are deployed and run on the client</a:t>
            </a:r>
          </a:p>
          <a:p>
            <a:r>
              <a:rPr lang="en-IN" sz="4400" dirty="0" smtClean="0"/>
              <a:t>Rich Internet Client Applications (RIA)</a:t>
            </a:r>
          </a:p>
          <a:p>
            <a:pPr lvl="1"/>
            <a:r>
              <a:rPr lang="en-IN" dirty="0" smtClean="0"/>
              <a:t>You can use the </a:t>
            </a:r>
            <a:r>
              <a:rPr lang="en-IN" i="1" dirty="0" smtClean="0">
                <a:solidFill>
                  <a:srgbClr val="00B050"/>
                </a:solidFill>
              </a:rPr>
              <a:t>Microsoft </a:t>
            </a:r>
            <a:r>
              <a:rPr lang="en-IN" i="1" dirty="0" err="1" smtClean="0">
                <a:solidFill>
                  <a:srgbClr val="00B050"/>
                </a:solidFill>
              </a:rPr>
              <a:t>Silverlight</a:t>
            </a:r>
            <a:r>
              <a:rPr lang="en-IN" i="1" dirty="0" smtClean="0">
                <a:solidFill>
                  <a:srgbClr val="00B050"/>
                </a:solidFill>
              </a:rPr>
              <a:t>™ browser plug-in, or </a:t>
            </a:r>
            <a:r>
              <a:rPr lang="en-IN" i="1" dirty="0" err="1" smtClean="0">
                <a:solidFill>
                  <a:srgbClr val="00B050"/>
                </a:solidFill>
              </a:rPr>
              <a:t>Silverlight</a:t>
            </a:r>
            <a:r>
              <a:rPr lang="en-IN" i="1" dirty="0" smtClean="0">
                <a:solidFill>
                  <a:srgbClr val="00B050"/>
                </a:solidFill>
              </a:rPr>
              <a:t> combined with AJAX</a:t>
            </a:r>
            <a:r>
              <a:rPr lang="en-IN" dirty="0" smtClean="0"/>
              <a:t>, to deploy rich UI experiences within a Web browser</a:t>
            </a:r>
          </a:p>
          <a:p>
            <a:r>
              <a:rPr lang="en-IN" sz="4400" dirty="0" smtClean="0"/>
              <a:t>Web Applications </a:t>
            </a:r>
          </a:p>
          <a:p>
            <a:pPr lvl="1"/>
            <a:r>
              <a:rPr lang="en-IN" dirty="0" smtClean="0"/>
              <a:t>You can use </a:t>
            </a:r>
            <a:r>
              <a:rPr lang="en-IN" i="1" dirty="0" smtClean="0">
                <a:solidFill>
                  <a:srgbClr val="00B050"/>
                </a:solidFill>
              </a:rPr>
              <a:t>ASP.NET Web Forms, AJAX, </a:t>
            </a:r>
            <a:r>
              <a:rPr lang="en-IN" i="1" dirty="0" err="1" smtClean="0">
                <a:solidFill>
                  <a:srgbClr val="00B050"/>
                </a:solidFill>
              </a:rPr>
              <a:t>Silverlight</a:t>
            </a:r>
            <a:r>
              <a:rPr lang="en-IN" i="1" dirty="0" smtClean="0">
                <a:solidFill>
                  <a:srgbClr val="00B050"/>
                </a:solidFill>
              </a:rPr>
              <a:t> controls, ASP.NET MVC, and ASP.NET </a:t>
            </a:r>
            <a:r>
              <a:rPr lang="en-IN" dirty="0" smtClean="0"/>
              <a:t>Dynamic data to create Web applications</a:t>
            </a:r>
          </a:p>
          <a:p>
            <a:r>
              <a:rPr lang="en-IN" sz="4400" dirty="0" smtClean="0"/>
              <a:t>Service Applications</a:t>
            </a:r>
          </a:p>
          <a:p>
            <a:pPr lvl="1"/>
            <a:r>
              <a:rPr lang="en-IN" dirty="0" smtClean="0"/>
              <a:t>You can use </a:t>
            </a:r>
            <a:r>
              <a:rPr lang="en-IN" i="1" dirty="0" smtClean="0">
                <a:solidFill>
                  <a:srgbClr val="00B050"/>
                </a:solidFill>
              </a:rPr>
              <a:t>Windows Communication Foundation (WCF) and ASP.NET Web services (ASMX)</a:t>
            </a:r>
            <a:r>
              <a:rPr lang="en-IN" dirty="0" smtClean="0"/>
              <a:t> to create services that expose functionality to  external systems and service consumers</a:t>
            </a:r>
            <a:endParaRPr lang="en-IN" dirty="0"/>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Whiteboard Your Architecture</a:t>
            </a:r>
            <a:endParaRPr lang="en-IN" dirty="0"/>
          </a:p>
        </p:txBody>
      </p:sp>
      <p:sp>
        <p:nvSpPr>
          <p:cNvPr id="3" name="Content Placeholder 2"/>
          <p:cNvSpPr>
            <a:spLocks noGrp="1"/>
          </p:cNvSpPr>
          <p:nvPr>
            <p:ph idx="1"/>
          </p:nvPr>
        </p:nvSpPr>
        <p:spPr/>
        <p:txBody>
          <a:bodyPr/>
          <a:lstStyle/>
          <a:p>
            <a:r>
              <a:rPr lang="en-IN" dirty="0" smtClean="0"/>
              <a:t>It is important that you are able to whiteboard your architecture</a:t>
            </a:r>
            <a:endParaRPr lang="en-IN" dirty="0"/>
          </a:p>
        </p:txBody>
      </p:sp>
      <p:pic>
        <p:nvPicPr>
          <p:cNvPr id="1026" name="Picture 2"/>
          <p:cNvPicPr>
            <a:picLocks noChangeAspect="1" noChangeArrowheads="1"/>
          </p:cNvPicPr>
          <p:nvPr/>
        </p:nvPicPr>
        <p:blipFill>
          <a:blip r:embed="rId2"/>
          <a:srcRect/>
          <a:stretch>
            <a:fillRect/>
          </a:stretch>
        </p:blipFill>
        <p:spPr bwMode="auto">
          <a:xfrm>
            <a:off x="381000" y="2107406"/>
            <a:ext cx="8534400" cy="2978944"/>
          </a:xfrm>
          <a:prstGeom prst="rect">
            <a:avLst/>
          </a:prstGeom>
          <a:noFill/>
          <a:ln w="9525">
            <a:noFill/>
            <a:miter lim="800000"/>
            <a:headEnd/>
            <a:tailEnd/>
          </a:ln>
          <a:effectLst/>
        </p:spPr>
      </p:pic>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Issues</a:t>
            </a:r>
            <a:endParaRPr lang="en-IN" dirty="0"/>
          </a:p>
        </p:txBody>
      </p:sp>
      <p:sp>
        <p:nvSpPr>
          <p:cNvPr id="3" name="Content Placeholder 2"/>
          <p:cNvSpPr>
            <a:spLocks noGrp="1"/>
          </p:cNvSpPr>
          <p:nvPr>
            <p:ph idx="1"/>
          </p:nvPr>
        </p:nvSpPr>
        <p:spPr/>
        <p:txBody>
          <a:bodyPr/>
          <a:lstStyle/>
          <a:p>
            <a:r>
              <a:rPr lang="en-IN" dirty="0" smtClean="0"/>
              <a:t>Identify the issues in your application architecture to understand the areas where mistakes are most likely to be made</a:t>
            </a:r>
          </a:p>
          <a:p>
            <a:pPr lvl="1"/>
            <a:r>
              <a:rPr lang="en-IN" dirty="0" smtClean="0"/>
              <a:t>Quality Attributes</a:t>
            </a:r>
          </a:p>
          <a:p>
            <a:pPr lvl="1"/>
            <a:r>
              <a:rPr lang="en-IN" dirty="0" smtClean="0"/>
              <a:t>Crosscutting Concerns</a:t>
            </a:r>
          </a:p>
          <a:p>
            <a:pPr lvl="1"/>
            <a:r>
              <a:rPr lang="en-IN" dirty="0" smtClean="0"/>
              <a:t>Designing for Issue Mitigation</a:t>
            </a:r>
            <a:endParaRPr lang="en-IN" dirty="0"/>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IN" sz="4000" dirty="0" smtClean="0"/>
              <a:t>Quality Attributes</a:t>
            </a:r>
            <a:endParaRPr lang="en-IN" sz="4000" dirty="0"/>
          </a:p>
        </p:txBody>
      </p:sp>
      <p:sp>
        <p:nvSpPr>
          <p:cNvPr id="3" name="Content Placeholder 2"/>
          <p:cNvSpPr>
            <a:spLocks noGrp="1"/>
          </p:cNvSpPr>
          <p:nvPr>
            <p:ph idx="1"/>
          </p:nvPr>
        </p:nvSpPr>
        <p:spPr>
          <a:xfrm>
            <a:off x="457200" y="857250"/>
            <a:ext cx="8229600" cy="4114800"/>
          </a:xfrm>
        </p:spPr>
        <p:txBody>
          <a:bodyPr>
            <a:normAutofit fontScale="55000" lnSpcReduction="20000"/>
          </a:bodyPr>
          <a:lstStyle/>
          <a:p>
            <a:pPr algn="just"/>
            <a:r>
              <a:rPr lang="en-IN" sz="3800" dirty="0" smtClean="0"/>
              <a:t>Quality attributes are </a:t>
            </a:r>
            <a:r>
              <a:rPr lang="en-IN" sz="3800" i="1" dirty="0" smtClean="0">
                <a:solidFill>
                  <a:srgbClr val="0070C0"/>
                </a:solidFill>
              </a:rPr>
              <a:t>the overall features of your architecture </a:t>
            </a:r>
            <a:r>
              <a:rPr lang="en-IN" sz="3800" dirty="0" smtClean="0"/>
              <a:t>that affect run-time behavior, system design, and user experience</a:t>
            </a:r>
          </a:p>
          <a:p>
            <a:pPr algn="just"/>
            <a:r>
              <a:rPr lang="en-IN" sz="3800" dirty="0" smtClean="0"/>
              <a:t>A combination of quality attributes such as </a:t>
            </a:r>
            <a:r>
              <a:rPr lang="en-IN" sz="3800" i="1" dirty="0" smtClean="0">
                <a:solidFill>
                  <a:srgbClr val="00B050"/>
                </a:solidFill>
              </a:rPr>
              <a:t>usability, performance, reliability, and security </a:t>
            </a:r>
            <a:r>
              <a:rPr lang="en-IN" sz="3800" dirty="0" smtClean="0"/>
              <a:t>indicates the success of the design and the overall quality of the software application</a:t>
            </a:r>
          </a:p>
          <a:p>
            <a:pPr algn="just"/>
            <a:r>
              <a:rPr lang="en-IN" sz="3800" dirty="0" smtClean="0"/>
              <a:t>Quality attributes represent </a:t>
            </a:r>
            <a:r>
              <a:rPr lang="en-IN" sz="3800" b="1" dirty="0" smtClean="0"/>
              <a:t>areas of concern </a:t>
            </a:r>
            <a:r>
              <a:rPr lang="en-IN" sz="3800" dirty="0" smtClean="0"/>
              <a:t>that have the potential for </a:t>
            </a:r>
            <a:r>
              <a:rPr lang="en-IN" sz="3800" i="1" dirty="0" smtClean="0">
                <a:solidFill>
                  <a:srgbClr val="00B050"/>
                </a:solidFill>
              </a:rPr>
              <a:t>application-wide impact across layers and tiers</a:t>
            </a:r>
          </a:p>
          <a:p>
            <a:pPr algn="just"/>
            <a:r>
              <a:rPr lang="en-IN" sz="3800" dirty="0" smtClean="0"/>
              <a:t>Use the following list to help you organize the quality attributes, and to understand which scenarios they are most likely to affect:</a:t>
            </a:r>
          </a:p>
          <a:p>
            <a:pPr lvl="1" algn="just"/>
            <a:r>
              <a:rPr lang="en-IN" sz="3800" dirty="0" smtClean="0"/>
              <a:t>System qualities </a:t>
            </a:r>
          </a:p>
          <a:p>
            <a:pPr lvl="2" algn="just"/>
            <a:r>
              <a:rPr lang="en-IN" sz="2900" dirty="0" smtClean="0"/>
              <a:t>The overall qualities of the system when considered as a whole; such as supportability and testability</a:t>
            </a:r>
          </a:p>
          <a:p>
            <a:pPr lvl="1" algn="just"/>
            <a:r>
              <a:rPr lang="en-IN" sz="3800" dirty="0" smtClean="0"/>
              <a:t>Run-time qualities</a:t>
            </a:r>
          </a:p>
          <a:p>
            <a:pPr lvl="2" algn="just"/>
            <a:r>
              <a:rPr lang="en-IN" sz="2900" dirty="0" smtClean="0"/>
              <a:t>The qualities of the system directly expressed at run-time; such as availability, interoperability, manageability, performance, reliability, scalability, and security</a:t>
            </a:r>
          </a:p>
          <a:p>
            <a:pPr lvl="1" algn="just"/>
            <a:r>
              <a:rPr lang="en-IN" sz="3800" dirty="0" smtClean="0"/>
              <a:t>Design qualities</a:t>
            </a:r>
          </a:p>
          <a:p>
            <a:pPr lvl="2" algn="just"/>
            <a:r>
              <a:rPr lang="en-IN" sz="2900" dirty="0" smtClean="0"/>
              <a:t>The qualities reflecting the design of the system; such as conceptual integrity, flexibility, maintainability, and reusability</a:t>
            </a:r>
          </a:p>
          <a:p>
            <a:pPr lvl="1" algn="just"/>
            <a:r>
              <a:rPr lang="en-IN" sz="3800" dirty="0" smtClean="0"/>
              <a:t>User qualities  </a:t>
            </a:r>
          </a:p>
          <a:p>
            <a:pPr lvl="2" algn="just"/>
            <a:r>
              <a:rPr lang="en-IN" sz="2900" dirty="0" smtClean="0"/>
              <a:t>The usability of the system</a:t>
            </a:r>
            <a:endParaRPr lang="en-IN" sz="2900" dirty="0"/>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Crosscutting Concerns</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Crosscutting concerns are </a:t>
            </a:r>
            <a:r>
              <a:rPr lang="en-IN" i="1" dirty="0" smtClean="0">
                <a:solidFill>
                  <a:srgbClr val="0070C0"/>
                </a:solidFill>
              </a:rPr>
              <a:t>the features of your design </a:t>
            </a:r>
            <a:r>
              <a:rPr lang="en-IN" dirty="0" smtClean="0"/>
              <a:t>that may </a:t>
            </a:r>
            <a:r>
              <a:rPr lang="en-IN" i="1" dirty="0" smtClean="0">
                <a:solidFill>
                  <a:srgbClr val="00B050"/>
                </a:solidFill>
              </a:rPr>
              <a:t>apply across all layers, components, and tiers</a:t>
            </a:r>
          </a:p>
          <a:p>
            <a:r>
              <a:rPr lang="en-IN" dirty="0" smtClean="0"/>
              <a:t>Examples of crosscutting concerns are:</a:t>
            </a:r>
          </a:p>
          <a:p>
            <a:pPr lvl="1"/>
            <a:r>
              <a:rPr lang="en-IN" dirty="0" smtClean="0"/>
              <a:t>Authentication and Authorization </a:t>
            </a:r>
          </a:p>
          <a:p>
            <a:pPr lvl="2"/>
            <a:r>
              <a:rPr lang="en-IN" dirty="0" smtClean="0"/>
              <a:t>How you choose appropriate authentication and authorization strategies, flow identity across layers and tiers, and store user identities</a:t>
            </a:r>
          </a:p>
          <a:p>
            <a:pPr lvl="1"/>
            <a:r>
              <a:rPr lang="en-IN" dirty="0" smtClean="0"/>
              <a:t>Caching</a:t>
            </a:r>
          </a:p>
          <a:p>
            <a:pPr lvl="2"/>
            <a:r>
              <a:rPr lang="en-IN" dirty="0" smtClean="0"/>
              <a:t>How you choose an appropriate caching technology, determine what data to cache, where to cache the data, and a suitable expiration policy</a:t>
            </a:r>
          </a:p>
          <a:p>
            <a:pPr lvl="1"/>
            <a:r>
              <a:rPr lang="en-IN" dirty="0" smtClean="0"/>
              <a:t>Communication </a:t>
            </a:r>
          </a:p>
          <a:p>
            <a:pPr lvl="2"/>
            <a:r>
              <a:rPr lang="en-IN" dirty="0" smtClean="0"/>
              <a:t>How you choose appropriate protocols for communication across layers and tiers, design loose coupling across layers, perform asynchronous communication, and pass sensitive data</a:t>
            </a:r>
            <a:endParaRPr lang="en-IN" dirty="0"/>
          </a:p>
        </p:txBody>
      </p:sp>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Crosscutting Concerns</a:t>
            </a:r>
            <a:endParaRPr lang="en-IN" dirty="0"/>
          </a:p>
        </p:txBody>
      </p:sp>
      <p:sp>
        <p:nvSpPr>
          <p:cNvPr id="3" name="Content Placeholder 2"/>
          <p:cNvSpPr>
            <a:spLocks noGrp="1"/>
          </p:cNvSpPr>
          <p:nvPr>
            <p:ph idx="1"/>
          </p:nvPr>
        </p:nvSpPr>
        <p:spPr>
          <a:xfrm>
            <a:off x="457200" y="914400"/>
            <a:ext cx="8229600" cy="4057650"/>
          </a:xfrm>
        </p:spPr>
        <p:txBody>
          <a:bodyPr>
            <a:noAutofit/>
          </a:bodyPr>
          <a:lstStyle/>
          <a:p>
            <a:pPr algn="just"/>
            <a:r>
              <a:rPr lang="en-IN" sz="2800" dirty="0" smtClean="0"/>
              <a:t>Examples of crosscutting concerns are:</a:t>
            </a:r>
          </a:p>
          <a:p>
            <a:pPr lvl="1" algn="just"/>
            <a:r>
              <a:rPr lang="en-IN" sz="2400" dirty="0" smtClean="0"/>
              <a:t>Configuration Management </a:t>
            </a:r>
          </a:p>
          <a:p>
            <a:pPr lvl="2" algn="just"/>
            <a:r>
              <a:rPr lang="en-IN" sz="1600" dirty="0" smtClean="0"/>
              <a:t>How you determine what information must be configurable, where and how to store configuration information, how to protect sensitive configuration information, and how to handle configuration information in a farm or cluster</a:t>
            </a:r>
          </a:p>
          <a:p>
            <a:pPr lvl="1" algn="just"/>
            <a:r>
              <a:rPr lang="en-IN" sz="2400" dirty="0" smtClean="0"/>
              <a:t>Exception Management </a:t>
            </a:r>
          </a:p>
          <a:p>
            <a:pPr lvl="2" algn="just"/>
            <a:r>
              <a:rPr lang="en-IN" sz="1600" dirty="0" smtClean="0"/>
              <a:t>How you handle and log exceptions, and provide notification when required</a:t>
            </a:r>
          </a:p>
          <a:p>
            <a:pPr lvl="1" algn="just"/>
            <a:r>
              <a:rPr lang="en-IN" sz="2400" dirty="0" smtClean="0"/>
              <a:t>Logging and Instrumentation</a:t>
            </a:r>
          </a:p>
          <a:p>
            <a:pPr lvl="2" algn="just"/>
            <a:r>
              <a:rPr lang="en-IN" sz="1600" dirty="0" smtClean="0"/>
              <a:t>How you determine which information to log, how to make the logging configurable, and determine what level of instrumentation is required</a:t>
            </a:r>
          </a:p>
          <a:p>
            <a:pPr lvl="1" algn="just"/>
            <a:r>
              <a:rPr lang="en-IN" sz="2400" dirty="0" smtClean="0"/>
              <a:t>Validation</a:t>
            </a:r>
          </a:p>
          <a:p>
            <a:pPr lvl="2" algn="just"/>
            <a:r>
              <a:rPr lang="en-IN" sz="1600" dirty="0" smtClean="0"/>
              <a:t>How you determine where and how to perform validation; the techniques you choose for validating on length, range, format, and type; how you constrain and reject input invalid values; how you sanitize potentially malicious or dangerous input; and how you can define and reuse validation logic across your application’s layers and tiers</a:t>
            </a:r>
            <a:endParaRPr lang="en-IN" sz="1600" dirty="0"/>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857250"/>
          </a:xfrm>
        </p:spPr>
        <p:txBody>
          <a:bodyPr/>
          <a:lstStyle/>
          <a:p>
            <a:r>
              <a:rPr lang="en-IN" dirty="0" smtClean="0"/>
              <a:t>Crosscutting Concerns</a:t>
            </a:r>
            <a:endParaRPr lang="en-IN" dirty="0"/>
          </a:p>
        </p:txBody>
      </p:sp>
      <p:sp>
        <p:nvSpPr>
          <p:cNvPr id="3" name="Content Placeholder 2"/>
          <p:cNvSpPr>
            <a:spLocks noGrp="1"/>
          </p:cNvSpPr>
          <p:nvPr>
            <p:ph idx="1"/>
          </p:nvPr>
        </p:nvSpPr>
        <p:spPr>
          <a:xfrm>
            <a:off x="457200" y="571500"/>
            <a:ext cx="8229600" cy="4400550"/>
          </a:xfrm>
        </p:spPr>
        <p:txBody>
          <a:bodyPr>
            <a:noAutofit/>
          </a:bodyPr>
          <a:lstStyle/>
          <a:p>
            <a:pPr algn="just"/>
            <a:r>
              <a:rPr lang="en-IN" sz="2800" dirty="0" smtClean="0"/>
              <a:t>The crosscutting concerns for security are:</a:t>
            </a:r>
          </a:p>
          <a:p>
            <a:pPr algn="just"/>
            <a:r>
              <a:rPr lang="en-IN" sz="2000" b="1" dirty="0" smtClean="0"/>
              <a:t>Auditing and Logging: Who did what and when?</a:t>
            </a:r>
          </a:p>
          <a:p>
            <a:pPr lvl="1" algn="just"/>
            <a:r>
              <a:rPr lang="en-IN" sz="1800" i="1" dirty="0" smtClean="0">
                <a:solidFill>
                  <a:srgbClr val="0070C0"/>
                </a:solidFill>
              </a:rPr>
              <a:t>Auditing </a:t>
            </a:r>
            <a:r>
              <a:rPr lang="en-IN" sz="1800" dirty="0" smtClean="0"/>
              <a:t>refers to </a:t>
            </a:r>
            <a:r>
              <a:rPr lang="en-IN" sz="1800" i="1" dirty="0" smtClean="0">
                <a:solidFill>
                  <a:srgbClr val="00B050"/>
                </a:solidFill>
              </a:rPr>
              <a:t>how your application records security-related events</a:t>
            </a:r>
            <a:endParaRPr lang="en-IN" sz="1800" dirty="0" smtClean="0"/>
          </a:p>
          <a:p>
            <a:pPr lvl="1" algn="just"/>
            <a:r>
              <a:rPr lang="en-IN" sz="1800" i="1" dirty="0" smtClean="0">
                <a:solidFill>
                  <a:srgbClr val="0070C0"/>
                </a:solidFill>
              </a:rPr>
              <a:t>Logging </a:t>
            </a:r>
            <a:r>
              <a:rPr lang="en-IN" sz="1800" dirty="0" smtClean="0"/>
              <a:t>refers to </a:t>
            </a:r>
            <a:r>
              <a:rPr lang="en-IN" sz="1800" i="1" dirty="0" smtClean="0">
                <a:solidFill>
                  <a:srgbClr val="00B050"/>
                </a:solidFill>
              </a:rPr>
              <a:t>how your application publishes information about its operation</a:t>
            </a:r>
            <a:endParaRPr lang="en-IN" sz="1800" dirty="0" smtClean="0"/>
          </a:p>
          <a:p>
            <a:pPr algn="just"/>
            <a:r>
              <a:rPr lang="en-IN" sz="2000" b="1" dirty="0" smtClean="0"/>
              <a:t>Authentication: Who are you? </a:t>
            </a:r>
          </a:p>
          <a:p>
            <a:pPr lvl="1" algn="just"/>
            <a:r>
              <a:rPr lang="en-IN" sz="1800" i="1" dirty="0" smtClean="0">
                <a:solidFill>
                  <a:srgbClr val="0070C0"/>
                </a:solidFill>
              </a:rPr>
              <a:t>Authentication</a:t>
            </a:r>
            <a:r>
              <a:rPr lang="en-IN" sz="1800" dirty="0" smtClean="0"/>
              <a:t> is the </a:t>
            </a:r>
            <a:r>
              <a:rPr lang="en-IN" sz="1800" i="1" dirty="0" smtClean="0">
                <a:solidFill>
                  <a:srgbClr val="00B050"/>
                </a:solidFill>
              </a:rPr>
              <a:t>process where one entity definitively establishes the identity of another entity</a:t>
            </a:r>
            <a:r>
              <a:rPr lang="en-IN" sz="1800" dirty="0" smtClean="0"/>
              <a:t>, typically with credentials such as a username and password</a:t>
            </a:r>
          </a:p>
          <a:p>
            <a:pPr algn="just"/>
            <a:r>
              <a:rPr lang="en-IN" sz="2000" b="1" dirty="0" smtClean="0"/>
              <a:t>Authorization: What can you do? </a:t>
            </a:r>
          </a:p>
          <a:p>
            <a:pPr lvl="1" algn="just"/>
            <a:r>
              <a:rPr lang="en-IN" sz="1800" i="1" dirty="0" smtClean="0">
                <a:solidFill>
                  <a:srgbClr val="0070C0"/>
                </a:solidFill>
              </a:rPr>
              <a:t>Authorization</a:t>
            </a:r>
            <a:r>
              <a:rPr lang="en-IN" sz="1800" dirty="0" smtClean="0"/>
              <a:t> refers to </a:t>
            </a:r>
            <a:r>
              <a:rPr lang="en-IN" sz="1800" i="1" dirty="0" smtClean="0">
                <a:solidFill>
                  <a:srgbClr val="00B050"/>
                </a:solidFill>
              </a:rPr>
              <a:t>how your application controls access to resources and operations</a:t>
            </a:r>
          </a:p>
          <a:p>
            <a:pPr algn="just"/>
            <a:r>
              <a:rPr lang="en-IN" sz="2000" b="1" dirty="0" smtClean="0"/>
              <a:t>Configuration Management </a:t>
            </a:r>
          </a:p>
          <a:p>
            <a:pPr lvl="1" algn="just"/>
            <a:r>
              <a:rPr lang="en-IN" sz="1800" dirty="0" smtClean="0"/>
              <a:t>What context does your application run under? Which databases does it connect to? How is your application administered? How are these settings protected? </a:t>
            </a:r>
          </a:p>
          <a:p>
            <a:pPr lvl="1" algn="just"/>
            <a:r>
              <a:rPr lang="en-IN" sz="1800" i="1" dirty="0" smtClean="0">
                <a:solidFill>
                  <a:srgbClr val="0070C0"/>
                </a:solidFill>
              </a:rPr>
              <a:t>Configuration management </a:t>
            </a:r>
            <a:r>
              <a:rPr lang="en-IN" sz="1800" dirty="0" smtClean="0"/>
              <a:t>refers to </a:t>
            </a:r>
            <a:r>
              <a:rPr lang="en-IN" sz="1800" i="1" dirty="0" smtClean="0">
                <a:solidFill>
                  <a:srgbClr val="00B050"/>
                </a:solidFill>
              </a:rPr>
              <a:t>how your application handles these operations and issues</a:t>
            </a:r>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IN" dirty="0"/>
          </a:p>
        </p:txBody>
      </p:sp>
      <p:sp>
        <p:nvSpPr>
          <p:cNvPr id="3" name="Content Placeholder 2"/>
          <p:cNvSpPr>
            <a:spLocks noGrp="1"/>
          </p:cNvSpPr>
          <p:nvPr>
            <p:ph idx="1"/>
          </p:nvPr>
        </p:nvSpPr>
        <p:spPr/>
        <p:txBody>
          <a:bodyPr>
            <a:normAutofit fontScale="85000" lnSpcReduction="10000"/>
          </a:bodyPr>
          <a:lstStyle/>
          <a:p>
            <a:r>
              <a:rPr lang="en-US" dirty="0" smtClean="0"/>
              <a:t>To learn an iterative technique to build an architecture</a:t>
            </a:r>
          </a:p>
          <a:p>
            <a:r>
              <a:rPr lang="en-US" dirty="0" smtClean="0"/>
              <a:t>Overview</a:t>
            </a:r>
          </a:p>
          <a:p>
            <a:r>
              <a:rPr lang="en-US" dirty="0" smtClean="0"/>
              <a:t>Design Steps</a:t>
            </a:r>
          </a:p>
          <a:p>
            <a:pPr lvl="1"/>
            <a:r>
              <a:rPr lang="en-US" dirty="0" smtClean="0"/>
              <a:t>Step1: Identify Architecture Objectives</a:t>
            </a:r>
          </a:p>
          <a:p>
            <a:pPr lvl="1"/>
            <a:r>
              <a:rPr lang="en-US" dirty="0" smtClean="0"/>
              <a:t>Step2: Key Scenarios</a:t>
            </a:r>
          </a:p>
          <a:p>
            <a:pPr lvl="1"/>
            <a:r>
              <a:rPr lang="en-US" dirty="0" smtClean="0"/>
              <a:t>Step3: Application Overview</a:t>
            </a:r>
          </a:p>
          <a:p>
            <a:pPr lvl="1"/>
            <a:r>
              <a:rPr lang="en-US" dirty="0" smtClean="0"/>
              <a:t>Step4: Key Issues</a:t>
            </a:r>
          </a:p>
          <a:p>
            <a:pPr lvl="1"/>
            <a:r>
              <a:rPr lang="en-US" dirty="0" smtClean="0"/>
              <a:t>Step5: Candidate Solutions</a:t>
            </a:r>
            <a:endParaRPr lang="en-IN" dirty="0"/>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857250"/>
          </a:xfrm>
        </p:spPr>
        <p:txBody>
          <a:bodyPr/>
          <a:lstStyle/>
          <a:p>
            <a:r>
              <a:rPr lang="en-IN" dirty="0" smtClean="0"/>
              <a:t>Crosscutting Concerns</a:t>
            </a:r>
            <a:endParaRPr lang="en-IN" dirty="0"/>
          </a:p>
        </p:txBody>
      </p:sp>
      <p:sp>
        <p:nvSpPr>
          <p:cNvPr id="3" name="Content Placeholder 2"/>
          <p:cNvSpPr>
            <a:spLocks noGrp="1"/>
          </p:cNvSpPr>
          <p:nvPr>
            <p:ph idx="1"/>
          </p:nvPr>
        </p:nvSpPr>
        <p:spPr>
          <a:xfrm>
            <a:off x="457200" y="571500"/>
            <a:ext cx="8229600" cy="4400550"/>
          </a:xfrm>
        </p:spPr>
        <p:txBody>
          <a:bodyPr>
            <a:noAutofit/>
          </a:bodyPr>
          <a:lstStyle/>
          <a:p>
            <a:pPr algn="just"/>
            <a:r>
              <a:rPr lang="en-IN" sz="2400" dirty="0" smtClean="0"/>
              <a:t>The crosscutting concerns for security are:</a:t>
            </a:r>
          </a:p>
          <a:p>
            <a:pPr algn="just"/>
            <a:r>
              <a:rPr lang="en-IN" sz="2000" dirty="0" smtClean="0"/>
              <a:t>Cryptography</a:t>
            </a:r>
            <a:endParaRPr lang="en-IN" sz="2400" dirty="0" smtClean="0"/>
          </a:p>
          <a:p>
            <a:pPr lvl="1" algn="just"/>
            <a:r>
              <a:rPr lang="en-IN" sz="2000" dirty="0" smtClean="0"/>
              <a:t>How are you handling secrets (confidentiality)? How are you tamper-proofing your data or libraries (integrity)? How are seeding random values that must be cryptographically strong? </a:t>
            </a:r>
          </a:p>
          <a:p>
            <a:pPr lvl="1" algn="just"/>
            <a:r>
              <a:rPr lang="en-IN" sz="2000" i="1" dirty="0" smtClean="0">
                <a:solidFill>
                  <a:srgbClr val="0070C0"/>
                </a:solidFill>
              </a:rPr>
              <a:t>Cryptography </a:t>
            </a:r>
            <a:r>
              <a:rPr lang="en-IN" sz="2000" dirty="0" smtClean="0"/>
              <a:t>refers to </a:t>
            </a:r>
            <a:r>
              <a:rPr lang="en-IN" sz="2000" i="1" dirty="0" smtClean="0">
                <a:solidFill>
                  <a:srgbClr val="00B050"/>
                </a:solidFill>
              </a:rPr>
              <a:t>how  your application enforces confidentiality and integrity</a:t>
            </a:r>
          </a:p>
          <a:p>
            <a:pPr algn="just"/>
            <a:r>
              <a:rPr lang="en-IN" sz="2000" dirty="0" smtClean="0"/>
              <a:t>Exception Management</a:t>
            </a:r>
          </a:p>
          <a:p>
            <a:pPr lvl="1" algn="just"/>
            <a:r>
              <a:rPr lang="en-IN" sz="2000" dirty="0" smtClean="0"/>
              <a:t>When a method call in your application fails, what does your application do? How much information does it reveal? Does it return friendly error messages to end users? Does it pass valuable exception information back to the calling code? Does it fail gracefully? Does it help administrators to perform root cause analysis of the fault? </a:t>
            </a:r>
            <a:endParaRPr lang="en-IN" sz="2000" smtClean="0"/>
          </a:p>
          <a:p>
            <a:pPr lvl="1" algn="just"/>
            <a:r>
              <a:rPr lang="en-IN" sz="2000" i="1" smtClean="0">
                <a:solidFill>
                  <a:srgbClr val="0070C0"/>
                </a:solidFill>
              </a:rPr>
              <a:t>Exception </a:t>
            </a:r>
            <a:r>
              <a:rPr lang="en-IN" sz="2000" i="1" dirty="0" smtClean="0">
                <a:solidFill>
                  <a:srgbClr val="0070C0"/>
                </a:solidFill>
              </a:rPr>
              <a:t>management</a:t>
            </a:r>
            <a:r>
              <a:rPr lang="en-IN" sz="2000" dirty="0" smtClean="0"/>
              <a:t> refers to </a:t>
            </a:r>
            <a:r>
              <a:rPr lang="en-IN" sz="2000" i="1" dirty="0" smtClean="0">
                <a:solidFill>
                  <a:srgbClr val="00B050"/>
                </a:solidFill>
              </a:rPr>
              <a:t>how you handle exceptions within your application</a:t>
            </a:r>
          </a:p>
        </p:txBody>
      </p:sp>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857250"/>
          </a:xfrm>
        </p:spPr>
        <p:txBody>
          <a:bodyPr/>
          <a:lstStyle/>
          <a:p>
            <a:r>
              <a:rPr lang="en-IN" dirty="0" smtClean="0"/>
              <a:t>Crosscutting Concerns</a:t>
            </a:r>
            <a:endParaRPr lang="en-IN" dirty="0"/>
          </a:p>
        </p:txBody>
      </p:sp>
      <p:sp>
        <p:nvSpPr>
          <p:cNvPr id="3" name="Content Placeholder 2"/>
          <p:cNvSpPr>
            <a:spLocks noGrp="1"/>
          </p:cNvSpPr>
          <p:nvPr>
            <p:ph idx="1"/>
          </p:nvPr>
        </p:nvSpPr>
        <p:spPr>
          <a:xfrm>
            <a:off x="457200" y="571500"/>
            <a:ext cx="8229600" cy="4400550"/>
          </a:xfrm>
        </p:spPr>
        <p:txBody>
          <a:bodyPr>
            <a:noAutofit/>
          </a:bodyPr>
          <a:lstStyle/>
          <a:p>
            <a:pPr algn="just"/>
            <a:r>
              <a:rPr lang="en-IN" sz="2800" dirty="0" smtClean="0"/>
              <a:t>The crosscutting concerns for security are:</a:t>
            </a:r>
          </a:p>
          <a:p>
            <a:pPr algn="just"/>
            <a:r>
              <a:rPr lang="en-IN" sz="2400" dirty="0" smtClean="0"/>
              <a:t>Input and Data Validation </a:t>
            </a:r>
          </a:p>
          <a:p>
            <a:pPr lvl="1" algn="just"/>
            <a:r>
              <a:rPr lang="en-IN" sz="1800" dirty="0" smtClean="0"/>
              <a:t>How do you know that the input your application receives is valid and safe? Does it constrain input through entry points and  encode output through exit points. Can it trust data sources such as databases and file shares? </a:t>
            </a:r>
          </a:p>
          <a:p>
            <a:pPr lvl="1" algn="just"/>
            <a:r>
              <a:rPr lang="en-IN" sz="1800" dirty="0" smtClean="0"/>
              <a:t>Input validation refers to how your application filters, scrubs,  or rejects input before additional processing. </a:t>
            </a:r>
          </a:p>
          <a:p>
            <a:pPr algn="just"/>
            <a:r>
              <a:rPr lang="en-IN" sz="2400" dirty="0" smtClean="0"/>
              <a:t>Sensitive data</a:t>
            </a:r>
          </a:p>
          <a:p>
            <a:pPr lvl="1" algn="just"/>
            <a:r>
              <a:rPr lang="en-IN" sz="1800" dirty="0" smtClean="0"/>
              <a:t>How does your application handle sensitive data? Does it protect confidential user and application data? </a:t>
            </a:r>
          </a:p>
          <a:p>
            <a:pPr lvl="1" algn="just"/>
            <a:r>
              <a:rPr lang="en-IN" sz="1800" dirty="0" smtClean="0"/>
              <a:t>Sensitive data refers to how your application handles any data that must be protected either in memory, over the network, or in persistent stores.</a:t>
            </a:r>
          </a:p>
          <a:p>
            <a:pPr algn="just"/>
            <a:r>
              <a:rPr lang="en-IN" sz="2400" dirty="0" smtClean="0"/>
              <a:t>Session Management</a:t>
            </a:r>
          </a:p>
          <a:p>
            <a:pPr lvl="1" algn="just"/>
            <a:r>
              <a:rPr lang="en-IN" sz="1800" dirty="0" smtClean="0"/>
              <a:t>How does your application handle and protect user sessions? </a:t>
            </a:r>
          </a:p>
          <a:p>
            <a:pPr lvl="1" algn="just"/>
            <a:r>
              <a:rPr lang="en-IN" sz="1800" dirty="0" smtClean="0"/>
              <a:t>A session refers to a set of related interactions between a user and your application.</a:t>
            </a:r>
            <a:endParaRPr lang="en-IN" sz="1800" i="1" dirty="0" smtClean="0">
              <a:solidFill>
                <a:srgbClr val="00B050"/>
              </a:solidFill>
            </a:endParaRPr>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Security issues identified in a typical Web application architecture</a:t>
            </a:r>
            <a:endParaRPr lang="en-IN" dirty="0"/>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srcRect/>
          <a:stretch>
            <a:fillRect/>
          </a:stretch>
        </p:blipFill>
        <p:spPr bwMode="auto">
          <a:xfrm>
            <a:off x="76200" y="1143000"/>
            <a:ext cx="8915400" cy="4000500"/>
          </a:xfrm>
          <a:prstGeom prst="rect">
            <a:avLst/>
          </a:prstGeom>
          <a:noFill/>
          <a:ln w="9525">
            <a:noFill/>
            <a:miter lim="800000"/>
            <a:headEnd/>
            <a:tailEnd/>
          </a:ln>
          <a:effectLst/>
        </p:spPr>
      </p:pic>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The </a:t>
            </a:r>
            <a:r>
              <a:rPr lang="en-IN" dirty="0" smtClean="0">
                <a:solidFill>
                  <a:srgbClr val="0070C0"/>
                </a:solidFill>
              </a:rPr>
              <a:t>inputs </a:t>
            </a:r>
            <a:r>
              <a:rPr lang="en-IN" dirty="0" smtClean="0"/>
              <a:t>to your design can help you </a:t>
            </a:r>
            <a:r>
              <a:rPr lang="en-IN" i="1" dirty="0" smtClean="0">
                <a:solidFill>
                  <a:srgbClr val="00B050"/>
                </a:solidFill>
              </a:rPr>
              <a:t>to formalize the requirements and constraints </a:t>
            </a:r>
            <a:r>
              <a:rPr lang="en-IN" dirty="0" smtClean="0"/>
              <a:t>that your architecture must accommodate</a:t>
            </a:r>
          </a:p>
          <a:p>
            <a:pPr lvl="1"/>
            <a:r>
              <a:rPr lang="en-IN" i="1" dirty="0" smtClean="0">
                <a:solidFill>
                  <a:srgbClr val="FFC000"/>
                </a:solidFill>
              </a:rPr>
              <a:t>use cases and usage scenarios</a:t>
            </a:r>
            <a:r>
              <a:rPr lang="en-IN" dirty="0" smtClean="0"/>
              <a:t>, </a:t>
            </a:r>
            <a:r>
              <a:rPr lang="en-IN" i="1" dirty="0" smtClean="0">
                <a:solidFill>
                  <a:srgbClr val="C00000"/>
                </a:solidFill>
              </a:rPr>
              <a:t>functional requirements</a:t>
            </a:r>
            <a:r>
              <a:rPr lang="en-IN" dirty="0" smtClean="0"/>
              <a:t>, </a:t>
            </a:r>
            <a:r>
              <a:rPr lang="en-IN" i="1" dirty="0" smtClean="0">
                <a:solidFill>
                  <a:srgbClr val="FFC000"/>
                </a:solidFill>
              </a:rPr>
              <a:t>non-functional requirements </a:t>
            </a:r>
            <a:r>
              <a:rPr lang="en-IN" dirty="0" smtClean="0"/>
              <a:t>(including quality attributes such as performance, security, reliability, and others), </a:t>
            </a:r>
            <a:r>
              <a:rPr lang="en-IN" i="1" dirty="0" smtClean="0">
                <a:solidFill>
                  <a:srgbClr val="C00000"/>
                </a:solidFill>
              </a:rPr>
              <a:t>technological requirements</a:t>
            </a:r>
            <a:r>
              <a:rPr lang="en-IN" dirty="0" smtClean="0"/>
              <a:t>, the </a:t>
            </a:r>
            <a:r>
              <a:rPr lang="en-IN" i="1" dirty="0" smtClean="0">
                <a:solidFill>
                  <a:srgbClr val="FFC000"/>
                </a:solidFill>
              </a:rPr>
              <a:t>target deployment environment</a:t>
            </a:r>
            <a:r>
              <a:rPr lang="en-IN" dirty="0" smtClean="0"/>
              <a:t>, and </a:t>
            </a:r>
            <a:r>
              <a:rPr lang="en-IN" i="1" dirty="0" smtClean="0">
                <a:solidFill>
                  <a:srgbClr val="C00000"/>
                </a:solidFill>
              </a:rPr>
              <a:t>other constraints</a:t>
            </a:r>
          </a:p>
          <a:p>
            <a:r>
              <a:rPr lang="en-IN" dirty="0" smtClean="0"/>
              <a:t>During the </a:t>
            </a:r>
            <a:r>
              <a:rPr lang="en-IN" dirty="0" smtClean="0">
                <a:solidFill>
                  <a:srgbClr val="0070C0"/>
                </a:solidFill>
              </a:rPr>
              <a:t>design process</a:t>
            </a:r>
            <a:r>
              <a:rPr lang="en-IN" dirty="0" smtClean="0"/>
              <a:t>, you will </a:t>
            </a:r>
            <a:r>
              <a:rPr lang="en-IN" i="1" dirty="0" smtClean="0">
                <a:solidFill>
                  <a:srgbClr val="00B050"/>
                </a:solidFill>
              </a:rPr>
              <a:t>create a list of the architecturally significant use cases</a:t>
            </a:r>
            <a:r>
              <a:rPr lang="en-IN" dirty="0" smtClean="0"/>
              <a:t>, </a:t>
            </a:r>
            <a:r>
              <a:rPr lang="en-IN" i="1" dirty="0" smtClean="0">
                <a:solidFill>
                  <a:srgbClr val="FFC000"/>
                </a:solidFill>
              </a:rPr>
              <a:t>the architecture issues that require special attention</a:t>
            </a:r>
            <a:r>
              <a:rPr lang="en-IN" dirty="0" smtClean="0"/>
              <a:t>, and </a:t>
            </a:r>
            <a:r>
              <a:rPr lang="en-IN" i="1" dirty="0" smtClean="0">
                <a:solidFill>
                  <a:srgbClr val="C00000"/>
                </a:solidFill>
              </a:rPr>
              <a:t>the candidate architecture solutions that satisfy the requirements and constraints </a:t>
            </a:r>
            <a:r>
              <a:rPr lang="en-IN" dirty="0" smtClean="0"/>
              <a:t>defined in the design process</a:t>
            </a:r>
            <a:endParaRPr lang="en-IN" dirty="0"/>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solidFill>
                  <a:srgbClr val="002060"/>
                </a:solidFill>
              </a:rPr>
              <a:t>Do not try to build </a:t>
            </a:r>
            <a:r>
              <a:rPr lang="en-IN" dirty="0" smtClean="0"/>
              <a:t>your architecture in a </a:t>
            </a:r>
            <a:r>
              <a:rPr lang="en-IN" b="1" i="1" dirty="0" smtClean="0">
                <a:solidFill>
                  <a:srgbClr val="FF0000"/>
                </a:solidFill>
              </a:rPr>
              <a:t>single iteration</a:t>
            </a:r>
          </a:p>
          <a:p>
            <a:r>
              <a:rPr lang="en-IN" dirty="0" smtClean="0"/>
              <a:t>Architectural process is an </a:t>
            </a:r>
            <a:r>
              <a:rPr lang="en-IN" i="1" dirty="0" smtClean="0">
                <a:solidFill>
                  <a:srgbClr val="00B050"/>
                </a:solidFill>
              </a:rPr>
              <a:t>iterative and incremental approach</a:t>
            </a:r>
          </a:p>
          <a:p>
            <a:r>
              <a:rPr lang="en-IN" dirty="0" smtClean="0"/>
              <a:t>The </a:t>
            </a:r>
            <a:r>
              <a:rPr lang="en-IN" dirty="0" smtClean="0">
                <a:solidFill>
                  <a:srgbClr val="0070C0"/>
                </a:solidFill>
              </a:rPr>
              <a:t>first candidate architecture </a:t>
            </a:r>
            <a:r>
              <a:rPr lang="en-IN" dirty="0" smtClean="0"/>
              <a:t>will be </a:t>
            </a:r>
            <a:r>
              <a:rPr lang="en-IN" i="1" dirty="0" smtClean="0">
                <a:solidFill>
                  <a:srgbClr val="0070C0"/>
                </a:solidFill>
              </a:rPr>
              <a:t>a high-level design </a:t>
            </a:r>
            <a:r>
              <a:rPr lang="en-IN" dirty="0" smtClean="0"/>
              <a:t>that you can test against key scenarios, requirements, known constraints, quality attributes, and the architecture frame</a:t>
            </a:r>
          </a:p>
          <a:p>
            <a:r>
              <a:rPr lang="en-IN" dirty="0" smtClean="0"/>
              <a:t>Each iteration should add more detail</a:t>
            </a:r>
          </a:p>
          <a:p>
            <a:r>
              <a:rPr lang="en-IN" dirty="0" smtClean="0"/>
              <a:t>Do not get lost in the details, but instead focus on the major steps and build a framework on which you can base your architecture and design</a:t>
            </a:r>
          </a:p>
          <a:p>
            <a:endParaRPr lang="en-IN" dirty="0"/>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Technique</a:t>
            </a:r>
            <a:endParaRPr lang="en-IN" dirty="0"/>
          </a:p>
        </p:txBody>
      </p:sp>
      <p:sp>
        <p:nvSpPr>
          <p:cNvPr id="3" name="Content Placeholder 2"/>
          <p:cNvSpPr>
            <a:spLocks noGrp="1"/>
          </p:cNvSpPr>
          <p:nvPr>
            <p:ph idx="1"/>
          </p:nvPr>
        </p:nvSpPr>
        <p:spPr>
          <a:xfrm>
            <a:off x="0" y="1200150"/>
            <a:ext cx="5334000" cy="3943350"/>
          </a:xfrm>
        </p:spPr>
        <p:txBody>
          <a:bodyPr>
            <a:normAutofit fontScale="92500" lnSpcReduction="10000"/>
          </a:bodyPr>
          <a:lstStyle/>
          <a:p>
            <a:r>
              <a:rPr lang="en-IN" dirty="0" smtClean="0"/>
              <a:t>An iterative technique consisting of the five major stages shown in Figure</a:t>
            </a:r>
          </a:p>
          <a:p>
            <a:pPr lvl="1"/>
            <a:r>
              <a:rPr lang="en-US" dirty="0" smtClean="0"/>
              <a:t>Step1: Identify Architecture Objectives</a:t>
            </a:r>
          </a:p>
          <a:p>
            <a:pPr lvl="1"/>
            <a:r>
              <a:rPr lang="en-US" dirty="0" smtClean="0"/>
              <a:t>Step2: Key Scenarios</a:t>
            </a:r>
          </a:p>
          <a:p>
            <a:pPr lvl="1"/>
            <a:r>
              <a:rPr lang="en-US" dirty="0" smtClean="0"/>
              <a:t>Step3: Application Overview</a:t>
            </a:r>
          </a:p>
          <a:p>
            <a:pPr lvl="1"/>
            <a:r>
              <a:rPr lang="en-US" dirty="0" smtClean="0"/>
              <a:t>Step4: Key Issues</a:t>
            </a:r>
          </a:p>
          <a:p>
            <a:pPr lvl="1"/>
            <a:r>
              <a:rPr lang="en-US" dirty="0" smtClean="0"/>
              <a:t>Step5: Candidate Solutions</a:t>
            </a:r>
            <a:endParaRPr lang="en-IN" dirty="0" smtClean="0"/>
          </a:p>
          <a:p>
            <a:endParaRPr lang="en-IN" dirty="0" smtClean="0"/>
          </a:p>
        </p:txBody>
      </p:sp>
      <p:pic>
        <p:nvPicPr>
          <p:cNvPr id="1026" name="Picture 2"/>
          <p:cNvPicPr>
            <a:picLocks noChangeAspect="1" noChangeArrowheads="1"/>
          </p:cNvPicPr>
          <p:nvPr/>
        </p:nvPicPr>
        <p:blipFill>
          <a:blip r:embed="rId2"/>
          <a:srcRect/>
          <a:stretch>
            <a:fillRect/>
          </a:stretch>
        </p:blipFill>
        <p:spPr bwMode="auto">
          <a:xfrm>
            <a:off x="5162274" y="1085850"/>
            <a:ext cx="3981727" cy="4057650"/>
          </a:xfrm>
          <a:prstGeom prst="rect">
            <a:avLst/>
          </a:prstGeom>
          <a:noFill/>
          <a:ln w="9525">
            <a:noFill/>
            <a:miter lim="800000"/>
            <a:headEnd/>
            <a:tailEnd/>
          </a:ln>
          <a:effectLst/>
        </p:spPr>
      </p:pic>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Architecture Objectives</a:t>
            </a:r>
            <a:endParaRPr lang="en-IN" dirty="0"/>
          </a:p>
        </p:txBody>
      </p:sp>
      <p:sp>
        <p:nvSpPr>
          <p:cNvPr id="3" name="Content Placeholder 2"/>
          <p:cNvSpPr>
            <a:spLocks noGrp="1"/>
          </p:cNvSpPr>
          <p:nvPr>
            <p:ph idx="1"/>
          </p:nvPr>
        </p:nvSpPr>
        <p:spPr>
          <a:xfrm>
            <a:off x="457200" y="1085850"/>
            <a:ext cx="8229600" cy="3943350"/>
          </a:xfrm>
        </p:spPr>
        <p:txBody>
          <a:bodyPr>
            <a:normAutofit fontScale="62500" lnSpcReduction="20000"/>
          </a:bodyPr>
          <a:lstStyle/>
          <a:p>
            <a:pPr algn="just"/>
            <a:r>
              <a:rPr lang="en-IN" dirty="0" smtClean="0">
                <a:solidFill>
                  <a:srgbClr val="0070C0"/>
                </a:solidFill>
              </a:rPr>
              <a:t>Architecture objectives</a:t>
            </a:r>
            <a:r>
              <a:rPr lang="en-IN" dirty="0" smtClean="0"/>
              <a:t> are </a:t>
            </a:r>
            <a:r>
              <a:rPr lang="en-IN" i="1" dirty="0" smtClean="0">
                <a:solidFill>
                  <a:srgbClr val="00B050"/>
                </a:solidFill>
              </a:rPr>
              <a:t>the goals and constraints that shape your architecture and design process</a:t>
            </a:r>
            <a:r>
              <a:rPr lang="en-IN" dirty="0" smtClean="0"/>
              <a:t>, scope the exercise, and help you determine when you are finished</a:t>
            </a:r>
          </a:p>
          <a:p>
            <a:pPr algn="just"/>
            <a:r>
              <a:rPr lang="en-IN" dirty="0" smtClean="0"/>
              <a:t>Consider the following key points as you identify your architecture objectives:</a:t>
            </a:r>
          </a:p>
          <a:p>
            <a:pPr lvl="1" algn="just"/>
            <a:r>
              <a:rPr lang="en-IN" b="1" dirty="0" smtClean="0"/>
              <a:t>Identify your architecture goals at the start</a:t>
            </a:r>
          </a:p>
          <a:p>
            <a:pPr lvl="2" algn="just"/>
            <a:r>
              <a:rPr lang="en-IN" dirty="0" smtClean="0"/>
              <a:t>The amount of time you spend in each phase of architecture and design will depend on these goals. For example, are you building a prototype, testing potential paths, or embarking on a long-running architectural process for a new application?</a:t>
            </a:r>
          </a:p>
          <a:p>
            <a:pPr lvl="1" algn="just"/>
            <a:r>
              <a:rPr lang="en-IN" b="1" dirty="0" smtClean="0"/>
              <a:t>Identify who will consume your architecture</a:t>
            </a:r>
          </a:p>
          <a:p>
            <a:pPr lvl="2" algn="just"/>
            <a:r>
              <a:rPr lang="en-IN" dirty="0" smtClean="0"/>
              <a:t>Determine if your design will be used by other architects, or made available to developers and testers, operations staff, and management</a:t>
            </a:r>
          </a:p>
          <a:p>
            <a:pPr lvl="1"/>
            <a:r>
              <a:rPr lang="en-IN" b="1" dirty="0" smtClean="0"/>
              <a:t>Identify your constraints</a:t>
            </a:r>
          </a:p>
          <a:p>
            <a:pPr lvl="2"/>
            <a:r>
              <a:rPr lang="en-IN" dirty="0" smtClean="0"/>
              <a:t>Understand your technology options and constraints, usage constraints, and deployment constraints. Understand your constraints at the start so that you do not waste time or encounter surprises later in your application development process</a:t>
            </a:r>
            <a:endParaRPr lang="en-IN" dirty="0"/>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Architecture Objectives</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Based on the high-level goals for your architecture, you can </a:t>
            </a:r>
            <a:r>
              <a:rPr lang="en-IN" i="1" dirty="0" smtClean="0">
                <a:solidFill>
                  <a:srgbClr val="00B050"/>
                </a:solidFill>
              </a:rPr>
              <a:t>scope the amount of time to spend on each of your design activities</a:t>
            </a:r>
          </a:p>
          <a:p>
            <a:r>
              <a:rPr lang="en-IN" dirty="0" smtClean="0"/>
              <a:t>Define clearly the </a:t>
            </a:r>
            <a:r>
              <a:rPr lang="en-IN" i="1" dirty="0" smtClean="0">
                <a:solidFill>
                  <a:srgbClr val="0070C0"/>
                </a:solidFill>
              </a:rPr>
              <a:t>purpose and priorities </a:t>
            </a:r>
            <a:r>
              <a:rPr lang="en-IN" dirty="0" smtClean="0"/>
              <a:t>of your architecture</a:t>
            </a:r>
          </a:p>
          <a:p>
            <a:pPr lvl="1"/>
            <a:r>
              <a:rPr lang="en-IN" dirty="0" smtClean="0"/>
              <a:t>Creating a complete application design.</a:t>
            </a:r>
          </a:p>
          <a:p>
            <a:pPr lvl="1"/>
            <a:r>
              <a:rPr lang="en-IN" dirty="0" smtClean="0"/>
              <a:t>Building a prototype.</a:t>
            </a:r>
          </a:p>
          <a:p>
            <a:pPr lvl="1"/>
            <a:r>
              <a:rPr lang="en-IN" dirty="0" smtClean="0"/>
              <a:t>Identifying key technical risks.</a:t>
            </a:r>
          </a:p>
          <a:p>
            <a:pPr lvl="1"/>
            <a:r>
              <a:rPr lang="en-IN" dirty="0" smtClean="0"/>
              <a:t>Testing potential options.</a:t>
            </a:r>
          </a:p>
          <a:p>
            <a:pPr lvl="1"/>
            <a:r>
              <a:rPr lang="en-IN" dirty="0" smtClean="0"/>
              <a:t>Building shared models to gain an understanding of the system</a:t>
            </a:r>
          </a:p>
          <a:p>
            <a:endParaRPr lang="en-IN" dirty="0"/>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Scenarios</a:t>
            </a:r>
            <a:endParaRPr lang="en-IN" dirty="0"/>
          </a:p>
        </p:txBody>
      </p:sp>
      <p:sp>
        <p:nvSpPr>
          <p:cNvPr id="3" name="Content Placeholder 2"/>
          <p:cNvSpPr>
            <a:spLocks noGrp="1"/>
          </p:cNvSpPr>
          <p:nvPr>
            <p:ph idx="1"/>
          </p:nvPr>
        </p:nvSpPr>
        <p:spPr>
          <a:xfrm>
            <a:off x="457200" y="1028700"/>
            <a:ext cx="8229600" cy="4114800"/>
          </a:xfrm>
        </p:spPr>
        <p:txBody>
          <a:bodyPr>
            <a:normAutofit fontScale="70000" lnSpcReduction="20000"/>
          </a:bodyPr>
          <a:lstStyle/>
          <a:p>
            <a:r>
              <a:rPr lang="en-IN" dirty="0" smtClean="0"/>
              <a:t>In the context of architecture and design, a </a:t>
            </a:r>
            <a:r>
              <a:rPr lang="en-IN" i="1" dirty="0" smtClean="0">
                <a:solidFill>
                  <a:srgbClr val="0070C0"/>
                </a:solidFill>
              </a:rPr>
              <a:t>use case</a:t>
            </a:r>
            <a:r>
              <a:rPr lang="en-IN" i="1" dirty="0" smtClean="0"/>
              <a:t> </a:t>
            </a:r>
            <a:r>
              <a:rPr lang="en-IN" dirty="0" smtClean="0"/>
              <a:t>is a description of a set of interactions between the system and one or more actors</a:t>
            </a:r>
          </a:p>
          <a:p>
            <a:r>
              <a:rPr lang="en-IN" dirty="0" smtClean="0"/>
              <a:t>A </a:t>
            </a:r>
            <a:r>
              <a:rPr lang="en-IN" i="1" dirty="0" smtClean="0">
                <a:solidFill>
                  <a:srgbClr val="0070C0"/>
                </a:solidFill>
              </a:rPr>
              <a:t>scenario</a:t>
            </a:r>
            <a:r>
              <a:rPr lang="en-IN" dirty="0" smtClean="0"/>
              <a:t> is a broader and more encompassing description of a user’s interaction with the system, rather than a path through a use case</a:t>
            </a:r>
          </a:p>
          <a:p>
            <a:r>
              <a:rPr lang="en-IN" dirty="0" smtClean="0"/>
              <a:t>The</a:t>
            </a:r>
            <a:r>
              <a:rPr lang="en-IN" i="1" dirty="0" smtClean="0"/>
              <a:t> </a:t>
            </a:r>
            <a:r>
              <a:rPr lang="en-IN" i="1" dirty="0" smtClean="0">
                <a:solidFill>
                  <a:srgbClr val="0070C0"/>
                </a:solidFill>
              </a:rPr>
              <a:t>key scenarios</a:t>
            </a:r>
            <a:r>
              <a:rPr lang="en-IN" dirty="0" smtClean="0"/>
              <a:t> are those that are considered the most important scenarios for the success of your application</a:t>
            </a:r>
          </a:p>
          <a:p>
            <a:pPr lvl="1"/>
            <a:r>
              <a:rPr lang="en-IN" dirty="0" smtClean="0"/>
              <a:t>It represents an issue—</a:t>
            </a:r>
            <a:r>
              <a:rPr lang="en-IN" i="1" dirty="0" smtClean="0">
                <a:solidFill>
                  <a:srgbClr val="00B050"/>
                </a:solidFill>
              </a:rPr>
              <a:t>a significant unknown area or an area of significant risk</a:t>
            </a:r>
          </a:p>
          <a:p>
            <a:pPr lvl="1"/>
            <a:r>
              <a:rPr lang="en-IN" dirty="0" smtClean="0"/>
              <a:t>It refers to an </a:t>
            </a:r>
            <a:r>
              <a:rPr lang="en-IN" i="1" dirty="0" smtClean="0">
                <a:solidFill>
                  <a:srgbClr val="00B050"/>
                </a:solidFill>
              </a:rPr>
              <a:t>architecturally significant use case</a:t>
            </a:r>
          </a:p>
          <a:p>
            <a:pPr lvl="1"/>
            <a:r>
              <a:rPr lang="en-IN" dirty="0" smtClean="0"/>
              <a:t>It represents the </a:t>
            </a:r>
            <a:r>
              <a:rPr lang="en-IN" i="1" dirty="0" smtClean="0">
                <a:solidFill>
                  <a:srgbClr val="00B050"/>
                </a:solidFill>
              </a:rPr>
              <a:t>intersection of quality attributes with functionality</a:t>
            </a:r>
          </a:p>
          <a:p>
            <a:pPr lvl="1"/>
            <a:r>
              <a:rPr lang="en-IN" dirty="0" smtClean="0"/>
              <a:t>It represents a </a:t>
            </a:r>
            <a:r>
              <a:rPr lang="en-IN" i="1" dirty="0" smtClean="0">
                <a:solidFill>
                  <a:srgbClr val="00B050"/>
                </a:solidFill>
              </a:rPr>
              <a:t>trade-off between quality attributes</a:t>
            </a:r>
            <a:endParaRPr lang="en-IN" i="1" dirty="0">
              <a:solidFill>
                <a:srgbClr val="00B050"/>
              </a:solidFill>
            </a:endParaRPr>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Architecturally Significant Use Cases</a:t>
            </a:r>
            <a:endParaRPr lang="en-IN" dirty="0"/>
          </a:p>
        </p:txBody>
      </p:sp>
      <p:sp>
        <p:nvSpPr>
          <p:cNvPr id="3" name="Content Placeholder 2"/>
          <p:cNvSpPr>
            <a:spLocks noGrp="1"/>
          </p:cNvSpPr>
          <p:nvPr>
            <p:ph idx="1"/>
          </p:nvPr>
        </p:nvSpPr>
        <p:spPr>
          <a:xfrm>
            <a:off x="457200" y="1200150"/>
            <a:ext cx="8229600" cy="3771900"/>
          </a:xfrm>
        </p:spPr>
        <p:txBody>
          <a:bodyPr>
            <a:normAutofit fontScale="62500" lnSpcReduction="20000"/>
          </a:bodyPr>
          <a:lstStyle/>
          <a:p>
            <a:r>
              <a:rPr lang="en-IN" dirty="0" smtClean="0"/>
              <a:t>Architecturally significant use cases have an </a:t>
            </a:r>
            <a:r>
              <a:rPr lang="en-IN" i="1" dirty="0" smtClean="0">
                <a:solidFill>
                  <a:srgbClr val="0070C0"/>
                </a:solidFill>
              </a:rPr>
              <a:t>impact on many aspects of your design</a:t>
            </a:r>
          </a:p>
          <a:p>
            <a:r>
              <a:rPr lang="en-IN" dirty="0" smtClean="0"/>
              <a:t>These use cases are especially </a:t>
            </a:r>
            <a:r>
              <a:rPr lang="en-IN" i="1" dirty="0" smtClean="0">
                <a:solidFill>
                  <a:srgbClr val="0070C0"/>
                </a:solidFill>
              </a:rPr>
              <a:t>important in shaping the success of your application</a:t>
            </a:r>
          </a:p>
          <a:p>
            <a:r>
              <a:rPr lang="en-IN" dirty="0" smtClean="0"/>
              <a:t>They are </a:t>
            </a:r>
            <a:r>
              <a:rPr lang="en-IN" i="1" dirty="0" smtClean="0">
                <a:solidFill>
                  <a:srgbClr val="0070C0"/>
                </a:solidFill>
              </a:rPr>
              <a:t>important for the acceptance of the deployed application</a:t>
            </a:r>
          </a:p>
          <a:p>
            <a:r>
              <a:rPr lang="en-IN" dirty="0" smtClean="0"/>
              <a:t>Architecturally significant use cases are</a:t>
            </a:r>
          </a:p>
          <a:p>
            <a:pPr lvl="1"/>
            <a:r>
              <a:rPr lang="en-IN" b="1" dirty="0" smtClean="0"/>
              <a:t>Business Critical</a:t>
            </a:r>
            <a:r>
              <a:rPr lang="en-IN" dirty="0" smtClean="0"/>
              <a:t>- The use case has a </a:t>
            </a:r>
            <a:r>
              <a:rPr lang="en-IN" i="1" dirty="0" smtClean="0">
                <a:solidFill>
                  <a:srgbClr val="00B050"/>
                </a:solidFill>
              </a:rPr>
              <a:t>high usage level </a:t>
            </a:r>
            <a:r>
              <a:rPr lang="en-IN" dirty="0" smtClean="0"/>
              <a:t>or is particularly </a:t>
            </a:r>
            <a:r>
              <a:rPr lang="en-IN" i="1" dirty="0" smtClean="0">
                <a:solidFill>
                  <a:srgbClr val="00B050"/>
                </a:solidFill>
              </a:rPr>
              <a:t>important to users </a:t>
            </a:r>
            <a:r>
              <a:rPr lang="en-IN" dirty="0" smtClean="0"/>
              <a:t>or other stakeholders when compared to other features, or it </a:t>
            </a:r>
            <a:r>
              <a:rPr lang="en-IN" i="1" dirty="0" smtClean="0">
                <a:solidFill>
                  <a:srgbClr val="00B050"/>
                </a:solidFill>
              </a:rPr>
              <a:t>implies high risk</a:t>
            </a:r>
          </a:p>
          <a:p>
            <a:pPr lvl="1"/>
            <a:r>
              <a:rPr lang="en-IN" b="1" dirty="0" smtClean="0"/>
              <a:t>High Impact</a:t>
            </a:r>
            <a:r>
              <a:rPr lang="en-IN" dirty="0" smtClean="0"/>
              <a:t>- The use case intersects with both functionality and quality attributes, or </a:t>
            </a:r>
            <a:r>
              <a:rPr lang="en-IN" i="1" dirty="0" smtClean="0">
                <a:solidFill>
                  <a:srgbClr val="00B050"/>
                </a:solidFill>
              </a:rPr>
              <a:t>represents a crosscutting concern </a:t>
            </a:r>
            <a:r>
              <a:rPr lang="en-IN" dirty="0" smtClean="0"/>
              <a:t>that has an end-to-end impact across the layer and tiers of your application. An example might be a Create, Read, Update, Delete (CRUD) operation that is security-sensitive</a:t>
            </a:r>
            <a:endParaRPr lang="en-IN" dirty="0"/>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TotalTime>
  <Words>2237</Words>
  <Application>Microsoft Office PowerPoint</Application>
  <PresentationFormat>On-screen Show (16:9)</PresentationFormat>
  <Paragraphs>161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A Technique for Architecture Design</vt:lpstr>
      <vt:lpstr>Agenda</vt:lpstr>
      <vt:lpstr>Overview</vt:lpstr>
      <vt:lpstr>Overview</vt:lpstr>
      <vt:lpstr>Iterative Technique</vt:lpstr>
      <vt:lpstr>Identify Architecture Objectives</vt:lpstr>
      <vt:lpstr>Identify Architecture Objectives</vt:lpstr>
      <vt:lpstr>Key Scenarios</vt:lpstr>
      <vt:lpstr>Architecturally Significant Use Cases</vt:lpstr>
      <vt:lpstr>Architecturally Significant Use Cases</vt:lpstr>
      <vt:lpstr>Application Overview</vt:lpstr>
      <vt:lpstr>Application Overview</vt:lpstr>
      <vt:lpstr>Relevant Technologies</vt:lpstr>
      <vt:lpstr>Whiteboard Your Architecture</vt:lpstr>
      <vt:lpstr>Key Issues</vt:lpstr>
      <vt:lpstr>Quality Attributes</vt:lpstr>
      <vt:lpstr>Crosscutting Concerns</vt:lpstr>
      <vt:lpstr>Crosscutting Concerns</vt:lpstr>
      <vt:lpstr>Crosscutting Concerns</vt:lpstr>
      <vt:lpstr>Crosscutting Concerns</vt:lpstr>
      <vt:lpstr>Crosscutting Concerns</vt:lpstr>
      <vt:lpstr>Security issues identified in a typical Web application architecture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Technique for Architecture Desing</dc:title>
  <dc:creator>MAHESH</dc:creator>
  <cp:lastModifiedBy>Yogesh Mangnaik</cp:lastModifiedBy>
  <cp:revision>173</cp:revision>
  <dcterms:created xsi:type="dcterms:W3CDTF">2006-08-16T00:00:00Z</dcterms:created>
  <dcterms:modified xsi:type="dcterms:W3CDTF">2018-03-04T09:33:33Z</dcterms:modified>
</cp:coreProperties>
</file>