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7" r:id="rId28"/>
    <p:sldId id="279" r:id="rId29"/>
    <p:sldId id="280" r:id="rId30"/>
    <p:sldId id="288" r:id="rId31"/>
    <p:sldId id="289" r:id="rId32"/>
    <p:sldId id="281" r:id="rId33"/>
    <p:sldId id="282" r:id="rId34"/>
    <p:sldId id="283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3F2B-748B-4248-BB30-0B0348049F4A}" type="datetimeFigureOut">
              <a:rPr lang="en-US" smtClean="0"/>
              <a:pPr/>
              <a:t>3/4/2018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80D7C-7518-41F5-B559-6D2142D779A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Principles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Mahesh Shirole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754"/>
            <a:ext cx="8229600" cy="857250"/>
          </a:xfrm>
        </p:spPr>
        <p:txBody>
          <a:bodyPr/>
          <a:lstStyle/>
          <a:p>
            <a:r>
              <a:rPr lang="en-US" dirty="0" smtClean="0"/>
              <a:t>New Design-Graphics Editor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35768"/>
            <a:ext cx="8786874" cy="405885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We can improve by using </a:t>
            </a:r>
            <a:r>
              <a:rPr lang="en-IN" sz="2800" dirty="0"/>
              <a:t>abstract draw() method in </a:t>
            </a:r>
            <a:r>
              <a:rPr lang="en-IN" sz="2800" dirty="0" err="1"/>
              <a:t>GraphicEditor</a:t>
            </a:r>
            <a:r>
              <a:rPr lang="en-IN" sz="2800" dirty="0"/>
              <a:t> for drawing </a:t>
            </a:r>
            <a:r>
              <a:rPr lang="en-IN" sz="2800" dirty="0" smtClean="0"/>
              <a:t>objects</a:t>
            </a:r>
          </a:p>
          <a:p>
            <a:r>
              <a:rPr lang="en-IN" sz="2800" dirty="0" smtClean="0"/>
              <a:t>Move </a:t>
            </a:r>
            <a:r>
              <a:rPr lang="en-IN" sz="2800" dirty="0"/>
              <a:t>the implementation in the concrete shape </a:t>
            </a:r>
            <a:r>
              <a:rPr lang="en-IN" sz="2800" dirty="0" smtClean="0"/>
              <a:t>objects</a:t>
            </a:r>
          </a:p>
          <a:p>
            <a:r>
              <a:rPr lang="en-IN" sz="2800" dirty="0" err="1"/>
              <a:t>GraphicEditor</a:t>
            </a:r>
            <a:r>
              <a:rPr lang="en-IN" sz="2800" dirty="0"/>
              <a:t> is not changed when a new shape class is added</a:t>
            </a:r>
          </a:p>
        </p:txBody>
      </p:sp>
      <p:pic>
        <p:nvPicPr>
          <p:cNvPr id="17410" name="Picture 2" descr="Open Close Principle(OCP) - go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6503"/>
            <a:ext cx="9144000" cy="4446998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754"/>
            <a:ext cx="8229600" cy="857250"/>
          </a:xfrm>
        </p:spPr>
        <p:txBody>
          <a:bodyPr/>
          <a:lstStyle/>
          <a:p>
            <a:r>
              <a:rPr lang="en-US" dirty="0" smtClean="0"/>
              <a:t>New Design-Graphics Editor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816771"/>
            <a:ext cx="8786874" cy="4058855"/>
          </a:xfrm>
        </p:spPr>
        <p:txBody>
          <a:bodyPr>
            <a:normAutofit fontScale="70000" lnSpcReduction="20000"/>
          </a:bodyPr>
          <a:lstStyle/>
          <a:p>
            <a:r>
              <a:rPr lang="en-IN" sz="2800" dirty="0" smtClean="0"/>
              <a:t>// Open-Close Principle - Good example</a:t>
            </a:r>
            <a:br>
              <a:rPr lang="en-IN" sz="2800" dirty="0" smtClean="0"/>
            </a:br>
            <a:r>
              <a:rPr lang="en-IN" sz="2800" dirty="0" smtClean="0"/>
              <a:t>class </a:t>
            </a:r>
            <a:r>
              <a:rPr lang="en-IN" sz="2800" dirty="0" err="1" smtClean="0"/>
              <a:t>GraphicEditor</a:t>
            </a:r>
            <a:r>
              <a:rPr lang="en-IN" sz="2800" dirty="0" smtClean="0"/>
              <a:t> {</a:t>
            </a:r>
            <a:br>
              <a:rPr lang="en-IN" sz="2800" dirty="0" smtClean="0"/>
            </a:br>
            <a:r>
              <a:rPr lang="en-IN" sz="2800" dirty="0" smtClean="0"/>
              <a:t>	public void </a:t>
            </a:r>
            <a:r>
              <a:rPr lang="en-IN" sz="2800" dirty="0" err="1" smtClean="0"/>
              <a:t>drawShape</a:t>
            </a:r>
            <a:r>
              <a:rPr lang="en-IN" sz="2800" dirty="0" smtClean="0"/>
              <a:t>(Shape s) {</a:t>
            </a:r>
            <a:br>
              <a:rPr lang="en-IN" sz="2800" dirty="0" smtClean="0"/>
            </a:br>
            <a:r>
              <a:rPr lang="en-IN" sz="2800" dirty="0" smtClean="0"/>
              <a:t>	</a:t>
            </a:r>
            <a:r>
              <a:rPr lang="en-IN" sz="2800" dirty="0" err="1" smtClean="0"/>
              <a:t>s.draw</a:t>
            </a:r>
            <a:r>
              <a:rPr lang="en-IN" sz="2800" dirty="0" smtClean="0"/>
              <a:t>();</a:t>
            </a:r>
            <a:br>
              <a:rPr lang="en-IN" sz="2800" dirty="0" smtClean="0"/>
            </a:br>
            <a:r>
              <a:rPr lang="en-IN" sz="2800" dirty="0" smtClean="0"/>
              <a:t>	}</a:t>
            </a:r>
            <a:br>
              <a:rPr lang="en-IN" sz="2800" dirty="0" smtClean="0"/>
            </a:br>
            <a:r>
              <a:rPr lang="en-IN" sz="2800" dirty="0" smtClean="0"/>
              <a:t>}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class Shape {</a:t>
            </a:r>
            <a:br>
              <a:rPr lang="en-IN" sz="2800" dirty="0" smtClean="0"/>
            </a:br>
            <a:r>
              <a:rPr lang="en-IN" sz="2800" dirty="0" smtClean="0"/>
              <a:t>	abstract void draw();</a:t>
            </a:r>
            <a:br>
              <a:rPr lang="en-IN" sz="2800" dirty="0" smtClean="0"/>
            </a:br>
            <a:r>
              <a:rPr lang="en-IN" sz="2800" dirty="0" smtClean="0"/>
              <a:t>}</a:t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class Rectangle extends Shape {</a:t>
            </a:r>
            <a:br>
              <a:rPr lang="en-IN" sz="2800" dirty="0" smtClean="0"/>
            </a:br>
            <a:r>
              <a:rPr lang="en-IN" sz="2800" dirty="0" smtClean="0"/>
              <a:t>	public void draw() {</a:t>
            </a:r>
            <a:br>
              <a:rPr lang="en-IN" sz="2800" dirty="0" smtClean="0"/>
            </a:br>
            <a:r>
              <a:rPr lang="en-IN" sz="2800" dirty="0" smtClean="0"/>
              <a:t>	// draw the rectangle</a:t>
            </a:r>
            <a:br>
              <a:rPr lang="en-IN" sz="2800" dirty="0" smtClean="0"/>
            </a:br>
            <a:r>
              <a:rPr lang="en-IN" sz="2800" dirty="0" smtClean="0"/>
              <a:t>	}</a:t>
            </a:r>
            <a:br>
              <a:rPr lang="en-IN" sz="2800" dirty="0" smtClean="0"/>
            </a:br>
            <a:r>
              <a:rPr lang="en-IN" sz="2800" dirty="0" smtClean="0"/>
              <a:t>} </a:t>
            </a:r>
            <a:endParaRPr lang="en-IN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Dependency Inversion </a:t>
            </a:r>
            <a:r>
              <a:rPr lang="en-IN" dirty="0" smtClean="0"/>
              <a:t>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i="1" dirty="0"/>
              <a:t>High-level modules should not depend on low-level </a:t>
            </a:r>
            <a:r>
              <a:rPr lang="en-IN" i="1" dirty="0" smtClean="0"/>
              <a:t>modules</a:t>
            </a:r>
          </a:p>
          <a:p>
            <a:endParaRPr lang="en-IN" i="1" dirty="0" smtClean="0"/>
          </a:p>
          <a:p>
            <a:r>
              <a:rPr lang="en-IN" i="1" dirty="0" smtClean="0"/>
              <a:t>Both </a:t>
            </a:r>
            <a:r>
              <a:rPr lang="en-IN" i="1" dirty="0"/>
              <a:t>should depend on </a:t>
            </a:r>
            <a:r>
              <a:rPr lang="en-IN" i="1" dirty="0" smtClean="0"/>
              <a:t>abstractions</a:t>
            </a:r>
          </a:p>
          <a:p>
            <a:endParaRPr lang="en-IN" i="1" dirty="0"/>
          </a:p>
          <a:p>
            <a:r>
              <a:rPr lang="en-IN" i="1" dirty="0"/>
              <a:t>Abstractions should not depend on </a:t>
            </a:r>
            <a:r>
              <a:rPr lang="en-IN" i="1" dirty="0" smtClean="0"/>
              <a:t>details</a:t>
            </a:r>
          </a:p>
          <a:p>
            <a:endParaRPr lang="en-IN" i="1" dirty="0" smtClean="0"/>
          </a:p>
          <a:p>
            <a:r>
              <a:rPr lang="en-IN" i="1" dirty="0" smtClean="0"/>
              <a:t>Details </a:t>
            </a:r>
            <a:r>
              <a:rPr lang="en-IN" i="1" dirty="0"/>
              <a:t>should depend on </a:t>
            </a:r>
            <a:r>
              <a:rPr lang="en-IN" i="1" dirty="0" smtClean="0"/>
              <a:t>abstractions</a:t>
            </a:r>
            <a:endParaRPr lang="en-IN" i="1" dirty="0"/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When we design software applications we can consider the </a:t>
            </a:r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low </a:t>
            </a:r>
            <a:r>
              <a:rPr lang="en-IN" b="1" dirty="0">
                <a:solidFill>
                  <a:srgbClr val="0070C0"/>
                </a:solidFill>
              </a:rPr>
              <a:t>level classes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the classes which </a:t>
            </a:r>
            <a:r>
              <a:rPr lang="en-IN" dirty="0">
                <a:solidFill>
                  <a:srgbClr val="00B050"/>
                </a:solidFill>
              </a:rPr>
              <a:t>implement basic and primary operations</a:t>
            </a:r>
            <a:r>
              <a:rPr lang="en-IN" dirty="0"/>
              <a:t>(disk access, network protocols,...) and </a:t>
            </a:r>
            <a:endParaRPr lang="en-IN" dirty="0" smtClean="0"/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high </a:t>
            </a:r>
            <a:r>
              <a:rPr lang="en-IN" b="1" dirty="0">
                <a:solidFill>
                  <a:srgbClr val="0070C0"/>
                </a:solidFill>
              </a:rPr>
              <a:t>level classes </a:t>
            </a:r>
            <a:r>
              <a:rPr lang="en-IN" dirty="0"/>
              <a:t>the classes which </a:t>
            </a:r>
            <a:r>
              <a:rPr lang="en-IN" dirty="0">
                <a:solidFill>
                  <a:srgbClr val="00B050"/>
                </a:solidFill>
              </a:rPr>
              <a:t>encapsulate complex logic</a:t>
            </a:r>
            <a:r>
              <a:rPr lang="en-IN" dirty="0"/>
              <a:t>(business flows, ...). </a:t>
            </a:r>
            <a:r>
              <a:rPr lang="en-IN" dirty="0" smtClean="0"/>
              <a:t>The </a:t>
            </a:r>
            <a:r>
              <a:rPr lang="en-IN" dirty="0"/>
              <a:t>last ones rely on the low level classes.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natural way of implementing such structures would be to write low level classes and once we have them to write the complex high level </a:t>
            </a:r>
            <a:r>
              <a:rPr lang="en-IN" dirty="0" smtClean="0"/>
              <a:t>classes </a:t>
            </a:r>
          </a:p>
          <a:p>
            <a:r>
              <a:rPr lang="en-IN" dirty="0" smtClean="0"/>
              <a:t>Since </a:t>
            </a:r>
            <a:r>
              <a:rPr lang="en-IN" dirty="0"/>
              <a:t>high level classes are defined in terms of others this seems the logical way to do it. But this is not a flexible </a:t>
            </a:r>
            <a:r>
              <a:rPr lang="en-IN" dirty="0" smtClean="0"/>
              <a:t>design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What </a:t>
            </a:r>
            <a:r>
              <a:rPr lang="en-IN" dirty="0">
                <a:solidFill>
                  <a:srgbClr val="FF0000"/>
                </a:solidFill>
              </a:rPr>
              <a:t>happens if we need to replace a low level class?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2633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We have the manager class which is a high level class, and the low level class called Worker.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need to add a new module to our application to model the changes in the company structure determined by the employment of new specialized </a:t>
            </a:r>
            <a:r>
              <a:rPr lang="en-IN" dirty="0" smtClean="0"/>
              <a:t>workers</a:t>
            </a:r>
          </a:p>
          <a:p>
            <a:r>
              <a:rPr lang="en-IN" dirty="0" smtClean="0"/>
              <a:t>We </a:t>
            </a:r>
            <a:r>
              <a:rPr lang="en-IN" dirty="0"/>
              <a:t>created a new class </a:t>
            </a:r>
            <a:r>
              <a:rPr lang="en-IN" dirty="0" err="1"/>
              <a:t>SuperWorker</a:t>
            </a:r>
            <a:r>
              <a:rPr lang="en-IN" dirty="0"/>
              <a:t> for </a:t>
            </a:r>
            <a:r>
              <a:rPr lang="en-IN" dirty="0" smtClean="0"/>
              <a:t>this</a:t>
            </a:r>
          </a:p>
          <a:p>
            <a:endParaRPr lang="en-IN" dirty="0" smtClean="0"/>
          </a:p>
          <a:p>
            <a:r>
              <a:rPr lang="en-IN" dirty="0" smtClean="0"/>
              <a:t>Let's </a:t>
            </a:r>
            <a:r>
              <a:rPr lang="en-IN" dirty="0"/>
              <a:t>assume the Manager class is quite complex, containing very complex </a:t>
            </a:r>
            <a:r>
              <a:rPr lang="en-IN" dirty="0" smtClean="0"/>
              <a:t>logic</a:t>
            </a:r>
          </a:p>
          <a:p>
            <a:r>
              <a:rPr lang="en-IN" dirty="0" smtClean="0"/>
              <a:t>And </a:t>
            </a:r>
            <a:r>
              <a:rPr lang="en-IN" dirty="0"/>
              <a:t>now we have to change it in order to introduce the new </a:t>
            </a:r>
            <a:r>
              <a:rPr lang="en-IN" dirty="0" err="1" smtClean="0"/>
              <a:t>SuperWorker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7911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3660"/>
            <a:ext cx="8229600" cy="4179123"/>
          </a:xfrm>
        </p:spPr>
        <p:txBody>
          <a:bodyPr>
            <a:normAutofit fontScale="40000" lnSpcReduction="20000"/>
          </a:bodyPr>
          <a:lstStyle/>
          <a:p>
            <a:r>
              <a:rPr lang="en-IN" dirty="0" smtClean="0"/>
              <a:t>// Dependency Inversion Principle - Bad example</a:t>
            </a:r>
            <a:br>
              <a:rPr lang="en-IN" dirty="0" smtClean="0"/>
            </a:br>
            <a:r>
              <a:rPr lang="en-IN" dirty="0" smtClean="0"/>
              <a:t>class Worker {</a:t>
            </a:r>
            <a:br>
              <a:rPr lang="en-IN" dirty="0" smtClean="0"/>
            </a:br>
            <a:r>
              <a:rPr lang="en-IN" dirty="0" smtClean="0"/>
              <a:t>public void work() {</a:t>
            </a:r>
            <a:br>
              <a:rPr lang="en-IN" dirty="0" smtClean="0"/>
            </a:br>
            <a:r>
              <a:rPr lang="en-IN" dirty="0" smtClean="0"/>
              <a:t>// ....working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Manager {</a:t>
            </a:r>
            <a:br>
              <a:rPr lang="en-IN" dirty="0" smtClean="0"/>
            </a:br>
            <a:r>
              <a:rPr lang="en-IN" dirty="0" smtClean="0"/>
              <a:t>Worker </a:t>
            </a:r>
            <a:r>
              <a:rPr lang="en-IN" dirty="0" err="1" smtClean="0"/>
              <a:t>worker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void </a:t>
            </a:r>
            <a:r>
              <a:rPr lang="en-IN" dirty="0" err="1" smtClean="0"/>
              <a:t>setWorker</a:t>
            </a:r>
            <a:r>
              <a:rPr lang="en-IN" dirty="0" smtClean="0"/>
              <a:t>(Worker w) {</a:t>
            </a:r>
            <a:br>
              <a:rPr lang="en-IN" dirty="0" smtClean="0"/>
            </a:br>
            <a:r>
              <a:rPr lang="en-IN" dirty="0" smtClean="0"/>
              <a:t>worker = w;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void manage() {</a:t>
            </a:r>
            <a:br>
              <a:rPr lang="en-IN" dirty="0" smtClean="0"/>
            </a:br>
            <a:r>
              <a:rPr lang="en-IN" dirty="0" err="1" smtClean="0"/>
              <a:t>worker.work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</a:t>
            </a:r>
            <a:r>
              <a:rPr lang="en-IN" dirty="0" err="1" smtClean="0"/>
              <a:t>SuperWorker</a:t>
            </a: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smtClean="0"/>
              <a:t>public void work() {</a:t>
            </a:r>
            <a:br>
              <a:rPr lang="en-IN" dirty="0" smtClean="0"/>
            </a:br>
            <a:r>
              <a:rPr lang="en-IN" dirty="0" smtClean="0"/>
              <a:t>//.... working much more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Design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In </a:t>
            </a:r>
            <a:r>
              <a:rPr lang="en-IN" dirty="0"/>
              <a:t>this new design a new abstraction layer is added through the </a:t>
            </a:r>
            <a:r>
              <a:rPr lang="en-IN" dirty="0" err="1"/>
              <a:t>IWorker</a:t>
            </a:r>
            <a:r>
              <a:rPr lang="en-IN" dirty="0"/>
              <a:t> </a:t>
            </a:r>
            <a:r>
              <a:rPr lang="en-IN" dirty="0" smtClean="0"/>
              <a:t>Interface</a:t>
            </a:r>
          </a:p>
          <a:p>
            <a:r>
              <a:rPr lang="en-IN" dirty="0" smtClean="0"/>
              <a:t>Now </a:t>
            </a:r>
            <a:r>
              <a:rPr lang="en-IN" dirty="0"/>
              <a:t>the problems from the above code are solved(considering there is no change in the high level logic</a:t>
            </a:r>
            <a:r>
              <a:rPr lang="en-IN" dirty="0" smtClean="0"/>
              <a:t>)</a:t>
            </a:r>
          </a:p>
          <a:p>
            <a:r>
              <a:rPr lang="en-IN" dirty="0"/>
              <a:t>When this principle is applied it means the high level classes are not working directly with low level classes, they are using interfaces as an abstract </a:t>
            </a:r>
            <a:r>
              <a:rPr lang="en-IN" dirty="0" smtClean="0"/>
              <a:t>layer</a:t>
            </a:r>
          </a:p>
          <a:p>
            <a:r>
              <a:rPr lang="en-IN" dirty="0" smtClean="0"/>
              <a:t>In </a:t>
            </a:r>
            <a:r>
              <a:rPr lang="en-IN" dirty="0"/>
              <a:t>this case instantiation of new low level objects inside the high level classes(if necessary) can not be done using the operator </a:t>
            </a:r>
            <a:r>
              <a:rPr lang="en-IN" dirty="0" smtClean="0"/>
              <a:t>new (use creational design patterns)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754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4393437"/>
          </a:xfrm>
        </p:spPr>
        <p:txBody>
          <a:bodyPr>
            <a:normAutofit fontScale="32500" lnSpcReduction="20000"/>
          </a:bodyPr>
          <a:lstStyle/>
          <a:p>
            <a:r>
              <a:rPr lang="en-IN" dirty="0" smtClean="0"/>
              <a:t>// Dependency Inversion Principle - Good example</a:t>
            </a:r>
            <a:br>
              <a:rPr lang="en-IN" dirty="0" smtClean="0"/>
            </a:br>
            <a:endParaRPr lang="en-IN" dirty="0" smtClean="0"/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interface </a:t>
            </a:r>
            <a:r>
              <a:rPr lang="en-IN" dirty="0" err="1" smtClean="0"/>
              <a:t>IWorker</a:t>
            </a: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smtClean="0"/>
              <a:t>	public void work();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Worker implements </a:t>
            </a:r>
            <a:r>
              <a:rPr lang="en-IN" dirty="0" err="1" smtClean="0"/>
              <a:t>IWorker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	public void work() {</a:t>
            </a:r>
            <a:br>
              <a:rPr lang="en-IN" dirty="0" smtClean="0"/>
            </a:br>
            <a:r>
              <a:rPr lang="en-IN" dirty="0" smtClean="0"/>
              <a:t>	// ....working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</a:t>
            </a:r>
            <a:r>
              <a:rPr lang="en-IN" dirty="0" err="1" smtClean="0"/>
              <a:t>SuperWorker</a:t>
            </a:r>
            <a:r>
              <a:rPr lang="en-IN" dirty="0" smtClean="0"/>
              <a:t> implements </a:t>
            </a:r>
            <a:r>
              <a:rPr lang="en-IN" dirty="0" err="1" smtClean="0"/>
              <a:t>IWorker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	public void work() {</a:t>
            </a:r>
            <a:br>
              <a:rPr lang="en-IN" dirty="0" smtClean="0"/>
            </a:br>
            <a:r>
              <a:rPr lang="en-IN" dirty="0" smtClean="0"/>
              <a:t>	//.... working much more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Manager {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IWorker</a:t>
            </a:r>
            <a:r>
              <a:rPr lang="en-IN" dirty="0" smtClean="0"/>
              <a:t> worker;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public void </a:t>
            </a:r>
            <a:r>
              <a:rPr lang="en-IN" dirty="0" err="1" smtClean="0"/>
              <a:t>setWorker</a:t>
            </a:r>
            <a:r>
              <a:rPr lang="en-IN" dirty="0" smtClean="0"/>
              <a:t>(</a:t>
            </a:r>
            <a:r>
              <a:rPr lang="en-IN" dirty="0" err="1" smtClean="0"/>
              <a:t>IWorker</a:t>
            </a:r>
            <a:r>
              <a:rPr lang="en-IN" dirty="0" smtClean="0"/>
              <a:t> w) {</a:t>
            </a:r>
            <a:br>
              <a:rPr lang="en-IN" dirty="0" smtClean="0"/>
            </a:br>
            <a:r>
              <a:rPr lang="en-IN" dirty="0" smtClean="0"/>
              <a:t>	worker = w;</a:t>
            </a:r>
            <a:br>
              <a:rPr lang="en-IN" dirty="0" smtClean="0"/>
            </a:br>
            <a:r>
              <a:rPr lang="en-IN" dirty="0" smtClean="0"/>
              <a:t>	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public void manage() {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worker.work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	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Interface Segregation </a:t>
            </a:r>
            <a:r>
              <a:rPr lang="en-IN" dirty="0" smtClean="0"/>
              <a:t>Principle (ISP)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i="1" dirty="0"/>
              <a:t>Clients should not be forced to depend upon interfaces that they don't </a:t>
            </a:r>
            <a:r>
              <a:rPr lang="en-IN" i="1" dirty="0" smtClean="0"/>
              <a:t>use</a:t>
            </a:r>
          </a:p>
          <a:p>
            <a:r>
              <a:rPr lang="en-IN" dirty="0"/>
              <a:t>The </a:t>
            </a:r>
            <a:r>
              <a:rPr lang="en-IN" b="1" dirty="0"/>
              <a:t>Interface Segregation Principle</a:t>
            </a:r>
            <a:r>
              <a:rPr lang="en-IN" dirty="0"/>
              <a:t> states that </a:t>
            </a:r>
            <a:r>
              <a:rPr lang="en-IN" i="1" dirty="0">
                <a:solidFill>
                  <a:srgbClr val="00B050"/>
                </a:solidFill>
              </a:rPr>
              <a:t>clients should not be forced to implement interfaces they don't </a:t>
            </a:r>
            <a:r>
              <a:rPr lang="en-IN" i="1" dirty="0" smtClean="0">
                <a:solidFill>
                  <a:srgbClr val="00B050"/>
                </a:solidFill>
              </a:rPr>
              <a:t>use</a:t>
            </a:r>
          </a:p>
          <a:p>
            <a:r>
              <a:rPr lang="en-IN" i="1" dirty="0" smtClean="0">
                <a:solidFill>
                  <a:srgbClr val="FF0000"/>
                </a:solidFill>
              </a:rPr>
              <a:t>Instead </a:t>
            </a:r>
            <a:r>
              <a:rPr lang="en-IN" i="1" dirty="0">
                <a:solidFill>
                  <a:srgbClr val="FF0000"/>
                </a:solidFill>
              </a:rPr>
              <a:t>of one fat interface </a:t>
            </a:r>
            <a:r>
              <a:rPr lang="en-IN" b="1" dirty="0">
                <a:solidFill>
                  <a:srgbClr val="00B050"/>
                </a:solidFill>
              </a:rPr>
              <a:t>many small interfaces are preferred</a:t>
            </a:r>
            <a:r>
              <a:rPr lang="en-IN" dirty="0"/>
              <a:t> based on groups of methods, each one serving one </a:t>
            </a:r>
            <a:r>
              <a:rPr lang="en-IN" dirty="0" smtClean="0"/>
              <a:t>sub-module</a:t>
            </a:r>
            <a:endParaRPr lang="en-IN" i="1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When we design an application </a:t>
            </a:r>
            <a:r>
              <a:rPr lang="en-IN" i="1" dirty="0">
                <a:solidFill>
                  <a:srgbClr val="00B050"/>
                </a:solidFill>
              </a:rPr>
              <a:t>we should take care how we are going to make abstract a module which contains several </a:t>
            </a:r>
            <a:r>
              <a:rPr lang="en-IN" i="1" dirty="0" smtClean="0">
                <a:solidFill>
                  <a:srgbClr val="00B050"/>
                </a:solidFill>
              </a:rPr>
              <a:t>sub-modules</a:t>
            </a:r>
          </a:p>
          <a:p>
            <a:pPr algn="just"/>
            <a:r>
              <a:rPr lang="en-IN" dirty="0" smtClean="0"/>
              <a:t>Considering </a:t>
            </a:r>
            <a:r>
              <a:rPr lang="en-IN" dirty="0"/>
              <a:t>the module implemented by a class, we can have an abstraction of the system done in an </a:t>
            </a:r>
            <a:r>
              <a:rPr lang="en-IN" dirty="0" smtClean="0"/>
              <a:t>interface</a:t>
            </a:r>
          </a:p>
          <a:p>
            <a:pPr algn="just"/>
            <a:r>
              <a:rPr lang="en-IN" dirty="0" smtClean="0"/>
              <a:t>But </a:t>
            </a:r>
            <a:r>
              <a:rPr lang="en-IN" b="1" dirty="0">
                <a:solidFill>
                  <a:srgbClr val="0070C0"/>
                </a:solidFill>
              </a:rPr>
              <a:t>if we want to extend our application adding another module that contains only some of the </a:t>
            </a:r>
            <a:r>
              <a:rPr lang="en-IN" b="1" dirty="0" smtClean="0">
                <a:solidFill>
                  <a:srgbClr val="0070C0"/>
                </a:solidFill>
              </a:rPr>
              <a:t>sub-modules </a:t>
            </a:r>
            <a:r>
              <a:rPr lang="en-IN" b="1" dirty="0">
                <a:solidFill>
                  <a:srgbClr val="0070C0"/>
                </a:solidFill>
              </a:rPr>
              <a:t>of the original system</a:t>
            </a:r>
            <a:r>
              <a:rPr lang="en-IN" dirty="0"/>
              <a:t>, </a:t>
            </a:r>
            <a:r>
              <a:rPr lang="en-IN" i="1" dirty="0">
                <a:solidFill>
                  <a:srgbClr val="FF0000"/>
                </a:solidFill>
              </a:rPr>
              <a:t>we are forced to implement the full interface and to write some dummy </a:t>
            </a:r>
            <a:r>
              <a:rPr lang="en-IN" i="1" dirty="0" smtClean="0">
                <a:solidFill>
                  <a:srgbClr val="FF0000"/>
                </a:solidFill>
              </a:rPr>
              <a:t>methods</a:t>
            </a:r>
          </a:p>
          <a:p>
            <a:pPr algn="just"/>
            <a:r>
              <a:rPr lang="en-IN" dirty="0" smtClean="0"/>
              <a:t>Such </a:t>
            </a:r>
            <a:r>
              <a:rPr lang="en-IN" dirty="0"/>
              <a:t>an interface is named </a:t>
            </a:r>
            <a:r>
              <a:rPr lang="en-IN" b="1" dirty="0">
                <a:solidFill>
                  <a:srgbClr val="FF0000"/>
                </a:solidFill>
              </a:rPr>
              <a:t>fat interface or polluted </a:t>
            </a:r>
            <a:r>
              <a:rPr lang="en-IN" b="1" dirty="0" smtClean="0">
                <a:solidFill>
                  <a:srgbClr val="FF0000"/>
                </a:solidFill>
              </a:rPr>
              <a:t>interface</a:t>
            </a:r>
          </a:p>
          <a:p>
            <a:pPr algn="just"/>
            <a:r>
              <a:rPr lang="en-IN" dirty="0" smtClean="0"/>
              <a:t>Having </a:t>
            </a:r>
            <a:r>
              <a:rPr lang="en-IN" dirty="0"/>
              <a:t>an interface pollution is not a good solution and might induce inappropriate behavior in the </a:t>
            </a:r>
            <a:r>
              <a:rPr lang="en-IN" dirty="0" smtClean="0"/>
              <a:t>system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does it mean to be well designed?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system that is well designed is </a:t>
            </a:r>
            <a:r>
              <a:rPr lang="en-IN" dirty="0" smtClean="0">
                <a:solidFill>
                  <a:srgbClr val="0070C0"/>
                </a:solidFill>
              </a:rPr>
              <a:t>easy to understand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00B050"/>
                </a:solidFill>
              </a:rPr>
              <a:t>easy to change</a:t>
            </a:r>
            <a:r>
              <a:rPr lang="en-IN" dirty="0" smtClean="0"/>
              <a:t>, and </a:t>
            </a:r>
            <a:r>
              <a:rPr lang="en-IN" dirty="0" smtClean="0">
                <a:solidFill>
                  <a:srgbClr val="C00000"/>
                </a:solidFill>
              </a:rPr>
              <a:t>easy to reuse</a:t>
            </a:r>
          </a:p>
          <a:p>
            <a:r>
              <a:rPr lang="en-IN" dirty="0" smtClean="0"/>
              <a:t>It presents no particular development difficulties, is simple and economical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9054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Below is an example which </a:t>
            </a:r>
            <a:r>
              <a:rPr lang="en-IN" b="1" dirty="0">
                <a:solidFill>
                  <a:srgbClr val="FF0000"/>
                </a:solidFill>
              </a:rPr>
              <a:t>violates </a:t>
            </a:r>
            <a:r>
              <a:rPr lang="en-IN" b="1" dirty="0">
                <a:solidFill>
                  <a:srgbClr val="0070C0"/>
                </a:solidFill>
              </a:rPr>
              <a:t>the Interface Segregation </a:t>
            </a:r>
            <a:r>
              <a:rPr lang="en-IN" b="1" dirty="0" smtClean="0">
                <a:solidFill>
                  <a:srgbClr val="0070C0"/>
                </a:solidFill>
              </a:rPr>
              <a:t>Principle</a:t>
            </a:r>
          </a:p>
          <a:p>
            <a:pPr algn="just"/>
            <a:r>
              <a:rPr lang="en-IN" dirty="0" smtClean="0"/>
              <a:t>We </a:t>
            </a:r>
            <a:r>
              <a:rPr lang="en-IN" dirty="0"/>
              <a:t>have a Manager class which represent the person which manages the </a:t>
            </a:r>
            <a:r>
              <a:rPr lang="en-IN" dirty="0" smtClean="0"/>
              <a:t>workers</a:t>
            </a:r>
          </a:p>
          <a:p>
            <a:pPr lvl="1" algn="just"/>
            <a:r>
              <a:rPr lang="en-IN" dirty="0" smtClean="0"/>
              <a:t>We </a:t>
            </a:r>
            <a:r>
              <a:rPr lang="en-IN" dirty="0"/>
              <a:t>have 2 types of workers some average and some very efficient workers. </a:t>
            </a:r>
            <a:endParaRPr lang="en-IN" dirty="0" smtClean="0"/>
          </a:p>
          <a:p>
            <a:pPr lvl="1" algn="just"/>
            <a:r>
              <a:rPr lang="en-IN" dirty="0" smtClean="0"/>
              <a:t>Both </a:t>
            </a:r>
            <a:r>
              <a:rPr lang="en-IN" dirty="0"/>
              <a:t>types of workers works and they need a daily launch break to eat. </a:t>
            </a:r>
            <a:endParaRPr lang="en-IN" dirty="0" smtClean="0"/>
          </a:p>
          <a:p>
            <a:pPr algn="just"/>
            <a:r>
              <a:rPr lang="en-IN" dirty="0" smtClean="0"/>
              <a:t>But </a:t>
            </a:r>
            <a:r>
              <a:rPr lang="en-IN" dirty="0"/>
              <a:t>now some </a:t>
            </a:r>
            <a:r>
              <a:rPr lang="en-IN" b="1" dirty="0">
                <a:solidFill>
                  <a:srgbClr val="00B050"/>
                </a:solidFill>
              </a:rPr>
              <a:t>robots </a:t>
            </a:r>
            <a:r>
              <a:rPr lang="en-IN" dirty="0"/>
              <a:t>came in the company they work as well , but </a:t>
            </a:r>
            <a:r>
              <a:rPr lang="en-IN" i="1" dirty="0">
                <a:solidFill>
                  <a:srgbClr val="FF0000"/>
                </a:solidFill>
              </a:rPr>
              <a:t>they don't eat so they don't need a launch </a:t>
            </a:r>
            <a:r>
              <a:rPr lang="en-IN" i="1" dirty="0" smtClean="0">
                <a:solidFill>
                  <a:srgbClr val="FF0000"/>
                </a:solidFill>
              </a:rPr>
              <a:t>break</a:t>
            </a:r>
            <a:r>
              <a:rPr lang="en-IN" dirty="0" smtClean="0"/>
              <a:t> </a:t>
            </a:r>
          </a:p>
          <a:p>
            <a:pPr lvl="1" algn="just"/>
            <a:r>
              <a:rPr lang="en-IN" dirty="0" smtClean="0"/>
              <a:t>One </a:t>
            </a:r>
            <a:r>
              <a:rPr lang="en-IN" dirty="0"/>
              <a:t>on side the new Robot class need to </a:t>
            </a:r>
            <a:r>
              <a:rPr lang="en-IN" i="1" dirty="0">
                <a:solidFill>
                  <a:srgbClr val="00B050"/>
                </a:solidFill>
              </a:rPr>
              <a:t>implement the </a:t>
            </a:r>
            <a:r>
              <a:rPr lang="en-IN" i="1" dirty="0" err="1">
                <a:solidFill>
                  <a:srgbClr val="00B050"/>
                </a:solidFill>
              </a:rPr>
              <a:t>IWorker</a:t>
            </a:r>
            <a:r>
              <a:rPr lang="en-IN" i="1" dirty="0">
                <a:solidFill>
                  <a:srgbClr val="00B050"/>
                </a:solidFill>
              </a:rPr>
              <a:t> interface because robots </a:t>
            </a:r>
            <a:r>
              <a:rPr lang="en-IN" i="1" dirty="0" smtClean="0">
                <a:solidFill>
                  <a:srgbClr val="00B050"/>
                </a:solidFill>
              </a:rPr>
              <a:t>works</a:t>
            </a:r>
          </a:p>
          <a:p>
            <a:pPr lvl="1" algn="just"/>
            <a:r>
              <a:rPr lang="en-IN" dirty="0" smtClean="0"/>
              <a:t>On </a:t>
            </a:r>
            <a:r>
              <a:rPr lang="en-IN" dirty="0"/>
              <a:t>the other side, the </a:t>
            </a:r>
            <a:r>
              <a:rPr lang="en-IN" i="1" dirty="0">
                <a:solidFill>
                  <a:srgbClr val="FF0000"/>
                </a:solidFill>
              </a:rPr>
              <a:t>don't have to implement it because they don't eat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8920" y="428610"/>
            <a:ext cx="3952236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SuperWorker</a:t>
            </a:r>
            <a:r>
              <a:rPr lang="en-IN" dirty="0" smtClean="0"/>
              <a:t> implements </a:t>
            </a:r>
            <a:r>
              <a:rPr lang="en-IN" dirty="0" err="1" smtClean="0"/>
              <a:t>IWorker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public void work() {</a:t>
            </a:r>
            <a:br>
              <a:rPr lang="en-IN" dirty="0" smtClean="0"/>
            </a:br>
            <a:r>
              <a:rPr lang="en-IN" dirty="0" smtClean="0"/>
              <a:t>//.... working much more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void eat() {</a:t>
            </a:r>
            <a:br>
              <a:rPr lang="en-IN" dirty="0" smtClean="0"/>
            </a:br>
            <a:r>
              <a:rPr lang="en-IN" dirty="0" smtClean="0"/>
              <a:t>//.... eating in launch break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85721" y="428610"/>
            <a:ext cx="3460499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class Manager {</a:t>
            </a:r>
            <a:br>
              <a:rPr lang="en-IN" dirty="0" smtClean="0"/>
            </a:br>
            <a:r>
              <a:rPr lang="en-IN" dirty="0" err="1" smtClean="0"/>
              <a:t>IWorker</a:t>
            </a:r>
            <a:r>
              <a:rPr lang="en-IN" dirty="0" smtClean="0"/>
              <a:t> worker;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void </a:t>
            </a:r>
            <a:r>
              <a:rPr lang="en-IN" dirty="0" err="1" smtClean="0"/>
              <a:t>setWorker</a:t>
            </a:r>
            <a:r>
              <a:rPr lang="en-IN" dirty="0" smtClean="0"/>
              <a:t>(</a:t>
            </a:r>
            <a:r>
              <a:rPr lang="en-IN" dirty="0" err="1" smtClean="0"/>
              <a:t>IWorker</a:t>
            </a:r>
            <a:r>
              <a:rPr lang="en-IN" dirty="0" smtClean="0"/>
              <a:t> w) {</a:t>
            </a:r>
            <a:br>
              <a:rPr lang="en-IN" dirty="0" smtClean="0"/>
            </a:br>
            <a:r>
              <a:rPr lang="en-IN" dirty="0" smtClean="0"/>
              <a:t>worker=w;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void manage() {</a:t>
            </a:r>
            <a:br>
              <a:rPr lang="en-IN" dirty="0" smtClean="0"/>
            </a:br>
            <a:r>
              <a:rPr lang="en-IN" dirty="0" err="1" smtClean="0"/>
              <a:t>worker.work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}}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643174" y="2433673"/>
            <a:ext cx="3913072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interface </a:t>
            </a:r>
            <a:r>
              <a:rPr lang="en-IN" dirty="0" err="1" smtClean="0"/>
              <a:t>IWorker</a:t>
            </a: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smtClean="0"/>
              <a:t>public void work();</a:t>
            </a:r>
            <a:br>
              <a:rPr lang="en-IN" dirty="0" smtClean="0"/>
            </a:br>
            <a:r>
              <a:rPr lang="en-IN" dirty="0" smtClean="0"/>
              <a:t>public void eat();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Worker implements </a:t>
            </a:r>
            <a:r>
              <a:rPr lang="en-IN" dirty="0" err="1" smtClean="0"/>
              <a:t>IWorker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public void work() {</a:t>
            </a:r>
            <a:br>
              <a:rPr lang="en-IN" dirty="0" smtClean="0"/>
            </a:br>
            <a:r>
              <a:rPr lang="en-IN" dirty="0" smtClean="0"/>
              <a:t>// ....working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public void eat() {</a:t>
            </a:r>
            <a:br>
              <a:rPr lang="en-IN" dirty="0" smtClean="0"/>
            </a:br>
            <a:r>
              <a:rPr lang="en-IN" dirty="0" smtClean="0"/>
              <a:t>// ...... eating in launch break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28795" y="104598"/>
            <a:ext cx="448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interface segregation principle - bad example</a:t>
            </a:r>
            <a:br>
              <a:rPr lang="en-IN" b="1" dirty="0" smtClean="0"/>
            </a:br>
            <a:endParaRPr lang="en-IN" b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new code </a:t>
            </a:r>
            <a:r>
              <a:rPr lang="en-IN" b="1" dirty="0" smtClean="0">
                <a:solidFill>
                  <a:srgbClr val="00B050"/>
                </a:solidFill>
              </a:rPr>
              <a:t>support</a:t>
            </a:r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Interface Segregation </a:t>
            </a:r>
            <a:r>
              <a:rPr lang="en-IN" b="1" dirty="0" smtClean="0">
                <a:solidFill>
                  <a:srgbClr val="0070C0"/>
                </a:solidFill>
              </a:rPr>
              <a:t>Principle</a:t>
            </a:r>
          </a:p>
          <a:p>
            <a:r>
              <a:rPr lang="en-IN" dirty="0" smtClean="0"/>
              <a:t>By </a:t>
            </a:r>
            <a:r>
              <a:rPr lang="en-IN" dirty="0"/>
              <a:t>s</a:t>
            </a:r>
            <a:r>
              <a:rPr lang="en-IN" i="1" dirty="0">
                <a:solidFill>
                  <a:srgbClr val="00B050"/>
                </a:solidFill>
              </a:rPr>
              <a:t>plitting the </a:t>
            </a:r>
            <a:r>
              <a:rPr lang="en-IN" i="1" dirty="0" err="1">
                <a:solidFill>
                  <a:srgbClr val="00B050"/>
                </a:solidFill>
              </a:rPr>
              <a:t>IWorker</a:t>
            </a:r>
            <a:r>
              <a:rPr lang="en-IN" i="1" dirty="0">
                <a:solidFill>
                  <a:srgbClr val="00B050"/>
                </a:solidFill>
              </a:rPr>
              <a:t> interface in 2 different interfaces </a:t>
            </a:r>
            <a:r>
              <a:rPr lang="en-IN" dirty="0"/>
              <a:t>the new </a:t>
            </a:r>
            <a:r>
              <a:rPr lang="en-IN" i="1" dirty="0">
                <a:solidFill>
                  <a:srgbClr val="FF0000"/>
                </a:solidFill>
              </a:rPr>
              <a:t>Robot class is no longer forced to implement the eat </a:t>
            </a:r>
            <a:r>
              <a:rPr lang="en-IN" i="1" dirty="0" smtClean="0">
                <a:solidFill>
                  <a:srgbClr val="FF0000"/>
                </a:solidFill>
              </a:rPr>
              <a:t>method</a:t>
            </a:r>
            <a:endParaRPr lang="en-IN" dirty="0" smtClean="0"/>
          </a:p>
          <a:p>
            <a:r>
              <a:rPr lang="en-IN" dirty="0" smtClean="0"/>
              <a:t>Also </a:t>
            </a:r>
            <a:r>
              <a:rPr lang="en-IN" dirty="0"/>
              <a:t>if we need another functionality for the robot like </a:t>
            </a:r>
            <a:r>
              <a:rPr lang="en-IN" b="1" dirty="0">
                <a:solidFill>
                  <a:srgbClr val="0070C0"/>
                </a:solidFill>
              </a:rPr>
              <a:t>recharging </a:t>
            </a:r>
            <a:r>
              <a:rPr lang="en-IN" dirty="0"/>
              <a:t>we </a:t>
            </a:r>
            <a:r>
              <a:rPr lang="en-IN" i="1" dirty="0">
                <a:solidFill>
                  <a:srgbClr val="00B050"/>
                </a:solidFill>
              </a:rPr>
              <a:t>create another interface </a:t>
            </a:r>
            <a:r>
              <a:rPr lang="en-IN" i="1" dirty="0" err="1">
                <a:solidFill>
                  <a:srgbClr val="00B050"/>
                </a:solidFill>
              </a:rPr>
              <a:t>IRechargeble</a:t>
            </a:r>
            <a:r>
              <a:rPr lang="en-IN" i="1" dirty="0">
                <a:solidFill>
                  <a:srgbClr val="00B050"/>
                </a:solidFill>
              </a:rPr>
              <a:t> with a method </a:t>
            </a:r>
            <a:r>
              <a:rPr lang="en-IN" i="1" dirty="0" smtClean="0">
                <a:solidFill>
                  <a:srgbClr val="00B050"/>
                </a:solidFill>
              </a:rPr>
              <a:t>recharge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0"/>
            <a:ext cx="7215238" cy="37503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2800" b="1" dirty="0" smtClean="0"/>
              <a:t> interface segregation principle - good example</a:t>
            </a:r>
            <a:br>
              <a:rPr lang="en-IN" sz="2800" b="1" dirty="0" smtClean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/>
            </a:r>
            <a:br>
              <a:rPr lang="en-IN" sz="2800" b="1" dirty="0" smtClean="0"/>
            </a:b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72066" y="425008"/>
            <a:ext cx="3825752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class Manager {</a:t>
            </a:r>
            <a:br>
              <a:rPr lang="en-IN" dirty="0" smtClean="0"/>
            </a:br>
            <a:r>
              <a:rPr lang="en-IN" dirty="0" err="1" smtClean="0"/>
              <a:t>IWorkable</a:t>
            </a:r>
            <a:r>
              <a:rPr lang="en-IN" dirty="0" smtClean="0"/>
              <a:t> worker;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void </a:t>
            </a:r>
            <a:r>
              <a:rPr lang="en-IN" dirty="0" err="1" smtClean="0"/>
              <a:t>setWorker</a:t>
            </a:r>
            <a:r>
              <a:rPr lang="en-IN" dirty="0" smtClean="0"/>
              <a:t>(Workable w) {</a:t>
            </a:r>
            <a:br>
              <a:rPr lang="en-IN" dirty="0" smtClean="0"/>
            </a:br>
            <a:r>
              <a:rPr lang="en-IN" dirty="0" smtClean="0"/>
              <a:t>worker=w;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public void manage() {</a:t>
            </a:r>
            <a:br>
              <a:rPr lang="en-IN" dirty="0" smtClean="0"/>
            </a:br>
            <a:r>
              <a:rPr lang="en-IN" dirty="0" err="1" smtClean="0"/>
              <a:t>worker.work</a:t>
            </a:r>
            <a:r>
              <a:rPr lang="en-IN" dirty="0" smtClean="0"/>
              <a:t>();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1406" y="4189693"/>
            <a:ext cx="373942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class Robot implements </a:t>
            </a:r>
            <a:r>
              <a:rPr lang="en-IN" dirty="0" err="1" smtClean="0"/>
              <a:t>IRechargable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public void work() {// ....working }</a:t>
            </a:r>
          </a:p>
          <a:p>
            <a:r>
              <a:rPr lang="en-IN" dirty="0" smtClean="0"/>
              <a:t>Public void recharge(){ //…recharge   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1406" y="321453"/>
            <a:ext cx="3571900" cy="2862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interface </a:t>
            </a:r>
            <a:r>
              <a:rPr lang="en-IN" dirty="0" err="1" smtClean="0"/>
              <a:t>IWorkable</a:t>
            </a: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smtClean="0"/>
              <a:t>public void work(); }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interface </a:t>
            </a:r>
            <a:r>
              <a:rPr lang="en-IN" dirty="0" err="1" smtClean="0"/>
              <a:t>IResearchable</a:t>
            </a:r>
            <a:r>
              <a:rPr lang="en-IN" dirty="0" smtClean="0"/>
              <a:t> extends </a:t>
            </a:r>
            <a:r>
              <a:rPr lang="en-IN" dirty="0" err="1" smtClean="0"/>
              <a:t>IWorkable</a:t>
            </a:r>
            <a:r>
              <a:rPr lang="en-IN" dirty="0" smtClean="0"/>
              <a:t> {</a:t>
            </a:r>
          </a:p>
          <a:p>
            <a:r>
              <a:rPr lang="en-IN" dirty="0" smtClean="0"/>
              <a:t>public void recharge(); }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interface </a:t>
            </a:r>
            <a:r>
              <a:rPr lang="en-IN" dirty="0" err="1" smtClean="0"/>
              <a:t>Ifeedable</a:t>
            </a:r>
            <a:r>
              <a:rPr lang="en-IN" dirty="0" smtClean="0"/>
              <a:t> extends </a:t>
            </a:r>
            <a:r>
              <a:rPr lang="en-IN" dirty="0" err="1" smtClean="0"/>
              <a:t>IWorkable</a:t>
            </a: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smtClean="0"/>
              <a:t>public void eat(); 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888" y="2571750"/>
            <a:ext cx="3573222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class Worker implements </a:t>
            </a:r>
            <a:r>
              <a:rPr lang="en-IN" dirty="0" err="1" smtClean="0"/>
              <a:t>IFeedable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public void work() {</a:t>
            </a:r>
            <a:br>
              <a:rPr lang="en-IN" dirty="0" smtClean="0"/>
            </a:br>
            <a:r>
              <a:rPr lang="en-IN" dirty="0" smtClean="0"/>
              <a:t>// ....working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public void eat() {</a:t>
            </a:r>
            <a:br>
              <a:rPr lang="en-IN" dirty="0" smtClean="0"/>
            </a:br>
            <a:r>
              <a:rPr lang="en-IN" dirty="0" smtClean="0"/>
              <a:t>//.... eating in launch break}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944678" y="2893222"/>
            <a:ext cx="4118243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class </a:t>
            </a:r>
            <a:r>
              <a:rPr lang="en-IN" dirty="0" err="1" smtClean="0"/>
              <a:t>SuperWorker</a:t>
            </a:r>
            <a:r>
              <a:rPr lang="en-IN" dirty="0" smtClean="0"/>
              <a:t> implements </a:t>
            </a:r>
            <a:r>
              <a:rPr lang="en-IN" dirty="0" err="1" smtClean="0"/>
              <a:t>IFeedable</a:t>
            </a:r>
            <a:r>
              <a:rPr lang="en-IN" dirty="0" smtClean="0"/>
              <a:t>{</a:t>
            </a:r>
            <a:br>
              <a:rPr lang="en-IN" dirty="0" smtClean="0"/>
            </a:br>
            <a:r>
              <a:rPr lang="en-IN" dirty="0" smtClean="0"/>
              <a:t>public void work() {</a:t>
            </a:r>
            <a:br>
              <a:rPr lang="en-IN" dirty="0" smtClean="0"/>
            </a:br>
            <a:r>
              <a:rPr lang="en-IN" dirty="0" smtClean="0"/>
              <a:t>//.... working much more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public void eat() {</a:t>
            </a:r>
            <a:br>
              <a:rPr lang="en-IN" dirty="0" smtClean="0"/>
            </a:br>
            <a:r>
              <a:rPr lang="en-IN" dirty="0" smtClean="0"/>
              <a:t>//.... eating in launch break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Single Responsibility </a:t>
            </a:r>
            <a:r>
              <a:rPr lang="en-IN" dirty="0" smtClean="0"/>
              <a:t>Principle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2633"/>
          </a:xfrm>
        </p:spPr>
        <p:txBody>
          <a:bodyPr/>
          <a:lstStyle/>
          <a:p>
            <a:r>
              <a:rPr lang="en-IN" dirty="0"/>
              <a:t>A class should have</a:t>
            </a:r>
            <a:r>
              <a:rPr lang="en-IN" i="1" dirty="0"/>
              <a:t> </a:t>
            </a:r>
            <a:r>
              <a:rPr lang="en-IN" b="1" i="1" dirty="0">
                <a:solidFill>
                  <a:srgbClr val="00B050"/>
                </a:solidFill>
              </a:rPr>
              <a:t>only one reason to </a:t>
            </a:r>
            <a:r>
              <a:rPr lang="en-IN" b="1" i="1" dirty="0" smtClean="0">
                <a:solidFill>
                  <a:srgbClr val="00B050"/>
                </a:solidFill>
              </a:rPr>
              <a:t>change</a:t>
            </a:r>
            <a:endParaRPr lang="en-IN" b="1" i="1" dirty="0">
              <a:solidFill>
                <a:srgbClr val="00B050"/>
              </a:solidFill>
            </a:endParaRPr>
          </a:p>
          <a:p>
            <a:r>
              <a:rPr lang="en-IN" dirty="0"/>
              <a:t>In this context a </a:t>
            </a:r>
            <a:r>
              <a:rPr lang="en-IN" i="1" dirty="0">
                <a:solidFill>
                  <a:srgbClr val="0070C0"/>
                </a:solidFill>
              </a:rPr>
              <a:t>responsibility is considered to be one reason to </a:t>
            </a:r>
            <a:r>
              <a:rPr lang="en-IN" i="1" dirty="0" smtClean="0">
                <a:solidFill>
                  <a:srgbClr val="0070C0"/>
                </a:solidFill>
              </a:rPr>
              <a:t>change</a:t>
            </a:r>
          </a:p>
          <a:p>
            <a:r>
              <a:rPr lang="en-IN" dirty="0" smtClean="0"/>
              <a:t>This </a:t>
            </a:r>
            <a:r>
              <a:rPr lang="en-IN" dirty="0"/>
              <a:t>principle states that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we have </a:t>
            </a:r>
            <a:r>
              <a:rPr lang="en-IN" b="1" dirty="0">
                <a:solidFill>
                  <a:srgbClr val="FF0000"/>
                </a:solidFill>
              </a:rPr>
              <a:t>2 reasons to change for a </a:t>
            </a:r>
            <a:r>
              <a:rPr lang="en-IN" b="1" dirty="0" smtClean="0">
                <a:solidFill>
                  <a:srgbClr val="FF0000"/>
                </a:solidFill>
              </a:rPr>
              <a:t>class</a:t>
            </a:r>
          </a:p>
          <a:p>
            <a:pPr lvl="1"/>
            <a:r>
              <a:rPr lang="en-IN" dirty="0" smtClean="0"/>
              <a:t>we </a:t>
            </a:r>
            <a:r>
              <a:rPr lang="en-IN" dirty="0"/>
              <a:t>have to </a:t>
            </a:r>
            <a:r>
              <a:rPr lang="en-IN" b="1" dirty="0">
                <a:solidFill>
                  <a:srgbClr val="00B050"/>
                </a:solidFill>
              </a:rPr>
              <a:t>split the functionality in two </a:t>
            </a:r>
            <a:r>
              <a:rPr lang="en-IN" b="1" dirty="0" smtClean="0">
                <a:solidFill>
                  <a:srgbClr val="00B050"/>
                </a:solidFill>
              </a:rPr>
              <a:t>classes</a:t>
            </a:r>
            <a:endParaRPr lang="en-IN" b="1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4396"/>
            <a:ext cx="8229600" cy="3630227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In this context, </a:t>
            </a:r>
            <a:r>
              <a:rPr lang="en-IN" dirty="0">
                <a:solidFill>
                  <a:srgbClr val="00B050"/>
                </a:solidFill>
              </a:rPr>
              <a:t>a responsibility is considered to be one reason to </a:t>
            </a:r>
            <a:r>
              <a:rPr lang="en-IN" dirty="0" smtClean="0">
                <a:solidFill>
                  <a:srgbClr val="00B050"/>
                </a:solidFill>
              </a:rPr>
              <a:t>change</a:t>
            </a:r>
          </a:p>
          <a:p>
            <a:pPr algn="just"/>
            <a:r>
              <a:rPr lang="en-IN" dirty="0" smtClean="0"/>
              <a:t>This </a:t>
            </a:r>
            <a:r>
              <a:rPr lang="en-IN" dirty="0"/>
              <a:t>principle states that </a:t>
            </a:r>
            <a:r>
              <a:rPr lang="en-IN" dirty="0">
                <a:solidFill>
                  <a:srgbClr val="00B050"/>
                </a:solidFill>
              </a:rPr>
              <a:t>if we have 2 reasons to change for a class, we have to split the functionality in two </a:t>
            </a:r>
            <a:r>
              <a:rPr lang="en-IN" dirty="0" smtClean="0">
                <a:solidFill>
                  <a:srgbClr val="00B050"/>
                </a:solidFill>
              </a:rPr>
              <a:t>classes</a:t>
            </a:r>
          </a:p>
          <a:p>
            <a:pPr algn="just"/>
            <a:endParaRPr lang="en-IN" dirty="0" smtClean="0"/>
          </a:p>
          <a:p>
            <a:pPr algn="just"/>
            <a:r>
              <a:rPr lang="en-IN" b="1" dirty="0" smtClean="0">
                <a:solidFill>
                  <a:srgbClr val="0070C0"/>
                </a:solidFill>
              </a:rPr>
              <a:t>Each </a:t>
            </a:r>
            <a:r>
              <a:rPr lang="en-IN" b="1" dirty="0">
                <a:solidFill>
                  <a:srgbClr val="0070C0"/>
                </a:solidFill>
              </a:rPr>
              <a:t>class will handle only one responsibility </a:t>
            </a:r>
            <a:r>
              <a:rPr lang="en-IN" dirty="0"/>
              <a:t>and if in the future we need to make one change we are going to make it in the class which handles </a:t>
            </a:r>
            <a:r>
              <a:rPr lang="en-IN" dirty="0" smtClean="0"/>
              <a:t>it </a:t>
            </a:r>
          </a:p>
          <a:p>
            <a:pPr algn="just"/>
            <a:r>
              <a:rPr lang="en-IN" dirty="0" smtClean="0"/>
              <a:t>When </a:t>
            </a:r>
            <a:r>
              <a:rPr lang="en-IN" dirty="0"/>
              <a:t>we need to </a:t>
            </a:r>
            <a:r>
              <a:rPr lang="en-IN" dirty="0">
                <a:solidFill>
                  <a:srgbClr val="C00000"/>
                </a:solidFill>
              </a:rPr>
              <a:t>make a change in a class having more responsibilities</a:t>
            </a:r>
            <a:r>
              <a:rPr lang="en-IN" dirty="0"/>
              <a:t> the </a:t>
            </a:r>
            <a:r>
              <a:rPr lang="en-IN" b="1" i="1" dirty="0">
                <a:solidFill>
                  <a:srgbClr val="FF0000"/>
                </a:solidFill>
              </a:rPr>
              <a:t>change might affect the other functionality related to the other responsibility of the </a:t>
            </a:r>
            <a:r>
              <a:rPr lang="en-IN" b="1" i="1" dirty="0" smtClean="0">
                <a:solidFill>
                  <a:srgbClr val="FF0000"/>
                </a:solidFill>
              </a:rPr>
              <a:t>class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The Single Responsibility Principle</a:t>
            </a:r>
            <a:r>
              <a:rPr lang="en-IN" dirty="0"/>
              <a:t> is a simple and intuitive principle, but in practice it is sometimes hard to get it </a:t>
            </a:r>
            <a:r>
              <a:rPr lang="en-IN" dirty="0" smtClean="0"/>
              <a:t>right</a:t>
            </a:r>
            <a:endParaRPr lang="en-IN" dirty="0"/>
          </a:p>
          <a:p>
            <a:pPr algn="just"/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696503"/>
            <a:ext cx="878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Let's assume we need an object to keep an email message</a:t>
            </a:r>
          </a:p>
          <a:p>
            <a:r>
              <a:rPr lang="en-IN" sz="2400" dirty="0" smtClean="0"/>
              <a:t>We are going to use the </a:t>
            </a:r>
            <a:r>
              <a:rPr lang="en-IN" sz="2400" dirty="0" err="1" smtClean="0"/>
              <a:t>IEmail</a:t>
            </a:r>
            <a:r>
              <a:rPr lang="en-IN" sz="2400" dirty="0" smtClean="0"/>
              <a:t> interface from the below sample</a:t>
            </a:r>
            <a:endParaRPr lang="en-IN" sz="2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53567"/>
            <a:ext cx="8229600" cy="857250"/>
          </a:xfrm>
        </p:spPr>
        <p:txBody>
          <a:bodyPr>
            <a:noAutofit/>
          </a:bodyPr>
          <a:lstStyle/>
          <a:p>
            <a:r>
              <a:rPr lang="en-IN" sz="3200" dirty="0" smtClean="0"/>
              <a:t>single responsibility principle - bad example</a:t>
            </a:r>
            <a:br>
              <a:rPr lang="en-IN" sz="3200" dirty="0" smtClean="0"/>
            </a:br>
            <a:endParaRPr lang="en-IN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1577477"/>
            <a:ext cx="7929618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interface </a:t>
            </a:r>
            <a:r>
              <a:rPr lang="en-IN" sz="2800" dirty="0" err="1" smtClean="0"/>
              <a:t>IEmail</a:t>
            </a:r>
            <a:r>
              <a:rPr lang="en-IN" sz="2800" dirty="0" smtClean="0"/>
              <a:t> {</a:t>
            </a:r>
            <a:br>
              <a:rPr lang="en-IN" sz="2800" dirty="0" smtClean="0"/>
            </a:br>
            <a:r>
              <a:rPr lang="en-IN" sz="2800" dirty="0" smtClean="0"/>
              <a:t>public void </a:t>
            </a:r>
            <a:r>
              <a:rPr lang="en-IN" sz="2800" dirty="0" err="1" smtClean="0"/>
              <a:t>setSender</a:t>
            </a:r>
            <a:r>
              <a:rPr lang="en-IN" sz="2800" dirty="0" smtClean="0"/>
              <a:t>(String sender);</a:t>
            </a:r>
            <a:br>
              <a:rPr lang="en-IN" sz="2800" dirty="0" smtClean="0"/>
            </a:br>
            <a:r>
              <a:rPr lang="en-IN" sz="2800" dirty="0" smtClean="0"/>
              <a:t>public void </a:t>
            </a:r>
            <a:r>
              <a:rPr lang="en-IN" sz="2800" dirty="0" err="1" smtClean="0"/>
              <a:t>setReceiver</a:t>
            </a:r>
            <a:r>
              <a:rPr lang="en-IN" sz="2800" dirty="0" smtClean="0"/>
              <a:t>(String receiver);</a:t>
            </a:r>
            <a:br>
              <a:rPr lang="en-IN" sz="2800" dirty="0" smtClean="0"/>
            </a:br>
            <a:r>
              <a:rPr lang="en-IN" sz="2800" dirty="0" smtClean="0"/>
              <a:t>public void </a:t>
            </a:r>
            <a:r>
              <a:rPr lang="en-IN" sz="2800" dirty="0" err="1" smtClean="0"/>
              <a:t>setContent</a:t>
            </a:r>
            <a:r>
              <a:rPr lang="en-IN" sz="2800" dirty="0" smtClean="0"/>
              <a:t>(String content);</a:t>
            </a:r>
            <a:br>
              <a:rPr lang="en-IN" sz="2800" dirty="0" smtClean="0"/>
            </a:br>
            <a:r>
              <a:rPr lang="en-IN" sz="2800" dirty="0" smtClean="0"/>
              <a:t>}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3375428"/>
            <a:ext cx="792961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 smtClean="0"/>
              <a:t>class Email implements </a:t>
            </a:r>
            <a:r>
              <a:rPr lang="en-IN" sz="2400" dirty="0" err="1" smtClean="0"/>
              <a:t>IEmail</a:t>
            </a:r>
            <a:r>
              <a:rPr lang="en-IN" sz="2400" dirty="0" smtClean="0"/>
              <a:t> {</a:t>
            </a:r>
            <a:br>
              <a:rPr lang="en-IN" sz="2400" dirty="0" smtClean="0"/>
            </a:br>
            <a:r>
              <a:rPr lang="en-IN" sz="2400" dirty="0" smtClean="0"/>
              <a:t>public void </a:t>
            </a:r>
            <a:r>
              <a:rPr lang="en-IN" sz="2400" dirty="0" err="1" smtClean="0"/>
              <a:t>setSender</a:t>
            </a:r>
            <a:r>
              <a:rPr lang="en-IN" sz="2400" dirty="0" smtClean="0"/>
              <a:t>(String sender) {// set sender; }</a:t>
            </a:r>
            <a:br>
              <a:rPr lang="en-IN" sz="2400" dirty="0" smtClean="0"/>
            </a:br>
            <a:r>
              <a:rPr lang="en-IN" sz="2400" dirty="0" smtClean="0"/>
              <a:t>public void </a:t>
            </a:r>
            <a:r>
              <a:rPr lang="en-IN" sz="2400" dirty="0" err="1" smtClean="0"/>
              <a:t>setReceiver</a:t>
            </a:r>
            <a:r>
              <a:rPr lang="en-IN" sz="2400" dirty="0" smtClean="0"/>
              <a:t>(String receiver) {// set receiver; }</a:t>
            </a:r>
            <a:br>
              <a:rPr lang="en-IN" sz="2400" dirty="0" smtClean="0"/>
            </a:br>
            <a:r>
              <a:rPr lang="en-IN" sz="2400" dirty="0" smtClean="0"/>
              <a:t>public void </a:t>
            </a:r>
            <a:r>
              <a:rPr lang="en-IN" sz="2400" dirty="0" err="1" smtClean="0"/>
              <a:t>setContent</a:t>
            </a:r>
            <a:r>
              <a:rPr lang="en-IN" sz="2400" dirty="0" smtClean="0"/>
              <a:t>(String content) {// set content; }</a:t>
            </a:r>
            <a:br>
              <a:rPr lang="en-IN" sz="2400" dirty="0" smtClean="0"/>
            </a:br>
            <a:r>
              <a:rPr lang="en-IN" sz="2400" dirty="0" smtClean="0"/>
              <a:t>}</a:t>
            </a:r>
          </a:p>
          <a:p>
            <a:endParaRPr lang="en-IN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2"/>
            <a:ext cx="8229600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4339859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Let's assume we need an object to keep an email </a:t>
            </a:r>
            <a:r>
              <a:rPr lang="en-IN" dirty="0" smtClean="0"/>
              <a:t>message</a:t>
            </a:r>
          </a:p>
          <a:p>
            <a:pPr lvl="1"/>
            <a:r>
              <a:rPr lang="en-IN" dirty="0" smtClean="0"/>
              <a:t>We </a:t>
            </a:r>
            <a:r>
              <a:rPr lang="en-IN" dirty="0"/>
              <a:t>are going to use the </a:t>
            </a:r>
            <a:r>
              <a:rPr lang="en-IN" dirty="0" err="1"/>
              <a:t>IEmail</a:t>
            </a:r>
            <a:r>
              <a:rPr lang="en-IN" dirty="0"/>
              <a:t> </a:t>
            </a:r>
            <a:r>
              <a:rPr lang="en-IN" dirty="0" smtClean="0"/>
              <a:t>interface</a:t>
            </a:r>
          </a:p>
          <a:p>
            <a:r>
              <a:rPr lang="en-IN" dirty="0" smtClean="0"/>
              <a:t>At </a:t>
            </a:r>
            <a:r>
              <a:rPr lang="en-IN" dirty="0"/>
              <a:t>the first sight everything looks just fine. </a:t>
            </a:r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a closer look we can see that our </a:t>
            </a:r>
            <a:r>
              <a:rPr lang="en-IN" dirty="0" err="1"/>
              <a:t>IEmail</a:t>
            </a:r>
            <a:r>
              <a:rPr lang="en-IN" dirty="0"/>
              <a:t> interface and Email class have 2 responsibilities (reasons to change</a:t>
            </a:r>
            <a:r>
              <a:rPr lang="en-IN" dirty="0" smtClean="0"/>
              <a:t>) </a:t>
            </a:r>
          </a:p>
          <a:p>
            <a:pPr lvl="1"/>
            <a:r>
              <a:rPr lang="en-IN" dirty="0" smtClean="0"/>
              <a:t>One </a:t>
            </a:r>
            <a:r>
              <a:rPr lang="en-IN" dirty="0"/>
              <a:t>would be the use of the class in some email protocols such as pop3 or </a:t>
            </a:r>
            <a:r>
              <a:rPr lang="en-IN" dirty="0" err="1" smtClean="0"/>
              <a:t>imap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other protocols must be supported the objects should be serialized in another manner and code should be added to support new </a:t>
            </a:r>
            <a:r>
              <a:rPr lang="en-IN" dirty="0" smtClean="0"/>
              <a:t>protocols</a:t>
            </a:r>
          </a:p>
          <a:p>
            <a:pPr lvl="1"/>
            <a:r>
              <a:rPr lang="en-IN" dirty="0" smtClean="0"/>
              <a:t>Another </a:t>
            </a:r>
            <a:r>
              <a:rPr lang="en-IN" dirty="0"/>
              <a:t>one would be for the Content </a:t>
            </a:r>
            <a:r>
              <a:rPr lang="en-IN" dirty="0" smtClean="0"/>
              <a:t>field</a:t>
            </a:r>
          </a:p>
          <a:p>
            <a:pPr lvl="1"/>
            <a:r>
              <a:rPr lang="en-IN" dirty="0" smtClean="0"/>
              <a:t>Even </a:t>
            </a:r>
            <a:r>
              <a:rPr lang="en-IN" dirty="0"/>
              <a:t>if content is a string maybe we want in the future to support HTML or other </a:t>
            </a:r>
            <a:r>
              <a:rPr lang="en-IN" dirty="0" smtClean="0"/>
              <a:t>formats</a:t>
            </a:r>
            <a:endParaRPr lang="en-IN" dirty="0"/>
          </a:p>
          <a:p>
            <a:r>
              <a:rPr lang="en-IN" dirty="0"/>
              <a:t>If we keep only one class, each change for a responsibility might affect the other one:</a:t>
            </a:r>
          </a:p>
          <a:p>
            <a:pPr lvl="1"/>
            <a:r>
              <a:rPr lang="en-IN" dirty="0"/>
              <a:t>Adding a new protocol will create the need to add code for parsing and serializing the content for each type of </a:t>
            </a:r>
            <a:r>
              <a:rPr lang="en-IN" dirty="0" smtClean="0"/>
              <a:t>field</a:t>
            </a:r>
            <a:endParaRPr lang="en-IN" dirty="0"/>
          </a:p>
          <a:p>
            <a:pPr lvl="1"/>
            <a:r>
              <a:rPr lang="en-IN" dirty="0"/>
              <a:t>Adding a new content type (like html) make us to add code for each protocol </a:t>
            </a:r>
            <a:r>
              <a:rPr lang="en-IN" dirty="0" smtClean="0"/>
              <a:t>implemented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We can create a new interface and class called </a:t>
            </a:r>
            <a:r>
              <a:rPr lang="en-IN" b="1" dirty="0" err="1">
                <a:solidFill>
                  <a:srgbClr val="00B050"/>
                </a:solidFill>
              </a:rPr>
              <a:t>IContent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Content </a:t>
            </a:r>
            <a:r>
              <a:rPr lang="en-IN" dirty="0"/>
              <a:t>to split </a:t>
            </a:r>
            <a:r>
              <a:rPr lang="en-IN" dirty="0" smtClean="0"/>
              <a:t>the responsibilities</a:t>
            </a:r>
          </a:p>
          <a:p>
            <a:r>
              <a:rPr lang="en-IN" dirty="0" smtClean="0"/>
              <a:t>Having </a:t>
            </a:r>
            <a:r>
              <a:rPr lang="en-IN" dirty="0"/>
              <a:t>only one responsibility for each class give us a more flexible design:</a:t>
            </a:r>
          </a:p>
          <a:p>
            <a:pPr lvl="1"/>
            <a:r>
              <a:rPr lang="en-IN" dirty="0"/>
              <a:t>adding a new protocol causes changes only in the Email </a:t>
            </a:r>
            <a:r>
              <a:rPr lang="en-IN" dirty="0" smtClean="0"/>
              <a:t>class</a:t>
            </a:r>
            <a:endParaRPr lang="en-IN" dirty="0"/>
          </a:p>
          <a:p>
            <a:pPr lvl="1"/>
            <a:r>
              <a:rPr lang="en-IN" dirty="0"/>
              <a:t>adding a new type of content supported causes changes only in Content </a:t>
            </a:r>
            <a:r>
              <a:rPr lang="en-IN" dirty="0" smtClean="0"/>
              <a:t>class</a:t>
            </a:r>
            <a:endParaRPr lang="en-IN" dirty="0"/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Improved code after SRP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1406" y="3536163"/>
            <a:ext cx="8929718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class Email implements </a:t>
            </a:r>
            <a:r>
              <a:rPr lang="en-IN" dirty="0" err="1" smtClean="0"/>
              <a:t>IEmail</a:t>
            </a: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smtClean="0"/>
              <a:t>public void </a:t>
            </a:r>
            <a:r>
              <a:rPr lang="en-IN" dirty="0" err="1" smtClean="0"/>
              <a:t>setSender</a:t>
            </a:r>
            <a:r>
              <a:rPr lang="en-IN" dirty="0" smtClean="0"/>
              <a:t>(String sender) {// set sender; }</a:t>
            </a:r>
            <a:br>
              <a:rPr lang="en-IN" dirty="0" smtClean="0"/>
            </a:br>
            <a:r>
              <a:rPr lang="en-IN" dirty="0" smtClean="0"/>
              <a:t>public void </a:t>
            </a:r>
            <a:r>
              <a:rPr lang="en-IN" dirty="0" err="1" smtClean="0"/>
              <a:t>setReceiver</a:t>
            </a:r>
            <a:r>
              <a:rPr lang="en-IN" dirty="0" smtClean="0"/>
              <a:t>(String receiver) {// set receiver; }</a:t>
            </a:r>
            <a:br>
              <a:rPr lang="en-IN" dirty="0" smtClean="0"/>
            </a:br>
            <a:r>
              <a:rPr lang="en-IN" dirty="0" smtClean="0"/>
              <a:t>public void </a:t>
            </a:r>
            <a:r>
              <a:rPr lang="en-IN" dirty="0" err="1" smtClean="0"/>
              <a:t>setContent</a:t>
            </a:r>
            <a:r>
              <a:rPr lang="en-IN" dirty="0" smtClean="0"/>
              <a:t>(</a:t>
            </a:r>
            <a:r>
              <a:rPr lang="en-IN" dirty="0" err="1" smtClean="0"/>
              <a:t>IContent</a:t>
            </a:r>
            <a:r>
              <a:rPr lang="en-IN" dirty="0" smtClean="0"/>
              <a:t> content) {// set content; }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2736508"/>
            <a:ext cx="878687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interface Content {</a:t>
            </a:r>
            <a:br>
              <a:rPr lang="en-IN" dirty="0" smtClean="0"/>
            </a:br>
            <a:r>
              <a:rPr lang="en-IN" dirty="0" smtClean="0"/>
              <a:t>public String </a:t>
            </a:r>
            <a:r>
              <a:rPr lang="en-IN" dirty="0" err="1" smtClean="0"/>
              <a:t>getAsString</a:t>
            </a:r>
            <a:r>
              <a:rPr lang="en-IN" dirty="0" smtClean="0"/>
              <a:t>(); // used for serialization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1446602"/>
            <a:ext cx="8715436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interface </a:t>
            </a:r>
            <a:r>
              <a:rPr lang="en-IN" dirty="0" err="1" smtClean="0"/>
              <a:t>IEmail</a:t>
            </a: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smtClean="0"/>
              <a:t>public void </a:t>
            </a:r>
            <a:r>
              <a:rPr lang="en-IN" dirty="0" err="1" smtClean="0"/>
              <a:t>setSender</a:t>
            </a:r>
            <a:r>
              <a:rPr lang="en-IN" dirty="0" smtClean="0"/>
              <a:t>(String sender);</a:t>
            </a:r>
            <a:br>
              <a:rPr lang="en-IN" dirty="0" smtClean="0"/>
            </a:br>
            <a:r>
              <a:rPr lang="en-IN" dirty="0" smtClean="0"/>
              <a:t>public void </a:t>
            </a:r>
            <a:r>
              <a:rPr lang="en-IN" dirty="0" err="1" smtClean="0"/>
              <a:t>setReceiver</a:t>
            </a:r>
            <a:r>
              <a:rPr lang="en-IN" dirty="0" smtClean="0"/>
              <a:t>(String receiver);</a:t>
            </a:r>
            <a:br>
              <a:rPr lang="en-IN" dirty="0" smtClean="0"/>
            </a:br>
            <a:r>
              <a:rPr lang="en-IN" dirty="0" smtClean="0"/>
              <a:t>public void </a:t>
            </a:r>
            <a:r>
              <a:rPr lang="en-IN" dirty="0" err="1" smtClean="0"/>
              <a:t>setContent</a:t>
            </a:r>
            <a:r>
              <a:rPr lang="en-IN" dirty="0" smtClean="0"/>
              <a:t>(</a:t>
            </a:r>
            <a:r>
              <a:rPr lang="en-IN" dirty="0" err="1" smtClean="0"/>
              <a:t>IContent</a:t>
            </a:r>
            <a:r>
              <a:rPr lang="en-IN" dirty="0" smtClean="0"/>
              <a:t> content);</a:t>
            </a:r>
            <a:br>
              <a:rPr lang="en-IN" dirty="0" smtClean="0"/>
            </a:b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The smells of a poor design have many different components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Rigidity: </a:t>
            </a:r>
            <a:r>
              <a:rPr lang="en-IN" dirty="0" smtClean="0"/>
              <a:t>The system is hard to change because every time you change one thing, you have to change something else in a never ending succession of changes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Fragility:</a:t>
            </a:r>
            <a:r>
              <a:rPr lang="en-IN" dirty="0" smtClean="0"/>
              <a:t> A change to one part of the system causes it to break in many other, completely unrelated, parts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Immobility: </a:t>
            </a:r>
            <a:r>
              <a:rPr lang="en-IN" dirty="0" smtClean="0"/>
              <a:t>It is hard to disentangle the system into components that can be reused in other systems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906" y="1446601"/>
            <a:ext cx="8985426" cy="3268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53567"/>
            <a:ext cx="8229600" cy="8572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53567"/>
            <a:ext cx="8229600" cy="8572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803659"/>
            <a:ext cx="9007534" cy="423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Liskov's</a:t>
            </a:r>
            <a:r>
              <a:rPr lang="en-IN" dirty="0"/>
              <a:t> Substitution Principle(LSP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All the time we design a program module and we </a:t>
            </a:r>
            <a:r>
              <a:rPr lang="en-IN" b="1" dirty="0">
                <a:solidFill>
                  <a:srgbClr val="0070C0"/>
                </a:solidFill>
              </a:rPr>
              <a:t>create some class </a:t>
            </a:r>
            <a:r>
              <a:rPr lang="en-IN" b="1" dirty="0" smtClean="0">
                <a:solidFill>
                  <a:srgbClr val="0070C0"/>
                </a:solidFill>
              </a:rPr>
              <a:t>hierarchies</a:t>
            </a:r>
            <a:endParaRPr lang="en-IN" dirty="0" smtClean="0"/>
          </a:p>
          <a:p>
            <a:r>
              <a:rPr lang="en-IN" dirty="0" smtClean="0"/>
              <a:t>Then </a:t>
            </a:r>
            <a:r>
              <a:rPr lang="en-IN" dirty="0"/>
              <a:t>we </a:t>
            </a:r>
            <a:r>
              <a:rPr lang="en-IN" b="1" dirty="0">
                <a:solidFill>
                  <a:srgbClr val="00B050"/>
                </a:solidFill>
              </a:rPr>
              <a:t>extend some classes </a:t>
            </a:r>
            <a:r>
              <a:rPr lang="en-IN" dirty="0"/>
              <a:t>creating </a:t>
            </a:r>
            <a:r>
              <a:rPr lang="en-IN" b="1" i="1" dirty="0">
                <a:solidFill>
                  <a:srgbClr val="C00000"/>
                </a:solidFill>
              </a:rPr>
              <a:t>some derived </a:t>
            </a:r>
            <a:r>
              <a:rPr lang="en-IN" b="1" i="1" dirty="0" smtClean="0">
                <a:solidFill>
                  <a:srgbClr val="C00000"/>
                </a:solidFill>
              </a:rPr>
              <a:t>classes</a:t>
            </a:r>
            <a:endParaRPr lang="en-IN" dirty="0"/>
          </a:p>
          <a:p>
            <a:r>
              <a:rPr lang="en-IN" dirty="0"/>
              <a:t>We must make sure that the </a:t>
            </a:r>
            <a:r>
              <a:rPr lang="en-IN" b="1" dirty="0">
                <a:solidFill>
                  <a:srgbClr val="C00000"/>
                </a:solidFill>
              </a:rPr>
              <a:t>new derived classes </a:t>
            </a:r>
            <a:r>
              <a:rPr lang="en-IN" dirty="0"/>
              <a:t>just </a:t>
            </a:r>
            <a:r>
              <a:rPr lang="en-IN" i="1" dirty="0">
                <a:solidFill>
                  <a:srgbClr val="00B050"/>
                </a:solidFill>
              </a:rPr>
              <a:t>extend without replacing the functionality of old </a:t>
            </a:r>
            <a:r>
              <a:rPr lang="en-IN" i="1" dirty="0" smtClean="0">
                <a:solidFill>
                  <a:srgbClr val="00B050"/>
                </a:solidFill>
              </a:rPr>
              <a:t>classes</a:t>
            </a:r>
          </a:p>
          <a:p>
            <a:r>
              <a:rPr lang="en-IN" dirty="0" smtClean="0"/>
              <a:t> </a:t>
            </a:r>
            <a:r>
              <a:rPr lang="en-IN" dirty="0"/>
              <a:t>Otherwise the new classes can produce undesired effects when they are used in existing program </a:t>
            </a:r>
            <a:r>
              <a:rPr lang="en-IN" dirty="0" smtClean="0"/>
              <a:t>modules</a:t>
            </a:r>
            <a:endParaRPr lang="en-IN" dirty="0"/>
          </a:p>
          <a:p>
            <a:r>
              <a:rPr lang="en-IN" dirty="0" err="1"/>
              <a:t>Likov's</a:t>
            </a:r>
            <a:r>
              <a:rPr lang="en-IN" dirty="0"/>
              <a:t> Substitution Principle states that </a:t>
            </a:r>
            <a:endParaRPr lang="en-IN" dirty="0" smtClean="0"/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if </a:t>
            </a:r>
            <a:r>
              <a:rPr lang="en-IN" dirty="0">
                <a:solidFill>
                  <a:srgbClr val="00B0F0"/>
                </a:solidFill>
              </a:rPr>
              <a:t>a program module is using a Base class, </a:t>
            </a:r>
            <a:endParaRPr lang="en-IN" dirty="0" smtClean="0">
              <a:solidFill>
                <a:srgbClr val="00B0F0"/>
              </a:solidFill>
            </a:endParaRPr>
          </a:p>
          <a:p>
            <a:pPr lvl="1"/>
            <a:r>
              <a:rPr lang="en-IN" dirty="0" smtClean="0">
                <a:solidFill>
                  <a:srgbClr val="00B0F0"/>
                </a:solidFill>
              </a:rPr>
              <a:t>then </a:t>
            </a:r>
            <a:r>
              <a:rPr lang="en-IN" dirty="0">
                <a:solidFill>
                  <a:srgbClr val="00B0F0"/>
                </a:solidFill>
              </a:rPr>
              <a:t>the reference to the Base class can be replaced with a Derived class without affecting the functionality of the program </a:t>
            </a:r>
            <a:r>
              <a:rPr lang="en-IN" dirty="0" smtClean="0">
                <a:solidFill>
                  <a:srgbClr val="00B0F0"/>
                </a:solidFill>
              </a:rPr>
              <a:t>module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7175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6502"/>
            <a:ext cx="8229600" cy="4339859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Below is the classic example for which the </a:t>
            </a:r>
            <a:r>
              <a:rPr lang="en-IN" b="1" dirty="0" err="1" smtClean="0">
                <a:solidFill>
                  <a:srgbClr val="00B0F0"/>
                </a:solidFill>
              </a:rPr>
              <a:t>Liskov's</a:t>
            </a:r>
            <a:r>
              <a:rPr lang="en-IN" b="1" dirty="0" smtClean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rgbClr val="00B0F0"/>
                </a:solidFill>
              </a:rPr>
              <a:t>Substitution Principle </a:t>
            </a:r>
            <a:r>
              <a:rPr lang="en-IN" dirty="0"/>
              <a:t>is </a:t>
            </a:r>
            <a:r>
              <a:rPr lang="en-IN" i="1" dirty="0" smtClean="0">
                <a:solidFill>
                  <a:srgbClr val="FF0000"/>
                </a:solidFill>
              </a:rPr>
              <a:t>violated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example 2 classes are used: </a:t>
            </a:r>
            <a:r>
              <a:rPr lang="en-IN" b="1" dirty="0">
                <a:solidFill>
                  <a:srgbClr val="C00000"/>
                </a:solidFill>
              </a:rPr>
              <a:t>Rectangle</a:t>
            </a:r>
            <a:r>
              <a:rPr lang="en-IN" b="1" dirty="0"/>
              <a:t> </a:t>
            </a:r>
            <a:r>
              <a:rPr lang="en-IN" dirty="0"/>
              <a:t>and </a:t>
            </a:r>
            <a:r>
              <a:rPr lang="en-IN" b="1" dirty="0" smtClean="0">
                <a:solidFill>
                  <a:srgbClr val="C00000"/>
                </a:solidFill>
              </a:rPr>
              <a:t>Square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Let's </a:t>
            </a:r>
            <a:r>
              <a:rPr lang="en-IN" dirty="0"/>
              <a:t>assume that the Rectangle object is used somewhere in the </a:t>
            </a:r>
            <a:r>
              <a:rPr lang="en-IN" dirty="0" smtClean="0"/>
              <a:t>application </a:t>
            </a:r>
          </a:p>
          <a:p>
            <a:pPr lvl="1"/>
            <a:r>
              <a:rPr lang="en-IN" dirty="0" smtClean="0"/>
              <a:t>We </a:t>
            </a:r>
            <a:r>
              <a:rPr lang="en-IN" dirty="0"/>
              <a:t>extend the application and add the Square </a:t>
            </a:r>
            <a:r>
              <a:rPr lang="en-IN" dirty="0" smtClean="0"/>
              <a:t>class 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square class is returned by a factory pattern, based on some conditions and we don't know the exact what type of object will be </a:t>
            </a:r>
            <a:r>
              <a:rPr lang="en-IN" dirty="0" smtClean="0"/>
              <a:t>returned </a:t>
            </a:r>
          </a:p>
          <a:p>
            <a:endParaRPr lang="en-IN" dirty="0" smtClean="0"/>
          </a:p>
          <a:p>
            <a:r>
              <a:rPr lang="en-IN" dirty="0" smtClean="0"/>
              <a:t>But </a:t>
            </a:r>
            <a:r>
              <a:rPr lang="en-IN" dirty="0"/>
              <a:t>we know it's a </a:t>
            </a:r>
            <a:r>
              <a:rPr lang="en-IN" dirty="0" smtClean="0"/>
              <a:t>Rectangle</a:t>
            </a:r>
          </a:p>
          <a:p>
            <a:pPr lvl="1"/>
            <a:r>
              <a:rPr lang="en-IN" dirty="0" smtClean="0"/>
              <a:t>We </a:t>
            </a:r>
            <a:r>
              <a:rPr lang="en-IN" dirty="0"/>
              <a:t>get the rectangle object, set the width to 5 and height to 10 and get the </a:t>
            </a:r>
            <a:r>
              <a:rPr lang="en-IN" dirty="0" smtClean="0"/>
              <a:t>area 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For </a:t>
            </a:r>
            <a:r>
              <a:rPr lang="en-IN" b="1" dirty="0">
                <a:solidFill>
                  <a:srgbClr val="00B050"/>
                </a:solidFill>
              </a:rPr>
              <a:t>a rectangle with width 5 and height 10 the area should be </a:t>
            </a:r>
            <a:r>
              <a:rPr lang="en-IN" b="1" dirty="0" smtClean="0">
                <a:solidFill>
                  <a:srgbClr val="00B050"/>
                </a:solidFill>
              </a:rPr>
              <a:t>50</a:t>
            </a:r>
            <a:endParaRPr lang="en-IN" dirty="0" smtClean="0"/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Instead </a:t>
            </a:r>
            <a:r>
              <a:rPr lang="en-IN" b="1" dirty="0">
                <a:solidFill>
                  <a:srgbClr val="FF0000"/>
                </a:solidFill>
              </a:rPr>
              <a:t>the result will be </a:t>
            </a:r>
            <a:r>
              <a:rPr lang="en-IN" b="1" dirty="0" smtClean="0">
                <a:solidFill>
                  <a:srgbClr val="FF0000"/>
                </a:solidFill>
              </a:rPr>
              <a:t>100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18"/>
            <a:ext cx="8229600" cy="48220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// Violation of </a:t>
            </a:r>
            <a:r>
              <a:rPr lang="en-IN" dirty="0" err="1" smtClean="0"/>
              <a:t>Likov's</a:t>
            </a:r>
            <a:r>
              <a:rPr lang="en-IN" dirty="0" smtClean="0"/>
              <a:t> Substitution Principle </a:t>
            </a:r>
          </a:p>
          <a:p>
            <a:pPr>
              <a:buNone/>
            </a:pPr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-32" y="482188"/>
            <a:ext cx="8929750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dirty="0" smtClean="0"/>
              <a:t>class Rectangle { protected 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 err="1" smtClean="0"/>
              <a:t>m_width</a:t>
            </a:r>
            <a:r>
              <a:rPr lang="en-IN" sz="1400" dirty="0" smtClean="0"/>
              <a:t>; protected 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 err="1" smtClean="0"/>
              <a:t>m_height</a:t>
            </a:r>
            <a:r>
              <a:rPr lang="en-IN" sz="1400" dirty="0" smtClean="0"/>
              <a:t>; </a:t>
            </a:r>
          </a:p>
          <a:p>
            <a:pPr>
              <a:buNone/>
            </a:pPr>
            <a:r>
              <a:rPr lang="en-IN" sz="1400" dirty="0" smtClean="0"/>
              <a:t>public void </a:t>
            </a:r>
            <a:r>
              <a:rPr lang="en-IN" sz="1400" dirty="0" err="1" smtClean="0"/>
              <a:t>setWidth</a:t>
            </a:r>
            <a:r>
              <a:rPr lang="en-IN" sz="1400" dirty="0" smtClean="0"/>
              <a:t>(</a:t>
            </a:r>
            <a:r>
              <a:rPr lang="en-IN" sz="1400" dirty="0" err="1" smtClean="0"/>
              <a:t>int</a:t>
            </a:r>
            <a:r>
              <a:rPr lang="en-IN" sz="1400" dirty="0" smtClean="0"/>
              <a:t> width){ </a:t>
            </a:r>
            <a:r>
              <a:rPr lang="en-IN" sz="1400" dirty="0" err="1" smtClean="0"/>
              <a:t>m_width</a:t>
            </a:r>
            <a:r>
              <a:rPr lang="en-IN" sz="1400" dirty="0" smtClean="0"/>
              <a:t> = width; } </a:t>
            </a:r>
          </a:p>
          <a:p>
            <a:pPr>
              <a:buNone/>
            </a:pPr>
            <a:r>
              <a:rPr lang="en-IN" sz="1400" dirty="0" smtClean="0"/>
              <a:t>public void </a:t>
            </a:r>
            <a:r>
              <a:rPr lang="en-IN" sz="1400" dirty="0" err="1" smtClean="0"/>
              <a:t>setHeight</a:t>
            </a:r>
            <a:r>
              <a:rPr lang="en-IN" sz="1400" dirty="0" smtClean="0"/>
              <a:t>(</a:t>
            </a:r>
            <a:r>
              <a:rPr lang="en-IN" sz="1400" dirty="0" err="1" smtClean="0"/>
              <a:t>int</a:t>
            </a:r>
            <a:r>
              <a:rPr lang="en-IN" sz="1400" dirty="0" smtClean="0"/>
              <a:t> height){ </a:t>
            </a:r>
            <a:r>
              <a:rPr lang="en-IN" sz="1400" dirty="0" err="1" smtClean="0"/>
              <a:t>m_height</a:t>
            </a:r>
            <a:r>
              <a:rPr lang="en-IN" sz="1400" dirty="0" smtClean="0"/>
              <a:t> = height; } </a:t>
            </a:r>
          </a:p>
          <a:p>
            <a:pPr>
              <a:buNone/>
            </a:pPr>
            <a:r>
              <a:rPr lang="en-IN" sz="1400" dirty="0" smtClean="0"/>
              <a:t>public 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 err="1" smtClean="0"/>
              <a:t>getWidth</a:t>
            </a:r>
            <a:r>
              <a:rPr lang="en-IN" sz="1400" dirty="0" smtClean="0"/>
              <a:t>(){ return </a:t>
            </a:r>
            <a:r>
              <a:rPr lang="en-IN" sz="1400" dirty="0" err="1" smtClean="0"/>
              <a:t>m_width</a:t>
            </a:r>
            <a:r>
              <a:rPr lang="en-IN" sz="1400" dirty="0" smtClean="0"/>
              <a:t>; } </a:t>
            </a:r>
          </a:p>
          <a:p>
            <a:pPr>
              <a:buNone/>
            </a:pPr>
            <a:r>
              <a:rPr lang="en-IN" sz="1400" dirty="0" smtClean="0"/>
              <a:t>public 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 err="1" smtClean="0"/>
              <a:t>getHeight</a:t>
            </a:r>
            <a:r>
              <a:rPr lang="en-IN" sz="1400" dirty="0" smtClean="0"/>
              <a:t>(){ return </a:t>
            </a:r>
            <a:r>
              <a:rPr lang="en-IN" sz="1400" dirty="0" err="1" smtClean="0"/>
              <a:t>m_height</a:t>
            </a:r>
            <a:r>
              <a:rPr lang="en-IN" sz="1400" dirty="0" smtClean="0"/>
              <a:t>; } </a:t>
            </a:r>
          </a:p>
          <a:p>
            <a:pPr>
              <a:buNone/>
            </a:pPr>
            <a:r>
              <a:rPr lang="en-IN" sz="1400" dirty="0" smtClean="0"/>
              <a:t>public </a:t>
            </a:r>
            <a:r>
              <a:rPr lang="en-IN" sz="1400" dirty="0" err="1" smtClean="0"/>
              <a:t>int</a:t>
            </a:r>
            <a:r>
              <a:rPr lang="en-IN" sz="1400" dirty="0" smtClean="0"/>
              <a:t> </a:t>
            </a:r>
            <a:r>
              <a:rPr lang="en-IN" sz="1400" dirty="0" err="1" smtClean="0"/>
              <a:t>getArea</a:t>
            </a:r>
            <a:r>
              <a:rPr lang="en-IN" sz="1400" dirty="0" smtClean="0"/>
              <a:t>(){ return </a:t>
            </a:r>
            <a:r>
              <a:rPr lang="en-IN" sz="1400" dirty="0" err="1" smtClean="0"/>
              <a:t>m_width</a:t>
            </a:r>
            <a:r>
              <a:rPr lang="en-IN" sz="1400" dirty="0" smtClean="0"/>
              <a:t> * </a:t>
            </a:r>
            <a:r>
              <a:rPr lang="en-IN" sz="1400" dirty="0" err="1" smtClean="0"/>
              <a:t>m_height</a:t>
            </a:r>
            <a:r>
              <a:rPr lang="en-IN" sz="1400" dirty="0" smtClean="0"/>
              <a:t>; } }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21651"/>
            <a:ext cx="892971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dirty="0" smtClean="0"/>
              <a:t>class Square extends Rectangle { </a:t>
            </a:r>
          </a:p>
          <a:p>
            <a:pPr>
              <a:buNone/>
            </a:pPr>
            <a:r>
              <a:rPr lang="en-IN" sz="1400" dirty="0" smtClean="0"/>
              <a:t>public void </a:t>
            </a:r>
            <a:r>
              <a:rPr lang="en-IN" sz="1400" dirty="0" err="1" smtClean="0"/>
              <a:t>setWidth</a:t>
            </a:r>
            <a:r>
              <a:rPr lang="en-IN" sz="1400" dirty="0" smtClean="0"/>
              <a:t>(</a:t>
            </a:r>
            <a:r>
              <a:rPr lang="en-IN" sz="1400" dirty="0" err="1" smtClean="0"/>
              <a:t>int</a:t>
            </a:r>
            <a:r>
              <a:rPr lang="en-IN" sz="1400" dirty="0" smtClean="0"/>
              <a:t> width){ </a:t>
            </a:r>
            <a:r>
              <a:rPr lang="en-IN" sz="1400" dirty="0" err="1" smtClean="0"/>
              <a:t>m_width</a:t>
            </a:r>
            <a:r>
              <a:rPr lang="en-IN" sz="1400" dirty="0" smtClean="0"/>
              <a:t> = width; </a:t>
            </a:r>
          </a:p>
          <a:p>
            <a:pPr>
              <a:buNone/>
            </a:pPr>
            <a:r>
              <a:rPr lang="en-IN" sz="1400" dirty="0" err="1" smtClean="0"/>
              <a:t>m_height</a:t>
            </a:r>
            <a:r>
              <a:rPr lang="en-IN" sz="1400" dirty="0" smtClean="0"/>
              <a:t> = width; } </a:t>
            </a:r>
          </a:p>
          <a:p>
            <a:pPr>
              <a:buNone/>
            </a:pPr>
            <a:r>
              <a:rPr lang="en-IN" sz="1400" dirty="0" smtClean="0"/>
              <a:t>public void </a:t>
            </a:r>
            <a:r>
              <a:rPr lang="en-IN" sz="1400" dirty="0" err="1" smtClean="0"/>
              <a:t>setHeight</a:t>
            </a:r>
            <a:r>
              <a:rPr lang="en-IN" sz="1400" dirty="0" smtClean="0"/>
              <a:t>(</a:t>
            </a:r>
            <a:r>
              <a:rPr lang="en-IN" sz="1400" dirty="0" err="1" smtClean="0"/>
              <a:t>int</a:t>
            </a:r>
            <a:r>
              <a:rPr lang="en-IN" sz="1400" dirty="0" smtClean="0"/>
              <a:t> height){ </a:t>
            </a:r>
            <a:r>
              <a:rPr lang="en-IN" sz="1400" dirty="0" err="1" smtClean="0"/>
              <a:t>m_width</a:t>
            </a:r>
            <a:r>
              <a:rPr lang="en-IN" sz="1400" dirty="0" smtClean="0"/>
              <a:t> = height; </a:t>
            </a:r>
            <a:r>
              <a:rPr lang="en-IN" sz="1400" dirty="0" err="1" smtClean="0"/>
              <a:t>m_height</a:t>
            </a:r>
            <a:r>
              <a:rPr lang="en-IN" sz="1400" dirty="0" smtClean="0"/>
              <a:t> = height; } }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-32" y="2786064"/>
            <a:ext cx="8929719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dirty="0" smtClean="0"/>
              <a:t>class </a:t>
            </a:r>
            <a:r>
              <a:rPr lang="en-IN" sz="1400" dirty="0" err="1" smtClean="0"/>
              <a:t>LspTest</a:t>
            </a:r>
            <a:r>
              <a:rPr lang="en-IN" sz="1400" dirty="0" smtClean="0"/>
              <a:t> { </a:t>
            </a:r>
          </a:p>
          <a:p>
            <a:pPr>
              <a:buNone/>
            </a:pPr>
            <a:r>
              <a:rPr lang="en-IN" sz="1400" dirty="0" smtClean="0"/>
              <a:t>private static Rectangle </a:t>
            </a:r>
            <a:r>
              <a:rPr lang="en-IN" sz="1400" dirty="0" err="1" smtClean="0"/>
              <a:t>getNewRectangle</a:t>
            </a:r>
            <a:r>
              <a:rPr lang="en-IN" sz="1400" dirty="0" smtClean="0"/>
              <a:t>() { </a:t>
            </a:r>
          </a:p>
          <a:p>
            <a:pPr>
              <a:buNone/>
            </a:pPr>
            <a:r>
              <a:rPr lang="en-IN" sz="1400" dirty="0" smtClean="0"/>
              <a:t>// it can be an object returned by some factory ... return new Square(); } </a:t>
            </a:r>
          </a:p>
          <a:p>
            <a:pPr>
              <a:buNone/>
            </a:pPr>
            <a:r>
              <a:rPr lang="en-IN" sz="1400" dirty="0" smtClean="0"/>
              <a:t>public static void main (String </a:t>
            </a:r>
            <a:r>
              <a:rPr lang="en-IN" sz="1400" dirty="0" err="1" smtClean="0"/>
              <a:t>args</a:t>
            </a:r>
            <a:r>
              <a:rPr lang="en-IN" sz="1400" dirty="0" smtClean="0"/>
              <a:t>[]) { </a:t>
            </a:r>
          </a:p>
          <a:p>
            <a:pPr>
              <a:buNone/>
            </a:pPr>
            <a:r>
              <a:rPr lang="en-IN" sz="1400" dirty="0" smtClean="0"/>
              <a:t>	Rectangle r = </a:t>
            </a:r>
            <a:r>
              <a:rPr lang="en-IN" sz="1400" dirty="0" err="1" smtClean="0"/>
              <a:t>LspTest.getNewRectangle</a:t>
            </a:r>
            <a:r>
              <a:rPr lang="en-IN" sz="1400" dirty="0" smtClean="0"/>
              <a:t>(); </a:t>
            </a:r>
          </a:p>
          <a:p>
            <a:pPr>
              <a:buNone/>
            </a:pPr>
            <a:r>
              <a:rPr lang="en-IN" sz="1400" dirty="0" smtClean="0"/>
              <a:t>	</a:t>
            </a:r>
            <a:r>
              <a:rPr lang="en-IN" sz="1400" dirty="0" err="1" smtClean="0"/>
              <a:t>r.setWidth</a:t>
            </a:r>
            <a:r>
              <a:rPr lang="en-IN" sz="1400" dirty="0" smtClean="0"/>
              <a:t>(5); </a:t>
            </a:r>
            <a:r>
              <a:rPr lang="en-IN" sz="1400" dirty="0" err="1" smtClean="0"/>
              <a:t>r.setHeight</a:t>
            </a:r>
            <a:r>
              <a:rPr lang="en-IN" sz="1400" dirty="0" smtClean="0"/>
              <a:t>(10);</a:t>
            </a:r>
          </a:p>
          <a:p>
            <a:pPr>
              <a:buNone/>
            </a:pPr>
            <a:r>
              <a:rPr lang="en-IN" sz="1400" dirty="0" smtClean="0"/>
              <a:t> // user knows that r it's a rectangle. It assumes that he's able to set the width and height as for the base class</a:t>
            </a:r>
          </a:p>
          <a:p>
            <a:pPr>
              <a:buNone/>
            </a:pPr>
            <a:r>
              <a:rPr lang="en-IN" sz="1400" dirty="0" smtClean="0"/>
              <a:t> 	</a:t>
            </a:r>
            <a:r>
              <a:rPr lang="en-IN" sz="1400" dirty="0" err="1" smtClean="0"/>
              <a:t>System.out.println</a:t>
            </a:r>
            <a:r>
              <a:rPr lang="en-IN" sz="1400" dirty="0" smtClean="0"/>
              <a:t>(</a:t>
            </a:r>
            <a:r>
              <a:rPr lang="en-IN" sz="1400" dirty="0" err="1" smtClean="0"/>
              <a:t>r.getArea</a:t>
            </a:r>
            <a:r>
              <a:rPr lang="en-IN" sz="1400" dirty="0" smtClean="0"/>
              <a:t>()); </a:t>
            </a:r>
          </a:p>
          <a:p>
            <a:pPr>
              <a:buNone/>
            </a:pPr>
            <a:r>
              <a:rPr lang="en-IN" sz="1400" dirty="0" smtClean="0"/>
              <a:t>// now he's surprised to see that the area is 100 instead of 50. </a:t>
            </a:r>
          </a:p>
          <a:p>
            <a:pPr>
              <a:buNone/>
            </a:pPr>
            <a:r>
              <a:rPr lang="en-IN" sz="1400" dirty="0" smtClean="0"/>
              <a:t>} }</a:t>
            </a:r>
            <a:endParaRPr lang="en-IN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smells of a poor design have many different components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Viscosity: </a:t>
            </a:r>
            <a:r>
              <a:rPr lang="en-IN" dirty="0" smtClean="0"/>
              <a:t>The development environment is held together with scotch tape and toothpaste. It takes forever to go around the edit, compile, test loop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Needless Complexity: </a:t>
            </a:r>
            <a:r>
              <a:rPr lang="en-IN" dirty="0" smtClean="0"/>
              <a:t>There are lots of very clever code structures that aren’t actually necessary right now, but could be very useful one day</a:t>
            </a:r>
          </a:p>
          <a:p>
            <a:pPr lvl="1"/>
            <a:r>
              <a:rPr lang="en-IN" dirty="0" smtClean="0">
                <a:solidFill>
                  <a:srgbClr val="0070C0"/>
                </a:solidFill>
              </a:rPr>
              <a:t>Needless Repetition:</a:t>
            </a:r>
            <a:r>
              <a:rPr lang="en-IN" dirty="0" smtClean="0"/>
              <a:t> The code looks like it was written by two programmers named Cut and Paste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Open Close Principle (OCP)</a:t>
            </a:r>
          </a:p>
          <a:p>
            <a:endParaRPr lang="en-US" dirty="0" smtClean="0"/>
          </a:p>
          <a:p>
            <a:r>
              <a:rPr lang="en-US" dirty="0" smtClean="0"/>
              <a:t>Dependency Inversion Principle (DIP)</a:t>
            </a:r>
          </a:p>
          <a:p>
            <a:endParaRPr lang="en-IN" dirty="0" smtClean="0"/>
          </a:p>
          <a:p>
            <a:r>
              <a:rPr lang="en-IN" dirty="0" smtClean="0"/>
              <a:t>Interface Segregation Principle (ISP)</a:t>
            </a:r>
          </a:p>
          <a:p>
            <a:endParaRPr lang="en-IN" dirty="0" smtClean="0"/>
          </a:p>
          <a:p>
            <a:r>
              <a:rPr lang="en-IN" dirty="0" smtClean="0"/>
              <a:t>Single Responsibility Principle (SRP)</a:t>
            </a:r>
          </a:p>
          <a:p>
            <a:endParaRPr lang="en-IN" dirty="0" smtClean="0"/>
          </a:p>
          <a:p>
            <a:r>
              <a:rPr lang="en-IN" dirty="0" err="1" smtClean="0"/>
              <a:t>Liskov's</a:t>
            </a:r>
            <a:r>
              <a:rPr lang="en-IN" dirty="0" smtClean="0"/>
              <a:t> Substitution Principle (LSP)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Close Principle (OCP)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i="1" dirty="0"/>
              <a:t>Software entities like classes, modules and functions should be </a:t>
            </a:r>
            <a:r>
              <a:rPr lang="en-IN" b="1" i="1" dirty="0">
                <a:solidFill>
                  <a:srgbClr val="00B050"/>
                </a:solidFill>
              </a:rPr>
              <a:t>open for extension</a:t>
            </a:r>
            <a:r>
              <a:rPr lang="en-IN" i="1" dirty="0"/>
              <a:t> but </a:t>
            </a:r>
            <a:r>
              <a:rPr lang="en-IN" b="1" i="1" dirty="0">
                <a:solidFill>
                  <a:srgbClr val="FF0000"/>
                </a:solidFill>
              </a:rPr>
              <a:t>closed for modifications</a:t>
            </a:r>
            <a:endParaRPr lang="en-IN" i="1" dirty="0">
              <a:solidFill>
                <a:srgbClr val="FF0000"/>
              </a:solidFill>
            </a:endParaRPr>
          </a:p>
          <a:p>
            <a:pPr algn="just"/>
            <a:r>
              <a:rPr lang="en-IN" dirty="0"/>
              <a:t>When referring to the </a:t>
            </a:r>
            <a:r>
              <a:rPr lang="en-IN" dirty="0" smtClean="0"/>
              <a:t>classes, </a:t>
            </a:r>
            <a:r>
              <a:rPr lang="en-IN" dirty="0"/>
              <a:t>Open Close Principle can be ensured by use of </a:t>
            </a:r>
            <a:r>
              <a:rPr lang="en-IN" b="1" i="1" dirty="0">
                <a:solidFill>
                  <a:srgbClr val="0070C0"/>
                </a:solidFill>
              </a:rPr>
              <a:t>Abstract Classes and concrete classes </a:t>
            </a:r>
            <a:r>
              <a:rPr lang="en-IN" dirty="0"/>
              <a:t>for implementing their behavior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597"/>
            <a:ext cx="8229600" cy="857250"/>
          </a:xfrm>
        </p:spPr>
        <p:txBody>
          <a:bodyPr/>
          <a:lstStyle/>
          <a:p>
            <a:r>
              <a:rPr lang="en-US" dirty="0" smtClean="0"/>
              <a:t>OCP-Motivation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24"/>
            <a:ext cx="8229600" cy="466133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A clever application design and the code writing part should take care of the frequent changes that are done during the development and the maintaining phase of an </a:t>
            </a:r>
            <a:r>
              <a:rPr lang="en-IN" dirty="0" smtClean="0"/>
              <a:t>application</a:t>
            </a:r>
          </a:p>
          <a:p>
            <a:pPr algn="just"/>
            <a:r>
              <a:rPr lang="en-IN" dirty="0" smtClean="0"/>
              <a:t>Usually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many changes are involved when a new functionality is added to an </a:t>
            </a:r>
            <a:r>
              <a:rPr lang="en-IN" dirty="0" smtClean="0">
                <a:solidFill>
                  <a:srgbClr val="0070C0"/>
                </a:solidFill>
              </a:rPr>
              <a:t>application</a:t>
            </a:r>
            <a:endParaRPr lang="en-IN" dirty="0" smtClean="0"/>
          </a:p>
          <a:p>
            <a:pPr algn="just"/>
            <a:r>
              <a:rPr lang="en-IN" dirty="0" smtClean="0"/>
              <a:t>Those </a:t>
            </a:r>
            <a:r>
              <a:rPr lang="en-IN" b="1" dirty="0">
                <a:solidFill>
                  <a:srgbClr val="00B050"/>
                </a:solidFill>
              </a:rPr>
              <a:t>changes in the existing code should be minimized</a:t>
            </a:r>
            <a:r>
              <a:rPr lang="en-IN" dirty="0"/>
              <a:t>, since it's assumed that the existing code is already unit tested and changes in already written code might affect the existing functionality in an unwanted </a:t>
            </a:r>
            <a:r>
              <a:rPr lang="en-IN" dirty="0" smtClean="0"/>
              <a:t>manner</a:t>
            </a:r>
          </a:p>
          <a:p>
            <a:pPr algn="just"/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dirty="0">
                <a:solidFill>
                  <a:srgbClr val="FF0000"/>
                </a:solidFill>
              </a:rPr>
              <a:t>Open Close Principle</a:t>
            </a:r>
            <a:r>
              <a:rPr lang="en-IN" dirty="0"/>
              <a:t> states that the design and writing of the code should be done in a way that </a:t>
            </a:r>
            <a:r>
              <a:rPr lang="en-IN" b="1" dirty="0">
                <a:solidFill>
                  <a:srgbClr val="00B050"/>
                </a:solidFill>
              </a:rPr>
              <a:t>new functionality should be added with minimum changes in the existing </a:t>
            </a:r>
            <a:r>
              <a:rPr lang="en-IN" b="1" dirty="0" smtClean="0">
                <a:solidFill>
                  <a:srgbClr val="00B050"/>
                </a:solidFill>
              </a:rPr>
              <a:t>code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design should be done in a way to </a:t>
            </a:r>
            <a:r>
              <a:rPr lang="en-IN" b="1" dirty="0">
                <a:solidFill>
                  <a:srgbClr val="FF0000"/>
                </a:solidFill>
              </a:rPr>
              <a:t>allow the adding of new functionality as new classes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keeping as much as possible existing code </a:t>
            </a:r>
            <a:r>
              <a:rPr lang="en-IN" b="1" dirty="0" smtClean="0">
                <a:solidFill>
                  <a:srgbClr val="0070C0"/>
                </a:solidFill>
              </a:rPr>
              <a:t>unchanged</a:t>
            </a:r>
            <a:endParaRPr lang="en-IN" b="1" dirty="0">
              <a:solidFill>
                <a:srgbClr val="0070C0"/>
              </a:solidFill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Example-Graphics Editor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IN" dirty="0" smtClean="0"/>
              <a:t>a </a:t>
            </a:r>
            <a:r>
              <a:rPr lang="en-IN" b="1" dirty="0" smtClean="0">
                <a:solidFill>
                  <a:srgbClr val="00B050"/>
                </a:solidFill>
              </a:rPr>
              <a:t>graphic editor </a:t>
            </a:r>
            <a:r>
              <a:rPr lang="en-US" b="1" dirty="0" smtClean="0">
                <a:solidFill>
                  <a:srgbClr val="00B050"/>
                </a:solidFill>
              </a:rPr>
              <a:t>design </a:t>
            </a:r>
            <a:r>
              <a:rPr lang="en-US" dirty="0" smtClean="0"/>
              <a:t>example </a:t>
            </a:r>
            <a:r>
              <a:rPr lang="en-IN" dirty="0"/>
              <a:t>implements </a:t>
            </a:r>
            <a:r>
              <a:rPr lang="en-IN" dirty="0" smtClean="0"/>
              <a:t>that handles </a:t>
            </a:r>
            <a:r>
              <a:rPr lang="en-IN" dirty="0"/>
              <a:t>the drawing of different </a:t>
            </a:r>
            <a:r>
              <a:rPr lang="en-IN" dirty="0" smtClean="0"/>
              <a:t>shapes</a:t>
            </a:r>
          </a:p>
          <a:p>
            <a:r>
              <a:rPr lang="en-US" dirty="0" smtClean="0"/>
              <a:t>What if need to add new shape </a:t>
            </a:r>
            <a:r>
              <a:rPr lang="en-US" dirty="0" err="1" smtClean="0"/>
              <a:t>Trangle</a:t>
            </a:r>
            <a:r>
              <a:rPr lang="en-US" dirty="0" smtClean="0"/>
              <a:t>?</a:t>
            </a:r>
            <a:endParaRPr lang="en-IN" dirty="0"/>
          </a:p>
        </p:txBody>
      </p:sp>
      <p:pic>
        <p:nvPicPr>
          <p:cNvPr id="1026" name="Picture 2" descr="Open Close Principle(OCP) - b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0" y="964395"/>
            <a:ext cx="8926239" cy="417264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2"/>
            <a:ext cx="8229600" cy="857250"/>
          </a:xfrm>
        </p:spPr>
        <p:txBody>
          <a:bodyPr/>
          <a:lstStyle/>
          <a:p>
            <a:r>
              <a:rPr lang="en-US" dirty="0" smtClean="0"/>
              <a:t>Example-Graphics Editor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2189"/>
            <a:ext cx="8229600" cy="4929222"/>
          </a:xfrm>
        </p:spPr>
        <p:txBody>
          <a:bodyPr>
            <a:normAutofit fontScale="40000" lnSpcReduction="20000"/>
          </a:bodyPr>
          <a:lstStyle/>
          <a:p>
            <a:r>
              <a:rPr lang="en-IN" dirty="0" smtClean="0"/>
              <a:t>// Open-Close Principle - Bad example</a:t>
            </a:r>
            <a:br>
              <a:rPr lang="en-IN" dirty="0" smtClean="0"/>
            </a:br>
            <a:r>
              <a:rPr lang="en-IN" dirty="0" smtClean="0"/>
              <a:t>class </a:t>
            </a:r>
            <a:r>
              <a:rPr lang="en-IN" dirty="0" err="1" smtClean="0"/>
              <a:t>GraphicEditor</a:t>
            </a:r>
            <a:r>
              <a:rPr lang="en-IN" dirty="0" smtClean="0"/>
              <a:t> {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public void </a:t>
            </a:r>
            <a:r>
              <a:rPr lang="en-IN" dirty="0" err="1" smtClean="0"/>
              <a:t>drawShape</a:t>
            </a:r>
            <a:r>
              <a:rPr lang="en-IN" dirty="0" smtClean="0"/>
              <a:t>(Shape s) {</a:t>
            </a:r>
            <a:br>
              <a:rPr lang="en-IN" dirty="0" smtClean="0"/>
            </a:br>
            <a:r>
              <a:rPr lang="en-IN" dirty="0" smtClean="0"/>
              <a:t>	if (</a:t>
            </a:r>
            <a:r>
              <a:rPr lang="en-IN" dirty="0" err="1" smtClean="0"/>
              <a:t>s.m_type</a:t>
            </a:r>
            <a:r>
              <a:rPr lang="en-IN" dirty="0" smtClean="0"/>
              <a:t>==1)</a:t>
            </a:r>
            <a:br>
              <a:rPr lang="en-IN" dirty="0" smtClean="0"/>
            </a:br>
            <a:r>
              <a:rPr lang="en-IN" dirty="0" smtClean="0"/>
              <a:t>		</a:t>
            </a:r>
            <a:r>
              <a:rPr lang="en-IN" dirty="0" err="1" smtClean="0"/>
              <a:t>drawRectangle</a:t>
            </a:r>
            <a:r>
              <a:rPr lang="en-IN" dirty="0" smtClean="0"/>
              <a:t>(s);</a:t>
            </a:r>
            <a:br>
              <a:rPr lang="en-IN" dirty="0" smtClean="0"/>
            </a:br>
            <a:r>
              <a:rPr lang="en-IN" dirty="0" smtClean="0"/>
              <a:t>	else if (</a:t>
            </a:r>
            <a:r>
              <a:rPr lang="en-IN" dirty="0" err="1" smtClean="0"/>
              <a:t>s.m_type</a:t>
            </a:r>
            <a:r>
              <a:rPr lang="en-IN" dirty="0" smtClean="0"/>
              <a:t>==2)</a:t>
            </a:r>
            <a:br>
              <a:rPr lang="en-IN" dirty="0" smtClean="0"/>
            </a:br>
            <a:r>
              <a:rPr lang="en-IN" dirty="0" smtClean="0"/>
              <a:t>		</a:t>
            </a:r>
            <a:r>
              <a:rPr lang="en-IN" dirty="0" err="1" smtClean="0"/>
              <a:t>drawCircle</a:t>
            </a:r>
            <a:r>
              <a:rPr lang="en-IN" dirty="0" smtClean="0"/>
              <a:t>(s);</a:t>
            </a:r>
            <a:br>
              <a:rPr lang="en-IN" dirty="0" smtClean="0"/>
            </a:br>
            <a:r>
              <a:rPr lang="en-IN" dirty="0" smtClean="0"/>
              <a:t>	}</a:t>
            </a:r>
            <a:br>
              <a:rPr lang="en-IN" dirty="0" smtClean="0"/>
            </a:br>
            <a:r>
              <a:rPr lang="en-IN" dirty="0" smtClean="0"/>
              <a:t>	public void </a:t>
            </a:r>
            <a:r>
              <a:rPr lang="en-IN" dirty="0" err="1" smtClean="0"/>
              <a:t>drawCircle</a:t>
            </a:r>
            <a:r>
              <a:rPr lang="en-IN" dirty="0" smtClean="0"/>
              <a:t>(Circle r) {....}</a:t>
            </a:r>
            <a:br>
              <a:rPr lang="en-IN" dirty="0" smtClean="0"/>
            </a:br>
            <a:r>
              <a:rPr lang="en-IN" dirty="0" smtClean="0"/>
              <a:t>	public void </a:t>
            </a:r>
            <a:r>
              <a:rPr lang="en-IN" dirty="0" err="1" smtClean="0"/>
              <a:t>drawRectangle</a:t>
            </a:r>
            <a:r>
              <a:rPr lang="en-IN" dirty="0" smtClean="0"/>
              <a:t>(Rectangle r) {....}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Shape {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m_type</a:t>
            </a:r>
            <a:r>
              <a:rPr lang="en-IN" dirty="0" smtClean="0"/>
              <a:t>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Rectangle extends Shape {</a:t>
            </a:r>
            <a:br>
              <a:rPr lang="en-IN" dirty="0" smtClean="0"/>
            </a:br>
            <a:r>
              <a:rPr lang="en-IN" dirty="0" smtClean="0"/>
              <a:t>Rectangle() {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super.m_type</a:t>
            </a:r>
            <a:r>
              <a:rPr lang="en-IN" dirty="0" smtClean="0"/>
              <a:t>=1;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class Circle extends Shape {</a:t>
            </a:r>
            <a:br>
              <a:rPr lang="en-IN" dirty="0" smtClean="0"/>
            </a:br>
            <a:r>
              <a:rPr lang="en-IN" dirty="0" smtClean="0"/>
              <a:t>Circle() {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dirty="0" err="1" smtClean="0"/>
              <a:t>super.m_type</a:t>
            </a:r>
            <a:r>
              <a:rPr lang="en-IN" dirty="0" smtClean="0"/>
              <a:t>=2;</a:t>
            </a:r>
            <a:br>
              <a:rPr lang="en-IN" dirty="0" smtClean="0"/>
            </a:br>
            <a:r>
              <a:rPr lang="en-IN" dirty="0" smtClean="0"/>
              <a:t>}</a:t>
            </a:r>
            <a:br>
              <a:rPr lang="en-IN" dirty="0" smtClean="0"/>
            </a:br>
            <a:r>
              <a:rPr lang="en-IN" dirty="0" smtClean="0"/>
              <a:t>} </a:t>
            </a:r>
            <a:endParaRPr lang="en-IN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2451</TotalTime>
  <Words>1863</Words>
  <Application>Microsoft Office PowerPoint</Application>
  <PresentationFormat>On-screen Show (16:9)</PresentationFormat>
  <Paragraphs>197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Design Principles </vt:lpstr>
      <vt:lpstr>What does it mean to be well designed?</vt:lpstr>
      <vt:lpstr>Poor Design</vt:lpstr>
      <vt:lpstr>Poor Design</vt:lpstr>
      <vt:lpstr>Design Principles</vt:lpstr>
      <vt:lpstr>Open Close Principle (OCP)</vt:lpstr>
      <vt:lpstr>OCP-Motivation</vt:lpstr>
      <vt:lpstr>Example-Graphics Editor</vt:lpstr>
      <vt:lpstr>Example-Graphics Editor</vt:lpstr>
      <vt:lpstr>New Design-Graphics Editor</vt:lpstr>
      <vt:lpstr>New Design-Graphics Editor</vt:lpstr>
      <vt:lpstr>Dependency Inversion Principle</vt:lpstr>
      <vt:lpstr>Motivation</vt:lpstr>
      <vt:lpstr>Example</vt:lpstr>
      <vt:lpstr>Example</vt:lpstr>
      <vt:lpstr>New Design - Example</vt:lpstr>
      <vt:lpstr>Example</vt:lpstr>
      <vt:lpstr>Interface Segregation Principle (ISP)</vt:lpstr>
      <vt:lpstr>Motivation</vt:lpstr>
      <vt:lpstr>Example</vt:lpstr>
      <vt:lpstr>Slide 21</vt:lpstr>
      <vt:lpstr>New Design - Example</vt:lpstr>
      <vt:lpstr>Slide 23</vt:lpstr>
      <vt:lpstr>Single Responsibility Principle</vt:lpstr>
      <vt:lpstr>Motivation</vt:lpstr>
      <vt:lpstr>single responsibility principle - bad example </vt:lpstr>
      <vt:lpstr>Example</vt:lpstr>
      <vt:lpstr>New Design</vt:lpstr>
      <vt:lpstr>Improved code after SRP</vt:lpstr>
      <vt:lpstr>Slide 30</vt:lpstr>
      <vt:lpstr>Slide 31</vt:lpstr>
      <vt:lpstr>Liskov's Substitution Principle(LSP)</vt:lpstr>
      <vt:lpstr>Example</vt:lpstr>
      <vt:lpstr>Slide 34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Patterns</dc:title>
  <dc:creator>MAHESH</dc:creator>
  <cp:lastModifiedBy>Yogesh Mangnaik</cp:lastModifiedBy>
  <cp:revision>113</cp:revision>
  <dcterms:created xsi:type="dcterms:W3CDTF">2017-01-10T16:38:49Z</dcterms:created>
  <dcterms:modified xsi:type="dcterms:W3CDTF">2018-03-04T18:41:16Z</dcterms:modified>
</cp:coreProperties>
</file>