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6F526B-A82C-46D4-A24F-E79F0073AA3E}" type="datetimeFigureOut">
              <a:rPr lang="en-US" smtClean="0"/>
              <a:pPr/>
              <a:t>3/4/2018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5AA869-23C0-477E-A7B3-446F97D110E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F5AA869-23C0-477E-A7B3-446F97D110E1}"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zone.com/articles/layered-architecture-is-goo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o7planning.org/en/10285/create-a-simple-java-web-application-using-servlet-jsp-and-jdb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Layered Architecture</a:t>
            </a:r>
            <a:endParaRPr lang="en-IN" dirty="0"/>
          </a:p>
        </p:txBody>
      </p:sp>
      <p:sp>
        <p:nvSpPr>
          <p:cNvPr id="3" name="Subtitle 2"/>
          <p:cNvSpPr>
            <a:spLocks noGrp="1"/>
          </p:cNvSpPr>
          <p:nvPr>
            <p:ph type="subTitle" idx="1"/>
          </p:nvPr>
        </p:nvSpPr>
        <p:spPr>
          <a:xfrm>
            <a:off x="1371600" y="2914650"/>
            <a:ext cx="6400800" cy="2000250"/>
          </a:xfrm>
        </p:spPr>
        <p:txBody>
          <a:bodyPr>
            <a:normAutofit fontScale="92500" lnSpcReduction="20000"/>
          </a:bodyPr>
          <a:lstStyle/>
          <a:p>
            <a:r>
              <a:rPr lang="en-US" dirty="0" smtClean="0"/>
              <a:t>Mahesh Shirole</a:t>
            </a:r>
          </a:p>
          <a:p>
            <a:r>
              <a:rPr lang="en-US" dirty="0" smtClean="0"/>
              <a:t>VJTI</a:t>
            </a:r>
          </a:p>
          <a:p>
            <a:endParaRPr lang="en-US" dirty="0" smtClean="0"/>
          </a:p>
          <a:p>
            <a:pPr algn="l"/>
            <a:r>
              <a:rPr lang="en-US" sz="1600" dirty="0" smtClean="0"/>
              <a:t>Resources:</a:t>
            </a:r>
          </a:p>
          <a:p>
            <a:pPr algn="r"/>
            <a:r>
              <a:rPr lang="en-IN" sz="1200" dirty="0" smtClean="0"/>
              <a:t>Software Architecture Patterns by Mark Richards</a:t>
            </a:r>
            <a:endParaRPr lang="en-IN" sz="1200" u="sng" dirty="0" smtClean="0">
              <a:hlinkClick r:id="rId3"/>
            </a:endParaRPr>
          </a:p>
          <a:p>
            <a:pPr algn="r"/>
            <a:r>
              <a:rPr lang="en-IN" sz="1200" u="sng" dirty="0" smtClean="0">
                <a:hlinkClick r:id="rId3"/>
              </a:rPr>
              <a:t>https://dzone.com/articles/layered-architecture-is-good</a:t>
            </a:r>
            <a:endParaRPr lang="en-IN" sz="1200" dirty="0" smtClean="0"/>
          </a:p>
          <a:p>
            <a:endParaRPr lang="en-IN"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New Layer</a:t>
            </a:r>
            <a:endParaRPr lang="en-IN" dirty="0"/>
          </a:p>
        </p:txBody>
      </p:sp>
      <p:sp>
        <p:nvSpPr>
          <p:cNvPr id="3" name="Content Placeholder 2"/>
          <p:cNvSpPr>
            <a:spLocks noGrp="1"/>
          </p:cNvSpPr>
          <p:nvPr>
            <p:ph idx="1"/>
          </p:nvPr>
        </p:nvSpPr>
        <p:spPr>
          <a:xfrm>
            <a:off x="457200" y="971550"/>
            <a:ext cx="8229600" cy="4000500"/>
          </a:xfrm>
        </p:spPr>
        <p:txBody>
          <a:bodyPr>
            <a:normAutofit fontScale="77500" lnSpcReduction="20000"/>
          </a:bodyPr>
          <a:lstStyle/>
          <a:p>
            <a:pPr algn="just"/>
            <a:r>
              <a:rPr lang="en-IN" dirty="0" smtClean="0"/>
              <a:t>Suppose you want to </a:t>
            </a:r>
            <a:r>
              <a:rPr lang="en-IN" b="1" i="1" dirty="0" smtClean="0">
                <a:solidFill>
                  <a:srgbClr val="0070C0"/>
                </a:solidFill>
              </a:rPr>
              <a:t>add a shared-services layer to an architecture</a:t>
            </a:r>
            <a:r>
              <a:rPr lang="en-IN" dirty="0" smtClean="0"/>
              <a:t> containing common service components accessed by components within the business layer (e.g., </a:t>
            </a:r>
            <a:r>
              <a:rPr lang="en-IN" i="1" dirty="0" smtClean="0">
                <a:solidFill>
                  <a:srgbClr val="00B050"/>
                </a:solidFill>
              </a:rPr>
              <a:t>data and string utility classes </a:t>
            </a:r>
            <a:r>
              <a:rPr lang="en-IN" dirty="0" smtClean="0"/>
              <a:t>or </a:t>
            </a:r>
            <a:r>
              <a:rPr lang="en-IN" i="1" dirty="0" smtClean="0">
                <a:solidFill>
                  <a:srgbClr val="00B050"/>
                </a:solidFill>
              </a:rPr>
              <a:t>auditing </a:t>
            </a:r>
            <a:r>
              <a:rPr lang="en-IN" dirty="0" smtClean="0"/>
              <a:t>and </a:t>
            </a:r>
            <a:r>
              <a:rPr lang="en-IN" i="1" dirty="0" smtClean="0">
                <a:solidFill>
                  <a:srgbClr val="00B050"/>
                </a:solidFill>
              </a:rPr>
              <a:t>logging classes</a:t>
            </a:r>
            <a:r>
              <a:rPr lang="en-IN" dirty="0" smtClean="0"/>
              <a:t>)</a:t>
            </a:r>
          </a:p>
          <a:p>
            <a:pPr algn="just"/>
            <a:r>
              <a:rPr lang="en-IN" dirty="0" smtClean="0"/>
              <a:t>In this example, the new services layer would likely </a:t>
            </a:r>
            <a:r>
              <a:rPr lang="en-IN" i="1" dirty="0" smtClean="0">
                <a:solidFill>
                  <a:srgbClr val="00B050"/>
                </a:solidFill>
              </a:rPr>
              <a:t>reside below the business layer </a:t>
            </a:r>
            <a:r>
              <a:rPr lang="en-IN" dirty="0" smtClean="0"/>
              <a:t>to indicate that components in this services layer are not accessible from the presentation layer</a:t>
            </a:r>
          </a:p>
          <a:p>
            <a:pPr algn="just"/>
            <a:r>
              <a:rPr lang="en-IN" dirty="0" smtClean="0"/>
              <a:t>This presents a </a:t>
            </a:r>
            <a:r>
              <a:rPr lang="en-IN" b="1" dirty="0" smtClean="0">
                <a:solidFill>
                  <a:srgbClr val="FF0000"/>
                </a:solidFill>
              </a:rPr>
              <a:t>new problem </a:t>
            </a:r>
          </a:p>
          <a:p>
            <a:pPr lvl="1" algn="just"/>
            <a:r>
              <a:rPr lang="en-IN" i="1" dirty="0" smtClean="0">
                <a:solidFill>
                  <a:srgbClr val="C00000"/>
                </a:solidFill>
              </a:rPr>
              <a:t>Business layer is now required to go through the services layer to get to the persistence layer</a:t>
            </a:r>
            <a:r>
              <a:rPr lang="en-IN" dirty="0" smtClean="0"/>
              <a:t>, which makes no sense at all</a:t>
            </a:r>
            <a:endParaRPr lang="en-IN"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Layer</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This is resolved by making </a:t>
            </a:r>
            <a:r>
              <a:rPr lang="en-US" b="1" dirty="0" smtClean="0">
                <a:solidFill>
                  <a:srgbClr val="00B050"/>
                </a:solidFill>
              </a:rPr>
              <a:t>Service Layer Open</a:t>
            </a:r>
            <a:endParaRPr lang="en-IN" b="1" dirty="0" smtClean="0">
              <a:solidFill>
                <a:srgbClr val="00B050"/>
              </a:solidFill>
            </a:endParaRPr>
          </a:p>
          <a:p>
            <a:r>
              <a:rPr lang="en-IN" dirty="0" smtClean="0"/>
              <a:t>The services layer in this case is marked as open, </a:t>
            </a:r>
          </a:p>
          <a:p>
            <a:pPr lvl="1"/>
            <a:r>
              <a:rPr lang="en-IN" i="1" dirty="0" smtClean="0">
                <a:solidFill>
                  <a:srgbClr val="0070C0"/>
                </a:solidFill>
              </a:rPr>
              <a:t>requests are allowed to bypass this open layer and go directly to the layer below it</a:t>
            </a:r>
            <a:endParaRPr lang="en-IN" dirty="0" smtClean="0"/>
          </a:p>
          <a:p>
            <a:r>
              <a:rPr lang="en-IN" dirty="0" smtClean="0"/>
              <a:t>In the example, </a:t>
            </a:r>
          </a:p>
          <a:p>
            <a:pPr lvl="1"/>
            <a:r>
              <a:rPr lang="en-IN" dirty="0" smtClean="0"/>
              <a:t>The services layer is open</a:t>
            </a:r>
          </a:p>
          <a:p>
            <a:pPr lvl="1"/>
            <a:r>
              <a:rPr lang="en-IN" dirty="0" smtClean="0"/>
              <a:t>Business layer is now allowed to bypass it and go directly to the persistence layer</a:t>
            </a:r>
          </a:p>
          <a:p>
            <a:pPr lvl="1"/>
            <a:r>
              <a:rPr lang="en-IN" dirty="0" smtClean="0"/>
              <a:t>This makes perfect sense</a:t>
            </a:r>
            <a:endParaRPr lang="en-IN"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Layer</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srcRect/>
          <a:stretch>
            <a:fillRect/>
          </a:stretch>
        </p:blipFill>
        <p:spPr bwMode="auto">
          <a:xfrm>
            <a:off x="381000" y="1085850"/>
            <a:ext cx="8458200" cy="382905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Layered Architecture:</a:t>
            </a:r>
            <a:br>
              <a:rPr lang="en-US" dirty="0" smtClean="0"/>
            </a:br>
            <a:r>
              <a:rPr lang="en-US" dirty="0" smtClean="0"/>
              <a:t> Closed + Open Layers</a:t>
            </a:r>
            <a:endParaRPr lang="en-IN" dirty="0"/>
          </a:p>
        </p:txBody>
      </p:sp>
      <p:sp>
        <p:nvSpPr>
          <p:cNvPr id="3" name="Content Placeholder 2"/>
          <p:cNvSpPr>
            <a:spLocks noGrp="1"/>
          </p:cNvSpPr>
          <p:nvPr>
            <p:ph idx="1"/>
          </p:nvPr>
        </p:nvSpPr>
        <p:spPr>
          <a:xfrm>
            <a:off x="457200" y="1200150"/>
            <a:ext cx="8229600" cy="3771900"/>
          </a:xfrm>
        </p:spPr>
        <p:txBody>
          <a:bodyPr>
            <a:normAutofit fontScale="77500" lnSpcReduction="20000"/>
          </a:bodyPr>
          <a:lstStyle/>
          <a:p>
            <a:r>
              <a:rPr lang="en-IN" dirty="0" smtClean="0"/>
              <a:t>Leveraging the concept of open and closed layers helps </a:t>
            </a:r>
          </a:p>
          <a:p>
            <a:pPr lvl="1"/>
            <a:r>
              <a:rPr lang="en-IN" dirty="0" smtClean="0"/>
              <a:t>define the </a:t>
            </a:r>
            <a:r>
              <a:rPr lang="en-IN" i="1" dirty="0" smtClean="0">
                <a:solidFill>
                  <a:srgbClr val="00B050"/>
                </a:solidFill>
              </a:rPr>
              <a:t>relationship between architecture layers and request flows</a:t>
            </a:r>
          </a:p>
          <a:p>
            <a:pPr lvl="1"/>
            <a:r>
              <a:rPr lang="en-IN" dirty="0" smtClean="0"/>
              <a:t>provides designers and developers with the necessary information to </a:t>
            </a:r>
            <a:r>
              <a:rPr lang="en-IN" i="1" dirty="0" smtClean="0">
                <a:solidFill>
                  <a:srgbClr val="00B050"/>
                </a:solidFill>
              </a:rPr>
              <a:t>understand the various layer access restrictions within the architecture</a:t>
            </a:r>
          </a:p>
          <a:p>
            <a:r>
              <a:rPr lang="en-IN" b="1" dirty="0" smtClean="0">
                <a:solidFill>
                  <a:srgbClr val="C00000"/>
                </a:solidFill>
              </a:rPr>
              <a:t>Failure to document</a:t>
            </a:r>
            <a:r>
              <a:rPr lang="en-IN" dirty="0" smtClean="0"/>
              <a:t> or properly communicate which layers in the architecture are open and closed (and why) </a:t>
            </a:r>
          </a:p>
          <a:p>
            <a:pPr lvl="1"/>
            <a:r>
              <a:rPr lang="en-IN" i="1" dirty="0" smtClean="0">
                <a:solidFill>
                  <a:srgbClr val="FF0000"/>
                </a:solidFill>
              </a:rPr>
              <a:t>Results in tightly coupled and brittle architectures </a:t>
            </a:r>
          </a:p>
          <a:p>
            <a:pPr lvl="1"/>
            <a:r>
              <a:rPr lang="en-IN" i="1" dirty="0" smtClean="0">
                <a:solidFill>
                  <a:srgbClr val="FF0000"/>
                </a:solidFill>
              </a:rPr>
              <a:t>Architectures are very difficult to test, maintain, and deploy</a:t>
            </a:r>
            <a:endParaRPr lang="en-IN" i="1" dirty="0">
              <a:solidFill>
                <a:srgbClr val="FF0000"/>
              </a:solidFill>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lstStyle/>
          <a:p>
            <a:r>
              <a:rPr lang="en-US" dirty="0" smtClean="0"/>
              <a:t>Example</a:t>
            </a:r>
            <a:endParaRPr lang="en-IN"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95250" y="592932"/>
            <a:ext cx="8953500" cy="4493419"/>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Architecture Sinkhole: Anti-pattern</a:t>
            </a:r>
            <a:endParaRPr lang="en-IN" dirty="0"/>
          </a:p>
        </p:txBody>
      </p:sp>
      <p:sp>
        <p:nvSpPr>
          <p:cNvPr id="3" name="Content Placeholder 2"/>
          <p:cNvSpPr>
            <a:spLocks noGrp="1"/>
          </p:cNvSpPr>
          <p:nvPr>
            <p:ph idx="1"/>
          </p:nvPr>
        </p:nvSpPr>
        <p:spPr>
          <a:xfrm>
            <a:off x="457200" y="971550"/>
            <a:ext cx="8229600" cy="4000500"/>
          </a:xfrm>
        </p:spPr>
        <p:txBody>
          <a:bodyPr>
            <a:normAutofit fontScale="62500" lnSpcReduction="20000"/>
          </a:bodyPr>
          <a:lstStyle/>
          <a:p>
            <a:pPr algn="just"/>
            <a:r>
              <a:rPr lang="en-IN" dirty="0" smtClean="0"/>
              <a:t>This anti-pattern describes the situation where</a:t>
            </a:r>
          </a:p>
          <a:p>
            <a:pPr lvl="1" algn="just"/>
            <a:r>
              <a:rPr lang="en-IN" i="1" dirty="0" smtClean="0">
                <a:solidFill>
                  <a:srgbClr val="00B0F0"/>
                </a:solidFill>
              </a:rPr>
              <a:t>Requests flow through multiple layers </a:t>
            </a:r>
            <a:r>
              <a:rPr lang="en-IN" dirty="0" smtClean="0"/>
              <a:t>of the architecture as simple pass-through processing </a:t>
            </a:r>
            <a:r>
              <a:rPr lang="en-IN" i="1" dirty="0" smtClean="0">
                <a:solidFill>
                  <a:srgbClr val="FF0000"/>
                </a:solidFill>
              </a:rPr>
              <a:t>with little or no logic performed within each layer</a:t>
            </a:r>
          </a:p>
          <a:p>
            <a:pPr lvl="1" algn="just"/>
            <a:endParaRPr lang="en-IN" i="1" dirty="0" smtClean="0">
              <a:solidFill>
                <a:srgbClr val="FF0000"/>
              </a:solidFill>
            </a:endParaRPr>
          </a:p>
          <a:p>
            <a:pPr algn="just"/>
            <a:r>
              <a:rPr lang="en-IN" dirty="0" smtClean="0"/>
              <a:t>Every layered architecture will have at least some scenarios that fall into the architecture sinkhole anti-pattern</a:t>
            </a:r>
          </a:p>
          <a:p>
            <a:pPr lvl="1" algn="just"/>
            <a:r>
              <a:rPr lang="en-IN" b="1" dirty="0" smtClean="0">
                <a:solidFill>
                  <a:srgbClr val="00B050"/>
                </a:solidFill>
              </a:rPr>
              <a:t>Analyze</a:t>
            </a:r>
            <a:r>
              <a:rPr lang="en-IN" dirty="0" smtClean="0"/>
              <a:t> the percentage of requests that fall into this category</a:t>
            </a:r>
          </a:p>
          <a:p>
            <a:pPr algn="just"/>
            <a:endParaRPr lang="en-IN" dirty="0" smtClean="0"/>
          </a:p>
          <a:p>
            <a:pPr algn="just"/>
            <a:endParaRPr lang="en-IN" dirty="0" smtClean="0"/>
          </a:p>
          <a:p>
            <a:pPr algn="just"/>
            <a:r>
              <a:rPr lang="en-IN" dirty="0" smtClean="0"/>
              <a:t>The 80-20 rule </a:t>
            </a:r>
          </a:p>
          <a:p>
            <a:pPr lvl="1" algn="just"/>
            <a:r>
              <a:rPr lang="en-IN" dirty="0" smtClean="0"/>
              <a:t>Usually a good practice to follow to determine whether or not you are experiencing the architecture sinkhole anti-pattern</a:t>
            </a:r>
          </a:p>
          <a:p>
            <a:pPr lvl="1" algn="just"/>
            <a:r>
              <a:rPr lang="en-IN" i="1" dirty="0" smtClean="0">
                <a:solidFill>
                  <a:srgbClr val="00B0F0"/>
                </a:solidFill>
              </a:rPr>
              <a:t>20 percent of the requests </a:t>
            </a:r>
            <a:r>
              <a:rPr lang="en-IN" dirty="0" smtClean="0"/>
              <a:t>as simple </a:t>
            </a:r>
            <a:r>
              <a:rPr lang="en-IN" b="1" dirty="0" smtClean="0">
                <a:solidFill>
                  <a:srgbClr val="FF0000"/>
                </a:solidFill>
              </a:rPr>
              <a:t>pass-through</a:t>
            </a:r>
            <a:r>
              <a:rPr lang="en-IN" dirty="0" smtClean="0"/>
              <a:t> processing and </a:t>
            </a:r>
            <a:r>
              <a:rPr lang="en-IN" i="1" dirty="0" smtClean="0">
                <a:solidFill>
                  <a:srgbClr val="00B0F0"/>
                </a:solidFill>
              </a:rPr>
              <a:t>80 percent of the requests </a:t>
            </a:r>
            <a:r>
              <a:rPr lang="en-IN" dirty="0" smtClean="0"/>
              <a:t>having some </a:t>
            </a:r>
            <a:r>
              <a:rPr lang="en-IN" b="1" dirty="0" smtClean="0">
                <a:solidFill>
                  <a:srgbClr val="00B050"/>
                </a:solidFill>
              </a:rPr>
              <a:t>business logic associated with the request</a:t>
            </a:r>
            <a:endParaRPr lang="en-IN" b="1" i="1" dirty="0">
              <a:solidFill>
                <a:srgbClr val="00B050"/>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IN" dirty="0"/>
          </a:p>
        </p:txBody>
      </p:sp>
      <p:graphicFrame>
        <p:nvGraphicFramePr>
          <p:cNvPr id="4" name="Content Placeholder 3"/>
          <p:cNvGraphicFramePr>
            <a:graphicFrameLocks noGrp="1"/>
          </p:cNvGraphicFramePr>
          <p:nvPr>
            <p:ph idx="1"/>
          </p:nvPr>
        </p:nvGraphicFramePr>
        <p:xfrm>
          <a:off x="457200" y="1200150"/>
          <a:ext cx="8382000" cy="3863340"/>
        </p:xfrm>
        <a:graphic>
          <a:graphicData uri="http://schemas.openxmlformats.org/drawingml/2006/table">
            <a:tbl>
              <a:tblPr firstRow="1" bandRow="1">
                <a:tableStyleId>{5C22544A-7EE6-4342-B048-85BDC9FD1C3A}</a:tableStyleId>
              </a:tblPr>
              <a:tblGrid>
                <a:gridCol w="2133600"/>
                <a:gridCol w="990600"/>
                <a:gridCol w="5257800"/>
              </a:tblGrid>
              <a:tr h="342900">
                <a:tc>
                  <a:txBody>
                    <a:bodyPr/>
                    <a:lstStyle/>
                    <a:p>
                      <a:pPr algn="just"/>
                      <a:r>
                        <a:rPr lang="en-US" sz="1400" dirty="0" smtClean="0"/>
                        <a:t>Characteristics</a:t>
                      </a:r>
                      <a:endParaRPr lang="en-IN" sz="1400" dirty="0"/>
                    </a:p>
                  </a:txBody>
                  <a:tcPr marT="34290" marB="34290"/>
                </a:tc>
                <a:tc>
                  <a:txBody>
                    <a:bodyPr/>
                    <a:lstStyle/>
                    <a:p>
                      <a:pPr algn="just"/>
                      <a:r>
                        <a:rPr lang="en-US" sz="1400" dirty="0" smtClean="0"/>
                        <a:t>Rating</a:t>
                      </a:r>
                      <a:endParaRPr lang="en-IN" sz="1400" dirty="0"/>
                    </a:p>
                  </a:txBody>
                  <a:tcPr marT="34290" marB="34290"/>
                </a:tc>
                <a:tc>
                  <a:txBody>
                    <a:bodyPr/>
                    <a:lstStyle/>
                    <a:p>
                      <a:pPr algn="just"/>
                      <a:r>
                        <a:rPr lang="en-US" sz="1400" dirty="0" smtClean="0"/>
                        <a:t>Analysis</a:t>
                      </a:r>
                      <a:endParaRPr lang="en-IN" sz="1400" dirty="0"/>
                    </a:p>
                  </a:txBody>
                  <a:tcPr marT="34290" marB="34290"/>
                </a:tc>
              </a:tr>
              <a:tr h="1303020">
                <a:tc>
                  <a:txBody>
                    <a:bodyPr/>
                    <a:lstStyle/>
                    <a:p>
                      <a:pPr algn="just"/>
                      <a:r>
                        <a:rPr lang="en-IN" sz="1400" b="1" i="1" kern="1200" baseline="0" dirty="0" smtClean="0">
                          <a:solidFill>
                            <a:schemeClr val="dk1"/>
                          </a:solidFill>
                          <a:latin typeface="+mn-lt"/>
                          <a:ea typeface="+mn-ea"/>
                          <a:cs typeface="+mn-cs"/>
                        </a:rPr>
                        <a:t>Overall Agility: </a:t>
                      </a:r>
                      <a:r>
                        <a:rPr lang="en-IN" sz="1400" kern="1200" baseline="0" dirty="0" smtClean="0">
                          <a:solidFill>
                            <a:schemeClr val="dk1"/>
                          </a:solidFill>
                          <a:latin typeface="+mn-lt"/>
                          <a:ea typeface="+mn-ea"/>
                          <a:cs typeface="+mn-cs"/>
                        </a:rPr>
                        <a:t>the ability to respond quickly to a</a:t>
                      </a:r>
                    </a:p>
                    <a:p>
                      <a:pPr algn="just"/>
                      <a:r>
                        <a:rPr lang="en-IN" sz="1400" kern="1200" baseline="0" dirty="0" smtClean="0">
                          <a:solidFill>
                            <a:schemeClr val="dk1"/>
                          </a:solidFill>
                          <a:latin typeface="+mn-lt"/>
                          <a:ea typeface="+mn-ea"/>
                          <a:cs typeface="+mn-cs"/>
                        </a:rPr>
                        <a:t>constantly changing environment</a:t>
                      </a:r>
                      <a:endParaRPr lang="en-IN" sz="1400" dirty="0"/>
                    </a:p>
                  </a:txBody>
                  <a:tcPr marT="34290" marB="34290"/>
                </a:tc>
                <a:tc>
                  <a:txBody>
                    <a:bodyPr/>
                    <a:lstStyle/>
                    <a:p>
                      <a:pPr algn="just"/>
                      <a:r>
                        <a:rPr lang="en-US" sz="1400" b="1" dirty="0" smtClean="0">
                          <a:solidFill>
                            <a:srgbClr val="FF0000"/>
                          </a:solidFill>
                        </a:rPr>
                        <a:t>Low</a:t>
                      </a:r>
                      <a:endParaRPr lang="en-IN" sz="1400" b="1" dirty="0">
                        <a:solidFill>
                          <a:srgbClr val="FF0000"/>
                        </a:solidFill>
                      </a:endParaRPr>
                    </a:p>
                  </a:txBody>
                  <a:tcPr marT="34290" marB="34290"/>
                </a:tc>
                <a:tc>
                  <a:txBody>
                    <a:bodyPr/>
                    <a:lstStyle/>
                    <a:p>
                      <a:pPr algn="just"/>
                      <a:r>
                        <a:rPr lang="en-IN" sz="1400" kern="1200" baseline="0" dirty="0" smtClean="0">
                          <a:solidFill>
                            <a:schemeClr val="dk1"/>
                          </a:solidFill>
                          <a:latin typeface="+mn-lt"/>
                          <a:ea typeface="+mn-ea"/>
                          <a:cs typeface="+mn-cs"/>
                        </a:rPr>
                        <a:t>Change can be isolated through the layers of isolation feature of this pattern, it is still cumbersome and time-consuming to make changes in this architecture pattern because of the monolithic nature of most implementations as well as the tight coupling of components</a:t>
                      </a:r>
                      <a:endParaRPr lang="en-IN" sz="1400" dirty="0"/>
                    </a:p>
                  </a:txBody>
                  <a:tcPr marT="34290" marB="34290"/>
                </a:tc>
              </a:tr>
              <a:tr h="1508760">
                <a:tc>
                  <a:txBody>
                    <a:bodyPr/>
                    <a:lstStyle/>
                    <a:p>
                      <a:pPr algn="just"/>
                      <a:r>
                        <a:rPr lang="en-IN" sz="1400" b="1" i="1" kern="1200" baseline="0" dirty="0" smtClean="0">
                          <a:solidFill>
                            <a:schemeClr val="dk1"/>
                          </a:solidFill>
                          <a:latin typeface="+mn-lt"/>
                          <a:ea typeface="+mn-ea"/>
                          <a:cs typeface="+mn-cs"/>
                        </a:rPr>
                        <a:t>Ease of deployment</a:t>
                      </a:r>
                      <a:endParaRPr lang="en-IN" sz="1400" dirty="0"/>
                    </a:p>
                  </a:txBody>
                  <a:tcPr marT="34290" marB="34290"/>
                </a:tc>
                <a:tc>
                  <a:txBody>
                    <a:bodyPr/>
                    <a:lstStyle/>
                    <a:p>
                      <a:pPr algn="just"/>
                      <a:r>
                        <a:rPr lang="en-US" sz="1400" b="1" dirty="0" smtClean="0">
                          <a:solidFill>
                            <a:srgbClr val="FF0000"/>
                          </a:solidFill>
                        </a:rPr>
                        <a:t>Low</a:t>
                      </a:r>
                      <a:endParaRPr lang="en-IN" sz="1400" b="1" dirty="0">
                        <a:solidFill>
                          <a:srgbClr val="FF0000"/>
                        </a:solidFill>
                      </a:endParaRPr>
                    </a:p>
                  </a:txBody>
                  <a:tcPr marT="34290" marB="34290"/>
                </a:tc>
                <a:tc>
                  <a:txBody>
                    <a:bodyPr/>
                    <a:lstStyle/>
                    <a:p>
                      <a:pPr algn="just"/>
                      <a:r>
                        <a:rPr lang="en-IN" sz="1400" kern="1200" baseline="0" dirty="0" smtClean="0">
                          <a:solidFill>
                            <a:schemeClr val="dk1"/>
                          </a:solidFill>
                          <a:latin typeface="+mn-lt"/>
                          <a:ea typeface="+mn-ea"/>
                          <a:cs typeface="+mn-cs"/>
                        </a:rPr>
                        <a:t>Depending on how you implement this pattern,</a:t>
                      </a:r>
                    </a:p>
                    <a:p>
                      <a:pPr algn="just"/>
                      <a:r>
                        <a:rPr lang="en-IN" sz="1400" kern="1200" baseline="0" dirty="0" smtClean="0">
                          <a:solidFill>
                            <a:schemeClr val="dk1"/>
                          </a:solidFill>
                          <a:latin typeface="+mn-lt"/>
                          <a:ea typeface="+mn-ea"/>
                          <a:cs typeface="+mn-cs"/>
                        </a:rPr>
                        <a:t>deployment can become an issue, particularly for larger applications. One small change to a component can require a redeployment of the entire application (or a large portion of the application), resulting in deployments that need to be planned, scheduled, and executed during off-hours or on weekends.</a:t>
                      </a:r>
                      <a:endParaRPr lang="en-IN" sz="1400" dirty="0"/>
                    </a:p>
                  </a:txBody>
                  <a:tcPr marT="34290" marB="34290"/>
                </a:tc>
              </a:tr>
              <a:tr h="685800">
                <a:tc>
                  <a:txBody>
                    <a:bodyPr/>
                    <a:lstStyle/>
                    <a:p>
                      <a:pPr algn="just"/>
                      <a:r>
                        <a:rPr lang="en-IN" sz="1400" b="1" i="1" kern="1200" baseline="0" dirty="0" smtClean="0">
                          <a:solidFill>
                            <a:schemeClr val="dk1"/>
                          </a:solidFill>
                          <a:latin typeface="+mn-lt"/>
                          <a:ea typeface="+mn-ea"/>
                          <a:cs typeface="+mn-cs"/>
                        </a:rPr>
                        <a:t>Testability</a:t>
                      </a:r>
                      <a:endParaRPr lang="en-IN" sz="1400" dirty="0"/>
                    </a:p>
                  </a:txBody>
                  <a:tcPr marT="34290" marB="34290"/>
                </a:tc>
                <a:tc>
                  <a:txBody>
                    <a:bodyPr/>
                    <a:lstStyle/>
                    <a:p>
                      <a:pPr algn="just"/>
                      <a:r>
                        <a:rPr lang="en-US" sz="1400" b="1" dirty="0" smtClean="0">
                          <a:solidFill>
                            <a:srgbClr val="00B050"/>
                          </a:solidFill>
                        </a:rPr>
                        <a:t>High</a:t>
                      </a:r>
                      <a:endParaRPr lang="en-IN" sz="1400" b="1" dirty="0">
                        <a:solidFill>
                          <a:srgbClr val="00B050"/>
                        </a:solidFill>
                      </a:endParaRPr>
                    </a:p>
                  </a:txBody>
                  <a:tcPr marT="34290" marB="34290"/>
                </a:tc>
                <a:tc>
                  <a:txBody>
                    <a:bodyPr/>
                    <a:lstStyle/>
                    <a:p>
                      <a:r>
                        <a:rPr lang="en-IN" sz="1400" kern="1200" baseline="0" dirty="0" smtClean="0">
                          <a:solidFill>
                            <a:schemeClr val="dk1"/>
                          </a:solidFill>
                          <a:latin typeface="+mn-lt"/>
                          <a:ea typeface="+mn-ea"/>
                          <a:cs typeface="+mn-cs"/>
                        </a:rPr>
                        <a:t>Because components belong to specific layers in the</a:t>
                      </a:r>
                    </a:p>
                    <a:p>
                      <a:r>
                        <a:rPr lang="en-IN" sz="1400" kern="1200" baseline="0" dirty="0" smtClean="0">
                          <a:solidFill>
                            <a:schemeClr val="dk1"/>
                          </a:solidFill>
                          <a:latin typeface="+mn-lt"/>
                          <a:ea typeface="+mn-ea"/>
                          <a:cs typeface="+mn-cs"/>
                        </a:rPr>
                        <a:t>architecture, other layers can be mocked or stubbed, making this pattern is relatively easy to test</a:t>
                      </a:r>
                      <a:endParaRPr lang="en-IN" sz="1400" dirty="0"/>
                    </a:p>
                  </a:txBody>
                  <a:tcPr marT="34290" marB="34290"/>
                </a:tc>
              </a:tr>
            </a:tbl>
          </a:graphicData>
        </a:graphic>
      </p:graphicFrame>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lstStyle/>
          <a:p>
            <a:r>
              <a:rPr lang="en-US" dirty="0" smtClean="0"/>
              <a:t>Pattern Analysis</a:t>
            </a:r>
            <a:endParaRPr lang="en-IN" dirty="0"/>
          </a:p>
        </p:txBody>
      </p:sp>
      <p:graphicFrame>
        <p:nvGraphicFramePr>
          <p:cNvPr id="4" name="Content Placeholder 3"/>
          <p:cNvGraphicFramePr>
            <a:graphicFrameLocks noGrp="1"/>
          </p:cNvGraphicFramePr>
          <p:nvPr>
            <p:ph idx="1"/>
          </p:nvPr>
        </p:nvGraphicFramePr>
        <p:xfrm>
          <a:off x="457200" y="857250"/>
          <a:ext cx="8382000" cy="4251960"/>
        </p:xfrm>
        <a:graphic>
          <a:graphicData uri="http://schemas.openxmlformats.org/drawingml/2006/table">
            <a:tbl>
              <a:tblPr firstRow="1" bandRow="1">
                <a:tableStyleId>{5C22544A-7EE6-4342-B048-85BDC9FD1C3A}</a:tableStyleId>
              </a:tblPr>
              <a:tblGrid>
                <a:gridCol w="2133600"/>
                <a:gridCol w="990600"/>
                <a:gridCol w="5257800"/>
              </a:tblGrid>
              <a:tr h="342900">
                <a:tc>
                  <a:txBody>
                    <a:bodyPr/>
                    <a:lstStyle/>
                    <a:p>
                      <a:pPr algn="just"/>
                      <a:r>
                        <a:rPr lang="en-US" sz="1400" dirty="0" smtClean="0"/>
                        <a:t>Characteristics</a:t>
                      </a:r>
                      <a:endParaRPr lang="en-IN" sz="1400" dirty="0"/>
                    </a:p>
                  </a:txBody>
                  <a:tcPr marT="34290" marB="34290"/>
                </a:tc>
                <a:tc>
                  <a:txBody>
                    <a:bodyPr/>
                    <a:lstStyle/>
                    <a:p>
                      <a:pPr algn="just"/>
                      <a:r>
                        <a:rPr lang="en-US" sz="1400" dirty="0" smtClean="0"/>
                        <a:t>Rating</a:t>
                      </a:r>
                      <a:endParaRPr lang="en-IN" sz="1400" dirty="0"/>
                    </a:p>
                  </a:txBody>
                  <a:tcPr marT="34290" marB="34290"/>
                </a:tc>
                <a:tc>
                  <a:txBody>
                    <a:bodyPr/>
                    <a:lstStyle/>
                    <a:p>
                      <a:pPr algn="just"/>
                      <a:r>
                        <a:rPr lang="en-US" sz="1400" dirty="0" smtClean="0"/>
                        <a:t>Analysis</a:t>
                      </a:r>
                      <a:endParaRPr lang="en-IN" sz="1400" dirty="0"/>
                    </a:p>
                  </a:txBody>
                  <a:tcPr marT="34290" marB="34290"/>
                </a:tc>
              </a:tr>
              <a:tr h="891540">
                <a:tc>
                  <a:txBody>
                    <a:bodyPr/>
                    <a:lstStyle/>
                    <a:p>
                      <a:pPr algn="just"/>
                      <a:r>
                        <a:rPr lang="en-IN" sz="1400" b="1" i="1" kern="1200" baseline="0" dirty="0" smtClean="0">
                          <a:solidFill>
                            <a:schemeClr val="dk1"/>
                          </a:solidFill>
                          <a:latin typeface="+mn-lt"/>
                          <a:ea typeface="+mn-ea"/>
                          <a:cs typeface="+mn-cs"/>
                        </a:rPr>
                        <a:t>Performance</a:t>
                      </a:r>
                      <a:endParaRPr lang="en-IN" sz="1400" dirty="0"/>
                    </a:p>
                  </a:txBody>
                  <a:tcPr marT="34290" marB="34290"/>
                </a:tc>
                <a:tc>
                  <a:txBody>
                    <a:bodyPr/>
                    <a:lstStyle/>
                    <a:p>
                      <a:pPr algn="just"/>
                      <a:r>
                        <a:rPr lang="en-US" sz="1400" b="1" dirty="0" smtClean="0">
                          <a:solidFill>
                            <a:srgbClr val="FF0000"/>
                          </a:solidFill>
                        </a:rPr>
                        <a:t>Low</a:t>
                      </a:r>
                      <a:endParaRPr lang="en-IN" sz="1400" b="1" dirty="0">
                        <a:solidFill>
                          <a:srgbClr val="FF0000"/>
                        </a:solidFill>
                      </a:endParaRPr>
                    </a:p>
                  </a:txBody>
                  <a:tcPr marT="34290" marB="34290"/>
                </a:tc>
                <a:tc>
                  <a:txBody>
                    <a:bodyPr/>
                    <a:lstStyle/>
                    <a:p>
                      <a:pPr algn="just"/>
                      <a:r>
                        <a:rPr lang="en-IN" sz="1400" kern="1200" baseline="0" dirty="0" smtClean="0">
                          <a:solidFill>
                            <a:schemeClr val="dk1"/>
                          </a:solidFill>
                          <a:latin typeface="+mn-lt"/>
                          <a:ea typeface="+mn-ea"/>
                          <a:cs typeface="+mn-cs"/>
                        </a:rPr>
                        <a:t>The pattern does not lend itself to high-performance</a:t>
                      </a:r>
                    </a:p>
                    <a:p>
                      <a:pPr algn="just"/>
                      <a:r>
                        <a:rPr lang="en-IN" sz="1400" kern="1200" baseline="0" dirty="0" smtClean="0">
                          <a:solidFill>
                            <a:schemeClr val="dk1"/>
                          </a:solidFill>
                          <a:latin typeface="+mn-lt"/>
                          <a:ea typeface="+mn-ea"/>
                          <a:cs typeface="+mn-cs"/>
                        </a:rPr>
                        <a:t>applications due to the inefficiencies of having to go through multiple layers of the architecture to fulfil a business request</a:t>
                      </a:r>
                      <a:endParaRPr lang="en-IN" sz="1400" dirty="0"/>
                    </a:p>
                  </a:txBody>
                  <a:tcPr marT="34290" marB="34290"/>
                </a:tc>
              </a:tr>
              <a:tr h="1508760">
                <a:tc>
                  <a:txBody>
                    <a:bodyPr/>
                    <a:lstStyle/>
                    <a:p>
                      <a:pPr algn="just"/>
                      <a:r>
                        <a:rPr lang="en-IN" sz="1400" b="1" i="1" kern="1200" baseline="0" dirty="0" smtClean="0">
                          <a:solidFill>
                            <a:schemeClr val="dk1"/>
                          </a:solidFill>
                          <a:latin typeface="+mn-lt"/>
                          <a:ea typeface="+mn-ea"/>
                          <a:cs typeface="+mn-cs"/>
                        </a:rPr>
                        <a:t>Scalability</a:t>
                      </a:r>
                      <a:endParaRPr lang="en-IN" sz="1400" dirty="0"/>
                    </a:p>
                  </a:txBody>
                  <a:tcPr marT="34290" marB="34290"/>
                </a:tc>
                <a:tc>
                  <a:txBody>
                    <a:bodyPr/>
                    <a:lstStyle/>
                    <a:p>
                      <a:pPr algn="just"/>
                      <a:r>
                        <a:rPr lang="en-US" sz="1400" b="1" dirty="0" smtClean="0">
                          <a:solidFill>
                            <a:srgbClr val="FF0000"/>
                          </a:solidFill>
                        </a:rPr>
                        <a:t>Low</a:t>
                      </a:r>
                      <a:endParaRPr lang="en-IN" sz="1400" b="1" dirty="0">
                        <a:solidFill>
                          <a:srgbClr val="FF0000"/>
                        </a:solidFill>
                      </a:endParaRPr>
                    </a:p>
                  </a:txBody>
                  <a:tcPr marT="34290" marB="34290"/>
                </a:tc>
                <a:tc>
                  <a:txBody>
                    <a:bodyPr/>
                    <a:lstStyle/>
                    <a:p>
                      <a:pPr algn="just"/>
                      <a:r>
                        <a:rPr lang="en-IN" sz="1400" kern="1200" baseline="0" dirty="0" smtClean="0">
                          <a:solidFill>
                            <a:schemeClr val="dk1"/>
                          </a:solidFill>
                          <a:latin typeface="+mn-lt"/>
                          <a:ea typeface="+mn-ea"/>
                          <a:cs typeface="+mn-cs"/>
                        </a:rPr>
                        <a:t>Because of the trend toward tightly coupled and monolithic implementations of this pattern, applications build using this architecture pattern are generally difficult to scale. </a:t>
                      </a:r>
                    </a:p>
                    <a:p>
                      <a:pPr algn="just"/>
                      <a:r>
                        <a:rPr lang="en-IN" sz="1400" kern="1200" baseline="0" dirty="0" smtClean="0">
                          <a:solidFill>
                            <a:schemeClr val="dk1"/>
                          </a:solidFill>
                          <a:latin typeface="+mn-lt"/>
                          <a:ea typeface="+mn-ea"/>
                          <a:cs typeface="+mn-cs"/>
                        </a:rPr>
                        <a:t>You can scale a layered architecture by splitting the layers into separate physical deployments or replicating the entire application into multiple nodes</a:t>
                      </a:r>
                      <a:endParaRPr lang="en-IN" sz="1400" dirty="0"/>
                    </a:p>
                  </a:txBody>
                  <a:tcPr marT="34290" marB="34290"/>
                </a:tc>
              </a:tr>
              <a:tr h="1508760">
                <a:tc>
                  <a:txBody>
                    <a:bodyPr/>
                    <a:lstStyle/>
                    <a:p>
                      <a:pPr algn="just"/>
                      <a:r>
                        <a:rPr lang="en-IN" sz="1400" b="1" i="1" kern="1200" baseline="0" dirty="0" smtClean="0">
                          <a:solidFill>
                            <a:schemeClr val="dk1"/>
                          </a:solidFill>
                          <a:latin typeface="+mn-lt"/>
                          <a:ea typeface="+mn-ea"/>
                          <a:cs typeface="+mn-cs"/>
                        </a:rPr>
                        <a:t>Ease of development</a:t>
                      </a:r>
                      <a:endParaRPr lang="en-IN" sz="1400" dirty="0"/>
                    </a:p>
                  </a:txBody>
                  <a:tcPr marT="34290" marB="34290"/>
                </a:tc>
                <a:tc>
                  <a:txBody>
                    <a:bodyPr/>
                    <a:lstStyle/>
                    <a:p>
                      <a:pPr algn="just"/>
                      <a:r>
                        <a:rPr lang="en-US" sz="1400" b="1" dirty="0" smtClean="0">
                          <a:solidFill>
                            <a:srgbClr val="00B050"/>
                          </a:solidFill>
                        </a:rPr>
                        <a:t>High</a:t>
                      </a:r>
                      <a:endParaRPr lang="en-IN" sz="1400" b="1" dirty="0">
                        <a:solidFill>
                          <a:srgbClr val="00B050"/>
                        </a:solidFill>
                      </a:endParaRPr>
                    </a:p>
                  </a:txBody>
                  <a:tcPr marT="34290" marB="34290"/>
                </a:tc>
                <a:tc>
                  <a:txBody>
                    <a:bodyPr/>
                    <a:lstStyle/>
                    <a:p>
                      <a:pPr algn="just"/>
                      <a:r>
                        <a:rPr lang="en-IN" sz="1400" kern="1200" baseline="0" dirty="0" smtClean="0">
                          <a:solidFill>
                            <a:schemeClr val="dk1"/>
                          </a:solidFill>
                          <a:latin typeface="+mn-lt"/>
                          <a:ea typeface="+mn-ea"/>
                          <a:cs typeface="+mn-cs"/>
                        </a:rPr>
                        <a:t>Ease of development gets a relatively high score,</a:t>
                      </a:r>
                    </a:p>
                    <a:p>
                      <a:pPr algn="just"/>
                      <a:r>
                        <a:rPr lang="en-IN" sz="1400" kern="1200" baseline="0" dirty="0" smtClean="0">
                          <a:solidFill>
                            <a:schemeClr val="dk1"/>
                          </a:solidFill>
                          <a:latin typeface="+mn-lt"/>
                          <a:ea typeface="+mn-ea"/>
                          <a:cs typeface="+mn-cs"/>
                        </a:rPr>
                        <a:t>mostly because this pattern is so well known and is not overly complex to implement. Because most companies develop applications by separating skill sets by layers (presentation, business, database), this pattern becomes a natural choice for most business-application development.</a:t>
                      </a:r>
                      <a:endParaRPr lang="en-IN" sz="1400" dirty="0"/>
                    </a:p>
                  </a:txBody>
                  <a:tcPr marT="34290" marB="34290"/>
                </a:tc>
              </a:tr>
            </a:tbl>
          </a:graphicData>
        </a:graphic>
      </p:graphicFrame>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Benefits of a Layered Architecture</a:t>
            </a:r>
            <a:endParaRPr lang="en-IN" dirty="0"/>
          </a:p>
        </p:txBody>
      </p:sp>
      <p:sp>
        <p:nvSpPr>
          <p:cNvPr id="3" name="Content Placeholder 2"/>
          <p:cNvSpPr>
            <a:spLocks noGrp="1"/>
          </p:cNvSpPr>
          <p:nvPr>
            <p:ph idx="1"/>
          </p:nvPr>
        </p:nvSpPr>
        <p:spPr/>
        <p:txBody>
          <a:bodyPr>
            <a:normAutofit fontScale="55000" lnSpcReduction="20000"/>
          </a:bodyPr>
          <a:lstStyle/>
          <a:p>
            <a:pPr lvl="0"/>
            <a:r>
              <a:rPr lang="en-IN" b="1" dirty="0" smtClean="0">
                <a:solidFill>
                  <a:srgbClr val="00B050"/>
                </a:solidFill>
              </a:rPr>
              <a:t>Simplicity</a:t>
            </a:r>
            <a:r>
              <a:rPr lang="en-IN" dirty="0" smtClean="0">
                <a:solidFill>
                  <a:srgbClr val="00B050"/>
                </a:solidFill>
              </a:rPr>
              <a:t> </a:t>
            </a:r>
            <a:r>
              <a:rPr lang="en-IN" dirty="0" smtClean="0"/>
              <a:t>– the concept is very easy to learn and visible in the project at first grasp</a:t>
            </a:r>
          </a:p>
          <a:p>
            <a:pPr lvl="0"/>
            <a:r>
              <a:rPr lang="en-IN" b="1" dirty="0" smtClean="0">
                <a:solidFill>
                  <a:srgbClr val="00B050"/>
                </a:solidFill>
              </a:rPr>
              <a:t>Consistent across different projects</a:t>
            </a:r>
            <a:r>
              <a:rPr lang="en-IN" b="1" dirty="0" smtClean="0"/>
              <a:t> </a:t>
            </a:r>
            <a:r>
              <a:rPr lang="en-IN" dirty="0" smtClean="0"/>
              <a:t>– the layers and so the overall code organization is pretty much the same in every layered project</a:t>
            </a:r>
          </a:p>
          <a:p>
            <a:pPr lvl="0"/>
            <a:r>
              <a:rPr lang="en-IN" b="1" dirty="0" smtClean="0">
                <a:solidFill>
                  <a:srgbClr val="00B050"/>
                </a:solidFill>
              </a:rPr>
              <a:t>Guaranteed separation of concerns</a:t>
            </a:r>
            <a:r>
              <a:rPr lang="en-IN" b="1" dirty="0" smtClean="0"/>
              <a:t> </a:t>
            </a:r>
            <a:r>
              <a:rPr lang="en-IN" dirty="0" smtClean="0"/>
              <a:t>– just the concerns that have a layer and to the point that you stick to the rules of Layered Architecture, but it’s very easy with the code organization it implies</a:t>
            </a:r>
          </a:p>
          <a:p>
            <a:r>
              <a:rPr lang="en-IN" b="1" dirty="0" err="1" smtClean="0">
                <a:solidFill>
                  <a:srgbClr val="00B050"/>
                </a:solidFill>
              </a:rPr>
              <a:t>Browsability</a:t>
            </a:r>
            <a:r>
              <a:rPr lang="en-IN" b="1" dirty="0" smtClean="0">
                <a:solidFill>
                  <a:srgbClr val="00B050"/>
                </a:solidFill>
              </a:rPr>
              <a:t> from a technical perspective</a:t>
            </a:r>
            <a:r>
              <a:rPr lang="en-IN" b="1" dirty="0" smtClean="0"/>
              <a:t> </a:t>
            </a:r>
            <a:r>
              <a:rPr lang="en-IN" dirty="0" smtClean="0"/>
              <a:t>– when you want to change something in some/all objects of a given kind, they’re very easy to find and they’re kept all together</a:t>
            </a:r>
          </a:p>
          <a:p>
            <a:r>
              <a:rPr lang="en-IN" b="1" dirty="0" smtClean="0">
                <a:solidFill>
                  <a:srgbClr val="00B050"/>
                </a:solidFill>
              </a:rPr>
              <a:t>Easy to add new features </a:t>
            </a:r>
            <a:r>
              <a:rPr lang="en-IN" b="1" dirty="0" smtClean="0"/>
              <a:t>-</a:t>
            </a:r>
            <a:r>
              <a:rPr lang="en-IN" dirty="0" smtClean="0"/>
              <a:t> If you want to introduce a new feature, you can add it to the appropriate tier without affecting the other tiers</a:t>
            </a:r>
          </a:p>
          <a:p>
            <a:r>
              <a:rPr lang="en-IN" b="1" dirty="0" smtClean="0">
                <a:solidFill>
                  <a:srgbClr val="00B050"/>
                </a:solidFill>
              </a:rPr>
              <a:t>More efficient development</a:t>
            </a:r>
            <a:r>
              <a:rPr lang="en-IN" b="1" dirty="0" smtClean="0"/>
              <a:t> - </a:t>
            </a:r>
            <a:r>
              <a:rPr lang="en-IN" dirty="0" smtClean="0"/>
              <a:t>N-tier architecture is very friendly for development, as different teams may work on each tier</a:t>
            </a:r>
            <a:endParaRPr lang="en-IN"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Drawbacks of a Layered Architecture</a:t>
            </a:r>
            <a:endParaRPr lang="en-IN" dirty="0"/>
          </a:p>
        </p:txBody>
      </p:sp>
      <p:sp>
        <p:nvSpPr>
          <p:cNvPr id="3" name="Content Placeholder 2"/>
          <p:cNvSpPr>
            <a:spLocks noGrp="1"/>
          </p:cNvSpPr>
          <p:nvPr>
            <p:ph idx="1"/>
          </p:nvPr>
        </p:nvSpPr>
        <p:spPr/>
        <p:txBody>
          <a:bodyPr>
            <a:normAutofit fontScale="62500" lnSpcReduction="20000"/>
          </a:bodyPr>
          <a:lstStyle/>
          <a:p>
            <a:pPr lvl="0"/>
            <a:r>
              <a:rPr lang="en-IN" b="1" dirty="0" smtClean="0">
                <a:solidFill>
                  <a:srgbClr val="FF0000"/>
                </a:solidFill>
              </a:rPr>
              <a:t>No built-in scalability</a:t>
            </a:r>
            <a:r>
              <a:rPr lang="en-IN" b="1" dirty="0" smtClean="0"/>
              <a:t> </a:t>
            </a:r>
            <a:r>
              <a:rPr lang="en-IN" dirty="0" smtClean="0"/>
              <a:t>– when the project grows too much, you need to find a key to organizing it further by yourself. The principles of Layered Architecture won’t help you</a:t>
            </a:r>
          </a:p>
          <a:p>
            <a:pPr lvl="0"/>
            <a:r>
              <a:rPr lang="en-IN" b="1" dirty="0" smtClean="0">
                <a:solidFill>
                  <a:srgbClr val="FF0000"/>
                </a:solidFill>
              </a:rPr>
              <a:t>Hidden use cases</a:t>
            </a:r>
            <a:r>
              <a:rPr lang="en-IN" b="1" dirty="0" smtClean="0"/>
              <a:t> </a:t>
            </a:r>
            <a:r>
              <a:rPr lang="en-IN" dirty="0" smtClean="0"/>
              <a:t>– you can’t really say what a project is doing by simply looking at the code organization. You need to at least read the class names and, unfortunately, sometimes even the implementation</a:t>
            </a:r>
          </a:p>
          <a:p>
            <a:pPr lvl="0"/>
            <a:r>
              <a:rPr lang="en-IN" b="1" dirty="0" smtClean="0">
                <a:solidFill>
                  <a:srgbClr val="FF0000"/>
                </a:solidFill>
              </a:rPr>
              <a:t>Low cohesion</a:t>
            </a:r>
            <a:r>
              <a:rPr lang="en-IN" b="1" dirty="0" smtClean="0"/>
              <a:t> </a:t>
            </a:r>
            <a:r>
              <a:rPr lang="en-IN" dirty="0" smtClean="0"/>
              <a:t>– classes that contribute to common scenarios and business concepts are far from each other because the project is organized around separating technical concerns</a:t>
            </a:r>
          </a:p>
          <a:p>
            <a:r>
              <a:rPr lang="en-IN" b="1" dirty="0" smtClean="0">
                <a:solidFill>
                  <a:srgbClr val="FF0000"/>
                </a:solidFill>
              </a:rPr>
              <a:t>No dependency inversion</a:t>
            </a:r>
            <a:r>
              <a:rPr lang="en-IN" b="1" dirty="0" smtClean="0"/>
              <a:t> </a:t>
            </a:r>
            <a:r>
              <a:rPr lang="en-IN" dirty="0" smtClean="0"/>
              <a:t>– in a classical Layered Architecture, the dependencies are direct and, conceptually, changes from a low-level infrastructure layer can propagate to more important higher layers</a:t>
            </a:r>
            <a:endParaRPr lang="en-IN"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Architecture</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The most common architecture pattern (N-tier Architecture)</a:t>
            </a:r>
          </a:p>
          <a:p>
            <a:pPr algn="just"/>
            <a:r>
              <a:rPr lang="en-IN" dirty="0" smtClean="0"/>
              <a:t>The </a:t>
            </a:r>
            <a:r>
              <a:rPr lang="en-IN" b="1" dirty="0" smtClean="0">
                <a:solidFill>
                  <a:srgbClr val="00B050"/>
                </a:solidFill>
              </a:rPr>
              <a:t>separation of concerns </a:t>
            </a:r>
            <a:r>
              <a:rPr lang="en-IN" dirty="0" smtClean="0"/>
              <a:t>among components</a:t>
            </a:r>
          </a:p>
          <a:p>
            <a:pPr algn="just"/>
            <a:r>
              <a:rPr lang="en-IN" dirty="0" smtClean="0"/>
              <a:t>The </a:t>
            </a:r>
            <a:r>
              <a:rPr lang="en-IN" b="1" dirty="0" smtClean="0">
                <a:solidFill>
                  <a:srgbClr val="0070C0"/>
                </a:solidFill>
              </a:rPr>
              <a:t>de-facto standard </a:t>
            </a:r>
            <a:r>
              <a:rPr lang="en-IN" dirty="0" smtClean="0"/>
              <a:t>for most Java EE applications</a:t>
            </a:r>
          </a:p>
          <a:p>
            <a:pPr algn="just"/>
            <a:r>
              <a:rPr lang="en-IN" dirty="0" smtClean="0"/>
              <a:t>Components within the layered architecture pattern are </a:t>
            </a:r>
            <a:r>
              <a:rPr lang="en-IN" i="1" dirty="0" smtClean="0">
                <a:solidFill>
                  <a:srgbClr val="00B050"/>
                </a:solidFill>
              </a:rPr>
              <a:t>organized into horizontal layers</a:t>
            </a:r>
          </a:p>
          <a:p>
            <a:pPr lvl="1" algn="just"/>
            <a:r>
              <a:rPr lang="en-IN" i="1" dirty="0" smtClean="0">
                <a:solidFill>
                  <a:srgbClr val="0070C0"/>
                </a:solidFill>
              </a:rPr>
              <a:t>each layer performing a specific role </a:t>
            </a:r>
            <a:r>
              <a:rPr lang="en-IN" dirty="0" smtClean="0"/>
              <a:t>within the application (e.g., presentation logic or business logic)</a:t>
            </a:r>
          </a:p>
          <a:p>
            <a:pPr algn="just"/>
            <a:r>
              <a:rPr lang="en-US" dirty="0" smtClean="0"/>
              <a:t>The </a:t>
            </a:r>
            <a:r>
              <a:rPr lang="en-IN" dirty="0" smtClean="0"/>
              <a:t>pattern </a:t>
            </a:r>
            <a:r>
              <a:rPr lang="en-IN" i="1" dirty="0" smtClean="0">
                <a:solidFill>
                  <a:srgbClr val="00B050"/>
                </a:solidFill>
              </a:rPr>
              <a:t>does not specify the number and types of layers </a:t>
            </a:r>
            <a:r>
              <a:rPr lang="en-IN" dirty="0" smtClean="0"/>
              <a:t>that must exist in the pattern</a:t>
            </a:r>
            <a:endParaRPr lang="en-IN"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descr="architecture-comparison.png"/>
          <p:cNvPicPr/>
          <p:nvPr/>
        </p:nvPicPr>
        <p:blipFill>
          <a:blip r:embed="rId2"/>
          <a:stretch>
            <a:fillRect/>
          </a:stretch>
        </p:blipFill>
        <p:spPr>
          <a:xfrm>
            <a:off x="0" y="63944"/>
            <a:ext cx="9144000" cy="5015613"/>
          </a:xfrm>
          <a:prstGeom prst="rect">
            <a:avLst/>
          </a:prstGeom>
        </p:spPr>
      </p:pic>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a:t>
            </a:r>
            <a:endParaRPr lang="en-IN" dirty="0"/>
          </a:p>
        </p:txBody>
      </p:sp>
      <p:sp>
        <p:nvSpPr>
          <p:cNvPr id="3" name="Content Placeholder 2"/>
          <p:cNvSpPr>
            <a:spLocks noGrp="1"/>
          </p:cNvSpPr>
          <p:nvPr>
            <p:ph idx="1"/>
          </p:nvPr>
        </p:nvSpPr>
        <p:spPr/>
        <p:txBody>
          <a:bodyPr/>
          <a:lstStyle/>
          <a:p>
            <a:endParaRPr lang="en-IN" dirty="0" smtClean="0">
              <a:hlinkClick r:id="rId2"/>
            </a:endParaRPr>
          </a:p>
          <a:p>
            <a:r>
              <a:rPr lang="en-IN" dirty="0" smtClean="0">
                <a:hlinkClick r:id="rId2"/>
              </a:rPr>
              <a:t>https://o7planning.org/en/10285/create-a-simple-java-web-application-using-servlet-jsp-and-jdbc</a:t>
            </a:r>
            <a:endParaRPr lang="en-IN" dirty="0" smtClean="0"/>
          </a:p>
          <a:p>
            <a:endParaRPr lang="en-IN"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descr="N-Tier-Architecture-min.png"/>
          <p:cNvPicPr/>
          <p:nvPr/>
        </p:nvPicPr>
        <p:blipFill>
          <a:blip r:embed="rId2"/>
          <a:stretch>
            <a:fillRect/>
          </a:stretch>
        </p:blipFill>
        <p:spPr>
          <a:xfrm>
            <a:off x="304800" y="114300"/>
            <a:ext cx="8610600" cy="4972050"/>
          </a:xfrm>
          <a:prstGeom prst="rect">
            <a:avLst/>
          </a:prstGeom>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Architecture</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33400" y="1232892"/>
            <a:ext cx="7924800" cy="3805322"/>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Layered Architecture</a:t>
            </a:r>
            <a:endParaRPr lang="en-IN"/>
          </a:p>
        </p:txBody>
      </p:sp>
      <p:sp>
        <p:nvSpPr>
          <p:cNvPr id="4" name="Content Placeholder 3"/>
          <p:cNvSpPr>
            <a:spLocks noGrp="1"/>
          </p:cNvSpPr>
          <p:nvPr>
            <p:ph idx="1"/>
          </p:nvPr>
        </p:nvSpPr>
        <p:spPr>
          <a:xfrm>
            <a:off x="457200" y="1200150"/>
            <a:ext cx="8229600" cy="3714750"/>
          </a:xfrm>
        </p:spPr>
        <p:txBody>
          <a:bodyPr>
            <a:normAutofit fontScale="85000" lnSpcReduction="20000"/>
          </a:bodyPr>
          <a:lstStyle/>
          <a:p>
            <a:pPr marL="342900" lvl="1" indent="-342900" algn="just">
              <a:buFont typeface="Arial" pitchFamily="34" charset="0"/>
              <a:buChar char="•"/>
            </a:pPr>
            <a:r>
              <a:rPr lang="en-IN" dirty="0" smtClean="0"/>
              <a:t>Each layer in the architecture forms an abstraction around the work that needs to be done to satisfy a particular business request</a:t>
            </a:r>
          </a:p>
          <a:p>
            <a:pPr algn="just"/>
            <a:r>
              <a:rPr lang="en-IN" b="1" dirty="0" smtClean="0">
                <a:solidFill>
                  <a:srgbClr val="00B050"/>
                </a:solidFill>
              </a:rPr>
              <a:t>Presentation layer </a:t>
            </a:r>
            <a:r>
              <a:rPr lang="en-IN" b="1" dirty="0" smtClean="0"/>
              <a:t>: </a:t>
            </a:r>
            <a:r>
              <a:rPr lang="en-IN" dirty="0" smtClean="0"/>
              <a:t>responsible for handling all user interface and browser communication logic</a:t>
            </a:r>
          </a:p>
          <a:p>
            <a:pPr algn="just"/>
            <a:r>
              <a:rPr lang="en-IN" b="1" dirty="0" smtClean="0">
                <a:solidFill>
                  <a:srgbClr val="00B050"/>
                </a:solidFill>
              </a:rPr>
              <a:t>Business layer</a:t>
            </a:r>
            <a:r>
              <a:rPr lang="en-IN" dirty="0" smtClean="0">
                <a:solidFill>
                  <a:srgbClr val="00B050"/>
                </a:solidFill>
              </a:rPr>
              <a:t> </a:t>
            </a:r>
            <a:r>
              <a:rPr lang="en-IN" dirty="0" smtClean="0"/>
              <a:t>: responsible for executing specific business rules associated with the request</a:t>
            </a:r>
          </a:p>
          <a:p>
            <a:pPr algn="just"/>
            <a:r>
              <a:rPr lang="en-IN" b="1" dirty="0" smtClean="0">
                <a:solidFill>
                  <a:srgbClr val="00B050"/>
                </a:solidFill>
              </a:rPr>
              <a:t>Persistence layer </a:t>
            </a:r>
            <a:r>
              <a:rPr lang="en-IN" b="1" dirty="0" smtClean="0"/>
              <a:t>: </a:t>
            </a:r>
            <a:r>
              <a:rPr lang="en-IN" dirty="0" smtClean="0"/>
              <a:t>get the data from the database layer</a:t>
            </a:r>
          </a:p>
          <a:p>
            <a:pPr algn="just"/>
            <a:r>
              <a:rPr lang="en-US" b="1" dirty="0" smtClean="0">
                <a:solidFill>
                  <a:srgbClr val="00B050"/>
                </a:solidFill>
              </a:rPr>
              <a:t>Database Layer</a:t>
            </a:r>
            <a:r>
              <a:rPr lang="en-US" b="1" dirty="0" smtClean="0"/>
              <a:t> </a:t>
            </a:r>
            <a:r>
              <a:rPr lang="en-US" dirty="0" smtClean="0"/>
              <a:t>: Store data in the hard disk and provide requested data </a:t>
            </a:r>
            <a:endParaRPr lang="en-IN"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Layered Architecture</a:t>
            </a:r>
            <a:endParaRPr lang="en-IN"/>
          </a:p>
        </p:txBody>
      </p:sp>
      <p:sp>
        <p:nvSpPr>
          <p:cNvPr id="4" name="Content Placeholder 3"/>
          <p:cNvSpPr>
            <a:spLocks noGrp="1"/>
          </p:cNvSpPr>
          <p:nvPr>
            <p:ph idx="1"/>
          </p:nvPr>
        </p:nvSpPr>
        <p:spPr>
          <a:xfrm>
            <a:off x="457200" y="1200150"/>
            <a:ext cx="8229600" cy="3714750"/>
          </a:xfrm>
        </p:spPr>
        <p:txBody>
          <a:bodyPr>
            <a:normAutofit fontScale="85000" lnSpcReduction="10000"/>
          </a:bodyPr>
          <a:lstStyle/>
          <a:p>
            <a:r>
              <a:rPr lang="en-IN" dirty="0" smtClean="0"/>
              <a:t>Components within a specific layer </a:t>
            </a:r>
            <a:r>
              <a:rPr lang="en-IN" i="1" dirty="0" smtClean="0">
                <a:solidFill>
                  <a:srgbClr val="00B050"/>
                </a:solidFill>
              </a:rPr>
              <a:t>deal only with logic that pertains to that layer</a:t>
            </a:r>
          </a:p>
          <a:p>
            <a:r>
              <a:rPr lang="en-IN" dirty="0" smtClean="0"/>
              <a:t>This type of component classification makes it easy to </a:t>
            </a:r>
          </a:p>
          <a:p>
            <a:pPr lvl="1"/>
            <a:r>
              <a:rPr lang="en-IN" i="1" dirty="0" smtClean="0">
                <a:solidFill>
                  <a:srgbClr val="00B050"/>
                </a:solidFill>
              </a:rPr>
              <a:t>build effective roles and responsibility models </a:t>
            </a:r>
            <a:r>
              <a:rPr lang="en-IN" dirty="0" smtClean="0"/>
              <a:t>into your architecture</a:t>
            </a:r>
          </a:p>
          <a:p>
            <a:pPr lvl="1"/>
            <a:r>
              <a:rPr lang="en-IN" i="1" dirty="0" smtClean="0">
                <a:solidFill>
                  <a:srgbClr val="00B050"/>
                </a:solidFill>
              </a:rPr>
              <a:t>develop, test, govern, and maintain applications </a:t>
            </a:r>
            <a:r>
              <a:rPr lang="en-IN" dirty="0" smtClean="0"/>
              <a:t>using this architecture pattern </a:t>
            </a:r>
          </a:p>
          <a:p>
            <a:r>
              <a:rPr lang="en-IN" b="1" dirty="0" smtClean="0">
                <a:solidFill>
                  <a:srgbClr val="0070C0"/>
                </a:solidFill>
              </a:rPr>
              <a:t>Well-defined component interfaces </a:t>
            </a:r>
            <a:r>
              <a:rPr lang="en-IN" dirty="0" smtClean="0"/>
              <a:t>and limited component scope</a:t>
            </a:r>
          </a:p>
          <a:p>
            <a:endParaRPr lang="en-IN"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lstStyle/>
          <a:p>
            <a:r>
              <a:rPr lang="en-US" dirty="0" smtClean="0"/>
              <a:t>Closed Layer</a:t>
            </a:r>
            <a:endParaRPr lang="en-IN" dirty="0"/>
          </a:p>
        </p:txBody>
      </p:sp>
      <p:sp>
        <p:nvSpPr>
          <p:cNvPr id="3" name="Content Placeholder 2"/>
          <p:cNvSpPr>
            <a:spLocks noGrp="1"/>
          </p:cNvSpPr>
          <p:nvPr>
            <p:ph idx="1"/>
          </p:nvPr>
        </p:nvSpPr>
        <p:spPr>
          <a:xfrm>
            <a:off x="457200" y="628650"/>
            <a:ext cx="8229600" cy="2457451"/>
          </a:xfrm>
        </p:spPr>
        <p:txBody>
          <a:bodyPr>
            <a:normAutofit fontScale="70000" lnSpcReduction="20000"/>
          </a:bodyPr>
          <a:lstStyle/>
          <a:p>
            <a:r>
              <a:rPr lang="en-IN" dirty="0" smtClean="0"/>
              <a:t>A </a:t>
            </a:r>
            <a:r>
              <a:rPr lang="en-IN" b="1" dirty="0" smtClean="0">
                <a:solidFill>
                  <a:srgbClr val="00B050"/>
                </a:solidFill>
              </a:rPr>
              <a:t>closed layer</a:t>
            </a:r>
            <a:r>
              <a:rPr lang="en-IN" dirty="0" smtClean="0"/>
              <a:t> means that as a </a:t>
            </a:r>
            <a:r>
              <a:rPr lang="en-IN" i="1" dirty="0" smtClean="0">
                <a:solidFill>
                  <a:srgbClr val="0070C0"/>
                </a:solidFill>
              </a:rPr>
              <a:t>request moves from layer to layer</a:t>
            </a:r>
            <a:r>
              <a:rPr lang="en-IN" dirty="0" smtClean="0"/>
              <a:t>, it </a:t>
            </a:r>
            <a:r>
              <a:rPr lang="en-IN" i="1" dirty="0" smtClean="0">
                <a:solidFill>
                  <a:srgbClr val="FF0000"/>
                </a:solidFill>
              </a:rPr>
              <a:t>must go through the layer right below it to get to the next layer below that one</a:t>
            </a:r>
          </a:p>
          <a:p>
            <a:r>
              <a:rPr lang="en-IN" dirty="0" smtClean="0"/>
              <a:t>For example, a request originating from the presentation layer must </a:t>
            </a:r>
          </a:p>
          <a:p>
            <a:pPr lvl="1"/>
            <a:r>
              <a:rPr lang="en-IN" dirty="0" smtClean="0"/>
              <a:t>first go through the business layer</a:t>
            </a:r>
          </a:p>
          <a:p>
            <a:pPr lvl="1"/>
            <a:r>
              <a:rPr lang="en-IN" dirty="0" smtClean="0"/>
              <a:t>then to the persistence layer</a:t>
            </a:r>
          </a:p>
          <a:p>
            <a:pPr lvl="1"/>
            <a:r>
              <a:rPr lang="en-IN" dirty="0" smtClean="0"/>
              <a:t>finally to the database layer</a:t>
            </a:r>
            <a:endParaRPr lang="en-IN" i="1" dirty="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304801" y="3046294"/>
            <a:ext cx="8686800" cy="2040056"/>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Layers</a:t>
            </a:r>
            <a:endParaRPr lang="en-IN" dirty="0"/>
          </a:p>
        </p:txBody>
      </p:sp>
      <p:sp>
        <p:nvSpPr>
          <p:cNvPr id="3" name="Content Placeholder 2"/>
          <p:cNvSpPr>
            <a:spLocks noGrp="1"/>
          </p:cNvSpPr>
          <p:nvPr>
            <p:ph idx="1"/>
          </p:nvPr>
        </p:nvSpPr>
        <p:spPr>
          <a:xfrm>
            <a:off x="457200" y="914401"/>
            <a:ext cx="8229600" cy="3680222"/>
          </a:xfrm>
        </p:spPr>
        <p:txBody>
          <a:bodyPr>
            <a:normAutofit fontScale="77500" lnSpcReduction="20000"/>
          </a:bodyPr>
          <a:lstStyle/>
          <a:p>
            <a:r>
              <a:rPr lang="en-IN" dirty="0" smtClean="0"/>
              <a:t>Direct database access from the presentation layer is much faster than going through a bunch of unnecessary layers just to retrieve or save database information</a:t>
            </a:r>
          </a:p>
          <a:p>
            <a:r>
              <a:rPr lang="en-US" b="1" dirty="0" smtClean="0">
                <a:solidFill>
                  <a:srgbClr val="FF0000"/>
                </a:solidFill>
              </a:rPr>
              <a:t>Why need of bunch of unnecessary layers?</a:t>
            </a:r>
          </a:p>
          <a:p>
            <a:r>
              <a:rPr lang="en-IN" dirty="0" smtClean="0"/>
              <a:t>A key concept is </a:t>
            </a:r>
            <a:r>
              <a:rPr lang="en-IN" b="1" i="1" dirty="0" smtClean="0">
                <a:solidFill>
                  <a:srgbClr val="00B050"/>
                </a:solidFill>
              </a:rPr>
              <a:t>layers of isolation</a:t>
            </a:r>
          </a:p>
          <a:p>
            <a:r>
              <a:rPr lang="en-IN" dirty="0" smtClean="0"/>
              <a:t>The layers of isolation concept means that </a:t>
            </a:r>
          </a:p>
          <a:p>
            <a:pPr lvl="1"/>
            <a:r>
              <a:rPr lang="en-IN" i="1" dirty="0" smtClean="0">
                <a:solidFill>
                  <a:srgbClr val="00B0F0"/>
                </a:solidFill>
              </a:rPr>
              <a:t>changes made in one layer </a:t>
            </a:r>
            <a:r>
              <a:rPr lang="en-IN" dirty="0" smtClean="0"/>
              <a:t>of the architecture generally </a:t>
            </a:r>
            <a:r>
              <a:rPr lang="en-IN" i="1" dirty="0" smtClean="0">
                <a:solidFill>
                  <a:srgbClr val="00B050"/>
                </a:solidFill>
              </a:rPr>
              <a:t>don’t impact or affect components in other layers</a:t>
            </a:r>
          </a:p>
          <a:p>
            <a:pPr lvl="1"/>
            <a:r>
              <a:rPr lang="en-IN" dirty="0" smtClean="0"/>
              <a:t> the </a:t>
            </a:r>
            <a:r>
              <a:rPr lang="en-IN" i="1" dirty="0" smtClean="0">
                <a:solidFill>
                  <a:srgbClr val="00B050"/>
                </a:solidFill>
              </a:rPr>
              <a:t>change is isolated to the components within that layer</a:t>
            </a:r>
            <a:r>
              <a:rPr lang="en-IN" dirty="0" smtClean="0"/>
              <a:t>, and possibly another associated layer</a:t>
            </a:r>
            <a:endParaRPr lang="en-IN" b="1" dirty="0">
              <a:solidFill>
                <a:srgbClr val="00B050"/>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Layers of Isolation Concept</a:t>
            </a:r>
            <a:endParaRPr lang="en-IN" dirty="0"/>
          </a:p>
        </p:txBody>
      </p:sp>
      <p:sp>
        <p:nvSpPr>
          <p:cNvPr id="3" name="Content Placeholder 2"/>
          <p:cNvSpPr>
            <a:spLocks noGrp="1"/>
          </p:cNvSpPr>
          <p:nvPr>
            <p:ph idx="1"/>
          </p:nvPr>
        </p:nvSpPr>
        <p:spPr>
          <a:xfrm>
            <a:off x="457200" y="971550"/>
            <a:ext cx="8229600" cy="3886200"/>
          </a:xfrm>
        </p:spPr>
        <p:txBody>
          <a:bodyPr>
            <a:normAutofit fontScale="70000" lnSpcReduction="20000"/>
          </a:bodyPr>
          <a:lstStyle/>
          <a:p>
            <a:r>
              <a:rPr lang="en-IN" dirty="0" smtClean="0"/>
              <a:t>The layers of isolation concept also means that </a:t>
            </a:r>
          </a:p>
          <a:p>
            <a:pPr lvl="1"/>
            <a:r>
              <a:rPr lang="en-IN" dirty="0" smtClean="0"/>
              <a:t>Each layer is </a:t>
            </a:r>
            <a:r>
              <a:rPr lang="en-IN" b="1" dirty="0" smtClean="0">
                <a:solidFill>
                  <a:srgbClr val="00B050"/>
                </a:solidFill>
              </a:rPr>
              <a:t>independent </a:t>
            </a:r>
            <a:r>
              <a:rPr lang="en-IN" dirty="0" smtClean="0"/>
              <a:t>of the other layers</a:t>
            </a:r>
          </a:p>
          <a:p>
            <a:pPr lvl="1"/>
            <a:r>
              <a:rPr lang="en-IN" dirty="0" smtClean="0"/>
              <a:t>having </a:t>
            </a:r>
            <a:r>
              <a:rPr lang="en-IN" b="1" dirty="0" smtClean="0">
                <a:solidFill>
                  <a:srgbClr val="00B050"/>
                </a:solidFill>
              </a:rPr>
              <a:t>little or no knowledge of the inner workings </a:t>
            </a:r>
            <a:r>
              <a:rPr lang="en-IN" dirty="0" smtClean="0"/>
              <a:t>of other layers in the architecture</a:t>
            </a:r>
          </a:p>
          <a:p>
            <a:r>
              <a:rPr lang="en-IN" dirty="0" smtClean="0"/>
              <a:t>Example</a:t>
            </a:r>
          </a:p>
          <a:p>
            <a:pPr lvl="1"/>
            <a:r>
              <a:rPr lang="en-IN" dirty="0" smtClean="0"/>
              <a:t>Consider a large refactoring effort to convert the presentation framework from JSP (Java Server Pages) to JSF (Java Server Faces)</a:t>
            </a:r>
          </a:p>
          <a:p>
            <a:pPr lvl="1"/>
            <a:r>
              <a:rPr lang="en-IN" dirty="0" smtClean="0"/>
              <a:t> Assuming that the contracts (e.g., model) used between the presentation layer and the business layer remain the same</a:t>
            </a:r>
          </a:p>
          <a:p>
            <a:pPr lvl="1"/>
            <a:r>
              <a:rPr lang="en-IN" dirty="0" smtClean="0"/>
              <a:t>The business layer is not affected by the refactoring and remains completely independent of the type of user interface framework used by the presentation layer</a:t>
            </a:r>
            <a:endParaRPr lang="en-IN"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4227</TotalTime>
  <Words>1128</Words>
  <Application>Microsoft Office PowerPoint</Application>
  <PresentationFormat>On-screen Show (16:9)</PresentationFormat>
  <Paragraphs>129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Layered Architecture</vt:lpstr>
      <vt:lpstr>Layered Architecture</vt:lpstr>
      <vt:lpstr>Slide 3</vt:lpstr>
      <vt:lpstr>Layered Architecture</vt:lpstr>
      <vt:lpstr>Layered Architecture</vt:lpstr>
      <vt:lpstr>Layered Architecture</vt:lpstr>
      <vt:lpstr>Closed Layer</vt:lpstr>
      <vt:lpstr>Closed Layers</vt:lpstr>
      <vt:lpstr>Layers of Isolation Concept</vt:lpstr>
      <vt:lpstr>Add New Layer</vt:lpstr>
      <vt:lpstr>Open Layer</vt:lpstr>
      <vt:lpstr>Open Layer</vt:lpstr>
      <vt:lpstr>Layered Architecture:  Closed + Open Layers</vt:lpstr>
      <vt:lpstr>Example</vt:lpstr>
      <vt:lpstr>Architecture Sinkhole: Anti-pattern</vt:lpstr>
      <vt:lpstr>Pattern Analysis</vt:lpstr>
      <vt:lpstr>Pattern Analysis</vt:lpstr>
      <vt:lpstr>Benefits of a Layered Architecture</vt:lpstr>
      <vt:lpstr>Drawbacks of a Layered Architecture</vt:lpstr>
      <vt:lpstr>Slide 20</vt:lpstr>
      <vt:lpstr>Example Code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Layered Architecture</dc:title>
  <dc:creator>MAHESH</dc:creator>
  <cp:lastModifiedBy>Yogesh Mangnaik</cp:lastModifiedBy>
  <cp:revision>61</cp:revision>
  <dcterms:created xsi:type="dcterms:W3CDTF">2006-08-16T00:00:00Z</dcterms:created>
  <dcterms:modified xsi:type="dcterms:W3CDTF">2018-03-04T12:20:10Z</dcterms:modified>
</cp:coreProperties>
</file>