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2" r:id="rId6"/>
    <p:sldId id="258" r:id="rId7"/>
    <p:sldId id="259" r:id="rId8"/>
    <p:sldId id="263" r:id="rId9"/>
    <p:sldId id="260" r:id="rId10"/>
    <p:sldId id="261" r:id="rId11"/>
    <p:sldId id="266" r:id="rId12"/>
    <p:sldId id="26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Pattern</a:t>
            </a:r>
            <a:endParaRPr lang="en-IN" dirty="0"/>
          </a:p>
        </p:txBody>
      </p:sp>
      <p:sp>
        <p:nvSpPr>
          <p:cNvPr id="3" name="Subtitle 2"/>
          <p:cNvSpPr>
            <a:spLocks noGrp="1"/>
          </p:cNvSpPr>
          <p:nvPr>
            <p:ph type="subTitle" idx="1"/>
          </p:nvPr>
        </p:nvSpPr>
        <p:spPr/>
        <p:txBody>
          <a:bodyPr/>
          <a:lstStyle/>
          <a:p>
            <a:r>
              <a:rPr lang="en-US" dirty="0" smtClean="0"/>
              <a:t>Mahesh Shirole </a:t>
            </a:r>
          </a:p>
          <a:p>
            <a:r>
              <a:rPr lang="en-US" dirty="0" smtClean="0"/>
              <a:t>VJTI, Mumbai -19.</a:t>
            </a:r>
            <a:endParaRPr lang="en-IN"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MVC Interaction</a:t>
            </a:r>
            <a:endParaRPr lang="en-IN" dirty="0"/>
          </a:p>
        </p:txBody>
      </p:sp>
      <p:sp>
        <p:nvSpPr>
          <p:cNvPr id="3" name="Content Placeholder 2"/>
          <p:cNvSpPr>
            <a:spLocks noGrp="1"/>
          </p:cNvSpPr>
          <p:nvPr>
            <p:ph idx="1"/>
          </p:nvPr>
        </p:nvSpPr>
        <p:spPr>
          <a:xfrm>
            <a:off x="457200" y="857250"/>
            <a:ext cx="8229600" cy="4286250"/>
          </a:xfrm>
        </p:spPr>
        <p:txBody>
          <a:bodyPr>
            <a:noAutofit/>
          </a:bodyPr>
          <a:lstStyle/>
          <a:p>
            <a:pPr>
              <a:buFont typeface="+mj-lt"/>
              <a:buAutoNum type="arabicPeriod"/>
            </a:pPr>
            <a:r>
              <a:rPr lang="en-IN" sz="1800" dirty="0" smtClean="0"/>
              <a:t>The user interacts with the user interface in some way (e.g., user presses a button</a:t>
            </a:r>
            <a:r>
              <a:rPr lang="en-IN" sz="1800" dirty="0" smtClean="0"/>
              <a:t>)</a:t>
            </a:r>
            <a:endParaRPr lang="en-IN" sz="1800" dirty="0" smtClean="0"/>
          </a:p>
          <a:p>
            <a:pPr>
              <a:buFont typeface="+mj-lt"/>
              <a:buAutoNum type="arabicPeriod"/>
            </a:pPr>
            <a:r>
              <a:rPr lang="en-IN" sz="1800" dirty="0" smtClean="0"/>
              <a:t> A controller handles the input event from the user interface, often via a registered handler or </a:t>
            </a:r>
            <a:r>
              <a:rPr lang="en-IN" sz="1800" dirty="0" smtClean="0"/>
              <a:t>call-back</a:t>
            </a:r>
            <a:endParaRPr lang="en-IN" sz="1800" dirty="0" smtClean="0"/>
          </a:p>
          <a:p>
            <a:pPr>
              <a:buFont typeface="+mj-lt"/>
              <a:buAutoNum type="arabicPeriod"/>
            </a:pPr>
            <a:r>
              <a:rPr lang="en-IN" sz="1800" dirty="0" smtClean="0"/>
              <a:t>The controller accesses the model, possibly updating it in a way appropriate to the user’s action (e.g., controller updates user’s shopping cart). Complex controllers are often structured using the command pattern to encapsulate actions and simplify extension</a:t>
            </a:r>
            <a:r>
              <a:rPr lang="en-IN" sz="1800" dirty="0" smtClean="0"/>
              <a:t>.</a:t>
            </a:r>
            <a:endParaRPr lang="en-IN" sz="1800" dirty="0" smtClean="0"/>
          </a:p>
          <a:p>
            <a:pPr>
              <a:buFont typeface="+mj-lt"/>
              <a:buAutoNum type="arabicPeriod"/>
            </a:pPr>
            <a:r>
              <a:rPr lang="en-IN" sz="1800" dirty="0" smtClean="0"/>
              <a:t>A view uses the </a:t>
            </a:r>
            <a:r>
              <a:rPr lang="en-IN" sz="1800" dirty="0" smtClean="0"/>
              <a:t>model </a:t>
            </a:r>
            <a:r>
              <a:rPr lang="en-IN" sz="1800" dirty="0" smtClean="0"/>
              <a:t>to generate an appropriate user interface (e.g., view produces a screen listing the shopping cart contents). The view gets its own data from the model. The model has no direct knowledge of the view. (However, the observer pattern can be used to allow the model to indirectly notify interested parties, potentially including views, of a change</a:t>
            </a:r>
            <a:r>
              <a:rPr lang="en-IN" sz="1800" dirty="0" smtClean="0"/>
              <a:t>.)</a:t>
            </a:r>
            <a:endParaRPr lang="en-IN" sz="1800" dirty="0" smtClean="0"/>
          </a:p>
          <a:p>
            <a:pPr>
              <a:buFont typeface="+mj-lt"/>
              <a:buAutoNum type="arabicPeriod"/>
            </a:pPr>
            <a:r>
              <a:rPr lang="en-IN" sz="1800" dirty="0" smtClean="0"/>
              <a:t>The user interface waits for further user interactions, which begins the cycle anew.</a:t>
            </a:r>
            <a:endParaRPr lang="en-IN" sz="1800"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 </a:t>
            </a:r>
            <a:r>
              <a:rPr lang="en-US" dirty="0" err="1" smtClean="0"/>
              <a:t>Interactios</a:t>
            </a:r>
            <a:endParaRPr lang="en-IN" dirty="0"/>
          </a:p>
        </p:txBody>
      </p:sp>
      <p:pic>
        <p:nvPicPr>
          <p:cNvPr id="5" name="Content Placeholder 4" descr="MVC-ArchitectureDesign.jpg"/>
          <p:cNvPicPr>
            <a:picLocks noGrp="1" noChangeAspect="1"/>
          </p:cNvPicPr>
          <p:nvPr>
            <p:ph idx="1"/>
          </p:nvPr>
        </p:nvPicPr>
        <p:blipFill>
          <a:blip r:embed="rId2"/>
          <a:stretch>
            <a:fillRect/>
          </a:stretch>
        </p:blipFill>
        <p:spPr>
          <a:xfrm>
            <a:off x="266415" y="1093276"/>
            <a:ext cx="8267985" cy="3764474"/>
          </a:xfrm>
        </p:spPr>
      </p:pic>
      <p:sp>
        <p:nvSpPr>
          <p:cNvPr id="4098" name="AutoShape 2" descr="mvc design pattern, mvc pattern architectur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Submission  Tutorial:  04</a:t>
            </a:r>
            <a:endParaRPr lang="en-IN" dirty="0"/>
          </a:p>
        </p:txBody>
      </p:sp>
      <p:sp>
        <p:nvSpPr>
          <p:cNvPr id="3" name="Content Placeholder 2"/>
          <p:cNvSpPr>
            <a:spLocks noGrp="1"/>
          </p:cNvSpPr>
          <p:nvPr>
            <p:ph idx="1"/>
          </p:nvPr>
        </p:nvSpPr>
        <p:spPr>
          <a:xfrm>
            <a:off x="4114800" y="857250"/>
            <a:ext cx="4876800" cy="3543299"/>
          </a:xfrm>
        </p:spPr>
        <p:txBody>
          <a:bodyPr>
            <a:normAutofit fontScale="77500" lnSpcReduction="20000"/>
          </a:bodyPr>
          <a:lstStyle/>
          <a:p>
            <a:pPr marL="514350" indent="-514350">
              <a:buAutoNum type="alphaUcParenR"/>
            </a:pPr>
            <a:r>
              <a:rPr lang="en-US" dirty="0" smtClean="0"/>
              <a:t>Extend </a:t>
            </a:r>
            <a:r>
              <a:rPr lang="en-US" dirty="0" smtClean="0"/>
              <a:t>calculator program to implement MVC architecture. Design </a:t>
            </a:r>
            <a:r>
              <a:rPr lang="en-US" dirty="0" err="1" smtClean="0"/>
              <a:t>JFame</a:t>
            </a:r>
            <a:r>
              <a:rPr lang="en-US" dirty="0" smtClean="0"/>
              <a:t> to create view, use basic calculator as model and, create appropriate </a:t>
            </a:r>
            <a:r>
              <a:rPr lang="en-US" dirty="0" smtClean="0"/>
              <a:t>controller.</a:t>
            </a:r>
          </a:p>
          <a:p>
            <a:pPr marL="514350" indent="-514350">
              <a:buFont typeface="Arial" pitchFamily="34" charset="0"/>
              <a:buAutoNum type="alphaUcParenR"/>
            </a:pPr>
            <a:r>
              <a:rPr lang="en-US" dirty="0" smtClean="0"/>
              <a:t>Use </a:t>
            </a:r>
            <a:r>
              <a:rPr lang="en-US" dirty="0" smtClean="0"/>
              <a:t>second  view as web page, third view as command line. Update calculation from  any view and display result string in all views</a:t>
            </a:r>
            <a:endParaRPr lang="en-IN" dirty="0" smtClean="0"/>
          </a:p>
          <a:p>
            <a:pPr marL="514350" indent="-514350">
              <a:buAutoNum type="alphaUcParenR"/>
            </a:pPr>
            <a:endParaRPr lang="en-IN" dirty="0"/>
          </a:p>
        </p:txBody>
      </p:sp>
      <p:sp>
        <p:nvSpPr>
          <p:cNvPr id="24578" name="AutoShape 2" descr="https://www.codeproject.com/KB/tips/ModelViewController/Calc.PNG"/>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4579" name="Picture 3"/>
          <p:cNvPicPr>
            <a:picLocks noChangeAspect="1" noChangeArrowheads="1"/>
          </p:cNvPicPr>
          <p:nvPr/>
        </p:nvPicPr>
        <p:blipFill>
          <a:blip r:embed="rId2"/>
          <a:srcRect/>
          <a:stretch>
            <a:fillRect/>
          </a:stretch>
        </p:blipFill>
        <p:spPr bwMode="auto">
          <a:xfrm>
            <a:off x="304800" y="971550"/>
            <a:ext cx="3443288" cy="291465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57200" y="1200150"/>
            <a:ext cx="8229600" cy="3771900"/>
          </a:xfrm>
        </p:spPr>
        <p:txBody>
          <a:bodyPr>
            <a:normAutofit fontScale="70000" lnSpcReduction="20000"/>
          </a:bodyPr>
          <a:lstStyle/>
          <a:p>
            <a:r>
              <a:rPr lang="en-IN" dirty="0" smtClean="0"/>
              <a:t>The programming language </a:t>
            </a:r>
            <a:r>
              <a:rPr lang="en-IN" b="1" dirty="0" smtClean="0">
                <a:solidFill>
                  <a:srgbClr val="00B0F0"/>
                </a:solidFill>
              </a:rPr>
              <a:t>Smalltalk </a:t>
            </a:r>
            <a:r>
              <a:rPr lang="en-IN" dirty="0" smtClean="0"/>
              <a:t>first defined the MVC concept it in the 1970’s</a:t>
            </a:r>
          </a:p>
          <a:p>
            <a:r>
              <a:rPr lang="en-IN" dirty="0" smtClean="0"/>
              <a:t>The MVC pattern was first described in 1979 by </a:t>
            </a:r>
            <a:r>
              <a:rPr lang="en-IN" dirty="0" err="1" smtClean="0"/>
              <a:t>Trygve</a:t>
            </a:r>
            <a:r>
              <a:rPr lang="en-IN" dirty="0" smtClean="0"/>
              <a:t> </a:t>
            </a:r>
            <a:r>
              <a:rPr lang="en-IN" dirty="0" err="1" smtClean="0"/>
              <a:t>Reenskaug</a:t>
            </a:r>
            <a:r>
              <a:rPr lang="en-IN" dirty="0" smtClean="0"/>
              <a:t>, then working on Smalltalk at Xerox research labs</a:t>
            </a:r>
          </a:p>
          <a:p>
            <a:r>
              <a:rPr lang="en-US" dirty="0" smtClean="0"/>
              <a:t>It is an extension of the layered Architecture</a:t>
            </a:r>
          </a:p>
          <a:p>
            <a:r>
              <a:rPr lang="en-IN" dirty="0" smtClean="0"/>
              <a:t>It has three main layers: </a:t>
            </a:r>
          </a:p>
          <a:p>
            <a:pPr lvl="1"/>
            <a:r>
              <a:rPr lang="en-IN" dirty="0" smtClean="0">
                <a:solidFill>
                  <a:srgbClr val="C00000"/>
                </a:solidFill>
              </a:rPr>
              <a:t>presentation</a:t>
            </a:r>
            <a:r>
              <a:rPr lang="en-IN" dirty="0" smtClean="0"/>
              <a:t> (UI),</a:t>
            </a:r>
          </a:p>
          <a:p>
            <a:pPr lvl="2"/>
            <a:r>
              <a:rPr lang="en-IN" dirty="0" smtClean="0"/>
              <a:t>Presentation layer is split into </a:t>
            </a:r>
            <a:r>
              <a:rPr lang="en-IN" b="1" dirty="0" smtClean="0">
                <a:solidFill>
                  <a:srgbClr val="00B0F0"/>
                </a:solidFill>
              </a:rPr>
              <a:t>controller </a:t>
            </a:r>
            <a:r>
              <a:rPr lang="en-IN" dirty="0" smtClean="0"/>
              <a:t>and </a:t>
            </a:r>
            <a:r>
              <a:rPr lang="en-IN" b="1" dirty="0" smtClean="0">
                <a:solidFill>
                  <a:srgbClr val="00B0F0"/>
                </a:solidFill>
              </a:rPr>
              <a:t>view</a:t>
            </a:r>
          </a:p>
          <a:p>
            <a:pPr lvl="1"/>
            <a:r>
              <a:rPr lang="en-IN" dirty="0" smtClean="0">
                <a:solidFill>
                  <a:srgbClr val="C00000"/>
                </a:solidFill>
              </a:rPr>
              <a:t>application logic</a:t>
            </a:r>
            <a:r>
              <a:rPr lang="en-IN" dirty="0" smtClean="0"/>
              <a:t>, </a:t>
            </a:r>
          </a:p>
          <a:p>
            <a:pPr lvl="1"/>
            <a:r>
              <a:rPr lang="en-IN" dirty="0" smtClean="0">
                <a:solidFill>
                  <a:srgbClr val="C00000"/>
                </a:solidFill>
              </a:rPr>
              <a:t>resource management</a:t>
            </a:r>
          </a:p>
          <a:p>
            <a:r>
              <a:rPr lang="en-US" dirty="0" smtClean="0"/>
              <a:t>Separation of concerns </a:t>
            </a:r>
          </a:p>
          <a:p>
            <a:pPr lvl="1"/>
            <a:r>
              <a:rPr lang="en-IN" dirty="0" smtClean="0"/>
              <a:t>between </a:t>
            </a:r>
            <a:r>
              <a:rPr lang="en-IN" b="1" dirty="0" smtClean="0">
                <a:solidFill>
                  <a:srgbClr val="00B0F0"/>
                </a:solidFill>
              </a:rPr>
              <a:t>presentation </a:t>
            </a:r>
            <a:r>
              <a:rPr lang="en-IN" dirty="0" smtClean="0"/>
              <a:t>and </a:t>
            </a:r>
            <a:r>
              <a:rPr lang="en-IN" b="1" dirty="0" smtClean="0">
                <a:solidFill>
                  <a:srgbClr val="00B0F0"/>
                </a:solidFill>
              </a:rPr>
              <a:t>application logic</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Problem</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Consider a simple information system for political elections with proportional representation. </a:t>
            </a:r>
          </a:p>
          <a:p>
            <a:r>
              <a:rPr lang="en-IN" dirty="0" smtClean="0"/>
              <a:t>This offers a spreadsheet for entering data and several kinds of tables and charts for presenting the current results. </a:t>
            </a:r>
          </a:p>
          <a:p>
            <a:r>
              <a:rPr lang="en-IN" dirty="0" smtClean="0"/>
              <a:t>Users can interact with the system via a graphical interface.</a:t>
            </a:r>
          </a:p>
          <a:p>
            <a:r>
              <a:rPr lang="en-IN" dirty="0" smtClean="0"/>
              <a:t>All information displays must reflect changes to the voting data immediately.</a:t>
            </a:r>
            <a:endParaRPr lang="en-IN"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Problem</a:t>
            </a:r>
            <a:endParaRPr lang="en-IN" dirty="0"/>
          </a:p>
        </p:txBody>
      </p:sp>
      <p:sp>
        <p:nvSpPr>
          <p:cNvPr id="3" name="Content Placeholder 2"/>
          <p:cNvSpPr>
            <a:spLocks noGrp="1"/>
          </p:cNvSpPr>
          <p:nvPr>
            <p:ph idx="1"/>
          </p:nvPr>
        </p:nvSpPr>
        <p:spPr>
          <a:xfrm>
            <a:off x="457200" y="1085850"/>
            <a:ext cx="8229600" cy="800100"/>
          </a:xfrm>
        </p:spPr>
        <p:txBody>
          <a:bodyPr>
            <a:normAutofit fontScale="47500" lnSpcReduction="20000"/>
          </a:bodyPr>
          <a:lstStyle/>
          <a:p>
            <a:r>
              <a:rPr lang="en-IN" dirty="0" smtClean="0"/>
              <a:t>The system should also be portable to platforms with different ‘look and feel’ standards</a:t>
            </a:r>
          </a:p>
          <a:p>
            <a:r>
              <a:rPr lang="en-IN" dirty="0" smtClean="0"/>
              <a:t>Interactive applications with a flexible human-computer interface</a:t>
            </a:r>
            <a:endParaRPr lang="en-IN" dirty="0"/>
          </a:p>
        </p:txBody>
      </p:sp>
      <p:pic>
        <p:nvPicPr>
          <p:cNvPr id="3074" name="Picture 2"/>
          <p:cNvPicPr>
            <a:picLocks noChangeAspect="1" noChangeArrowheads="1"/>
          </p:cNvPicPr>
          <p:nvPr/>
        </p:nvPicPr>
        <p:blipFill>
          <a:blip r:embed="rId2"/>
          <a:srcRect/>
          <a:stretch>
            <a:fillRect/>
          </a:stretch>
        </p:blipFill>
        <p:spPr bwMode="auto">
          <a:xfrm>
            <a:off x="914401" y="1828800"/>
            <a:ext cx="7153275" cy="3150394"/>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IN" dirty="0"/>
          </a:p>
        </p:txBody>
      </p:sp>
      <p:pic>
        <p:nvPicPr>
          <p:cNvPr id="2050" name="Picture 2"/>
          <p:cNvPicPr>
            <a:picLocks noChangeAspect="1" noChangeArrowheads="1"/>
          </p:cNvPicPr>
          <p:nvPr/>
        </p:nvPicPr>
        <p:blipFill>
          <a:blip r:embed="rId2"/>
          <a:srcRect/>
          <a:stretch>
            <a:fillRect/>
          </a:stretch>
        </p:blipFill>
        <p:spPr bwMode="auto">
          <a:xfrm>
            <a:off x="381000" y="1075947"/>
            <a:ext cx="8534400" cy="3953254"/>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IN" dirty="0"/>
          </a:p>
        </p:txBody>
      </p:sp>
      <p:sp>
        <p:nvSpPr>
          <p:cNvPr id="3" name="Content Placeholder 2"/>
          <p:cNvSpPr>
            <a:spLocks noGrp="1"/>
          </p:cNvSpPr>
          <p:nvPr>
            <p:ph idx="1"/>
          </p:nvPr>
        </p:nvSpPr>
        <p:spPr>
          <a:xfrm>
            <a:off x="457200" y="1028700"/>
            <a:ext cx="8229600" cy="3943350"/>
          </a:xfrm>
        </p:spPr>
        <p:txBody>
          <a:bodyPr>
            <a:normAutofit fontScale="70000" lnSpcReduction="20000"/>
          </a:bodyPr>
          <a:lstStyle/>
          <a:p>
            <a:pPr algn="just"/>
            <a:r>
              <a:rPr lang="en-IN" b="1" dirty="0" smtClean="0">
                <a:solidFill>
                  <a:srgbClr val="C00000"/>
                </a:solidFill>
              </a:rPr>
              <a:t>Model</a:t>
            </a:r>
            <a:endParaRPr lang="en-IN" dirty="0" smtClean="0"/>
          </a:p>
          <a:p>
            <a:pPr lvl="1" algn="just"/>
            <a:r>
              <a:rPr lang="en-IN" dirty="0" smtClean="0"/>
              <a:t>The </a:t>
            </a:r>
            <a:r>
              <a:rPr lang="en-IN" i="1" dirty="0" smtClean="0">
                <a:solidFill>
                  <a:srgbClr val="00B0F0"/>
                </a:solidFill>
              </a:rPr>
              <a:t>domain-specific representation of the information </a:t>
            </a:r>
            <a:r>
              <a:rPr lang="en-IN" dirty="0" smtClean="0"/>
              <a:t>on which the application operates</a:t>
            </a:r>
          </a:p>
          <a:p>
            <a:pPr lvl="1" algn="just"/>
            <a:r>
              <a:rPr lang="en-IN" dirty="0" smtClean="0"/>
              <a:t>The model is another name for the application logic layer (sometimes also called the </a:t>
            </a:r>
            <a:r>
              <a:rPr lang="en-IN" b="1" dirty="0" smtClean="0">
                <a:solidFill>
                  <a:srgbClr val="00B050"/>
                </a:solidFill>
              </a:rPr>
              <a:t>domain layer</a:t>
            </a:r>
            <a:r>
              <a:rPr lang="en-IN" dirty="0" smtClean="0"/>
              <a:t>)</a:t>
            </a:r>
          </a:p>
          <a:p>
            <a:pPr lvl="1" algn="just"/>
            <a:r>
              <a:rPr lang="en-IN" dirty="0" smtClean="0"/>
              <a:t>Application (or domain) logic </a:t>
            </a:r>
            <a:r>
              <a:rPr lang="en-IN" i="1" dirty="0" smtClean="0">
                <a:solidFill>
                  <a:srgbClr val="00B0F0"/>
                </a:solidFill>
              </a:rPr>
              <a:t>adds meaning to raw data </a:t>
            </a:r>
            <a:r>
              <a:rPr lang="en-IN" dirty="0" smtClean="0"/>
              <a:t>(e.g., calculating if today is the user’s birthday, or the totals, taxes and shipping charges for shopping cart items)</a:t>
            </a:r>
          </a:p>
          <a:p>
            <a:pPr lvl="1" algn="just"/>
            <a:r>
              <a:rPr lang="en-IN" dirty="0" smtClean="0"/>
              <a:t>Many applications use a </a:t>
            </a:r>
            <a:r>
              <a:rPr lang="en-IN" i="1" dirty="0" smtClean="0">
                <a:solidFill>
                  <a:srgbClr val="00B0F0"/>
                </a:solidFill>
              </a:rPr>
              <a:t>persistent storage mechanism </a:t>
            </a:r>
            <a:r>
              <a:rPr lang="en-IN" dirty="0" smtClean="0"/>
              <a:t>(such as a database) to store data</a:t>
            </a:r>
          </a:p>
          <a:p>
            <a:pPr lvl="1" algn="just"/>
            <a:r>
              <a:rPr lang="en-IN" b="1" dirty="0" smtClean="0">
                <a:solidFill>
                  <a:srgbClr val="00B050"/>
                </a:solidFill>
              </a:rPr>
              <a:t>MVC does not specifically mention the resource management layer</a:t>
            </a:r>
            <a:r>
              <a:rPr lang="en-IN" dirty="0" smtClean="0"/>
              <a:t> because it is understood to be underneath or encapsulated by the Model</a:t>
            </a:r>
            <a:endParaRPr lang="en-IN"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IN" dirty="0"/>
          </a:p>
        </p:txBody>
      </p:sp>
      <p:sp>
        <p:nvSpPr>
          <p:cNvPr id="3" name="Content Placeholder 2"/>
          <p:cNvSpPr>
            <a:spLocks noGrp="1"/>
          </p:cNvSpPr>
          <p:nvPr>
            <p:ph idx="1"/>
          </p:nvPr>
        </p:nvSpPr>
        <p:spPr>
          <a:xfrm>
            <a:off x="457200" y="1200150"/>
            <a:ext cx="8229600" cy="3657600"/>
          </a:xfrm>
        </p:spPr>
        <p:txBody>
          <a:bodyPr>
            <a:normAutofit fontScale="70000" lnSpcReduction="20000"/>
          </a:bodyPr>
          <a:lstStyle/>
          <a:p>
            <a:r>
              <a:rPr lang="en-IN" b="1" dirty="0" smtClean="0">
                <a:solidFill>
                  <a:srgbClr val="C00000"/>
                </a:solidFill>
              </a:rPr>
              <a:t>View</a:t>
            </a:r>
          </a:p>
          <a:p>
            <a:pPr lvl="1"/>
            <a:r>
              <a:rPr lang="en-IN" i="1" dirty="0" smtClean="0">
                <a:solidFill>
                  <a:srgbClr val="00B0F0"/>
                </a:solidFill>
              </a:rPr>
              <a:t>Renders the model into a form suitable for interaction</a:t>
            </a:r>
            <a:r>
              <a:rPr lang="en-IN" dirty="0" smtClean="0"/>
              <a:t>, typically a user interface element</a:t>
            </a:r>
          </a:p>
          <a:p>
            <a:pPr lvl="1"/>
            <a:r>
              <a:rPr lang="en-IN" dirty="0" smtClean="0"/>
              <a:t>The </a:t>
            </a:r>
            <a:r>
              <a:rPr lang="en-IN" i="1" dirty="0" smtClean="0">
                <a:solidFill>
                  <a:srgbClr val="00B0F0"/>
                </a:solidFill>
              </a:rPr>
              <a:t>view modifies itself </a:t>
            </a:r>
            <a:r>
              <a:rPr lang="en-IN" dirty="0" smtClean="0"/>
              <a:t>when a </a:t>
            </a:r>
            <a:r>
              <a:rPr lang="en-IN" i="1" dirty="0" smtClean="0">
                <a:solidFill>
                  <a:srgbClr val="00B050"/>
                </a:solidFill>
              </a:rPr>
              <a:t>change in the model is communicated to the view </a:t>
            </a:r>
          </a:p>
          <a:p>
            <a:pPr lvl="1"/>
            <a:r>
              <a:rPr lang="en-IN" dirty="0" smtClean="0"/>
              <a:t>A view </a:t>
            </a:r>
            <a:r>
              <a:rPr lang="en-IN" i="1" dirty="0" smtClean="0">
                <a:solidFill>
                  <a:srgbClr val="00B0F0"/>
                </a:solidFill>
              </a:rPr>
              <a:t>forwards user input to the controller</a:t>
            </a:r>
          </a:p>
          <a:p>
            <a:pPr lvl="1"/>
            <a:r>
              <a:rPr lang="en-IN" dirty="0" smtClean="0"/>
              <a:t>As the presentation semantics are encapsulated within the view, therefore </a:t>
            </a:r>
            <a:r>
              <a:rPr lang="en-IN" i="1" dirty="0" smtClean="0">
                <a:solidFill>
                  <a:srgbClr val="00B050"/>
                </a:solidFill>
              </a:rPr>
              <a:t>model data can be adapted for several different kinds of clients</a:t>
            </a:r>
          </a:p>
          <a:p>
            <a:pPr lvl="1"/>
            <a:r>
              <a:rPr lang="en-IN" dirty="0" smtClean="0"/>
              <a:t> MVC is often seen in web applications, where the view is the HTML page and the code which gathers dynamic data for the page</a:t>
            </a:r>
          </a:p>
          <a:p>
            <a:pPr lvl="1"/>
            <a:endParaRPr lang="en-IN"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solidFill>
                  <a:srgbClr val="C00000"/>
                </a:solidFill>
              </a:rPr>
              <a:t>Controller </a:t>
            </a:r>
          </a:p>
          <a:p>
            <a:pPr lvl="1"/>
            <a:r>
              <a:rPr lang="en-IN" i="1" dirty="0" smtClean="0">
                <a:solidFill>
                  <a:srgbClr val="00B0F0"/>
                </a:solidFill>
              </a:rPr>
              <a:t>Processes and responds to events</a:t>
            </a:r>
            <a:r>
              <a:rPr lang="en-IN" dirty="0" smtClean="0"/>
              <a:t>, typically user actions, and may invoke changes on the model and view</a:t>
            </a:r>
          </a:p>
          <a:p>
            <a:pPr lvl="1"/>
            <a:r>
              <a:rPr lang="en-IN" dirty="0" smtClean="0"/>
              <a:t>The controller is responsible for </a:t>
            </a:r>
            <a:r>
              <a:rPr lang="en-IN" i="1" dirty="0" smtClean="0">
                <a:solidFill>
                  <a:srgbClr val="00B050"/>
                </a:solidFill>
              </a:rPr>
              <a:t>intercepting and translating user input into actions</a:t>
            </a:r>
            <a:r>
              <a:rPr lang="en-IN" dirty="0" smtClean="0"/>
              <a:t> to be performed </a:t>
            </a:r>
            <a:r>
              <a:rPr lang="en-IN" b="1" dirty="0" smtClean="0">
                <a:solidFill>
                  <a:srgbClr val="00B0F0"/>
                </a:solidFill>
              </a:rPr>
              <a:t>by the model</a:t>
            </a:r>
          </a:p>
          <a:p>
            <a:pPr lvl="1"/>
            <a:r>
              <a:rPr lang="en-IN" dirty="0" smtClean="0"/>
              <a:t>The controller is </a:t>
            </a:r>
            <a:r>
              <a:rPr lang="en-IN" i="1" dirty="0" smtClean="0">
                <a:solidFill>
                  <a:srgbClr val="00B050"/>
                </a:solidFill>
              </a:rPr>
              <a:t>responsible for selecting the next view</a:t>
            </a:r>
            <a:r>
              <a:rPr lang="en-IN" dirty="0" smtClean="0"/>
              <a:t> based on user input and the outcome of model operations</a:t>
            </a:r>
            <a:endParaRPr lang="en-IN"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304800" y="1200151"/>
            <a:ext cx="8534400" cy="3914774"/>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2978</TotalTime>
  <Words>645</Words>
  <Application>Microsoft Office PowerPoint</Application>
  <PresentationFormat>On-screen Show (16:9)</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MVC Pattern</vt:lpstr>
      <vt:lpstr>Introduction</vt:lpstr>
      <vt:lpstr>Example Problem</vt:lpstr>
      <vt:lpstr>Example Problem</vt:lpstr>
      <vt:lpstr>MVC Architecture</vt:lpstr>
      <vt:lpstr>MVC Architecture</vt:lpstr>
      <vt:lpstr>MVC Architecture</vt:lpstr>
      <vt:lpstr>MVC Architecture</vt:lpstr>
      <vt:lpstr>MVC Architecture</vt:lpstr>
      <vt:lpstr>MVC Interaction</vt:lpstr>
      <vt:lpstr>MVC Architecture Interactios</vt:lpstr>
      <vt:lpstr>Submission  Tutorial:  04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Pattern</dc:title>
  <dc:creator>MAHESH</dc:creator>
  <cp:lastModifiedBy>Yogesh Mangnaik</cp:lastModifiedBy>
  <cp:revision>28</cp:revision>
  <dcterms:created xsi:type="dcterms:W3CDTF">2006-08-16T00:00:00Z</dcterms:created>
  <dcterms:modified xsi:type="dcterms:W3CDTF">2018-03-04T12:38:23Z</dcterms:modified>
</cp:coreProperties>
</file>