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E819E-2427-4C61-901C-488EFEAAE217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8817-895E-4EC8-AC88-12484CFBD9E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8817-895E-4EC8-AC88-12484CFBD9E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3014-03F0-4A89-950F-EEC2D0DA86AC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AEA3-B9F4-4230-B751-86C266C0BA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Mahesh Shirole</a:t>
            </a:r>
          </a:p>
          <a:p>
            <a:r>
              <a:rPr lang="en-US" dirty="0" smtClean="0"/>
              <a:t>VJTI, </a:t>
            </a:r>
            <a:r>
              <a:rPr lang="en-US" dirty="0" err="1" smtClean="0"/>
              <a:t>Matunga</a:t>
            </a:r>
            <a:r>
              <a:rPr lang="en-US" dirty="0" smtClean="0"/>
              <a:t> Mumbai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16"/>
            <a:ext cx="8229600" cy="42326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Creational Patterns</a:t>
            </a:r>
          </a:p>
          <a:p>
            <a:pPr lvl="1" algn="just"/>
            <a:r>
              <a:rPr lang="en-IN" dirty="0" smtClean="0"/>
              <a:t>These design patterns provide a </a:t>
            </a:r>
            <a:r>
              <a:rPr lang="en-IN" b="1" dirty="0" smtClean="0">
                <a:solidFill>
                  <a:srgbClr val="00B050"/>
                </a:solidFill>
              </a:rPr>
              <a:t>way to create objects </a:t>
            </a:r>
            <a:r>
              <a:rPr lang="en-IN" dirty="0" smtClean="0"/>
              <a:t>while hiding the creation logic, rather than instantiating objects directly using new operator </a:t>
            </a:r>
          </a:p>
          <a:p>
            <a:pPr lvl="1" algn="just"/>
            <a:r>
              <a:rPr lang="en-IN" dirty="0" smtClean="0"/>
              <a:t>This gives program more flexibility in deciding which objects need to be created for a given use case</a:t>
            </a:r>
          </a:p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Structural Patterns</a:t>
            </a:r>
          </a:p>
          <a:p>
            <a:pPr lvl="1" algn="just"/>
            <a:r>
              <a:rPr lang="en-IN" dirty="0" smtClean="0"/>
              <a:t>Structural patterns are concerned with </a:t>
            </a:r>
            <a:r>
              <a:rPr lang="en-IN" b="1" dirty="0" smtClean="0">
                <a:solidFill>
                  <a:srgbClr val="00B050"/>
                </a:solidFill>
              </a:rPr>
              <a:t>how classes and objects are composed to form larger structures</a:t>
            </a:r>
          </a:p>
          <a:p>
            <a:pPr lvl="1" algn="just"/>
            <a:r>
              <a:rPr lang="en-IN" dirty="0" smtClean="0"/>
              <a:t>Structural class patterns use inheritance to compose interfaces or implementations</a:t>
            </a:r>
          </a:p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Behavioral Patterns</a:t>
            </a:r>
          </a:p>
          <a:p>
            <a:pPr lvl="1" algn="just"/>
            <a:r>
              <a:rPr lang="en-IN" dirty="0" smtClean="0"/>
              <a:t>Behavioral patterns are concerned with </a:t>
            </a:r>
            <a:r>
              <a:rPr lang="en-IN" b="1" dirty="0" smtClean="0">
                <a:solidFill>
                  <a:srgbClr val="00B050"/>
                </a:solidFill>
              </a:rPr>
              <a:t>algorithms and the assignment of responsibilities between objects</a:t>
            </a:r>
          </a:p>
          <a:p>
            <a:pPr lvl="1" algn="just"/>
            <a:r>
              <a:rPr lang="en-IN" dirty="0" smtClean="0"/>
              <a:t>Behavioral patterns describe not just patterns of objects or classes but also the </a:t>
            </a:r>
            <a:r>
              <a:rPr lang="en-IN" b="1" dirty="0" smtClean="0">
                <a:solidFill>
                  <a:srgbClr val="00B050"/>
                </a:solidFill>
              </a:rPr>
              <a:t>patterns of communication between them</a:t>
            </a:r>
          </a:p>
          <a:p>
            <a:pPr lvl="1" algn="just"/>
            <a:r>
              <a:rPr lang="en-IN" dirty="0" smtClean="0"/>
              <a:t>These patterns characterize complex control flow that’s difficult to follow at run-time. Behavioral object patterns use object composition rather than inheritance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framework is a group of </a:t>
            </a:r>
            <a:r>
              <a:rPr lang="en-IN" dirty="0" smtClean="0"/>
              <a:t>components that </a:t>
            </a:r>
            <a:r>
              <a:rPr lang="en-IN" dirty="0"/>
              <a:t>cooperate with each other </a:t>
            </a:r>
            <a:r>
              <a:rPr lang="en-IN" dirty="0" smtClean="0"/>
              <a:t>to provide </a:t>
            </a:r>
            <a:r>
              <a:rPr lang="en-IN" dirty="0"/>
              <a:t>a reusable architecture </a:t>
            </a:r>
            <a:r>
              <a:rPr lang="en-IN" dirty="0" smtClean="0"/>
              <a:t>for applications </a:t>
            </a:r>
            <a:r>
              <a:rPr lang="en-IN" dirty="0"/>
              <a:t>with a given </a:t>
            </a:r>
            <a:r>
              <a:rPr lang="en-IN" dirty="0" smtClean="0"/>
              <a:t>domain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Similarities in Design pattern and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improve the quality of </a:t>
            </a:r>
            <a:r>
              <a:rPr lang="en-IN" dirty="0" smtClean="0"/>
              <a:t>the software </a:t>
            </a:r>
            <a:r>
              <a:rPr lang="en-IN" dirty="0"/>
              <a:t>in terms of the </a:t>
            </a:r>
            <a:r>
              <a:rPr lang="en-IN" dirty="0" smtClean="0"/>
              <a:t>software being </a:t>
            </a:r>
          </a:p>
          <a:p>
            <a:pPr lvl="1"/>
            <a:r>
              <a:rPr lang="en-IN" dirty="0" smtClean="0"/>
              <a:t>reusable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maintainable, </a:t>
            </a:r>
          </a:p>
          <a:p>
            <a:pPr lvl="1"/>
            <a:r>
              <a:rPr lang="en-IN" dirty="0" smtClean="0"/>
              <a:t>extensible</a:t>
            </a:r>
            <a:r>
              <a:rPr lang="en-IN" dirty="0"/>
              <a:t>, etc.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in Design patterns and Frameworks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917751"/>
          <a:ext cx="8715436" cy="406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  <a:gridCol w="4357718"/>
              </a:tblGrid>
              <a:tr h="3430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Pattern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Frameworks</a:t>
                      </a:r>
                      <a:endParaRPr lang="en-IN" sz="1400" dirty="0"/>
                    </a:p>
                  </a:txBody>
                  <a:tcPr marT="34290" marB="34290"/>
                </a:tc>
              </a:tr>
              <a:tr h="592132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Patterns are logical in nature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Frameworks are more physical in nature, as they exist in the form of some Software</a:t>
                      </a:r>
                      <a:endParaRPr lang="en-IN" sz="1400" dirty="0"/>
                    </a:p>
                  </a:txBody>
                  <a:tcPr marT="34290" marB="34290"/>
                </a:tc>
              </a:tr>
              <a:tr h="845903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descriptions are usually independent of programming language or implementation details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Frameworks are 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implementation-specific</a:t>
                      </a:r>
                      <a:endParaRPr lang="en-IN" sz="1400" dirty="0"/>
                    </a:p>
                  </a:txBody>
                  <a:tcPr marT="34290" marB="34290"/>
                </a:tc>
              </a:tr>
              <a:tr h="592132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Patterns are more generic in nature and can be used in almost any kind of application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Frameworks provide domain-specific</a:t>
                      </a:r>
                    </a:p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en-IN" sz="1400" dirty="0"/>
                    </a:p>
                  </a:txBody>
                  <a:tcPr marT="34290" marB="34290"/>
                </a:tc>
              </a:tr>
              <a:tr h="1099673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design pattern does not exist in the form of a software component on its own. It needs to be implemented explicitly each time it is used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Frameworks are not complete applications on their own. Complete applications can be built by either inheriting the components const Directly</a:t>
                      </a:r>
                      <a:endParaRPr lang="en-IN" sz="1400" dirty="0"/>
                    </a:p>
                  </a:txBody>
                  <a:tcPr marT="34290" marB="34290"/>
                </a:tc>
              </a:tr>
              <a:tr h="592132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Patterns provide a way to do “good” design and are used to help design Frameworks</a:t>
                      </a:r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patterns may be used in the design and implementation of a Framework</a:t>
                      </a:r>
                      <a:endParaRPr lang="en-IN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design pattern is an effective means to convey/communicate what </a:t>
            </a:r>
            <a:r>
              <a:rPr lang="en-IN" dirty="0" smtClean="0"/>
              <a:t>has been </a:t>
            </a:r>
            <a:r>
              <a:rPr lang="en-IN" dirty="0"/>
              <a:t>learned about high-quality designs. The result is:</a:t>
            </a:r>
          </a:p>
          <a:p>
            <a:pPr lvl="1"/>
            <a:r>
              <a:rPr lang="en-IN" dirty="0" smtClean="0"/>
              <a:t>	A </a:t>
            </a:r>
            <a:r>
              <a:rPr lang="en-IN" dirty="0"/>
              <a:t>shared </a:t>
            </a:r>
            <a:r>
              <a:rPr lang="en-IN" i="1" dirty="0">
                <a:solidFill>
                  <a:srgbClr val="00B0F0"/>
                </a:solidFill>
              </a:rPr>
              <a:t>language for communicating the experience </a:t>
            </a:r>
            <a:r>
              <a:rPr lang="en-IN" dirty="0"/>
              <a:t>gained in </a:t>
            </a:r>
            <a:r>
              <a:rPr lang="en-IN" dirty="0" smtClean="0"/>
              <a:t>dealing with </a:t>
            </a:r>
            <a:r>
              <a:rPr lang="en-IN" dirty="0"/>
              <a:t>these </a:t>
            </a:r>
            <a:r>
              <a:rPr lang="en-IN" i="1" dirty="0">
                <a:solidFill>
                  <a:srgbClr val="00B0F0"/>
                </a:solidFill>
              </a:rPr>
              <a:t>recurring problems and their </a:t>
            </a:r>
            <a:r>
              <a:rPr lang="en-IN" i="1" dirty="0" smtClean="0">
                <a:solidFill>
                  <a:srgbClr val="00B0F0"/>
                </a:solidFill>
              </a:rPr>
              <a:t>solutions</a:t>
            </a:r>
            <a:endParaRPr lang="en-IN" i="1" dirty="0">
              <a:solidFill>
                <a:srgbClr val="00B0F0"/>
              </a:solidFill>
            </a:endParaRPr>
          </a:p>
          <a:p>
            <a:pPr lvl="1"/>
            <a:r>
              <a:rPr lang="en-IN" dirty="0" smtClean="0"/>
              <a:t>	A </a:t>
            </a:r>
            <a:r>
              <a:rPr lang="en-IN" i="1" dirty="0">
                <a:solidFill>
                  <a:srgbClr val="00B0F0"/>
                </a:solidFill>
              </a:rPr>
              <a:t>common vocabulary of system design elements </a:t>
            </a:r>
            <a:r>
              <a:rPr lang="en-IN" dirty="0"/>
              <a:t>for problem </a:t>
            </a:r>
            <a:r>
              <a:rPr lang="en-IN" dirty="0" smtClean="0"/>
              <a:t>solving discussions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A </a:t>
            </a:r>
            <a:r>
              <a:rPr lang="en-IN" dirty="0"/>
              <a:t>means of </a:t>
            </a:r>
            <a:r>
              <a:rPr lang="en-IN" i="1" dirty="0">
                <a:solidFill>
                  <a:srgbClr val="00B0F0"/>
                </a:solidFill>
              </a:rPr>
              <a:t>reusing and building upon the acquired </a:t>
            </a:r>
            <a:r>
              <a:rPr lang="en-IN" i="1" dirty="0" smtClean="0">
                <a:solidFill>
                  <a:srgbClr val="00B0F0"/>
                </a:solidFill>
              </a:rPr>
              <a:t>insight </a:t>
            </a:r>
            <a:r>
              <a:rPr lang="en-IN" dirty="0" smtClean="0"/>
              <a:t>resulting </a:t>
            </a:r>
            <a:r>
              <a:rPr lang="en-IN" dirty="0"/>
              <a:t>in an </a:t>
            </a:r>
            <a:r>
              <a:rPr lang="en-IN" b="1" dirty="0">
                <a:solidFill>
                  <a:srgbClr val="00B050"/>
                </a:solidFill>
              </a:rPr>
              <a:t>improvement in the software quality </a:t>
            </a:r>
            <a:r>
              <a:rPr lang="en-IN" dirty="0"/>
              <a:t>in terms of </a:t>
            </a:r>
            <a:r>
              <a:rPr lang="en-IN" dirty="0" smtClean="0"/>
              <a:t>its </a:t>
            </a:r>
            <a:r>
              <a:rPr lang="en-IN" i="1" dirty="0" smtClean="0">
                <a:solidFill>
                  <a:srgbClr val="00B0F0"/>
                </a:solidFill>
              </a:rPr>
              <a:t>maintainability </a:t>
            </a:r>
            <a:r>
              <a:rPr lang="en-IN" i="1" dirty="0">
                <a:solidFill>
                  <a:srgbClr val="00B0F0"/>
                </a:solidFill>
              </a:rPr>
              <a:t>and </a:t>
            </a:r>
            <a:r>
              <a:rPr lang="en-IN" i="1" dirty="0" smtClean="0">
                <a:solidFill>
                  <a:srgbClr val="00B0F0"/>
                </a:solidFill>
              </a:rPr>
              <a:t>reusability</a:t>
            </a:r>
            <a:endParaRPr lang="en-IN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964395"/>
            <a:ext cx="8229600" cy="394336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design pattern is a documented best practice or core of a solution </a:t>
            </a:r>
            <a:endParaRPr lang="en-IN" dirty="0" smtClean="0"/>
          </a:p>
          <a:p>
            <a:pPr lvl="1"/>
            <a:r>
              <a:rPr lang="en-IN" dirty="0" smtClean="0"/>
              <a:t>that has been </a:t>
            </a:r>
            <a:r>
              <a:rPr lang="en-IN" i="1" dirty="0">
                <a:solidFill>
                  <a:srgbClr val="00B0F0"/>
                </a:solidFill>
              </a:rPr>
              <a:t>applied successfully in multiple environments </a:t>
            </a:r>
            <a:endParaRPr lang="en-IN" i="1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/>
              <a:t>to </a:t>
            </a:r>
            <a:r>
              <a:rPr lang="en-IN" dirty="0"/>
              <a:t>solve a </a:t>
            </a:r>
            <a:r>
              <a:rPr lang="en-IN" i="1" dirty="0">
                <a:solidFill>
                  <a:srgbClr val="00B0F0"/>
                </a:solidFill>
              </a:rPr>
              <a:t>problem that </a:t>
            </a:r>
            <a:r>
              <a:rPr lang="en-IN" i="1" dirty="0" smtClean="0">
                <a:solidFill>
                  <a:srgbClr val="00B0F0"/>
                </a:solidFill>
              </a:rPr>
              <a:t>recurs in </a:t>
            </a:r>
            <a:r>
              <a:rPr lang="en-IN" i="1" dirty="0">
                <a:solidFill>
                  <a:srgbClr val="00B0F0"/>
                </a:solidFill>
              </a:rPr>
              <a:t>a specific set of </a:t>
            </a:r>
            <a:r>
              <a:rPr lang="en-IN" i="1" dirty="0" smtClean="0">
                <a:solidFill>
                  <a:srgbClr val="00B0F0"/>
                </a:solidFill>
              </a:rPr>
              <a:t>situations</a:t>
            </a:r>
          </a:p>
          <a:p>
            <a:r>
              <a:rPr lang="en-IN" dirty="0" smtClean="0"/>
              <a:t>Design patterns </a:t>
            </a:r>
            <a:r>
              <a:rPr lang="en-IN" dirty="0" smtClean="0">
                <a:solidFill>
                  <a:srgbClr val="00B050"/>
                </a:solidFill>
              </a:rPr>
              <a:t>found in real world software design and development</a:t>
            </a:r>
          </a:p>
          <a:p>
            <a:r>
              <a:rPr lang="en-IN" dirty="0" smtClean="0"/>
              <a:t>Design patterns are about providing elegant, reusable solutions to commonly encountered software development problems </a:t>
            </a:r>
            <a:r>
              <a:rPr lang="en-IN" i="1" dirty="0" smtClean="0">
                <a:solidFill>
                  <a:srgbClr val="FF0000"/>
                </a:solidFill>
              </a:rPr>
              <a:t>in a particular context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In the late 70’s, an architect named </a:t>
            </a:r>
            <a:r>
              <a:rPr lang="en-IN" b="1" dirty="0" smtClean="0">
                <a:solidFill>
                  <a:srgbClr val="00B0F0"/>
                </a:solidFill>
              </a:rPr>
              <a:t>Christopher Alexander </a:t>
            </a:r>
            <a:r>
              <a:rPr lang="en-IN" dirty="0" smtClean="0"/>
              <a:t>started the concept of patterns</a:t>
            </a:r>
          </a:p>
          <a:p>
            <a:pPr algn="just"/>
            <a:r>
              <a:rPr lang="en-IN" dirty="0" smtClean="0"/>
              <a:t>Alexander’s work focused on </a:t>
            </a:r>
            <a:r>
              <a:rPr lang="en-IN" i="1" dirty="0" smtClean="0">
                <a:solidFill>
                  <a:srgbClr val="00B050"/>
                </a:solidFill>
              </a:rPr>
              <a:t>finding patterns of solutions to particular sets of forces within particular contexts</a:t>
            </a:r>
          </a:p>
          <a:p>
            <a:pPr algn="just"/>
            <a:r>
              <a:rPr lang="en-IN" dirty="0" smtClean="0"/>
              <a:t>Christopher Alexander was a </a:t>
            </a:r>
            <a:r>
              <a:rPr lang="en-IN" b="1" dirty="0" smtClean="0">
                <a:solidFill>
                  <a:srgbClr val="00B0F0"/>
                </a:solidFill>
              </a:rPr>
              <a:t>civil engineer </a:t>
            </a:r>
            <a:r>
              <a:rPr lang="en-IN" dirty="0" smtClean="0"/>
              <a:t>and an architect, his patterns were related to architects of buildings</a:t>
            </a:r>
          </a:p>
          <a:p>
            <a:pPr algn="just"/>
            <a:r>
              <a:rPr lang="en-IN" dirty="0" smtClean="0"/>
              <a:t>His work inspired an interest in the </a:t>
            </a:r>
            <a:r>
              <a:rPr lang="en-IN" i="1" dirty="0" smtClean="0">
                <a:solidFill>
                  <a:srgbClr val="00B050"/>
                </a:solidFill>
              </a:rPr>
              <a:t>object-oriented (OO) community</a:t>
            </a:r>
            <a:r>
              <a:rPr lang="en-IN" dirty="0" smtClean="0"/>
              <a:t>, and a number of innovators started developing patterns for software design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Kent Beck and Ward Cunningham </a:t>
            </a:r>
            <a:r>
              <a:rPr lang="en-IN" dirty="0" smtClean="0"/>
              <a:t>were among the few who presented the set of design patterns for Smalltalk in an OOPSLA conference</a:t>
            </a:r>
          </a:p>
          <a:p>
            <a:pPr algn="just"/>
            <a:endParaRPr lang="en-IN" b="1" dirty="0" smtClean="0">
              <a:solidFill>
                <a:srgbClr val="00B050"/>
              </a:solidFill>
            </a:endParaRP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James </a:t>
            </a:r>
            <a:r>
              <a:rPr lang="en-IN" b="1" dirty="0" err="1" smtClean="0">
                <a:solidFill>
                  <a:srgbClr val="00B050"/>
                </a:solidFill>
              </a:rPr>
              <a:t>Coplien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was another who actively promoted the tenets of patterns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Soon, the patterns community started growing at </a:t>
            </a:r>
            <a:r>
              <a:rPr lang="en-IN" b="1" dirty="0" smtClean="0">
                <a:solidFill>
                  <a:srgbClr val="00B050"/>
                </a:solidFill>
              </a:rPr>
              <a:t>OOPSLA</a:t>
            </a:r>
            <a:r>
              <a:rPr lang="en-IN" dirty="0" smtClean="0"/>
              <a:t>, as it placed an environment for the members to share their innovations and ideas about the patterns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Another important forum for the evolution of the patterns movement was the </a:t>
            </a:r>
            <a:r>
              <a:rPr lang="en-IN" b="1" dirty="0" smtClean="0">
                <a:solidFill>
                  <a:srgbClr val="00B050"/>
                </a:solidFill>
              </a:rPr>
              <a:t>Hillside Group</a:t>
            </a:r>
            <a:r>
              <a:rPr lang="en-IN" dirty="0" smtClean="0"/>
              <a:t>, established by </a:t>
            </a:r>
            <a:r>
              <a:rPr lang="en-IN" i="1" dirty="0" smtClean="0">
                <a:solidFill>
                  <a:srgbClr val="0070C0"/>
                </a:solidFill>
              </a:rPr>
              <a:t>Kent Beck and Grady </a:t>
            </a:r>
            <a:r>
              <a:rPr lang="en-IN" i="1" dirty="0" err="1" smtClean="0">
                <a:solidFill>
                  <a:srgbClr val="0070C0"/>
                </a:solidFill>
              </a:rPr>
              <a:t>Booch</a:t>
            </a:r>
            <a:endParaRPr lang="en-IN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Software Developer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263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 smtClean="0"/>
              <a:t>As an Object Oriented developer, we may think that our code contains all the </a:t>
            </a:r>
            <a:r>
              <a:rPr lang="en-IN" i="1" dirty="0" smtClean="0">
                <a:solidFill>
                  <a:srgbClr val="00B050"/>
                </a:solidFill>
              </a:rPr>
              <a:t>benefits provided by the Object Oriented language</a:t>
            </a:r>
            <a:endParaRPr lang="en-IN" dirty="0" smtClean="0">
              <a:solidFill>
                <a:srgbClr val="00B050"/>
              </a:solidFill>
            </a:endParaRP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The </a:t>
            </a:r>
            <a:r>
              <a:rPr lang="en-IN" i="1" dirty="0" smtClean="0">
                <a:solidFill>
                  <a:srgbClr val="00B050"/>
                </a:solidFill>
              </a:rPr>
              <a:t>code </a:t>
            </a:r>
            <a:r>
              <a:rPr lang="en-IN" dirty="0" smtClean="0"/>
              <a:t>we have written is </a:t>
            </a:r>
            <a:r>
              <a:rPr lang="en-IN" i="1" dirty="0" smtClean="0">
                <a:solidFill>
                  <a:srgbClr val="00B050"/>
                </a:solidFill>
              </a:rPr>
              <a:t>flexible </a:t>
            </a:r>
            <a:r>
              <a:rPr lang="en-IN" dirty="0" smtClean="0"/>
              <a:t>enough that we can make any changes to it with less or any pain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Our code is </a:t>
            </a:r>
            <a:r>
              <a:rPr lang="en-IN" i="1" dirty="0" smtClean="0">
                <a:solidFill>
                  <a:srgbClr val="00B050"/>
                </a:solidFill>
              </a:rPr>
              <a:t>re-usable </a:t>
            </a:r>
            <a:r>
              <a:rPr lang="en-IN" dirty="0" smtClean="0"/>
              <a:t>so that we can re-use it anywhere without any trouble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We can maintain our code easily and </a:t>
            </a:r>
            <a:r>
              <a:rPr lang="en-IN" i="1" dirty="0" smtClean="0">
                <a:solidFill>
                  <a:srgbClr val="00B050"/>
                </a:solidFill>
              </a:rPr>
              <a:t>any changes to a part of the code will not affect any other part of the code</a:t>
            </a:r>
          </a:p>
          <a:p>
            <a:pPr algn="just"/>
            <a:endParaRPr lang="en-IN" i="1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Unfortunately, these advantages do not come by its own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597"/>
            <a:ext cx="8229600" cy="857250"/>
          </a:xfrm>
        </p:spPr>
        <p:txBody>
          <a:bodyPr/>
          <a:lstStyle/>
          <a:p>
            <a:r>
              <a:rPr lang="en-US" dirty="0" smtClean="0"/>
              <a:t>OO Software Developer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16"/>
            <a:ext cx="8229600" cy="423268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dirty="0" smtClean="0"/>
              <a:t>As a developer, it is our responsibility to design the code in such a way which allow our code to be </a:t>
            </a:r>
            <a:r>
              <a:rPr lang="en-IN" i="1" dirty="0" smtClean="0">
                <a:solidFill>
                  <a:srgbClr val="00B050"/>
                </a:solidFill>
              </a:rPr>
              <a:t>flexible, maintainable, and re-usable</a:t>
            </a:r>
          </a:p>
          <a:p>
            <a:pPr algn="just"/>
            <a:endParaRPr lang="en-IN" i="1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Designing is an </a:t>
            </a:r>
            <a:r>
              <a:rPr lang="en-IN" b="1" dirty="0" smtClean="0">
                <a:solidFill>
                  <a:srgbClr val="0070C0"/>
                </a:solidFill>
              </a:rPr>
              <a:t>art </a:t>
            </a:r>
            <a:r>
              <a:rPr lang="en-IN" dirty="0" smtClean="0"/>
              <a:t>and it comes with the </a:t>
            </a:r>
            <a:r>
              <a:rPr lang="en-IN" i="1" dirty="0" smtClean="0">
                <a:solidFill>
                  <a:srgbClr val="00B050"/>
                </a:solidFill>
              </a:rPr>
              <a:t>experience</a:t>
            </a:r>
          </a:p>
          <a:p>
            <a:pPr algn="just"/>
            <a:endParaRPr lang="en-IN" i="1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Design Patterns </a:t>
            </a:r>
            <a:r>
              <a:rPr lang="en-IN" dirty="0" smtClean="0"/>
              <a:t>are the </a:t>
            </a:r>
            <a:r>
              <a:rPr lang="en-IN" i="1" dirty="0" smtClean="0">
                <a:solidFill>
                  <a:srgbClr val="00B050"/>
                </a:solidFill>
              </a:rPr>
              <a:t>experience in designing the object oriented code</a:t>
            </a:r>
          </a:p>
          <a:p>
            <a:pPr algn="just"/>
            <a:endParaRPr lang="en-IN" i="1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Design Patterns are </a:t>
            </a:r>
            <a:r>
              <a:rPr lang="en-IN" i="1" dirty="0" smtClean="0">
                <a:solidFill>
                  <a:srgbClr val="00B0F0"/>
                </a:solidFill>
              </a:rPr>
              <a:t>general reusable solution </a:t>
            </a:r>
            <a:r>
              <a:rPr lang="en-IN" dirty="0" smtClean="0"/>
              <a:t>to </a:t>
            </a:r>
            <a:r>
              <a:rPr lang="en-IN" i="1" dirty="0" smtClean="0">
                <a:solidFill>
                  <a:srgbClr val="00B050"/>
                </a:solidFill>
              </a:rPr>
              <a:t>commonly occurring problems</a:t>
            </a:r>
          </a:p>
          <a:p>
            <a:pPr algn="just"/>
            <a:endParaRPr lang="en-IN" i="1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Patterns are </a:t>
            </a:r>
            <a:r>
              <a:rPr lang="en-IN" b="1" dirty="0" smtClean="0">
                <a:solidFill>
                  <a:srgbClr val="FF0000"/>
                </a:solidFill>
              </a:rPr>
              <a:t>not complete code</a:t>
            </a:r>
            <a:r>
              <a:rPr lang="en-IN" dirty="0" smtClean="0"/>
              <a:t>, but it can use as a </a:t>
            </a:r>
            <a:r>
              <a:rPr lang="en-IN" b="1" i="1" dirty="0" smtClean="0">
                <a:solidFill>
                  <a:srgbClr val="00B0F0"/>
                </a:solidFill>
              </a:rPr>
              <a:t>template </a:t>
            </a:r>
            <a:r>
              <a:rPr lang="en-IN" dirty="0" smtClean="0"/>
              <a:t>which can be applied to a problem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Patterns are </a:t>
            </a:r>
            <a:r>
              <a:rPr lang="en-IN" i="1" dirty="0" smtClean="0">
                <a:solidFill>
                  <a:srgbClr val="00B050"/>
                </a:solidFill>
              </a:rPr>
              <a:t>re-usable</a:t>
            </a:r>
            <a:r>
              <a:rPr lang="en-IN" dirty="0" smtClean="0"/>
              <a:t>; they can be applied to similar kind of design problem regardless to any domain</a:t>
            </a:r>
            <a:endParaRPr lang="en-IN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Essential Elements of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973"/>
            <a:ext cx="8229600" cy="4125527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Pattern name </a:t>
            </a:r>
          </a:p>
          <a:p>
            <a:pPr lvl="1"/>
            <a:r>
              <a:rPr lang="en-IN" dirty="0" smtClean="0"/>
              <a:t>provide a single and meaningful name to the pattern which defines a design problem and a solution for it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Problem describes when to apply the pattern</a:t>
            </a:r>
          </a:p>
          <a:p>
            <a:pPr lvl="1"/>
            <a:r>
              <a:rPr lang="en-IN" dirty="0" smtClean="0"/>
              <a:t>It explains the problem and its context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Solution</a:t>
            </a:r>
          </a:p>
          <a:p>
            <a:pPr lvl="1"/>
            <a:r>
              <a:rPr lang="en-IN" dirty="0" smtClean="0"/>
              <a:t>describes the elements that make up the design, their relationships, responsibilities, and collaborations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Result and consequences</a:t>
            </a:r>
          </a:p>
          <a:p>
            <a:pPr lvl="1"/>
            <a:r>
              <a:rPr lang="en-IN" dirty="0" smtClean="0"/>
              <a:t>The consequences for software often concern </a:t>
            </a:r>
            <a:r>
              <a:rPr lang="en-IN" i="1" dirty="0" smtClean="0">
                <a:solidFill>
                  <a:srgbClr val="00B050"/>
                </a:solidFill>
              </a:rPr>
              <a:t>space and time trade-offs</a:t>
            </a:r>
          </a:p>
          <a:p>
            <a:pPr lvl="1"/>
            <a:r>
              <a:rPr lang="en-IN" dirty="0" smtClean="0"/>
              <a:t>Since reuse is often a factor in object-oriented design, the consequences of a pattern include its impact on a system’s </a:t>
            </a:r>
            <a:r>
              <a:rPr lang="en-IN" i="1" dirty="0" smtClean="0">
                <a:solidFill>
                  <a:srgbClr val="00B050"/>
                </a:solidFill>
              </a:rPr>
              <a:t>flexibility, extensibility, or portability</a:t>
            </a:r>
          </a:p>
          <a:p>
            <a:pPr lvl="1"/>
            <a:r>
              <a:rPr lang="en-IN" dirty="0" smtClean="0"/>
              <a:t>Listing these consequences explicitly helps you understand and evaluate them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754"/>
            <a:ext cx="8229600" cy="857250"/>
          </a:xfrm>
        </p:spPr>
        <p:txBody>
          <a:bodyPr>
            <a:normAutofit/>
          </a:bodyPr>
          <a:lstStyle/>
          <a:p>
            <a:r>
              <a:rPr lang="en-IN" dirty="0" smtClean="0"/>
              <a:t>Advantage of Design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535767"/>
            <a:ext cx="9001156" cy="4607733"/>
          </a:xfrm>
        </p:spPr>
        <p:txBody>
          <a:bodyPr>
            <a:noAutofit/>
          </a:bodyPr>
          <a:lstStyle/>
          <a:p>
            <a:pPr algn="just"/>
            <a:r>
              <a:rPr lang="en-IN" sz="2300" b="1" dirty="0" smtClean="0">
                <a:solidFill>
                  <a:srgbClr val="C00000"/>
                </a:solidFill>
              </a:rPr>
              <a:t>Flexibility</a:t>
            </a:r>
            <a:endParaRPr lang="en-IN" sz="2300" dirty="0" smtClean="0"/>
          </a:p>
          <a:p>
            <a:pPr lvl="1" algn="just"/>
            <a:r>
              <a:rPr lang="en-IN" sz="1900" dirty="0" smtClean="0"/>
              <a:t>Using design patterns your </a:t>
            </a:r>
            <a:r>
              <a:rPr lang="en-IN" sz="1900" b="1" dirty="0" smtClean="0">
                <a:solidFill>
                  <a:srgbClr val="00B050"/>
                </a:solidFill>
              </a:rPr>
              <a:t>code becomes flexible</a:t>
            </a:r>
          </a:p>
          <a:p>
            <a:pPr lvl="1" algn="just"/>
            <a:r>
              <a:rPr lang="en-IN" sz="1900" dirty="0" smtClean="0"/>
              <a:t> It helps to provide the </a:t>
            </a:r>
            <a:r>
              <a:rPr lang="en-IN" sz="1900" b="1" dirty="0" smtClean="0">
                <a:solidFill>
                  <a:srgbClr val="00B050"/>
                </a:solidFill>
              </a:rPr>
              <a:t>correct level of abstraction </a:t>
            </a:r>
            <a:r>
              <a:rPr lang="en-IN" sz="1900" dirty="0" smtClean="0"/>
              <a:t>due to which objects become </a:t>
            </a:r>
            <a:r>
              <a:rPr lang="en-IN" sz="1900" b="1" dirty="0" smtClean="0">
                <a:solidFill>
                  <a:srgbClr val="00B050"/>
                </a:solidFill>
              </a:rPr>
              <a:t>loosely coupled </a:t>
            </a:r>
            <a:r>
              <a:rPr lang="en-IN" sz="1900" dirty="0" smtClean="0"/>
              <a:t>to each other which makes your code easy to change.</a:t>
            </a:r>
          </a:p>
          <a:p>
            <a:pPr algn="just"/>
            <a:r>
              <a:rPr lang="en-IN" sz="2300" b="1" dirty="0" smtClean="0">
                <a:solidFill>
                  <a:srgbClr val="C00000"/>
                </a:solidFill>
              </a:rPr>
              <a:t>Reusability</a:t>
            </a:r>
          </a:p>
          <a:p>
            <a:pPr lvl="1" algn="just"/>
            <a:r>
              <a:rPr lang="en-IN" sz="1900" i="1" dirty="0" smtClean="0">
                <a:solidFill>
                  <a:srgbClr val="00B050"/>
                </a:solidFill>
              </a:rPr>
              <a:t>Loosely coupled and cohesive objects and classes </a:t>
            </a:r>
            <a:r>
              <a:rPr lang="en-IN" sz="1900" dirty="0" smtClean="0"/>
              <a:t>can make your </a:t>
            </a:r>
            <a:r>
              <a:rPr lang="en-IN" sz="1900" b="1" dirty="0" smtClean="0">
                <a:solidFill>
                  <a:srgbClr val="00B050"/>
                </a:solidFill>
              </a:rPr>
              <a:t>code more reusable</a:t>
            </a:r>
          </a:p>
          <a:p>
            <a:pPr lvl="1" algn="just"/>
            <a:r>
              <a:rPr lang="en-IN" sz="1900" dirty="0" smtClean="0"/>
              <a:t>This kind of code becomes easy to be tested as compared to the highly coupled code</a:t>
            </a:r>
          </a:p>
          <a:p>
            <a:pPr algn="just"/>
            <a:r>
              <a:rPr lang="en-IN" sz="2300" b="1" dirty="0" smtClean="0">
                <a:solidFill>
                  <a:srgbClr val="C00000"/>
                </a:solidFill>
              </a:rPr>
              <a:t>Shared Vocabulary</a:t>
            </a:r>
          </a:p>
          <a:p>
            <a:pPr lvl="1" algn="just"/>
            <a:r>
              <a:rPr lang="en-IN" sz="1900" dirty="0" smtClean="0"/>
              <a:t>Shared vocabulary makes it </a:t>
            </a:r>
            <a:r>
              <a:rPr lang="en-IN" sz="1900" b="1" dirty="0" smtClean="0">
                <a:solidFill>
                  <a:srgbClr val="00B050"/>
                </a:solidFill>
              </a:rPr>
              <a:t>easy to share your code and thought with other team members</a:t>
            </a:r>
          </a:p>
          <a:p>
            <a:pPr lvl="1" algn="just"/>
            <a:r>
              <a:rPr lang="en-IN" sz="1900" dirty="0" smtClean="0"/>
              <a:t>It creates more understanding between the team members related to the code</a:t>
            </a:r>
          </a:p>
          <a:p>
            <a:pPr algn="just"/>
            <a:r>
              <a:rPr lang="en-IN" sz="2300" b="1" dirty="0" smtClean="0">
                <a:solidFill>
                  <a:srgbClr val="C00000"/>
                </a:solidFill>
              </a:rPr>
              <a:t>Capture best practices</a:t>
            </a:r>
          </a:p>
          <a:p>
            <a:pPr lvl="1" algn="just"/>
            <a:r>
              <a:rPr lang="en-IN" sz="1900" dirty="0" smtClean="0"/>
              <a:t> Design patterns capture solutions which have been successfully applied to problems </a:t>
            </a:r>
          </a:p>
          <a:p>
            <a:pPr lvl="1" algn="just"/>
            <a:r>
              <a:rPr lang="en-IN" sz="1900" dirty="0" smtClean="0"/>
              <a:t>By learning these patterns and the related problem, an inexperienced developer learns a lot about software design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981</Words>
  <Application>Microsoft Office PowerPoint</Application>
  <PresentationFormat>On-screen Show (16:9)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 Patterns</vt:lpstr>
      <vt:lpstr>Design Pattern</vt:lpstr>
      <vt:lpstr>Design Pattern</vt:lpstr>
      <vt:lpstr>Introduction</vt:lpstr>
      <vt:lpstr>Introduction</vt:lpstr>
      <vt:lpstr>OO Software Developer</vt:lpstr>
      <vt:lpstr>OO Software Developer</vt:lpstr>
      <vt:lpstr>Essential Elements of Patterns</vt:lpstr>
      <vt:lpstr>Advantage of Design Patterns</vt:lpstr>
      <vt:lpstr>Categories of Design Patterns</vt:lpstr>
      <vt:lpstr>Software Framework</vt:lpstr>
      <vt:lpstr>Similarities in Design pattern and Frameworks</vt:lpstr>
      <vt:lpstr>Differences in Design patterns and Frameworks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MAHESH</dc:creator>
  <cp:lastModifiedBy>Yogesh Mangnaik</cp:lastModifiedBy>
  <cp:revision>64</cp:revision>
  <dcterms:created xsi:type="dcterms:W3CDTF">2016-12-29T10:50:50Z</dcterms:created>
  <dcterms:modified xsi:type="dcterms:W3CDTF">2018-03-04T12:48:43Z</dcterms:modified>
</cp:coreProperties>
</file>