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60" r:id="rId6"/>
    <p:sldId id="263" r:id="rId7"/>
    <p:sldId id="261" r:id="rId8"/>
    <p:sldId id="262" r:id="rId9"/>
    <p:sldId id="264" r:id="rId10"/>
    <p:sldId id="265" r:id="rId11"/>
    <p:sldId id="266" r:id="rId12"/>
    <p:sldId id="277" r:id="rId13"/>
    <p:sldId id="267" r:id="rId14"/>
    <p:sldId id="268" r:id="rId15"/>
    <p:sldId id="269" r:id="rId16"/>
    <p:sldId id="270" r:id="rId17"/>
    <p:sldId id="273" r:id="rId18"/>
    <p:sldId id="271" r:id="rId19"/>
    <p:sldId id="272" r:id="rId20"/>
    <p:sldId id="274" r:id="rId21"/>
    <p:sldId id="275" r:id="rId22"/>
    <p:sldId id="276"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413" autoAdjust="0"/>
    <p:restoredTop sz="94660"/>
  </p:normalViewPr>
  <p:slideViewPr>
    <p:cSldViewPr>
      <p:cViewPr varScale="1">
        <p:scale>
          <a:sx n="91" d="100"/>
          <a:sy n="91" d="100"/>
        </p:scale>
        <p:origin x="-792"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872E7D-CC4B-48BC-B71F-39AE74A8B8AE}" type="datetimeFigureOut">
              <a:rPr lang="en-US" smtClean="0"/>
              <a:pPr/>
              <a:t>3/4/2018</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95743B-B5E1-4D05-BD45-E21D1C67EFD3}"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234BDF9-07D2-4459-ABEC-3A6AD6652170}" type="datetimeFigureOut">
              <a:rPr lang="en-US" smtClean="0"/>
              <a:pPr/>
              <a:t>3/4/2018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BC3E01-D91B-4123-8B89-FFFE0ECBDDA5}"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234BDF9-07D2-4459-ABEC-3A6AD6652170}" type="datetimeFigureOut">
              <a:rPr lang="en-US" smtClean="0"/>
              <a:pPr/>
              <a:t>3/4/2018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BC3E01-D91B-4123-8B89-FFFE0ECBDDA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234BDF9-07D2-4459-ABEC-3A6AD6652170}" type="datetimeFigureOut">
              <a:rPr lang="en-US" smtClean="0"/>
              <a:pPr/>
              <a:t>3/4/2018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BC3E01-D91B-4123-8B89-FFFE0ECBDDA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234BDF9-07D2-4459-ABEC-3A6AD6652170}" type="datetimeFigureOut">
              <a:rPr lang="en-US" smtClean="0"/>
              <a:pPr/>
              <a:t>3/4/2018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BC3E01-D91B-4123-8B89-FFFE0ECBDDA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34BDF9-07D2-4459-ABEC-3A6AD6652170}" type="datetimeFigureOut">
              <a:rPr lang="en-US" smtClean="0"/>
              <a:pPr/>
              <a:t>3/4/2018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BC3E01-D91B-4123-8B89-FFFE0ECBDDA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234BDF9-07D2-4459-ABEC-3A6AD6652170}" type="datetimeFigureOut">
              <a:rPr lang="en-US" smtClean="0"/>
              <a:pPr/>
              <a:t>3/4/2018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BC3E01-D91B-4123-8B89-FFFE0ECBDDA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234BDF9-07D2-4459-ABEC-3A6AD6652170}" type="datetimeFigureOut">
              <a:rPr lang="en-US" smtClean="0"/>
              <a:pPr/>
              <a:t>3/4/2018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BC3E01-D91B-4123-8B89-FFFE0ECBDDA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234BDF9-07D2-4459-ABEC-3A6AD6652170}" type="datetimeFigureOut">
              <a:rPr lang="en-US" smtClean="0"/>
              <a:pPr/>
              <a:t>3/4/2018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BC3E01-D91B-4123-8B89-FFFE0ECBDDA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34BDF9-07D2-4459-ABEC-3A6AD6652170}" type="datetimeFigureOut">
              <a:rPr lang="en-US" smtClean="0"/>
              <a:pPr/>
              <a:t>3/4/2018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BC3E01-D91B-4123-8B89-FFFE0ECBDDA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34BDF9-07D2-4459-ABEC-3A6AD6652170}" type="datetimeFigureOut">
              <a:rPr lang="en-US" smtClean="0"/>
              <a:pPr/>
              <a:t>3/4/2018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BC3E01-D91B-4123-8B89-FFFE0ECBDDA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34BDF9-07D2-4459-ABEC-3A6AD6652170}" type="datetimeFigureOut">
              <a:rPr lang="en-US" smtClean="0"/>
              <a:pPr/>
              <a:t>3/4/2018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BC3E01-D91B-4123-8B89-FFFE0ECBDDA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234BDF9-07D2-4459-ABEC-3A6AD6652170}" type="datetimeFigureOut">
              <a:rPr lang="en-US" smtClean="0"/>
              <a:pPr/>
              <a:t>3/4/2018</a:t>
            </a:fld>
            <a:endParaRPr lang="en-IN"/>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CBC3E01-D91B-4123-8B89-FFFE0ECBDDA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Object_lifetime" TargetMode="External"/><Relationship Id="rId2" Type="http://schemas.openxmlformats.org/officeDocument/2006/relationships/hyperlink" Target="https://en.wikipedia.org/wiki/Design_pattern_(computer_scienc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journaldev.com/1377/java-singleton-design-pattern-best-practices-example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journaldev.com/1696/exception-handling-in-java" TargetMode="External"/><Relationship Id="rId2" Type="http://schemas.openxmlformats.org/officeDocument/2006/relationships/hyperlink" Target="http://www.journaldev.com/1365/java-static-keyword-class-method-variable-block-impor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journaldev.com/1061/thread-safety-in-java"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javatpoint.com/abstract-factory-pattern" TargetMode="External"/><Relationship Id="rId7" Type="http://schemas.openxmlformats.org/officeDocument/2006/relationships/hyperlink" Target="http://www.javatpoint.com/object-pool-pattern" TargetMode="External"/><Relationship Id="rId2" Type="http://schemas.openxmlformats.org/officeDocument/2006/relationships/hyperlink" Target="http://www.javatpoint.com/factory-method-design-pattern" TargetMode="External"/><Relationship Id="rId1" Type="http://schemas.openxmlformats.org/officeDocument/2006/relationships/slideLayout" Target="../slideLayouts/slideLayout2.xml"/><Relationship Id="rId6" Type="http://schemas.openxmlformats.org/officeDocument/2006/relationships/hyperlink" Target="http://www.javatpoint.com/builder-design-pattern" TargetMode="External"/><Relationship Id="rId5" Type="http://schemas.openxmlformats.org/officeDocument/2006/relationships/hyperlink" Target="http://www.javatpoint.com/prototype-design-pattern" TargetMode="External"/><Relationship Id="rId4" Type="http://schemas.openxmlformats.org/officeDocument/2006/relationships/hyperlink" Target="http://www.javatpoint.com/singleton-design-pattern-in-java"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www.dotnettricks.com/learn/designpatterns/gang-of-four-gof-design-patterns-in-n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685800" y="1597819"/>
            <a:ext cx="7772400" cy="1102519"/>
          </a:xfrm>
        </p:spPr>
        <p:txBody>
          <a:bodyPr/>
          <a:lstStyle/>
          <a:p>
            <a:r>
              <a:rPr lang="en-US" dirty="0" smtClean="0"/>
              <a:t>Creational Design Patterns</a:t>
            </a:r>
            <a:endParaRPr lang="en-IN" dirty="0"/>
          </a:p>
        </p:txBody>
      </p:sp>
      <p:sp>
        <p:nvSpPr>
          <p:cNvPr id="7" name="Subtitle 2"/>
          <p:cNvSpPr>
            <a:spLocks noGrp="1"/>
          </p:cNvSpPr>
          <p:nvPr>
            <p:ph type="subTitle" idx="1"/>
          </p:nvPr>
        </p:nvSpPr>
        <p:spPr>
          <a:xfrm>
            <a:off x="1371600" y="2914650"/>
            <a:ext cx="6400800" cy="1314450"/>
          </a:xfrm>
        </p:spPr>
        <p:txBody>
          <a:bodyPr/>
          <a:lstStyle/>
          <a:p>
            <a:r>
              <a:rPr lang="en-US" dirty="0" smtClean="0"/>
              <a:t>Mahesh Shirole</a:t>
            </a:r>
          </a:p>
          <a:p>
            <a:r>
              <a:rPr lang="en-US" dirty="0" smtClean="0"/>
              <a:t>VJTI, </a:t>
            </a:r>
            <a:r>
              <a:rPr lang="en-US" dirty="0" err="1" smtClean="0"/>
              <a:t>Matunga</a:t>
            </a:r>
            <a:r>
              <a:rPr lang="en-US" dirty="0" smtClean="0"/>
              <a:t> Mumbai</a:t>
            </a:r>
            <a:endParaRPr lang="en-IN"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
            <a:ext cx="8229600" cy="642942"/>
          </a:xfrm>
        </p:spPr>
        <p:txBody>
          <a:bodyPr>
            <a:noAutofit/>
          </a:bodyPr>
          <a:lstStyle/>
          <a:p>
            <a:r>
              <a:rPr lang="en-US" sz="3200" dirty="0" smtClean="0"/>
              <a:t>Factory Method Design Pattern Implementation</a:t>
            </a:r>
            <a:endParaRPr lang="en-IN" sz="3200" dirty="0"/>
          </a:p>
        </p:txBody>
      </p:sp>
      <p:sp>
        <p:nvSpPr>
          <p:cNvPr id="3" name="Content Placeholder 2"/>
          <p:cNvSpPr>
            <a:spLocks noGrp="1"/>
          </p:cNvSpPr>
          <p:nvPr>
            <p:ph idx="1"/>
          </p:nvPr>
        </p:nvSpPr>
        <p:spPr>
          <a:xfrm>
            <a:off x="457200" y="535768"/>
            <a:ext cx="8229600" cy="3394472"/>
          </a:xfrm>
        </p:spPr>
        <p:txBody>
          <a:bodyPr>
            <a:normAutofit/>
          </a:bodyPr>
          <a:lstStyle/>
          <a:p>
            <a:r>
              <a:rPr lang="en-IN" sz="2400" dirty="0" smtClean="0"/>
              <a:t>The classes and objects participating in this pattern are</a:t>
            </a:r>
          </a:p>
          <a:p>
            <a:pPr lvl="1"/>
            <a:r>
              <a:rPr lang="en-IN" sz="2000" b="1" dirty="0" smtClean="0"/>
              <a:t>Product - </a:t>
            </a:r>
            <a:r>
              <a:rPr lang="en-IN" sz="2000" dirty="0" smtClean="0"/>
              <a:t>defines the interface of objects the factory method creates</a:t>
            </a:r>
          </a:p>
          <a:p>
            <a:pPr lvl="1"/>
            <a:r>
              <a:rPr lang="en-IN" sz="2000" b="1" dirty="0" err="1" smtClean="0"/>
              <a:t>ConcreteProduct</a:t>
            </a:r>
            <a:r>
              <a:rPr lang="en-IN" sz="2000" b="1" dirty="0" smtClean="0"/>
              <a:t> -</a:t>
            </a:r>
            <a:r>
              <a:rPr lang="en-IN" sz="2000" dirty="0" smtClean="0"/>
              <a:t> implements the Product interface</a:t>
            </a:r>
          </a:p>
          <a:p>
            <a:pPr lvl="1"/>
            <a:r>
              <a:rPr lang="en-IN" sz="2000" b="1" dirty="0" smtClean="0"/>
              <a:t>Creator -</a:t>
            </a:r>
            <a:r>
              <a:rPr lang="en-IN" sz="2000" dirty="0" smtClean="0"/>
              <a:t>  declares the factory method, which returns an object of type Product. Creator may also define a default implementation of the factory method that returns a default </a:t>
            </a:r>
            <a:r>
              <a:rPr lang="en-IN" sz="2000" b="1" dirty="0" err="1" smtClean="0">
                <a:solidFill>
                  <a:srgbClr val="00B0F0"/>
                </a:solidFill>
              </a:rPr>
              <a:t>ConcreteProduct</a:t>
            </a:r>
            <a:r>
              <a:rPr lang="en-IN" sz="2000" dirty="0" smtClean="0"/>
              <a:t> object. may call the factory method to create a Product object</a:t>
            </a:r>
          </a:p>
          <a:p>
            <a:pPr lvl="1"/>
            <a:r>
              <a:rPr lang="en-IN" sz="2000" b="1" dirty="0" err="1" smtClean="0"/>
              <a:t>ConcreteCreator</a:t>
            </a:r>
            <a:r>
              <a:rPr lang="en-IN" sz="2000" b="1" dirty="0" smtClean="0"/>
              <a:t> -</a:t>
            </a:r>
            <a:r>
              <a:rPr lang="en-IN" sz="2000" dirty="0" smtClean="0"/>
              <a:t> overrides the factory method to return an instance of a </a:t>
            </a:r>
            <a:r>
              <a:rPr lang="en-IN" sz="2000" b="1" dirty="0" err="1" smtClean="0">
                <a:solidFill>
                  <a:srgbClr val="00B0F0"/>
                </a:solidFill>
              </a:rPr>
              <a:t>ConcreteProduct</a:t>
            </a:r>
            <a:endParaRPr lang="en-IN" sz="2000" dirty="0" smtClean="0"/>
          </a:p>
          <a:p>
            <a:pPr lvl="1"/>
            <a:endParaRPr lang="en-IN" sz="2000" dirty="0" smtClean="0"/>
          </a:p>
          <a:p>
            <a:pPr lvl="1"/>
            <a:endParaRPr lang="en-IN" sz="2000" dirty="0"/>
          </a:p>
        </p:txBody>
      </p:sp>
      <p:pic>
        <p:nvPicPr>
          <p:cNvPr id="1028" name="Picture 4" descr="http://www.dofactory.com/images/diagrams/net/factory.gif"/>
          <p:cNvPicPr>
            <a:picLocks noChangeAspect="1" noChangeArrowheads="1"/>
          </p:cNvPicPr>
          <p:nvPr/>
        </p:nvPicPr>
        <p:blipFill>
          <a:blip r:embed="rId2"/>
          <a:srcRect/>
          <a:stretch>
            <a:fillRect/>
          </a:stretch>
        </p:blipFill>
        <p:spPr bwMode="auto">
          <a:xfrm>
            <a:off x="857225" y="2893221"/>
            <a:ext cx="7727113" cy="2286008"/>
          </a:xfrm>
          <a:prstGeom prst="rect">
            <a:avLst/>
          </a:prstGeom>
          <a:noFill/>
        </p:spPr>
      </p:pic>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Factory Method Design Pattern Implementation</a:t>
            </a:r>
            <a:endParaRPr lang="en-IN" dirty="0"/>
          </a:p>
        </p:txBody>
      </p:sp>
      <p:pic>
        <p:nvPicPr>
          <p:cNvPr id="5" name="Content Placeholder 4" descr="factory_seq.PNG"/>
          <p:cNvPicPr>
            <a:picLocks noGrp="1" noChangeAspect="1"/>
          </p:cNvPicPr>
          <p:nvPr>
            <p:ph idx="1"/>
          </p:nvPr>
        </p:nvPicPr>
        <p:blipFill>
          <a:blip r:embed="rId2"/>
          <a:stretch>
            <a:fillRect/>
          </a:stretch>
        </p:blipFill>
        <p:spPr>
          <a:xfrm>
            <a:off x="714349" y="2035965"/>
            <a:ext cx="8035471" cy="3107553"/>
          </a:xfrm>
        </p:spPr>
      </p:pic>
      <p:sp>
        <p:nvSpPr>
          <p:cNvPr id="24578" name="AutoShape 2" descr="Image titl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6" name="TextBox 5"/>
          <p:cNvSpPr txBox="1"/>
          <p:nvPr/>
        </p:nvSpPr>
        <p:spPr>
          <a:xfrm>
            <a:off x="357158" y="1178709"/>
            <a:ext cx="8643966" cy="830997"/>
          </a:xfrm>
          <a:prstGeom prst="rect">
            <a:avLst/>
          </a:prstGeom>
          <a:noFill/>
        </p:spPr>
        <p:txBody>
          <a:bodyPr wrap="square" rtlCol="0">
            <a:spAutoFit/>
          </a:bodyPr>
          <a:lstStyle/>
          <a:p>
            <a:pPr>
              <a:buFont typeface="Arial" pitchFamily="34" charset="0"/>
              <a:buChar char="•"/>
            </a:pPr>
            <a:r>
              <a:rPr lang="en-IN" sz="1600" dirty="0" smtClean="0"/>
              <a:t> Now </a:t>
            </a:r>
            <a:r>
              <a:rPr lang="en-IN" sz="1600" dirty="0" smtClean="0"/>
              <a:t>let's take a look at a sequence diagram to see how this pattern </a:t>
            </a:r>
            <a:r>
              <a:rPr lang="en-IN" sz="1600" dirty="0" smtClean="0"/>
              <a:t>behaves: Here </a:t>
            </a:r>
            <a:r>
              <a:rPr lang="en-IN" sz="1600" dirty="0" smtClean="0"/>
              <a:t>we see the client making a call to the abstract </a:t>
            </a:r>
            <a:r>
              <a:rPr lang="en-IN" sz="1600" b="1" dirty="0" smtClean="0"/>
              <a:t>Creator, </a:t>
            </a:r>
            <a:r>
              <a:rPr lang="en-IN" sz="1600" dirty="0" smtClean="0"/>
              <a:t>which then uses the </a:t>
            </a:r>
            <a:r>
              <a:rPr lang="en-IN" sz="1600" dirty="0" err="1" smtClean="0"/>
              <a:t>F</a:t>
            </a:r>
            <a:r>
              <a:rPr lang="en-IN" sz="1600" b="1" dirty="0" err="1" smtClean="0"/>
              <a:t>actoryMethod</a:t>
            </a:r>
            <a:r>
              <a:rPr lang="en-IN" sz="1600" b="1" dirty="0" smtClean="0"/>
              <a:t>()</a:t>
            </a:r>
            <a:r>
              <a:rPr lang="en-IN" sz="1600" dirty="0" smtClean="0"/>
              <a:t> to get a new instance of the </a:t>
            </a:r>
            <a:r>
              <a:rPr lang="en-IN" sz="1600" b="1" dirty="0" err="1" smtClean="0"/>
              <a:t>ConcreteProduct</a:t>
            </a:r>
            <a:r>
              <a:rPr lang="en-IN" sz="1600" dirty="0" smtClean="0"/>
              <a:t>, and completes the </a:t>
            </a:r>
            <a:r>
              <a:rPr lang="en-IN" sz="1600" dirty="0" err="1" smtClean="0"/>
              <a:t>anOperation</a:t>
            </a:r>
            <a:r>
              <a:rPr lang="en-IN" sz="1600" dirty="0" smtClean="0"/>
              <a:t>() method</a:t>
            </a:r>
            <a:endParaRPr lang="en-IN" sz="1600" dirty="0"/>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Step 1</a:t>
            </a:r>
          </a:p>
          <a:p>
            <a:pPr lvl="1"/>
            <a:r>
              <a:rPr lang="en-IN" dirty="0" smtClean="0"/>
              <a:t>Create an interface</a:t>
            </a:r>
          </a:p>
          <a:p>
            <a:r>
              <a:rPr lang="en-IN" dirty="0" smtClean="0"/>
              <a:t>Step 2</a:t>
            </a:r>
          </a:p>
          <a:p>
            <a:pPr lvl="1"/>
            <a:r>
              <a:rPr lang="en-IN" dirty="0" smtClean="0"/>
              <a:t>Create concrete classes implementing the same interface</a:t>
            </a:r>
          </a:p>
          <a:p>
            <a:r>
              <a:rPr lang="en-IN" dirty="0" smtClean="0"/>
              <a:t>Step 3</a:t>
            </a:r>
          </a:p>
          <a:p>
            <a:pPr lvl="1"/>
            <a:r>
              <a:rPr lang="en-IN" dirty="0" smtClean="0"/>
              <a:t>Create a Factory to generate object of concrete class based on given information</a:t>
            </a:r>
          </a:p>
          <a:p>
            <a:r>
              <a:rPr lang="en-IN" dirty="0" smtClean="0"/>
              <a:t>Step 4</a:t>
            </a:r>
          </a:p>
          <a:p>
            <a:pPr lvl="1"/>
            <a:r>
              <a:rPr lang="en-IN" dirty="0" smtClean="0"/>
              <a:t>Use the Factory to get object of concrete class by passing an information such as type</a:t>
            </a:r>
          </a:p>
          <a:p>
            <a:endParaRPr lang="en-IN" dirty="0" smtClean="0"/>
          </a:p>
          <a:p>
            <a:endParaRPr lang="en-IN" dirty="0" smtClean="0"/>
          </a:p>
          <a:p>
            <a:endParaRPr lang="en-IN" dirty="0" smtClean="0"/>
          </a:p>
          <a:p>
            <a:endParaRPr lang="en-IN" dirty="0"/>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Example-1</a:t>
            </a:r>
            <a:endParaRPr lang="en-IN" dirty="0"/>
          </a:p>
        </p:txBody>
      </p:sp>
      <p:sp>
        <p:nvSpPr>
          <p:cNvPr id="3" name="Content Placeholder 2"/>
          <p:cNvSpPr>
            <a:spLocks noGrp="1"/>
          </p:cNvSpPr>
          <p:nvPr>
            <p:ph idx="1"/>
          </p:nvPr>
        </p:nvSpPr>
        <p:spPr>
          <a:xfrm>
            <a:off x="457200" y="857238"/>
            <a:ext cx="8229600" cy="4286262"/>
          </a:xfrm>
        </p:spPr>
        <p:txBody>
          <a:bodyPr>
            <a:normAutofit fontScale="70000" lnSpcReduction="20000"/>
          </a:bodyPr>
          <a:lstStyle/>
          <a:p>
            <a:pPr algn="just"/>
            <a:r>
              <a:rPr lang="en-IN" dirty="0" smtClean="0"/>
              <a:t>Take into consideration a framework for desktop applications. </a:t>
            </a:r>
          </a:p>
          <a:p>
            <a:pPr algn="just"/>
            <a:r>
              <a:rPr lang="en-IN" dirty="0" smtClean="0"/>
              <a:t>Such applications are meant to work with documents. A framework for desktop applications contains definitions for operations such as opening, creating and saving a document. </a:t>
            </a:r>
          </a:p>
          <a:p>
            <a:pPr algn="just"/>
            <a:r>
              <a:rPr lang="en-IN" dirty="0" smtClean="0"/>
              <a:t>The basic classes are abstract ones, named Application and Document, their clients having to create subclasses from them in order to define their own applications. </a:t>
            </a:r>
          </a:p>
          <a:p>
            <a:pPr algn="just"/>
            <a:r>
              <a:rPr lang="en-IN" dirty="0" smtClean="0"/>
              <a:t>For generating a drawing application, for example, they need to define the </a:t>
            </a:r>
            <a:r>
              <a:rPr lang="en-IN" dirty="0" err="1" smtClean="0"/>
              <a:t>DrawingApplication</a:t>
            </a:r>
            <a:r>
              <a:rPr lang="en-IN" dirty="0" smtClean="0"/>
              <a:t> and </a:t>
            </a:r>
            <a:r>
              <a:rPr lang="en-IN" dirty="0" err="1" smtClean="0"/>
              <a:t>DrawingDocument</a:t>
            </a:r>
            <a:r>
              <a:rPr lang="en-IN" dirty="0" smtClean="0"/>
              <a:t> classes. The Application class has the task of managing the documents, taking action at the request of the client (for example, when the user selects the open or save command form the menu).</a:t>
            </a:r>
            <a:endParaRPr lang="en-IN" dirty="0"/>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332"/>
            <a:ext cx="8229600" cy="857250"/>
          </a:xfrm>
        </p:spPr>
        <p:txBody>
          <a:bodyPr/>
          <a:lstStyle/>
          <a:p>
            <a:r>
              <a:rPr lang="en-US" dirty="0" smtClean="0"/>
              <a:t>Example-1</a:t>
            </a:r>
            <a:endParaRPr lang="en-IN" dirty="0"/>
          </a:p>
        </p:txBody>
      </p:sp>
      <p:sp>
        <p:nvSpPr>
          <p:cNvPr id="3" name="Content Placeholder 2"/>
          <p:cNvSpPr>
            <a:spLocks noGrp="1"/>
          </p:cNvSpPr>
          <p:nvPr>
            <p:ph idx="1"/>
          </p:nvPr>
        </p:nvSpPr>
        <p:spPr>
          <a:xfrm>
            <a:off x="214282" y="482189"/>
            <a:ext cx="8715436" cy="3394472"/>
          </a:xfrm>
        </p:spPr>
        <p:txBody>
          <a:bodyPr>
            <a:normAutofit/>
          </a:bodyPr>
          <a:lstStyle/>
          <a:p>
            <a:pPr algn="just"/>
            <a:r>
              <a:rPr lang="en-IN" sz="2000" dirty="0" smtClean="0"/>
              <a:t>Document class that needs to be instantiated is specific to the application, the Application class does not know it in advance, so it doesn't know what to instantiate, but it does know when to instantiate it. The framework needs to instantiate a certain class, but it only knows abstract classes that can't be instantiated.</a:t>
            </a:r>
          </a:p>
          <a:p>
            <a:pPr algn="just"/>
            <a:r>
              <a:rPr lang="en-IN" sz="2000" dirty="0" smtClean="0"/>
              <a:t>The Factory Method design pattern solves the problem by putting all the information related to the class that needs to be instantiated into an object and using them outside the framework, as you can see below</a:t>
            </a:r>
          </a:p>
          <a:p>
            <a:pPr algn="just"/>
            <a:endParaRPr lang="en-IN" sz="2000" dirty="0"/>
          </a:p>
        </p:txBody>
      </p:sp>
      <p:pic>
        <p:nvPicPr>
          <p:cNvPr id="25602" name="Picture 2" descr="Factory Method Example - UML Class Diagram"/>
          <p:cNvPicPr>
            <a:picLocks noChangeAspect="1" noChangeArrowheads="1"/>
          </p:cNvPicPr>
          <p:nvPr/>
        </p:nvPicPr>
        <p:blipFill>
          <a:blip r:embed="rId2"/>
          <a:srcRect/>
          <a:stretch>
            <a:fillRect/>
          </a:stretch>
        </p:blipFill>
        <p:spPr bwMode="auto">
          <a:xfrm>
            <a:off x="71407" y="2411014"/>
            <a:ext cx="8988425" cy="2678925"/>
          </a:xfrm>
          <a:prstGeom prst="rect">
            <a:avLst/>
          </a:prstGeom>
          <a:noFill/>
        </p:spPr>
      </p:pic>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332"/>
            <a:ext cx="8229600" cy="857250"/>
          </a:xfrm>
        </p:spPr>
        <p:txBody>
          <a:bodyPr/>
          <a:lstStyle/>
          <a:p>
            <a:r>
              <a:rPr lang="en-US" dirty="0" smtClean="0"/>
              <a:t>Example-1</a:t>
            </a:r>
            <a:endParaRPr lang="en-IN" dirty="0"/>
          </a:p>
        </p:txBody>
      </p:sp>
      <p:sp>
        <p:nvSpPr>
          <p:cNvPr id="3" name="Content Placeholder 2"/>
          <p:cNvSpPr>
            <a:spLocks noGrp="1"/>
          </p:cNvSpPr>
          <p:nvPr>
            <p:ph idx="1"/>
          </p:nvPr>
        </p:nvSpPr>
        <p:spPr>
          <a:xfrm>
            <a:off x="214282" y="998947"/>
            <a:ext cx="8715436" cy="3394472"/>
          </a:xfrm>
        </p:spPr>
        <p:txBody>
          <a:bodyPr>
            <a:normAutofit/>
          </a:bodyPr>
          <a:lstStyle/>
          <a:p>
            <a:r>
              <a:rPr lang="en-IN" sz="2400" dirty="0" smtClean="0"/>
              <a:t>In the Application class the </a:t>
            </a:r>
            <a:r>
              <a:rPr lang="en-IN" sz="2400" dirty="0" err="1" smtClean="0"/>
              <a:t>CreateDocument</a:t>
            </a:r>
            <a:r>
              <a:rPr lang="en-IN" sz="2400" dirty="0" smtClean="0"/>
              <a:t> method either has a default implementation or it doesn't have any implementation at all, this operation being redefined in the </a:t>
            </a:r>
            <a:r>
              <a:rPr lang="en-IN" sz="2400" dirty="0" err="1" smtClean="0"/>
              <a:t>MyApplication</a:t>
            </a:r>
            <a:r>
              <a:rPr lang="en-IN" sz="2400" dirty="0" smtClean="0"/>
              <a:t> subclass so that it creates a </a:t>
            </a:r>
            <a:r>
              <a:rPr lang="en-IN" sz="2400" dirty="0" err="1" smtClean="0"/>
              <a:t>MyDocument</a:t>
            </a:r>
            <a:r>
              <a:rPr lang="en-IN" sz="2400" dirty="0" smtClean="0"/>
              <a:t> object and returns a reference to it.</a:t>
            </a:r>
          </a:p>
          <a:p>
            <a:endParaRPr lang="en-IN" sz="2400" dirty="0"/>
          </a:p>
        </p:txBody>
      </p:sp>
      <p:sp>
        <p:nvSpPr>
          <p:cNvPr id="7" name="Rounded Rectangle 6"/>
          <p:cNvSpPr/>
          <p:nvPr/>
        </p:nvSpPr>
        <p:spPr>
          <a:xfrm>
            <a:off x="357158" y="2464593"/>
            <a:ext cx="8358246" cy="198240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lvl="1"/>
            <a:r>
              <a:rPr lang="en-IN" sz="2200" dirty="0" smtClean="0"/>
              <a:t>public Document </a:t>
            </a:r>
            <a:r>
              <a:rPr lang="en-IN" sz="2200" dirty="0" err="1" smtClean="0"/>
              <a:t>CreateDocument</a:t>
            </a:r>
            <a:r>
              <a:rPr lang="en-IN" sz="2200" dirty="0" smtClean="0"/>
              <a:t>(String type){ </a:t>
            </a:r>
          </a:p>
          <a:p>
            <a:pPr lvl="2"/>
            <a:r>
              <a:rPr lang="en-IN" sz="2200" dirty="0" smtClean="0"/>
              <a:t>if (</a:t>
            </a:r>
            <a:r>
              <a:rPr lang="en-IN" sz="2200" dirty="0" err="1" smtClean="0"/>
              <a:t>type.isEqual</a:t>
            </a:r>
            <a:r>
              <a:rPr lang="en-IN" sz="2200" dirty="0" smtClean="0"/>
              <a:t>("html")) return new </a:t>
            </a:r>
            <a:r>
              <a:rPr lang="en-IN" sz="2200" dirty="0" err="1" smtClean="0"/>
              <a:t>HtmlDocument</a:t>
            </a:r>
            <a:r>
              <a:rPr lang="en-IN" sz="2200" dirty="0" smtClean="0"/>
              <a:t>();</a:t>
            </a:r>
          </a:p>
          <a:p>
            <a:pPr lvl="2"/>
            <a:r>
              <a:rPr lang="en-IN" sz="2200" dirty="0" smtClean="0"/>
              <a:t> if (</a:t>
            </a:r>
            <a:r>
              <a:rPr lang="en-IN" sz="2200" dirty="0" err="1" smtClean="0"/>
              <a:t>type.isEqual</a:t>
            </a:r>
            <a:r>
              <a:rPr lang="en-IN" sz="2200" dirty="0" smtClean="0"/>
              <a:t>("proprietary")) return new </a:t>
            </a:r>
            <a:r>
              <a:rPr lang="en-IN" sz="2200" dirty="0" err="1" smtClean="0"/>
              <a:t>MyDocument</a:t>
            </a:r>
            <a:r>
              <a:rPr lang="en-IN" sz="2200" dirty="0" smtClean="0"/>
              <a:t>(); </a:t>
            </a:r>
          </a:p>
          <a:p>
            <a:pPr lvl="2"/>
            <a:r>
              <a:rPr lang="en-IN" sz="2200" dirty="0" smtClean="0"/>
              <a:t>if (</a:t>
            </a:r>
            <a:r>
              <a:rPr lang="en-IN" sz="2200" dirty="0" err="1" smtClean="0"/>
              <a:t>type.isEqual</a:t>
            </a:r>
            <a:r>
              <a:rPr lang="en-IN" sz="2200" dirty="0" smtClean="0"/>
              <a:t>("</a:t>
            </a:r>
            <a:r>
              <a:rPr lang="en-IN" sz="2200" dirty="0" err="1" smtClean="0"/>
              <a:t>pdf</a:t>
            </a:r>
            <a:r>
              <a:rPr lang="en-IN" sz="2200" dirty="0" smtClean="0"/>
              <a:t>")) return new </a:t>
            </a:r>
            <a:r>
              <a:rPr lang="en-IN" sz="2200" dirty="0" err="1" smtClean="0"/>
              <a:t>PdfDocument</a:t>
            </a:r>
            <a:r>
              <a:rPr lang="en-IN" sz="2200" dirty="0" smtClean="0"/>
              <a:t> (); </a:t>
            </a:r>
          </a:p>
          <a:p>
            <a:pPr lvl="1"/>
            <a:r>
              <a:rPr lang="en-IN" sz="2200" dirty="0" smtClean="0"/>
              <a:t>}</a:t>
            </a:r>
            <a:endParaRPr lang="en-IN" sz="2200" dirty="0"/>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332"/>
            <a:ext cx="8229600" cy="857250"/>
          </a:xfrm>
        </p:spPr>
        <p:txBody>
          <a:bodyPr/>
          <a:lstStyle/>
          <a:p>
            <a:r>
              <a:rPr lang="en-US" dirty="0" smtClean="0"/>
              <a:t>Example-1</a:t>
            </a:r>
            <a:endParaRPr lang="en-IN" dirty="0"/>
          </a:p>
        </p:txBody>
      </p:sp>
      <p:sp>
        <p:nvSpPr>
          <p:cNvPr id="3" name="Content Placeholder 2"/>
          <p:cNvSpPr>
            <a:spLocks noGrp="1"/>
          </p:cNvSpPr>
          <p:nvPr>
            <p:ph idx="1"/>
          </p:nvPr>
        </p:nvSpPr>
        <p:spPr>
          <a:xfrm>
            <a:off x="214282" y="998947"/>
            <a:ext cx="8715436" cy="4144553"/>
          </a:xfrm>
        </p:spPr>
        <p:txBody>
          <a:bodyPr>
            <a:normAutofit fontScale="62500" lnSpcReduction="20000"/>
          </a:bodyPr>
          <a:lstStyle/>
          <a:p>
            <a:r>
              <a:rPr lang="en-IN" sz="2400" dirty="0" smtClean="0"/>
              <a:t>Assuming that the Application class has a member called docs that represents a list of documents being handled by the application, then the </a:t>
            </a:r>
            <a:r>
              <a:rPr lang="en-IN" sz="2400" dirty="0" err="1" smtClean="0"/>
              <a:t>NewDocument</a:t>
            </a:r>
            <a:r>
              <a:rPr lang="en-IN" sz="2400" dirty="0" smtClean="0"/>
              <a:t> method should look like this:</a:t>
            </a:r>
          </a:p>
          <a:p>
            <a:endParaRPr lang="en-IN" sz="2400" dirty="0" smtClean="0"/>
          </a:p>
          <a:p>
            <a:endParaRPr lang="en-IN" sz="2400" dirty="0" smtClean="0"/>
          </a:p>
          <a:p>
            <a:endParaRPr lang="en-IN" sz="2400" dirty="0" smtClean="0"/>
          </a:p>
          <a:p>
            <a:endParaRPr lang="en-IN" sz="2400" dirty="0" smtClean="0"/>
          </a:p>
          <a:p>
            <a:endParaRPr lang="en-IN" sz="2400" dirty="0" smtClean="0"/>
          </a:p>
          <a:p>
            <a:endParaRPr lang="en-IN" sz="2400" dirty="0" smtClean="0"/>
          </a:p>
          <a:p>
            <a:endParaRPr lang="en-IN" sz="2400" dirty="0" smtClean="0"/>
          </a:p>
          <a:p>
            <a:endParaRPr lang="en-IN" sz="2400" dirty="0" smtClean="0"/>
          </a:p>
          <a:p>
            <a:r>
              <a:rPr lang="en-IN" sz="2400" dirty="0" smtClean="0"/>
              <a:t>This method will be inherited by the </a:t>
            </a:r>
            <a:r>
              <a:rPr lang="en-IN" sz="2400" dirty="0" err="1" smtClean="0"/>
              <a:t>MyApplication</a:t>
            </a:r>
            <a:r>
              <a:rPr lang="en-IN" sz="2400" dirty="0" smtClean="0"/>
              <a:t> class and, so, through the </a:t>
            </a:r>
            <a:r>
              <a:rPr lang="en-IN" sz="2400" dirty="0" err="1" smtClean="0"/>
              <a:t>CreateDocument</a:t>
            </a:r>
            <a:r>
              <a:rPr lang="en-IN" sz="2400" dirty="0" smtClean="0"/>
              <a:t> method, it will actually instantiate </a:t>
            </a:r>
            <a:r>
              <a:rPr lang="en-IN" sz="2400" dirty="0" err="1" smtClean="0"/>
              <a:t>MyDocument</a:t>
            </a:r>
            <a:r>
              <a:rPr lang="en-IN" sz="2400" dirty="0" smtClean="0"/>
              <a:t> objects. We will call the </a:t>
            </a:r>
            <a:r>
              <a:rPr lang="en-IN" sz="2400" dirty="0" err="1" smtClean="0"/>
              <a:t>CreateDocument</a:t>
            </a:r>
            <a:r>
              <a:rPr lang="en-IN" sz="2400" dirty="0" smtClean="0"/>
              <a:t> method a Factory Method because it is responsible with 'making' an object. Through this method, redefined in Application's subclasses, we can actually shape the situation in which the Application class creates objects without knowing their type. From this point of view the factory method is pattern which provides us a way to achieve the DIP principle</a:t>
            </a:r>
            <a:br>
              <a:rPr lang="en-IN" sz="2400" dirty="0" smtClean="0"/>
            </a:br>
            <a:endParaRPr lang="en-IN" sz="2400" dirty="0"/>
          </a:p>
        </p:txBody>
      </p:sp>
      <p:sp>
        <p:nvSpPr>
          <p:cNvPr id="7" name="Rounded Rectangle 6"/>
          <p:cNvSpPr/>
          <p:nvPr/>
        </p:nvSpPr>
        <p:spPr>
          <a:xfrm>
            <a:off x="357158" y="1660915"/>
            <a:ext cx="8358246" cy="166093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lvl="1"/>
            <a:r>
              <a:rPr lang="en-IN" sz="2400" dirty="0" smtClean="0"/>
              <a:t>public void </a:t>
            </a:r>
            <a:r>
              <a:rPr lang="en-IN" sz="2400" dirty="0" err="1" smtClean="0"/>
              <a:t>NewDocument</a:t>
            </a:r>
            <a:r>
              <a:rPr lang="en-IN" sz="2400" dirty="0" smtClean="0"/>
              <a:t>(String type){</a:t>
            </a:r>
          </a:p>
          <a:p>
            <a:pPr lvl="3"/>
            <a:r>
              <a:rPr lang="en-IN" sz="2400" dirty="0" smtClean="0"/>
              <a:t>Document doc=</a:t>
            </a:r>
            <a:r>
              <a:rPr lang="en-IN" sz="2400" dirty="0" err="1" smtClean="0"/>
              <a:t>CreateDocument</a:t>
            </a:r>
            <a:r>
              <a:rPr lang="en-IN" sz="2400" dirty="0" smtClean="0"/>
              <a:t>(type); </a:t>
            </a:r>
          </a:p>
          <a:p>
            <a:pPr lvl="3"/>
            <a:r>
              <a:rPr lang="en-IN" sz="2400" dirty="0" err="1" smtClean="0"/>
              <a:t>Docs.add</a:t>
            </a:r>
            <a:r>
              <a:rPr lang="en-IN" sz="2400" dirty="0" smtClean="0"/>
              <a:t>(doc); </a:t>
            </a:r>
          </a:p>
          <a:p>
            <a:pPr lvl="3"/>
            <a:r>
              <a:rPr lang="en-IN" sz="2400" dirty="0" err="1" smtClean="0"/>
              <a:t>Doc.Open</a:t>
            </a:r>
            <a:r>
              <a:rPr lang="en-IN" sz="2400" dirty="0" smtClean="0"/>
              <a:t>(); </a:t>
            </a:r>
          </a:p>
          <a:p>
            <a:pPr lvl="1"/>
            <a:r>
              <a:rPr lang="en-IN" sz="2400" dirty="0" smtClean="0"/>
              <a:t>}</a:t>
            </a:r>
            <a:endParaRPr lang="en-IN" sz="2200" dirty="0"/>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Factory Method Design Pattern in JDK</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Best Example of Factory method design pattern is </a:t>
            </a:r>
            <a:r>
              <a:rPr lang="en-IN" dirty="0" err="1" smtClean="0"/>
              <a:t>valueOf</a:t>
            </a:r>
            <a:r>
              <a:rPr lang="en-IN" dirty="0" smtClean="0"/>
              <a:t>() method which is there in String and wrapper classes like Integer and Boolean and used for type conversion i.e. from converting String to Integer or String to double in java..</a:t>
            </a:r>
          </a:p>
          <a:p>
            <a:r>
              <a:rPr lang="en-IN" dirty="0" smtClean="0"/>
              <a:t>Some more examples of factory method design pattern from JDK is :</a:t>
            </a:r>
          </a:p>
          <a:p>
            <a:pPr lvl="1"/>
            <a:r>
              <a:rPr lang="en-IN" b="1" dirty="0" err="1" smtClean="0">
                <a:solidFill>
                  <a:srgbClr val="0070C0"/>
                </a:solidFill>
              </a:rPr>
              <a:t>valueOf</a:t>
            </a:r>
            <a:r>
              <a:rPr lang="en-IN" b="1" dirty="0" smtClean="0">
                <a:solidFill>
                  <a:srgbClr val="0070C0"/>
                </a:solidFill>
              </a:rPr>
              <a:t>()</a:t>
            </a:r>
            <a:r>
              <a:rPr lang="en-IN" dirty="0" smtClean="0"/>
              <a:t> method which returns object created by factory equivalent to value of parameter passed.</a:t>
            </a:r>
          </a:p>
          <a:p>
            <a:pPr lvl="1"/>
            <a:r>
              <a:rPr lang="en-IN" b="1" dirty="0" err="1" smtClean="0">
                <a:solidFill>
                  <a:srgbClr val="0070C0"/>
                </a:solidFill>
              </a:rPr>
              <a:t>getInstance</a:t>
            </a:r>
            <a:r>
              <a:rPr lang="en-IN" b="1" dirty="0" smtClean="0">
                <a:solidFill>
                  <a:srgbClr val="0070C0"/>
                </a:solidFill>
              </a:rPr>
              <a:t>()</a:t>
            </a:r>
            <a:r>
              <a:rPr lang="en-IN" dirty="0" smtClean="0"/>
              <a:t> method which creates instance of Singleton class.</a:t>
            </a:r>
          </a:p>
          <a:p>
            <a:pPr lvl="1"/>
            <a:r>
              <a:rPr lang="en-IN" b="1" dirty="0" err="1" smtClean="0">
                <a:solidFill>
                  <a:srgbClr val="0070C0"/>
                </a:solidFill>
              </a:rPr>
              <a:t>newInstance</a:t>
            </a:r>
            <a:r>
              <a:rPr lang="en-IN" b="1" dirty="0" smtClean="0">
                <a:solidFill>
                  <a:srgbClr val="0070C0"/>
                </a:solidFill>
              </a:rPr>
              <a:t>()</a:t>
            </a:r>
            <a:r>
              <a:rPr lang="en-IN" dirty="0" smtClean="0"/>
              <a:t> method which is used to create and return new instance from factory method every time called.</a:t>
            </a:r>
          </a:p>
          <a:p>
            <a:pPr lvl="1"/>
            <a:r>
              <a:rPr lang="en-IN" b="1" dirty="0" err="1" smtClean="0">
                <a:solidFill>
                  <a:srgbClr val="0070C0"/>
                </a:solidFill>
              </a:rPr>
              <a:t>getType</a:t>
            </a:r>
            <a:r>
              <a:rPr lang="en-IN" b="1" dirty="0" smtClean="0">
                <a:solidFill>
                  <a:srgbClr val="0070C0"/>
                </a:solidFill>
              </a:rPr>
              <a:t>() </a:t>
            </a:r>
            <a:r>
              <a:rPr lang="en-IN" dirty="0" smtClean="0"/>
              <a:t>and </a:t>
            </a:r>
            <a:r>
              <a:rPr lang="en-IN" b="1" dirty="0" err="1" smtClean="0">
                <a:solidFill>
                  <a:srgbClr val="0070C0"/>
                </a:solidFill>
              </a:rPr>
              <a:t>newType</a:t>
            </a:r>
            <a:r>
              <a:rPr lang="en-IN" b="1" dirty="0" smtClean="0">
                <a:solidFill>
                  <a:srgbClr val="0070C0"/>
                </a:solidFill>
              </a:rPr>
              <a:t>()</a:t>
            </a:r>
            <a:r>
              <a:rPr lang="en-IN" dirty="0" smtClean="0"/>
              <a:t> equivalent of </a:t>
            </a:r>
            <a:r>
              <a:rPr lang="en-IN" dirty="0" err="1" smtClean="0"/>
              <a:t>getInstance</a:t>
            </a:r>
            <a:r>
              <a:rPr lang="en-IN" dirty="0" smtClean="0"/>
              <a:t>() and </a:t>
            </a:r>
            <a:r>
              <a:rPr lang="en-IN" dirty="0" err="1" smtClean="0"/>
              <a:t>newInstance</a:t>
            </a:r>
            <a:r>
              <a:rPr lang="en-IN" dirty="0" smtClean="0"/>
              <a:t>() factory method but used when factory method resides in separate class.</a:t>
            </a:r>
          </a:p>
        </p:txBody>
      </p:sp>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Assignment-2</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Problem 1: Consider the toy molding factory. User needs different types of toy such as car, duck, horse, etc. based on his/her desire. There are different molds are available for specific toy and company may order new molds if required. When user selects  a specific toy then plastic grains input to machine and user get required toy from machine. </a:t>
            </a:r>
          </a:p>
          <a:p>
            <a:r>
              <a:rPr lang="en-US" dirty="0" smtClean="0"/>
              <a:t>Design the system and draw class diagram to use factory method pattern. Implement system in Java.</a:t>
            </a:r>
            <a:endParaRPr lang="en-IN" dirty="0"/>
          </a:p>
        </p:txBody>
      </p:sp>
      <p:sp>
        <p:nvSpPr>
          <p:cNvPr id="29698" name="AutoShape 2" descr="Example of Factory Method"/>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Assignment-2</a:t>
            </a:r>
            <a:endParaRPr lang="en-IN" dirty="0"/>
          </a:p>
        </p:txBody>
      </p:sp>
      <p:sp>
        <p:nvSpPr>
          <p:cNvPr id="3" name="Content Placeholder 2"/>
          <p:cNvSpPr>
            <a:spLocks noGrp="1"/>
          </p:cNvSpPr>
          <p:nvPr>
            <p:ph idx="1"/>
          </p:nvPr>
        </p:nvSpPr>
        <p:spPr>
          <a:xfrm>
            <a:off x="457200" y="1200150"/>
            <a:ext cx="8229600" cy="3729054"/>
          </a:xfrm>
        </p:spPr>
        <p:txBody>
          <a:bodyPr>
            <a:normAutofit fontScale="85000" lnSpcReduction="10000"/>
          </a:bodyPr>
          <a:lstStyle/>
          <a:p>
            <a:pPr algn="just"/>
            <a:r>
              <a:rPr lang="en-US" dirty="0" smtClean="0"/>
              <a:t>Problem-2: System need to log the messages of the progress of the task in the system for various purposes such as debugging and monitoring progress. The log can be created in different formats like .txt, .html, database, xml, etc. User needs to select type of the log mechanism required for him at the time of configuring system.</a:t>
            </a:r>
          </a:p>
          <a:p>
            <a:pPr algn="just"/>
            <a:r>
              <a:rPr lang="en-US" dirty="0" smtClean="0"/>
              <a:t>Design the system and draw class diagram to use factory method pattern. Implement system in Java.</a:t>
            </a:r>
            <a:endParaRPr lang="en-IN" dirty="0" smtClean="0"/>
          </a:p>
          <a:p>
            <a:pPr algn="just"/>
            <a:endParaRPr lang="en-US" dirty="0" smtClean="0"/>
          </a:p>
          <a:p>
            <a:pPr algn="just"/>
            <a:endParaRPr lang="en-IN" dirty="0"/>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Creational Design Patterns</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In</a:t>
            </a:r>
            <a:r>
              <a:rPr lang="en-IN" dirty="0"/>
              <a:t> </a:t>
            </a:r>
            <a:r>
              <a:rPr lang="en-IN" dirty="0">
                <a:solidFill>
                  <a:srgbClr val="0000FF"/>
                </a:solidFill>
              </a:rPr>
              <a:t>software engineering</a:t>
            </a:r>
            <a:r>
              <a:rPr lang="en-IN" dirty="0"/>
              <a:t>, </a:t>
            </a:r>
            <a:r>
              <a:rPr lang="en-IN" b="1" dirty="0"/>
              <a:t>creational design patterns</a:t>
            </a:r>
            <a:r>
              <a:rPr lang="en-IN" dirty="0"/>
              <a:t> are </a:t>
            </a:r>
            <a:r>
              <a:rPr lang="en-IN" dirty="0">
                <a:hlinkClick r:id="rId2" tooltip="Design pattern (computer science)"/>
              </a:rPr>
              <a:t>design patterns</a:t>
            </a:r>
            <a:r>
              <a:rPr lang="en-IN" dirty="0"/>
              <a:t> that deal with </a:t>
            </a:r>
            <a:r>
              <a:rPr lang="en-IN" dirty="0">
                <a:hlinkClick r:id="rId3" tooltip="Object lifetime"/>
              </a:rPr>
              <a:t>object creation</a:t>
            </a:r>
            <a:r>
              <a:rPr lang="en-IN" dirty="0"/>
              <a:t> mechanisms, trying to create objects in a manner suitable to the </a:t>
            </a:r>
            <a:r>
              <a:rPr lang="en-IN" dirty="0" smtClean="0"/>
              <a:t>situation</a:t>
            </a:r>
          </a:p>
          <a:p>
            <a:r>
              <a:rPr lang="en-IN" dirty="0" smtClean="0"/>
              <a:t>The </a:t>
            </a:r>
            <a:r>
              <a:rPr lang="en-IN" dirty="0"/>
              <a:t>basic form of object creation could result in design problems or in added complexity to the </a:t>
            </a:r>
            <a:r>
              <a:rPr lang="en-IN" dirty="0" smtClean="0"/>
              <a:t>design</a:t>
            </a:r>
          </a:p>
          <a:p>
            <a:r>
              <a:rPr lang="en-IN" dirty="0" smtClean="0"/>
              <a:t>Creational </a:t>
            </a:r>
            <a:r>
              <a:rPr lang="en-IN" dirty="0"/>
              <a:t>design patterns solve this problem by somehow controlling this object </a:t>
            </a:r>
            <a:r>
              <a:rPr lang="en-IN" dirty="0" smtClean="0"/>
              <a:t>creation</a:t>
            </a:r>
            <a:endParaRPr lang="en-IN" dirty="0"/>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Assignment-2</a:t>
            </a:r>
            <a:endParaRPr lang="en-IN" dirty="0"/>
          </a:p>
        </p:txBody>
      </p:sp>
      <p:sp>
        <p:nvSpPr>
          <p:cNvPr id="3" name="Content Placeholder 2"/>
          <p:cNvSpPr>
            <a:spLocks noGrp="1"/>
          </p:cNvSpPr>
          <p:nvPr>
            <p:ph idx="1"/>
          </p:nvPr>
        </p:nvSpPr>
        <p:spPr>
          <a:xfrm>
            <a:off x="457200" y="1200150"/>
            <a:ext cx="8229600" cy="3729054"/>
          </a:xfrm>
        </p:spPr>
        <p:txBody>
          <a:bodyPr>
            <a:normAutofit fontScale="85000" lnSpcReduction="20000"/>
          </a:bodyPr>
          <a:lstStyle/>
          <a:p>
            <a:pPr algn="just"/>
            <a:r>
              <a:rPr lang="en-US" dirty="0" smtClean="0"/>
              <a:t>Problem-3: Consider a mobile company, it has different plans of offers to different customers. To generate bills of the customer software needs to specify the plan that is associated with the customer thereby generating adequate bill of the customer. </a:t>
            </a:r>
            <a:r>
              <a:rPr lang="en-US" smtClean="0"/>
              <a:t>Currently </a:t>
            </a:r>
            <a:r>
              <a:rPr lang="en-US" dirty="0" smtClean="0"/>
              <a:t>there are plans such as prepaid plan, post paid plan, offer plan, etc. Final bill is generated based on plan and the consumed units.</a:t>
            </a:r>
          </a:p>
          <a:p>
            <a:pPr algn="just"/>
            <a:r>
              <a:rPr lang="en-US" dirty="0" smtClean="0"/>
              <a:t>Design the system and draw class diagram to use factory method pattern. Implement system in Java.</a:t>
            </a:r>
            <a:endParaRPr lang="en-IN" dirty="0" smtClean="0"/>
          </a:p>
          <a:p>
            <a:pPr algn="just"/>
            <a:endParaRPr lang="en-US" dirty="0" smtClean="0"/>
          </a:p>
          <a:p>
            <a:pPr algn="just"/>
            <a:endParaRPr lang="en-IN" dirty="0"/>
          </a:p>
        </p:txBody>
      </p:sp>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Assignment-2</a:t>
            </a:r>
            <a:endParaRPr lang="en-IN" dirty="0"/>
          </a:p>
        </p:txBody>
      </p:sp>
      <p:sp>
        <p:nvSpPr>
          <p:cNvPr id="3" name="Content Placeholder 2"/>
          <p:cNvSpPr>
            <a:spLocks noGrp="1"/>
          </p:cNvSpPr>
          <p:nvPr>
            <p:ph idx="1"/>
          </p:nvPr>
        </p:nvSpPr>
        <p:spPr>
          <a:xfrm>
            <a:off x="457200" y="1200150"/>
            <a:ext cx="8229600" cy="3729054"/>
          </a:xfrm>
        </p:spPr>
        <p:txBody>
          <a:bodyPr>
            <a:normAutofit fontScale="92500" lnSpcReduction="10000"/>
          </a:bodyPr>
          <a:lstStyle/>
          <a:p>
            <a:pPr algn="just"/>
            <a:r>
              <a:rPr lang="en-US" dirty="0" smtClean="0"/>
              <a:t>Problem-4: Consider an online supermarket system. Different type of products can be added in the cart. Final billing of the shopping is based on the items selected in the cart. In advance type of item is not known to the system and it value. </a:t>
            </a:r>
          </a:p>
          <a:p>
            <a:pPr algn="just"/>
            <a:r>
              <a:rPr lang="en-US" dirty="0" smtClean="0"/>
              <a:t>Design the system and draw class diagram to use factory method pattern. Implement system in Java.</a:t>
            </a:r>
            <a:endParaRPr lang="en-IN" dirty="0" smtClean="0"/>
          </a:p>
          <a:p>
            <a:pPr algn="just"/>
            <a:endParaRPr lang="en-US" dirty="0" smtClean="0"/>
          </a:p>
          <a:p>
            <a:pPr algn="just"/>
            <a:endParaRPr lang="en-IN" dirty="0"/>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Assignment-2</a:t>
            </a:r>
            <a:endParaRPr lang="en-IN" dirty="0"/>
          </a:p>
        </p:txBody>
      </p:sp>
      <p:sp>
        <p:nvSpPr>
          <p:cNvPr id="3" name="Content Placeholder 2"/>
          <p:cNvSpPr>
            <a:spLocks noGrp="1"/>
          </p:cNvSpPr>
          <p:nvPr>
            <p:ph idx="1"/>
          </p:nvPr>
        </p:nvSpPr>
        <p:spPr>
          <a:xfrm>
            <a:off x="457200" y="1200150"/>
            <a:ext cx="8229600" cy="3729054"/>
          </a:xfrm>
        </p:spPr>
        <p:txBody>
          <a:bodyPr>
            <a:normAutofit fontScale="92500" lnSpcReduction="10000"/>
          </a:bodyPr>
          <a:lstStyle/>
          <a:p>
            <a:pPr algn="just"/>
            <a:r>
              <a:rPr lang="en-US" dirty="0" smtClean="0"/>
              <a:t>Problem-4: Consider an online supermarket system. Different type of products can be added in the cart. Final billing of the shopping is based on the items selected in the cart. In advance type of item is not known to the system and it value. </a:t>
            </a:r>
          </a:p>
          <a:p>
            <a:pPr algn="just"/>
            <a:r>
              <a:rPr lang="en-US" dirty="0" smtClean="0"/>
              <a:t>Design the system and draw class diagram to use factory method pattern. Implement system in Java.</a:t>
            </a:r>
            <a:endParaRPr lang="en-IN" dirty="0" smtClean="0"/>
          </a:p>
          <a:p>
            <a:pPr algn="just"/>
            <a:endParaRPr lang="en-US" dirty="0" smtClean="0"/>
          </a:p>
          <a:p>
            <a:pPr algn="just"/>
            <a:endParaRPr lang="en-IN" dirty="0"/>
          </a:p>
        </p:txBody>
      </p:sp>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Singleton Design Pattern</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In some applications, there is </a:t>
            </a:r>
            <a:r>
              <a:rPr lang="en-IN" dirty="0" smtClean="0"/>
              <a:t>a need to have </a:t>
            </a:r>
            <a:r>
              <a:rPr lang="en-IN" b="1" i="1" dirty="0" smtClean="0">
                <a:solidFill>
                  <a:srgbClr val="FF0000"/>
                </a:solidFill>
              </a:rPr>
              <a:t>one and only one instance</a:t>
            </a:r>
            <a:r>
              <a:rPr lang="en-IN" dirty="0" smtClean="0"/>
              <a:t> of a given class during the lifetime of an application</a:t>
            </a:r>
          </a:p>
          <a:p>
            <a:r>
              <a:rPr lang="en-IN" dirty="0" smtClean="0"/>
              <a:t>For example, we may need a </a:t>
            </a:r>
            <a:r>
              <a:rPr lang="en-IN" i="1" dirty="0" smtClean="0">
                <a:solidFill>
                  <a:srgbClr val="0070C0"/>
                </a:solidFill>
              </a:rPr>
              <a:t>single database connection </a:t>
            </a:r>
            <a:r>
              <a:rPr lang="en-IN" dirty="0" smtClean="0"/>
              <a:t>object in an </a:t>
            </a:r>
            <a:r>
              <a:rPr lang="en-IN" dirty="0" smtClean="0"/>
              <a:t>application.</a:t>
            </a:r>
            <a:endParaRPr lang="en-IN" dirty="0" smtClean="0"/>
          </a:p>
          <a:p>
            <a:r>
              <a:rPr lang="en-IN" dirty="0" smtClean="0"/>
              <a:t>Singleton should be considered only if all three of the following criteria are satisfied:</a:t>
            </a:r>
          </a:p>
          <a:p>
            <a:pPr lvl="1"/>
            <a:r>
              <a:rPr lang="en-IN" dirty="0" smtClean="0"/>
              <a:t>Ownership of the single instance cannot be reasonably assigned</a:t>
            </a:r>
          </a:p>
          <a:p>
            <a:pPr lvl="1"/>
            <a:r>
              <a:rPr lang="en-IN" dirty="0" smtClean="0"/>
              <a:t>Lazy initialization is desirable</a:t>
            </a:r>
          </a:p>
          <a:p>
            <a:pPr lvl="1"/>
            <a:r>
              <a:rPr lang="en-IN" dirty="0" smtClean="0"/>
              <a:t>Global access is not otherwise provided for</a:t>
            </a:r>
          </a:p>
          <a:p>
            <a:endParaRPr lang="en-IN" dirty="0"/>
          </a:p>
        </p:txBody>
      </p:sp>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754"/>
            <a:ext cx="8229600" cy="857250"/>
          </a:xfrm>
        </p:spPr>
        <p:txBody>
          <a:bodyPr/>
          <a:lstStyle/>
          <a:p>
            <a:r>
              <a:rPr lang="en-US" dirty="0" smtClean="0"/>
              <a:t>2. Singleton Design Pattern</a:t>
            </a:r>
            <a:endParaRPr lang="en-IN" dirty="0"/>
          </a:p>
        </p:txBody>
      </p:sp>
      <p:sp>
        <p:nvSpPr>
          <p:cNvPr id="3" name="Content Placeholder 2"/>
          <p:cNvSpPr>
            <a:spLocks noGrp="1"/>
          </p:cNvSpPr>
          <p:nvPr>
            <p:ph idx="1"/>
          </p:nvPr>
        </p:nvSpPr>
        <p:spPr>
          <a:xfrm>
            <a:off x="457200" y="803660"/>
            <a:ext cx="8229600" cy="3394472"/>
          </a:xfrm>
        </p:spPr>
        <p:txBody>
          <a:bodyPr>
            <a:normAutofit fontScale="62500" lnSpcReduction="20000"/>
          </a:bodyPr>
          <a:lstStyle/>
          <a:p>
            <a:r>
              <a:rPr lang="en-IN" dirty="0" smtClean="0"/>
              <a:t>The singleton class must provide a </a:t>
            </a:r>
            <a:r>
              <a:rPr lang="en-IN" i="1" dirty="0" smtClean="0">
                <a:solidFill>
                  <a:srgbClr val="0070C0"/>
                </a:solidFill>
              </a:rPr>
              <a:t>global access point </a:t>
            </a:r>
            <a:r>
              <a:rPr lang="en-IN" dirty="0" smtClean="0"/>
              <a:t>to </a:t>
            </a:r>
            <a:r>
              <a:rPr lang="en-IN" i="1" dirty="0" smtClean="0">
                <a:solidFill>
                  <a:srgbClr val="00B050"/>
                </a:solidFill>
              </a:rPr>
              <a:t>get the instance of the class</a:t>
            </a:r>
          </a:p>
          <a:p>
            <a:r>
              <a:rPr lang="en-IN" dirty="0" smtClean="0"/>
              <a:t>Singleton pattern is used for logging, drivers objects, caching, thread pool, and configuration settings etc.</a:t>
            </a:r>
          </a:p>
          <a:p>
            <a:endParaRPr lang="en-IN" dirty="0" smtClean="0"/>
          </a:p>
          <a:p>
            <a:r>
              <a:rPr lang="en-IN" dirty="0" smtClean="0"/>
              <a:t> The classes and objects participating in this pattern are:</a:t>
            </a:r>
          </a:p>
          <a:p>
            <a:r>
              <a:rPr lang="en-IN" b="1" dirty="0" smtClean="0"/>
              <a:t>Singleton </a:t>
            </a:r>
            <a:r>
              <a:rPr lang="en-IN" dirty="0" smtClean="0"/>
              <a:t>  </a:t>
            </a:r>
          </a:p>
          <a:p>
            <a:pPr lvl="1"/>
            <a:r>
              <a:rPr lang="en-IN" dirty="0" smtClean="0"/>
              <a:t>defines an Instance operation that lets clients access its unique instance</a:t>
            </a:r>
          </a:p>
          <a:p>
            <a:pPr lvl="1"/>
            <a:r>
              <a:rPr lang="en-IN" dirty="0" smtClean="0"/>
              <a:t>responsible for creating and maintaining its own unique instance</a:t>
            </a:r>
          </a:p>
          <a:p>
            <a:r>
              <a:rPr lang="en-IN" dirty="0" smtClean="0"/>
              <a:t/>
            </a:r>
            <a:br>
              <a:rPr lang="en-IN" dirty="0" smtClean="0"/>
            </a:br>
            <a:endParaRPr lang="en-IN" dirty="0" smtClean="0"/>
          </a:p>
          <a:p>
            <a:endParaRPr lang="en-IN" dirty="0"/>
          </a:p>
        </p:txBody>
      </p:sp>
      <p:pic>
        <p:nvPicPr>
          <p:cNvPr id="1026" name="Picture 2" descr="http://www.dofactory.com/images/diagrams/net/singleton.gif"/>
          <p:cNvPicPr>
            <a:picLocks noChangeAspect="1" noChangeArrowheads="1"/>
          </p:cNvPicPr>
          <p:nvPr/>
        </p:nvPicPr>
        <p:blipFill>
          <a:blip r:embed="rId2"/>
          <a:srcRect/>
          <a:stretch>
            <a:fillRect/>
          </a:stretch>
        </p:blipFill>
        <p:spPr bwMode="auto">
          <a:xfrm>
            <a:off x="1081972" y="3536164"/>
            <a:ext cx="6633300" cy="1578776"/>
          </a:xfrm>
          <a:prstGeom prst="rect">
            <a:avLst/>
          </a:prstGeom>
          <a:noFill/>
        </p:spPr>
      </p:pic>
    </p:spTree>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Design Pattern</a:t>
            </a:r>
            <a:endParaRPr lang="en-IN" dirty="0"/>
          </a:p>
        </p:txBody>
      </p:sp>
      <p:sp>
        <p:nvSpPr>
          <p:cNvPr id="3" name="Content Placeholder 2"/>
          <p:cNvSpPr>
            <a:spLocks noGrp="1"/>
          </p:cNvSpPr>
          <p:nvPr>
            <p:ph idx="1"/>
          </p:nvPr>
        </p:nvSpPr>
        <p:spPr/>
        <p:txBody>
          <a:bodyPr/>
          <a:lstStyle/>
          <a:p>
            <a:pPr>
              <a:buNone/>
            </a:pPr>
            <a:endParaRPr lang="en-IN" dirty="0"/>
          </a:p>
        </p:txBody>
      </p:sp>
      <p:pic>
        <p:nvPicPr>
          <p:cNvPr id="38914" name="Picture 2"/>
          <p:cNvPicPr>
            <a:picLocks noChangeAspect="1" noChangeArrowheads="1"/>
          </p:cNvPicPr>
          <p:nvPr/>
        </p:nvPicPr>
        <p:blipFill>
          <a:blip r:embed="rId2"/>
          <a:srcRect/>
          <a:stretch>
            <a:fillRect/>
          </a:stretch>
        </p:blipFill>
        <p:spPr bwMode="auto">
          <a:xfrm>
            <a:off x="571472" y="1768073"/>
            <a:ext cx="8215370" cy="3278983"/>
          </a:xfrm>
          <a:prstGeom prst="rect">
            <a:avLst/>
          </a:prstGeom>
          <a:noFill/>
          <a:ln w="9525">
            <a:noFill/>
            <a:miter lim="800000"/>
            <a:headEnd/>
            <a:tailEnd/>
          </a:ln>
          <a:effectLst/>
        </p:spPr>
      </p:pic>
    </p:spTree>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Design Pattern</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To create the singleton class, we need to have static member of class, private constructor and static factory method.</a:t>
            </a:r>
          </a:p>
          <a:p>
            <a:pPr lvl="1"/>
            <a:r>
              <a:rPr lang="en-IN" b="1" dirty="0" smtClean="0">
                <a:solidFill>
                  <a:srgbClr val="C00000"/>
                </a:solidFill>
              </a:rPr>
              <a:t>Static member:</a:t>
            </a:r>
            <a:r>
              <a:rPr lang="en-IN" dirty="0" smtClean="0"/>
              <a:t> It gets memory only once because of static, it contains the instance of the Singleton class</a:t>
            </a:r>
          </a:p>
          <a:p>
            <a:pPr lvl="1"/>
            <a:r>
              <a:rPr lang="en-IN" b="1" dirty="0" smtClean="0">
                <a:solidFill>
                  <a:srgbClr val="C00000"/>
                </a:solidFill>
              </a:rPr>
              <a:t>Private constructor:</a:t>
            </a:r>
            <a:r>
              <a:rPr lang="en-IN" dirty="0" smtClean="0"/>
              <a:t> It will prevent to instantiate the Singleton class from outside the class</a:t>
            </a:r>
          </a:p>
          <a:p>
            <a:pPr lvl="1"/>
            <a:r>
              <a:rPr lang="en-IN" b="1" dirty="0" smtClean="0">
                <a:solidFill>
                  <a:srgbClr val="C00000"/>
                </a:solidFill>
              </a:rPr>
              <a:t>Static factory method:</a:t>
            </a:r>
            <a:r>
              <a:rPr lang="en-IN" dirty="0" smtClean="0"/>
              <a:t> This provides the global point of access to the Singleton object and returns the instance to the caller</a:t>
            </a:r>
          </a:p>
          <a:p>
            <a:pPr>
              <a:buNone/>
            </a:pPr>
            <a:endParaRPr lang="en-IN" dirty="0"/>
          </a:p>
        </p:txBody>
      </p:sp>
    </p:spTree>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Design Pattern</a:t>
            </a:r>
            <a:endParaRPr lang="en-IN" dirty="0"/>
          </a:p>
        </p:txBody>
      </p:sp>
      <p:sp>
        <p:nvSpPr>
          <p:cNvPr id="3" name="Content Placeholder 2"/>
          <p:cNvSpPr>
            <a:spLocks noGrp="1"/>
          </p:cNvSpPr>
          <p:nvPr>
            <p:ph idx="1"/>
          </p:nvPr>
        </p:nvSpPr>
        <p:spPr/>
        <p:txBody>
          <a:bodyPr>
            <a:normAutofit lnSpcReduction="10000"/>
          </a:bodyPr>
          <a:lstStyle/>
          <a:p>
            <a:r>
              <a:rPr lang="en-IN" dirty="0" smtClean="0"/>
              <a:t>There are different approaches of Singleton pattern implementation and design concerns with the implementation</a:t>
            </a:r>
          </a:p>
          <a:p>
            <a:pPr lvl="1"/>
            <a:r>
              <a:rPr lang="en-IN" dirty="0" smtClean="0">
                <a:hlinkClick r:id="rId2"/>
              </a:rPr>
              <a:t>Eager initialization</a:t>
            </a:r>
            <a:endParaRPr lang="en-IN" dirty="0" smtClean="0"/>
          </a:p>
          <a:p>
            <a:pPr lvl="1"/>
            <a:r>
              <a:rPr lang="en-IN" dirty="0" smtClean="0">
                <a:hlinkClick r:id="rId2"/>
              </a:rPr>
              <a:t>Static block initialization</a:t>
            </a:r>
            <a:endParaRPr lang="en-IN" dirty="0" smtClean="0"/>
          </a:p>
          <a:p>
            <a:pPr lvl="1"/>
            <a:r>
              <a:rPr lang="en-IN" dirty="0" smtClean="0">
                <a:hlinkClick r:id="rId2"/>
              </a:rPr>
              <a:t>Lazy Initialization</a:t>
            </a:r>
            <a:endParaRPr lang="en-IN" dirty="0" smtClean="0"/>
          </a:p>
          <a:p>
            <a:pPr lvl="1"/>
            <a:r>
              <a:rPr lang="en-IN" dirty="0" smtClean="0">
                <a:hlinkClick r:id="rId2"/>
              </a:rPr>
              <a:t>Thread Safe Singleton</a:t>
            </a:r>
            <a:endParaRPr lang="en-IN" dirty="0" smtClean="0"/>
          </a:p>
          <a:p>
            <a:endParaRPr lang="en-IN" dirty="0"/>
          </a:p>
        </p:txBody>
      </p:sp>
    </p:spTree>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
            <a:ext cx="8229600" cy="857250"/>
          </a:xfrm>
        </p:spPr>
        <p:txBody>
          <a:bodyPr>
            <a:normAutofit/>
          </a:bodyPr>
          <a:lstStyle/>
          <a:p>
            <a:r>
              <a:rPr lang="en-IN" b="1" dirty="0" smtClean="0"/>
              <a:t>Eager initialization</a:t>
            </a:r>
            <a:endParaRPr lang="en-IN" dirty="0"/>
          </a:p>
        </p:txBody>
      </p:sp>
      <p:sp>
        <p:nvSpPr>
          <p:cNvPr id="3" name="Content Placeholder 2"/>
          <p:cNvSpPr>
            <a:spLocks noGrp="1"/>
          </p:cNvSpPr>
          <p:nvPr>
            <p:ph idx="1"/>
          </p:nvPr>
        </p:nvSpPr>
        <p:spPr>
          <a:xfrm>
            <a:off x="457200" y="857238"/>
            <a:ext cx="8229600" cy="1210864"/>
          </a:xfrm>
        </p:spPr>
        <p:txBody>
          <a:bodyPr>
            <a:noAutofit/>
          </a:bodyPr>
          <a:lstStyle/>
          <a:p>
            <a:r>
              <a:rPr lang="en-IN" sz="2000" dirty="0" smtClean="0"/>
              <a:t>In eager initialization, the instance of Singleton </a:t>
            </a:r>
            <a:r>
              <a:rPr lang="en-IN" sz="2000" i="1" dirty="0" smtClean="0">
                <a:solidFill>
                  <a:srgbClr val="00B0F0"/>
                </a:solidFill>
              </a:rPr>
              <a:t>Class is created at the time of class </a:t>
            </a:r>
            <a:r>
              <a:rPr lang="en-IN" sz="2000" i="1" dirty="0" smtClean="0">
                <a:solidFill>
                  <a:srgbClr val="00B0F0"/>
                </a:solidFill>
              </a:rPr>
              <a:t>loading</a:t>
            </a:r>
            <a:endParaRPr lang="en-IN" sz="2000" dirty="0" smtClean="0">
              <a:solidFill>
                <a:srgbClr val="00B0F0"/>
              </a:solidFill>
            </a:endParaRPr>
          </a:p>
          <a:p>
            <a:r>
              <a:rPr lang="en-IN" sz="2000" dirty="0" smtClean="0"/>
              <a:t> Easiest method to create a singleton class, but it has a </a:t>
            </a:r>
            <a:r>
              <a:rPr lang="en-IN" sz="2000" dirty="0" smtClean="0"/>
              <a:t>drawback </a:t>
            </a:r>
            <a:r>
              <a:rPr lang="en-IN" sz="2000" dirty="0" smtClean="0"/>
              <a:t>that </a:t>
            </a:r>
            <a:r>
              <a:rPr lang="en-IN" sz="2000" i="1" dirty="0" smtClean="0">
                <a:solidFill>
                  <a:srgbClr val="FF0000"/>
                </a:solidFill>
              </a:rPr>
              <a:t>instance is created even though client application might not be using it</a:t>
            </a:r>
            <a:endParaRPr lang="en-IN" sz="2000" dirty="0"/>
          </a:p>
        </p:txBody>
      </p:sp>
      <p:sp>
        <p:nvSpPr>
          <p:cNvPr id="4" name="Rounded Rectangle 3"/>
          <p:cNvSpPr/>
          <p:nvPr/>
        </p:nvSpPr>
        <p:spPr>
          <a:xfrm>
            <a:off x="571472" y="2285998"/>
            <a:ext cx="8286808" cy="2357454"/>
          </a:xfrm>
          <a:prstGeom prst="roundRect">
            <a:avLst>
              <a:gd name="adj" fmla="val 16667"/>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r>
              <a:rPr lang="en-IN" sz="1600" dirty="0" smtClean="0"/>
              <a:t>public class </a:t>
            </a:r>
            <a:r>
              <a:rPr lang="en-IN" sz="1600" dirty="0" err="1" smtClean="0"/>
              <a:t>EagerInitializedSingleton</a:t>
            </a:r>
            <a:r>
              <a:rPr lang="en-IN" sz="1600" dirty="0" smtClean="0"/>
              <a:t> { </a:t>
            </a:r>
          </a:p>
          <a:p>
            <a:pPr lvl="1"/>
            <a:r>
              <a:rPr lang="en-IN" sz="1600" dirty="0" smtClean="0"/>
              <a:t>private </a:t>
            </a:r>
            <a:r>
              <a:rPr lang="en-IN" sz="1600" dirty="0" smtClean="0"/>
              <a:t>static final </a:t>
            </a:r>
            <a:r>
              <a:rPr lang="en-IN" sz="1600" dirty="0" err="1" smtClean="0"/>
              <a:t>EagerInitializedSingleton</a:t>
            </a:r>
            <a:r>
              <a:rPr lang="en-IN" sz="1600" dirty="0" smtClean="0"/>
              <a:t> instance = new </a:t>
            </a:r>
            <a:r>
              <a:rPr lang="en-IN" sz="1600" dirty="0" err="1" smtClean="0"/>
              <a:t>EagerInitializedSingleton</a:t>
            </a:r>
            <a:r>
              <a:rPr lang="en-IN" sz="1600" dirty="0" smtClean="0"/>
              <a:t>(); </a:t>
            </a:r>
          </a:p>
          <a:p>
            <a:pPr lvl="1"/>
            <a:r>
              <a:rPr lang="en-IN" sz="1600" dirty="0" smtClean="0"/>
              <a:t>//private constructor to avoid client applications to use constructor private </a:t>
            </a:r>
          </a:p>
          <a:p>
            <a:pPr lvl="1"/>
            <a:endParaRPr lang="en-IN" sz="1600" dirty="0" smtClean="0"/>
          </a:p>
          <a:p>
            <a:pPr lvl="1"/>
            <a:r>
              <a:rPr lang="en-IN" sz="1600" dirty="0" err="1" smtClean="0"/>
              <a:t>EagerInitializedSingleton</a:t>
            </a:r>
            <a:r>
              <a:rPr lang="en-IN" sz="1600" dirty="0" smtClean="0"/>
              <a:t>(){} public static </a:t>
            </a:r>
            <a:r>
              <a:rPr lang="en-IN" sz="1600" dirty="0" err="1" smtClean="0"/>
              <a:t>EagerInitializedSingleton</a:t>
            </a:r>
            <a:r>
              <a:rPr lang="en-IN" sz="1600" dirty="0" smtClean="0"/>
              <a:t> </a:t>
            </a:r>
            <a:r>
              <a:rPr lang="en-IN" sz="1600" dirty="0" err="1" smtClean="0"/>
              <a:t>getInstance</a:t>
            </a:r>
            <a:r>
              <a:rPr lang="en-IN" sz="1600" dirty="0" smtClean="0"/>
              <a:t>(){ </a:t>
            </a:r>
          </a:p>
          <a:p>
            <a:pPr lvl="1"/>
            <a:r>
              <a:rPr lang="en-IN" sz="1600" dirty="0" smtClean="0"/>
              <a:t>return instance; </a:t>
            </a:r>
          </a:p>
          <a:p>
            <a:pPr lvl="1"/>
            <a:r>
              <a:rPr lang="en-IN" sz="1600" dirty="0" smtClean="0"/>
              <a:t>} </a:t>
            </a:r>
          </a:p>
          <a:p>
            <a:r>
              <a:rPr lang="en-IN" sz="1600" dirty="0" smtClean="0"/>
              <a:t>}</a:t>
            </a:r>
            <a:endParaRPr lang="en-IN" sz="1600" dirty="0"/>
          </a:p>
        </p:txBody>
      </p:sp>
    </p:spTree>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Static block initialization</a:t>
            </a:r>
            <a:endParaRPr lang="en-IN" dirty="0"/>
          </a:p>
        </p:txBody>
      </p:sp>
      <p:sp>
        <p:nvSpPr>
          <p:cNvPr id="3" name="Content Placeholder 2"/>
          <p:cNvSpPr>
            <a:spLocks noGrp="1"/>
          </p:cNvSpPr>
          <p:nvPr>
            <p:ph idx="1"/>
          </p:nvPr>
        </p:nvSpPr>
        <p:spPr>
          <a:xfrm>
            <a:off x="457200" y="857238"/>
            <a:ext cx="8229600" cy="1157286"/>
          </a:xfrm>
        </p:spPr>
        <p:txBody>
          <a:bodyPr>
            <a:normAutofit fontScale="62500" lnSpcReduction="20000"/>
          </a:bodyPr>
          <a:lstStyle/>
          <a:p>
            <a:pPr algn="just"/>
            <a:r>
              <a:rPr lang="en-IN" dirty="0" smtClean="0">
                <a:hlinkClick r:id="rId2"/>
              </a:rPr>
              <a:t>Static block</a:t>
            </a:r>
            <a:r>
              <a:rPr lang="en-IN" dirty="0" smtClean="0"/>
              <a:t> initialization implementation is similar to eager initialization, </a:t>
            </a:r>
          </a:p>
          <a:p>
            <a:pPr algn="just"/>
            <a:r>
              <a:rPr lang="en-IN" dirty="0" smtClean="0"/>
              <a:t>Instance of a class is created in the static block that provides option for </a:t>
            </a:r>
            <a:r>
              <a:rPr lang="en-IN" dirty="0" smtClean="0">
                <a:hlinkClick r:id="rId3" tooltip="Java Exception Handling Tutorial with Examples and Best Practices"/>
              </a:rPr>
              <a:t>exception handling</a:t>
            </a:r>
            <a:endParaRPr lang="en-IN" dirty="0"/>
          </a:p>
        </p:txBody>
      </p:sp>
      <p:sp>
        <p:nvSpPr>
          <p:cNvPr id="4" name="Rectangle 3"/>
          <p:cNvSpPr/>
          <p:nvPr/>
        </p:nvSpPr>
        <p:spPr>
          <a:xfrm>
            <a:off x="714348" y="1982386"/>
            <a:ext cx="8072494" cy="316111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IN" dirty="0" smtClean="0"/>
              <a:t>public class </a:t>
            </a:r>
            <a:r>
              <a:rPr lang="en-IN" dirty="0" err="1" smtClean="0"/>
              <a:t>StaticBlockSingleton</a:t>
            </a:r>
            <a:r>
              <a:rPr lang="en-IN" dirty="0" smtClean="0"/>
              <a:t> { </a:t>
            </a:r>
          </a:p>
          <a:p>
            <a:pPr lvl="1"/>
            <a:r>
              <a:rPr lang="en-IN" dirty="0" smtClean="0"/>
              <a:t>private static </a:t>
            </a:r>
            <a:r>
              <a:rPr lang="en-IN" dirty="0" err="1" smtClean="0"/>
              <a:t>StaticBlockSingleton</a:t>
            </a:r>
            <a:r>
              <a:rPr lang="en-IN" dirty="0" smtClean="0"/>
              <a:t> instance; </a:t>
            </a:r>
          </a:p>
          <a:p>
            <a:pPr lvl="1"/>
            <a:r>
              <a:rPr lang="en-IN" dirty="0" smtClean="0"/>
              <a:t>private </a:t>
            </a:r>
            <a:r>
              <a:rPr lang="en-IN" dirty="0" err="1" smtClean="0"/>
              <a:t>StaticBlockSingleton</a:t>
            </a:r>
            <a:r>
              <a:rPr lang="en-IN" dirty="0" smtClean="0"/>
              <a:t>(){} //static block initialization for exception handling </a:t>
            </a:r>
          </a:p>
          <a:p>
            <a:pPr lvl="1"/>
            <a:r>
              <a:rPr lang="en-IN" dirty="0" smtClean="0"/>
              <a:t>static{ </a:t>
            </a:r>
          </a:p>
          <a:p>
            <a:pPr lvl="2"/>
            <a:r>
              <a:rPr lang="en-IN" dirty="0" smtClean="0"/>
              <a:t>try{ </a:t>
            </a:r>
          </a:p>
          <a:p>
            <a:pPr lvl="3"/>
            <a:r>
              <a:rPr lang="en-IN" dirty="0" smtClean="0"/>
              <a:t>instance = new </a:t>
            </a:r>
            <a:r>
              <a:rPr lang="en-IN" dirty="0" err="1" smtClean="0"/>
              <a:t>StaticBlockSingleton</a:t>
            </a:r>
            <a:r>
              <a:rPr lang="en-IN" dirty="0" smtClean="0"/>
              <a:t>(); </a:t>
            </a:r>
          </a:p>
          <a:p>
            <a:pPr lvl="3"/>
            <a:r>
              <a:rPr lang="en-IN" dirty="0" smtClean="0"/>
              <a:t>}catch(Exception e){</a:t>
            </a:r>
          </a:p>
          <a:p>
            <a:pPr lvl="3"/>
            <a:r>
              <a:rPr lang="en-IN" dirty="0" smtClean="0"/>
              <a:t> throw new </a:t>
            </a:r>
            <a:r>
              <a:rPr lang="en-IN" dirty="0" err="1" smtClean="0"/>
              <a:t>RuntimeException</a:t>
            </a:r>
            <a:r>
              <a:rPr lang="en-IN" dirty="0" smtClean="0"/>
              <a:t>("Exception occurred in creating singleton instance"); </a:t>
            </a:r>
          </a:p>
          <a:p>
            <a:pPr lvl="2"/>
            <a:r>
              <a:rPr lang="en-IN" dirty="0" smtClean="0"/>
              <a:t>} </a:t>
            </a:r>
          </a:p>
          <a:p>
            <a:pPr lvl="1"/>
            <a:r>
              <a:rPr lang="en-IN" dirty="0" smtClean="0"/>
              <a:t>} </a:t>
            </a:r>
          </a:p>
          <a:p>
            <a:pPr lvl="1"/>
            <a:r>
              <a:rPr lang="en-IN" dirty="0" smtClean="0"/>
              <a:t>public static </a:t>
            </a:r>
            <a:r>
              <a:rPr lang="en-IN" dirty="0" err="1" smtClean="0"/>
              <a:t>StaticBlockSingleton</a:t>
            </a:r>
            <a:r>
              <a:rPr lang="en-IN" dirty="0" smtClean="0"/>
              <a:t> </a:t>
            </a:r>
            <a:r>
              <a:rPr lang="en-IN" dirty="0" err="1" smtClean="0"/>
              <a:t>getInstance</a:t>
            </a:r>
            <a:r>
              <a:rPr lang="en-IN" dirty="0" smtClean="0"/>
              <a:t>(){ return instance; } </a:t>
            </a:r>
          </a:p>
          <a:p>
            <a:r>
              <a:rPr lang="en-IN" dirty="0" smtClean="0"/>
              <a:t>}</a:t>
            </a:r>
            <a:endParaRPr lang="en-IN" dirty="0"/>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Creational Design Patterns</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IN" dirty="0" smtClean="0"/>
              <a:t>Deal with one of the most commonly performed tasks in an OO application, </a:t>
            </a:r>
            <a:r>
              <a:rPr lang="en-IN" b="1" dirty="0" smtClean="0">
                <a:solidFill>
                  <a:srgbClr val="00B050"/>
                </a:solidFill>
              </a:rPr>
              <a:t>the creation of objects</a:t>
            </a:r>
          </a:p>
          <a:p>
            <a:pPr algn="just"/>
            <a:r>
              <a:rPr lang="en-IN" dirty="0" smtClean="0"/>
              <a:t>Support a </a:t>
            </a:r>
            <a:r>
              <a:rPr lang="en-IN" b="1" dirty="0" smtClean="0">
                <a:solidFill>
                  <a:srgbClr val="00B050"/>
                </a:solidFill>
              </a:rPr>
              <a:t>uniform, simple, and controlled mechanism</a:t>
            </a:r>
            <a:r>
              <a:rPr lang="en-IN" dirty="0" smtClean="0"/>
              <a:t> to create objects.</a:t>
            </a:r>
          </a:p>
          <a:p>
            <a:pPr algn="just"/>
            <a:r>
              <a:rPr lang="en-IN" dirty="0" smtClean="0"/>
              <a:t>Allow the encapsulation of the details about what classes are instantiated and how these instances are created</a:t>
            </a:r>
          </a:p>
          <a:p>
            <a:pPr algn="just"/>
            <a:r>
              <a:rPr lang="en-IN" b="1" i="1" dirty="0" smtClean="0">
                <a:solidFill>
                  <a:srgbClr val="0070C0"/>
                </a:solidFill>
              </a:rPr>
              <a:t>Encourage the use of interfaces</a:t>
            </a:r>
            <a:r>
              <a:rPr lang="en-IN" dirty="0" smtClean="0"/>
              <a:t>, which </a:t>
            </a:r>
            <a:r>
              <a:rPr lang="en-IN" b="1" dirty="0" smtClean="0">
                <a:solidFill>
                  <a:srgbClr val="C00000"/>
                </a:solidFill>
              </a:rPr>
              <a:t>reduces coupling</a:t>
            </a:r>
            <a:endParaRPr lang="en-IN" b="1" dirty="0">
              <a:solidFill>
                <a:srgbClr val="C00000"/>
              </a:solidFill>
            </a:endParaRPr>
          </a:p>
        </p:txBody>
      </p:sp>
    </p:spTree>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
            <a:ext cx="8229600" cy="857250"/>
          </a:xfrm>
        </p:spPr>
        <p:txBody>
          <a:bodyPr>
            <a:normAutofit/>
          </a:bodyPr>
          <a:lstStyle/>
          <a:p>
            <a:r>
              <a:rPr lang="en-IN" b="1" dirty="0" smtClean="0"/>
              <a:t>Lazy Initialization</a:t>
            </a:r>
            <a:endParaRPr lang="en-IN" dirty="0"/>
          </a:p>
        </p:txBody>
      </p:sp>
      <p:sp>
        <p:nvSpPr>
          <p:cNvPr id="3" name="Content Placeholder 2"/>
          <p:cNvSpPr>
            <a:spLocks noGrp="1"/>
          </p:cNvSpPr>
          <p:nvPr>
            <p:ph idx="1"/>
          </p:nvPr>
        </p:nvSpPr>
        <p:spPr>
          <a:xfrm>
            <a:off x="457200" y="750081"/>
            <a:ext cx="8229600" cy="1446620"/>
          </a:xfrm>
        </p:spPr>
        <p:txBody>
          <a:bodyPr>
            <a:noAutofit/>
          </a:bodyPr>
          <a:lstStyle/>
          <a:p>
            <a:r>
              <a:rPr lang="en-IN" sz="2400" b="1" u="sng" dirty="0" smtClean="0">
                <a:solidFill>
                  <a:srgbClr val="00B0F0"/>
                </a:solidFill>
              </a:rPr>
              <a:t>Lazy initialization </a:t>
            </a:r>
            <a:r>
              <a:rPr lang="en-IN" sz="2400" dirty="0" smtClean="0"/>
              <a:t>method to implement Singleton pattern </a:t>
            </a:r>
            <a:r>
              <a:rPr lang="en-IN" sz="2400" i="1" dirty="0" smtClean="0">
                <a:solidFill>
                  <a:srgbClr val="00B0F0"/>
                </a:solidFill>
              </a:rPr>
              <a:t>creates the instance in the global access method</a:t>
            </a:r>
          </a:p>
          <a:p>
            <a:r>
              <a:rPr lang="en-IN" sz="2400" b="1" dirty="0" smtClean="0">
                <a:solidFill>
                  <a:srgbClr val="FF0000"/>
                </a:solidFill>
              </a:rPr>
              <a:t>Issue: </a:t>
            </a:r>
          </a:p>
          <a:p>
            <a:pPr lvl="1"/>
            <a:r>
              <a:rPr lang="en-IN" sz="2000" dirty="0" smtClean="0"/>
              <a:t>if multiple threads are inside the if loop at the same time, It will </a:t>
            </a:r>
            <a:r>
              <a:rPr lang="en-IN" sz="2000" b="1" dirty="0" smtClean="0">
                <a:solidFill>
                  <a:srgbClr val="FF0000"/>
                </a:solidFill>
              </a:rPr>
              <a:t>destroy the singleton pattern </a:t>
            </a:r>
          </a:p>
          <a:p>
            <a:pPr lvl="1"/>
            <a:r>
              <a:rPr lang="en-IN" sz="2000" b="1" dirty="0" smtClean="0">
                <a:solidFill>
                  <a:srgbClr val="0070C0"/>
                </a:solidFill>
              </a:rPr>
              <a:t>Both threads will get the different instances of singleton class</a:t>
            </a:r>
            <a:endParaRPr lang="en-IN" sz="2000" dirty="0"/>
          </a:p>
        </p:txBody>
      </p:sp>
      <p:sp>
        <p:nvSpPr>
          <p:cNvPr id="4" name="Rounded Rectangle 3"/>
          <p:cNvSpPr/>
          <p:nvPr/>
        </p:nvSpPr>
        <p:spPr>
          <a:xfrm>
            <a:off x="1071538" y="2678907"/>
            <a:ext cx="7143800" cy="25181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IN" dirty="0" smtClean="0"/>
              <a:t>public class </a:t>
            </a:r>
            <a:r>
              <a:rPr lang="en-IN" dirty="0" err="1" smtClean="0"/>
              <a:t>LazyInitializedSingleton</a:t>
            </a:r>
            <a:r>
              <a:rPr lang="en-IN" dirty="0" smtClean="0"/>
              <a:t> { </a:t>
            </a:r>
          </a:p>
          <a:p>
            <a:pPr lvl="1"/>
            <a:r>
              <a:rPr lang="en-IN" dirty="0" smtClean="0"/>
              <a:t>private static </a:t>
            </a:r>
            <a:r>
              <a:rPr lang="en-IN" dirty="0" err="1" smtClean="0"/>
              <a:t>LazyInitializedSingleton</a:t>
            </a:r>
            <a:r>
              <a:rPr lang="en-IN" dirty="0" smtClean="0"/>
              <a:t> instance; </a:t>
            </a:r>
          </a:p>
          <a:p>
            <a:pPr lvl="1"/>
            <a:r>
              <a:rPr lang="en-IN" dirty="0" smtClean="0"/>
              <a:t>private </a:t>
            </a:r>
            <a:r>
              <a:rPr lang="en-IN" dirty="0" err="1" smtClean="0"/>
              <a:t>LazyInitializedSingleton</a:t>
            </a:r>
            <a:r>
              <a:rPr lang="en-IN" dirty="0" smtClean="0"/>
              <a:t>(){} </a:t>
            </a:r>
          </a:p>
          <a:p>
            <a:pPr lvl="1"/>
            <a:r>
              <a:rPr lang="en-IN" dirty="0" smtClean="0"/>
              <a:t>public static </a:t>
            </a:r>
            <a:r>
              <a:rPr lang="en-IN" dirty="0" err="1" smtClean="0"/>
              <a:t>LazyInitializedSingleton</a:t>
            </a:r>
            <a:r>
              <a:rPr lang="en-IN" dirty="0" smtClean="0"/>
              <a:t> </a:t>
            </a:r>
            <a:r>
              <a:rPr lang="en-IN" dirty="0" err="1" smtClean="0"/>
              <a:t>getInstance</a:t>
            </a:r>
            <a:r>
              <a:rPr lang="en-IN" dirty="0" smtClean="0"/>
              <a:t>(){ </a:t>
            </a:r>
          </a:p>
          <a:p>
            <a:pPr lvl="2"/>
            <a:r>
              <a:rPr lang="en-IN" dirty="0" smtClean="0"/>
              <a:t>if(instance == null){ </a:t>
            </a:r>
          </a:p>
          <a:p>
            <a:pPr lvl="2"/>
            <a:r>
              <a:rPr lang="en-IN" dirty="0" smtClean="0"/>
              <a:t>	instance = new </a:t>
            </a:r>
            <a:r>
              <a:rPr lang="en-IN" dirty="0" err="1" smtClean="0"/>
              <a:t>LazyInitializedSingleton</a:t>
            </a:r>
            <a:r>
              <a:rPr lang="en-IN" dirty="0" smtClean="0"/>
              <a:t>(); </a:t>
            </a:r>
          </a:p>
          <a:p>
            <a:pPr lvl="2"/>
            <a:r>
              <a:rPr lang="en-IN" dirty="0" smtClean="0"/>
              <a:t>} </a:t>
            </a:r>
          </a:p>
          <a:p>
            <a:pPr lvl="2"/>
            <a:r>
              <a:rPr lang="en-IN" dirty="0" smtClean="0"/>
              <a:t>return instance; </a:t>
            </a:r>
          </a:p>
          <a:p>
            <a:pPr lvl="1"/>
            <a:r>
              <a:rPr lang="en-IN" dirty="0" smtClean="0"/>
              <a:t>} </a:t>
            </a:r>
          </a:p>
          <a:p>
            <a:r>
              <a:rPr lang="en-IN" dirty="0" smtClean="0"/>
              <a:t>}</a:t>
            </a:r>
            <a:endParaRPr lang="en-IN" dirty="0"/>
          </a:p>
        </p:txBody>
      </p:sp>
    </p:spTree>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
            <a:ext cx="8229600" cy="857250"/>
          </a:xfrm>
        </p:spPr>
        <p:txBody>
          <a:bodyPr>
            <a:normAutofit/>
          </a:bodyPr>
          <a:lstStyle/>
          <a:p>
            <a:r>
              <a:rPr lang="en-IN" b="1" dirty="0" smtClean="0"/>
              <a:t>Thread Safe Singleton</a:t>
            </a:r>
            <a:endParaRPr lang="en-IN" dirty="0"/>
          </a:p>
        </p:txBody>
      </p:sp>
      <p:sp>
        <p:nvSpPr>
          <p:cNvPr id="3" name="Content Placeholder 2"/>
          <p:cNvSpPr>
            <a:spLocks noGrp="1"/>
          </p:cNvSpPr>
          <p:nvPr>
            <p:ph idx="1"/>
          </p:nvPr>
        </p:nvSpPr>
        <p:spPr>
          <a:xfrm>
            <a:off x="457200" y="1017974"/>
            <a:ext cx="8229600" cy="1210864"/>
          </a:xfrm>
        </p:spPr>
        <p:txBody>
          <a:bodyPr>
            <a:normAutofit fontScale="55000" lnSpcReduction="20000"/>
          </a:bodyPr>
          <a:lstStyle/>
          <a:p>
            <a:r>
              <a:rPr lang="en-IN" dirty="0" smtClean="0"/>
              <a:t>The easier way to create a thread-safe singleton class is to make the global access method </a:t>
            </a:r>
            <a:r>
              <a:rPr lang="en-IN" dirty="0" smtClean="0">
                <a:hlinkClick r:id="rId2" tooltip="Java Synchronization and Thread Safety Tutorial with Examples"/>
              </a:rPr>
              <a:t>synchronized</a:t>
            </a:r>
            <a:r>
              <a:rPr lang="en-IN" dirty="0" smtClean="0"/>
              <a:t>, so that only one thread can execute this method at a time</a:t>
            </a:r>
          </a:p>
          <a:p>
            <a:r>
              <a:rPr lang="en-IN" dirty="0" smtClean="0"/>
              <a:t>It reduces the performance because of cost associated with the synchronized method</a:t>
            </a:r>
            <a:endParaRPr lang="en-IN" dirty="0"/>
          </a:p>
        </p:txBody>
      </p:sp>
      <p:sp>
        <p:nvSpPr>
          <p:cNvPr id="4" name="Rounded Rectangle 3"/>
          <p:cNvSpPr/>
          <p:nvPr/>
        </p:nvSpPr>
        <p:spPr>
          <a:xfrm>
            <a:off x="1071538" y="2518171"/>
            <a:ext cx="7215238" cy="246461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IN" dirty="0" smtClean="0"/>
              <a:t>public class </a:t>
            </a:r>
            <a:r>
              <a:rPr lang="en-IN" dirty="0" err="1" smtClean="0"/>
              <a:t>ThreadSafeSingleton</a:t>
            </a:r>
            <a:r>
              <a:rPr lang="en-IN" dirty="0" smtClean="0"/>
              <a:t> { </a:t>
            </a:r>
          </a:p>
          <a:p>
            <a:pPr lvl="1"/>
            <a:r>
              <a:rPr lang="en-IN" dirty="0" smtClean="0"/>
              <a:t>private static </a:t>
            </a:r>
            <a:r>
              <a:rPr lang="en-IN" dirty="0" err="1" smtClean="0"/>
              <a:t>ThreadSafeSingleton</a:t>
            </a:r>
            <a:r>
              <a:rPr lang="en-IN" dirty="0" smtClean="0"/>
              <a:t> instance; </a:t>
            </a:r>
          </a:p>
          <a:p>
            <a:pPr lvl="1"/>
            <a:r>
              <a:rPr lang="en-IN" dirty="0" smtClean="0"/>
              <a:t>private </a:t>
            </a:r>
            <a:r>
              <a:rPr lang="en-IN" dirty="0" err="1" smtClean="0"/>
              <a:t>ThreadSafeSingleton</a:t>
            </a:r>
            <a:r>
              <a:rPr lang="en-IN" dirty="0" smtClean="0"/>
              <a:t>(){} </a:t>
            </a:r>
          </a:p>
          <a:p>
            <a:pPr lvl="1"/>
            <a:r>
              <a:rPr lang="en-IN" dirty="0" smtClean="0"/>
              <a:t>public static synchronized </a:t>
            </a:r>
            <a:r>
              <a:rPr lang="en-IN" dirty="0" err="1" smtClean="0"/>
              <a:t>ThreadSafeSingleton</a:t>
            </a:r>
            <a:r>
              <a:rPr lang="en-IN" dirty="0" smtClean="0"/>
              <a:t> </a:t>
            </a:r>
            <a:r>
              <a:rPr lang="en-IN" dirty="0" err="1" smtClean="0"/>
              <a:t>getInstance</a:t>
            </a:r>
            <a:r>
              <a:rPr lang="en-IN" dirty="0" smtClean="0"/>
              <a:t>(){ </a:t>
            </a:r>
          </a:p>
          <a:p>
            <a:pPr lvl="2"/>
            <a:r>
              <a:rPr lang="en-IN" dirty="0" smtClean="0"/>
              <a:t>if(instance == null){ </a:t>
            </a:r>
          </a:p>
          <a:p>
            <a:pPr lvl="3"/>
            <a:r>
              <a:rPr lang="en-IN" dirty="0" smtClean="0"/>
              <a:t>instance = new </a:t>
            </a:r>
            <a:r>
              <a:rPr lang="en-IN" dirty="0" err="1" smtClean="0"/>
              <a:t>ThreadSafeSingleton</a:t>
            </a:r>
            <a:r>
              <a:rPr lang="en-IN" dirty="0" smtClean="0"/>
              <a:t>(); </a:t>
            </a:r>
          </a:p>
          <a:p>
            <a:pPr lvl="2"/>
            <a:r>
              <a:rPr lang="en-IN" dirty="0" smtClean="0"/>
              <a:t>} </a:t>
            </a:r>
          </a:p>
          <a:p>
            <a:pPr lvl="2"/>
            <a:r>
              <a:rPr lang="en-IN" dirty="0" smtClean="0"/>
              <a:t>return instance; </a:t>
            </a:r>
          </a:p>
          <a:p>
            <a:pPr lvl="1"/>
            <a:r>
              <a:rPr lang="en-IN" dirty="0" smtClean="0"/>
              <a:t>} </a:t>
            </a:r>
          </a:p>
          <a:p>
            <a:r>
              <a:rPr lang="en-IN" dirty="0" smtClean="0"/>
              <a:t>}</a:t>
            </a:r>
            <a:endParaRPr lang="en-IN" dirty="0"/>
          </a:p>
        </p:txBody>
      </p:sp>
    </p:spTree>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05979"/>
            <a:ext cx="8229600" cy="857250"/>
          </a:xfrm>
        </p:spPr>
        <p:txBody>
          <a:bodyPr/>
          <a:lstStyle/>
          <a:p>
            <a:r>
              <a:rPr lang="en-US" dirty="0" smtClean="0"/>
              <a:t>Home Assignment-3</a:t>
            </a:r>
            <a:endParaRPr lang="en-IN" dirty="0"/>
          </a:p>
        </p:txBody>
      </p:sp>
      <p:sp>
        <p:nvSpPr>
          <p:cNvPr id="5" name="Content Placeholder 2"/>
          <p:cNvSpPr>
            <a:spLocks noGrp="1"/>
          </p:cNvSpPr>
          <p:nvPr>
            <p:ph idx="1"/>
          </p:nvPr>
        </p:nvSpPr>
        <p:spPr>
          <a:xfrm>
            <a:off x="457200" y="1200151"/>
            <a:ext cx="8229600" cy="3394472"/>
          </a:xfrm>
        </p:spPr>
        <p:txBody>
          <a:bodyPr>
            <a:normAutofit fontScale="92500" lnSpcReduction="20000"/>
          </a:bodyPr>
          <a:lstStyle/>
          <a:p>
            <a:r>
              <a:rPr lang="en-US" dirty="0" smtClean="0"/>
              <a:t>Problem 1: </a:t>
            </a:r>
            <a:r>
              <a:rPr lang="en-IN" dirty="0" smtClean="0"/>
              <a:t>Using SingletonPattern.java as a starting point, create a class that manages a fixed number of its own objects. Assume the objects are database connections and you only have a license to use a fixed quantity of these at any one time</a:t>
            </a:r>
            <a:endParaRPr lang="en-US" dirty="0" smtClean="0"/>
          </a:p>
          <a:p>
            <a:r>
              <a:rPr lang="en-US" dirty="0" smtClean="0"/>
              <a:t>Design the system and draw class diagram to use singleton pattern. Implement system in Java.</a:t>
            </a:r>
            <a:endParaRPr lang="en-IN" dirty="0"/>
          </a:p>
        </p:txBody>
      </p:sp>
      <p:sp>
        <p:nvSpPr>
          <p:cNvPr id="6" name="AutoShape 2" descr="Example of Factory Method"/>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ransition>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05979"/>
            <a:ext cx="8229600" cy="857250"/>
          </a:xfrm>
        </p:spPr>
        <p:txBody>
          <a:bodyPr/>
          <a:lstStyle/>
          <a:p>
            <a:r>
              <a:rPr lang="en-US" dirty="0" smtClean="0"/>
              <a:t>Home Assignment-3</a:t>
            </a:r>
            <a:endParaRPr lang="en-IN" dirty="0"/>
          </a:p>
        </p:txBody>
      </p:sp>
      <p:sp>
        <p:nvSpPr>
          <p:cNvPr id="5" name="Content Placeholder 2"/>
          <p:cNvSpPr>
            <a:spLocks noGrp="1"/>
          </p:cNvSpPr>
          <p:nvPr>
            <p:ph idx="1"/>
          </p:nvPr>
        </p:nvSpPr>
        <p:spPr>
          <a:xfrm>
            <a:off x="457200" y="1200151"/>
            <a:ext cx="8229600" cy="3394472"/>
          </a:xfrm>
        </p:spPr>
        <p:txBody>
          <a:bodyPr>
            <a:normAutofit lnSpcReduction="10000"/>
          </a:bodyPr>
          <a:lstStyle/>
          <a:p>
            <a:r>
              <a:rPr lang="en-US" dirty="0" smtClean="0"/>
              <a:t>Problem 2: Use </a:t>
            </a:r>
            <a:r>
              <a:rPr lang="en-IN" dirty="0" smtClean="0"/>
              <a:t>Singleton pattern to create a counter to provide unique sequential numbers, such as might be required for use as primary keys in a database</a:t>
            </a:r>
            <a:endParaRPr lang="en-US" dirty="0" smtClean="0"/>
          </a:p>
          <a:p>
            <a:r>
              <a:rPr lang="en-US" dirty="0" smtClean="0"/>
              <a:t>Design the system and draw class diagram to use singleton pattern. Implement system in Java.</a:t>
            </a:r>
            <a:endParaRPr lang="en-IN" dirty="0"/>
          </a:p>
        </p:txBody>
      </p:sp>
      <p:sp>
        <p:nvSpPr>
          <p:cNvPr id="6" name="AutoShape 2" descr="Example of Factory Method"/>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ransition>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05979"/>
            <a:ext cx="8229600" cy="857250"/>
          </a:xfrm>
        </p:spPr>
        <p:txBody>
          <a:bodyPr/>
          <a:lstStyle/>
          <a:p>
            <a:r>
              <a:rPr lang="en-US" dirty="0" smtClean="0"/>
              <a:t>Home Assignment-3</a:t>
            </a:r>
            <a:endParaRPr lang="en-IN" dirty="0"/>
          </a:p>
        </p:txBody>
      </p:sp>
      <p:sp>
        <p:nvSpPr>
          <p:cNvPr id="5" name="Content Placeholder 2"/>
          <p:cNvSpPr>
            <a:spLocks noGrp="1"/>
          </p:cNvSpPr>
          <p:nvPr>
            <p:ph idx="1"/>
          </p:nvPr>
        </p:nvSpPr>
        <p:spPr>
          <a:xfrm>
            <a:off x="457200" y="1200151"/>
            <a:ext cx="8229600" cy="3394472"/>
          </a:xfrm>
        </p:spPr>
        <p:txBody>
          <a:bodyPr>
            <a:normAutofit lnSpcReduction="10000"/>
          </a:bodyPr>
          <a:lstStyle/>
          <a:p>
            <a:r>
              <a:rPr lang="en-US" dirty="0" smtClean="0"/>
              <a:t>Problem 3: Consider a dice game where multiple players play a game and their high-score is maintained. Identify the situations </a:t>
            </a:r>
            <a:r>
              <a:rPr lang="en-US" smtClean="0"/>
              <a:t>where singleton </a:t>
            </a:r>
            <a:r>
              <a:rPr lang="en-US" dirty="0" smtClean="0"/>
              <a:t>design pattern is applicable. </a:t>
            </a:r>
          </a:p>
          <a:p>
            <a:r>
              <a:rPr lang="en-US" dirty="0" smtClean="0"/>
              <a:t>Design the system and draw class diagram to use singleton pattern. Implement system in Java.</a:t>
            </a:r>
            <a:endParaRPr lang="en-IN" dirty="0"/>
          </a:p>
        </p:txBody>
      </p:sp>
      <p:sp>
        <p:nvSpPr>
          <p:cNvPr id="6" name="AutoShape 2" descr="Example of Factory Method"/>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Creational Design Patterns</a:t>
            </a:r>
            <a:endParaRPr lang="en-IN" dirty="0"/>
          </a:p>
        </p:txBody>
      </p:sp>
      <p:sp>
        <p:nvSpPr>
          <p:cNvPr id="3" name="Content Placeholder 2"/>
          <p:cNvSpPr>
            <a:spLocks noGrp="1"/>
          </p:cNvSpPr>
          <p:nvPr>
            <p:ph idx="1"/>
          </p:nvPr>
        </p:nvSpPr>
        <p:spPr/>
        <p:txBody>
          <a:bodyPr>
            <a:normAutofit fontScale="92500" lnSpcReduction="20000"/>
          </a:bodyPr>
          <a:lstStyle/>
          <a:p>
            <a:r>
              <a:rPr lang="en-IN" dirty="0"/>
              <a:t>There are following 6 types of creational design patterns.</a:t>
            </a:r>
          </a:p>
          <a:p>
            <a:pPr lvl="1"/>
            <a:r>
              <a:rPr lang="en-IN" dirty="0">
                <a:hlinkClick r:id="rId2"/>
              </a:rPr>
              <a:t>Factory Method Pattern</a:t>
            </a:r>
            <a:endParaRPr lang="en-IN" dirty="0"/>
          </a:p>
          <a:p>
            <a:pPr lvl="1"/>
            <a:r>
              <a:rPr lang="en-IN" dirty="0">
                <a:hlinkClick r:id="rId3"/>
              </a:rPr>
              <a:t>Abstract Factory Pattern</a:t>
            </a:r>
            <a:endParaRPr lang="en-IN" dirty="0"/>
          </a:p>
          <a:p>
            <a:pPr lvl="1"/>
            <a:r>
              <a:rPr lang="en-IN" dirty="0">
                <a:hlinkClick r:id="rId4"/>
              </a:rPr>
              <a:t>Singleton Pattern</a:t>
            </a:r>
            <a:endParaRPr lang="en-IN" dirty="0"/>
          </a:p>
          <a:p>
            <a:pPr lvl="1"/>
            <a:r>
              <a:rPr lang="en-IN" dirty="0">
                <a:hlinkClick r:id="rId5"/>
              </a:rPr>
              <a:t>Prototype Pattern</a:t>
            </a:r>
            <a:endParaRPr lang="en-IN" dirty="0"/>
          </a:p>
          <a:p>
            <a:pPr lvl="1"/>
            <a:r>
              <a:rPr lang="en-IN" dirty="0">
                <a:hlinkClick r:id="rId6"/>
              </a:rPr>
              <a:t>Builder Pattern</a:t>
            </a:r>
            <a:endParaRPr lang="en-IN" dirty="0"/>
          </a:p>
          <a:p>
            <a:pPr lvl="1"/>
            <a:r>
              <a:rPr lang="en-IN" u="sng" dirty="0">
                <a:hlinkClick r:id="rId7"/>
              </a:rPr>
              <a:t>Object Pool Pattern</a:t>
            </a:r>
            <a:endParaRPr lang="en-IN" dirty="0"/>
          </a:p>
          <a:p>
            <a:pPr algn="just"/>
            <a:endParaRPr lang="en-IN" dirty="0"/>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Factory Method Design Pattern</a:t>
            </a:r>
            <a:endParaRPr lang="en-IN" dirty="0"/>
          </a:p>
        </p:txBody>
      </p:sp>
      <p:sp>
        <p:nvSpPr>
          <p:cNvPr id="3" name="Content Placeholder 2"/>
          <p:cNvSpPr>
            <a:spLocks noGrp="1"/>
          </p:cNvSpPr>
          <p:nvPr>
            <p:ph idx="1"/>
          </p:nvPr>
        </p:nvSpPr>
        <p:spPr>
          <a:xfrm>
            <a:off x="457200" y="1200150"/>
            <a:ext cx="8229600" cy="3782633"/>
          </a:xfrm>
        </p:spPr>
        <p:txBody>
          <a:bodyPr>
            <a:normAutofit fontScale="85000" lnSpcReduction="20000"/>
          </a:bodyPr>
          <a:lstStyle/>
          <a:p>
            <a:pPr algn="just"/>
            <a:r>
              <a:rPr lang="en-IN" dirty="0" smtClean="0"/>
              <a:t>Factory method pattern falls under Creational Pattern of </a:t>
            </a:r>
            <a:r>
              <a:rPr lang="en-IN" dirty="0" smtClean="0">
                <a:hlinkClick r:id="rId2"/>
              </a:rPr>
              <a:t>Gang of Four (GOF) Design Patterns</a:t>
            </a:r>
            <a:endParaRPr lang="en-IN" dirty="0" smtClean="0"/>
          </a:p>
          <a:p>
            <a:pPr algn="just"/>
            <a:r>
              <a:rPr lang="en-IN" dirty="0" smtClean="0"/>
              <a:t>People usually use this pattern as the standard way to create objects</a:t>
            </a:r>
          </a:p>
          <a:p>
            <a:pPr algn="just"/>
            <a:r>
              <a:rPr lang="en-IN" dirty="0" smtClean="0"/>
              <a:t>In this pattern, an interface is used for creating an object, but let </a:t>
            </a:r>
            <a:r>
              <a:rPr lang="en-IN" i="1" dirty="0" smtClean="0">
                <a:solidFill>
                  <a:srgbClr val="C00000"/>
                </a:solidFill>
              </a:rPr>
              <a:t>subclass decide which class to instantiate</a:t>
            </a:r>
          </a:p>
          <a:p>
            <a:pPr algn="just"/>
            <a:r>
              <a:rPr lang="en-IN" dirty="0" smtClean="0"/>
              <a:t>The creation of object is done </a:t>
            </a:r>
            <a:r>
              <a:rPr lang="en-IN" i="1" dirty="0" smtClean="0">
                <a:solidFill>
                  <a:srgbClr val="C00000"/>
                </a:solidFill>
              </a:rPr>
              <a:t>when it is required</a:t>
            </a:r>
          </a:p>
          <a:p>
            <a:pPr algn="just"/>
            <a:r>
              <a:rPr lang="en-IN" dirty="0" smtClean="0"/>
              <a:t> The Factory method allows a class later instantiation to subclasses</a:t>
            </a:r>
            <a:endParaRPr lang="en-IN" dirty="0"/>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Factory Method Design Pattern</a:t>
            </a:r>
            <a:endParaRPr lang="en-IN" dirty="0"/>
          </a:p>
        </p:txBody>
      </p:sp>
      <p:sp>
        <p:nvSpPr>
          <p:cNvPr id="3" name="Content Placeholder 2"/>
          <p:cNvSpPr>
            <a:spLocks noGrp="1"/>
          </p:cNvSpPr>
          <p:nvPr>
            <p:ph idx="1"/>
          </p:nvPr>
        </p:nvSpPr>
        <p:spPr/>
        <p:txBody>
          <a:bodyPr>
            <a:normAutofit fontScale="62500" lnSpcReduction="20000"/>
          </a:bodyPr>
          <a:lstStyle/>
          <a:p>
            <a:pPr algn="just"/>
            <a:r>
              <a:rPr lang="en-IN" dirty="0" smtClean="0"/>
              <a:t>In general, all </a:t>
            </a:r>
            <a:r>
              <a:rPr lang="en-IN" i="1" dirty="0" smtClean="0">
                <a:solidFill>
                  <a:srgbClr val="0070C0"/>
                </a:solidFill>
              </a:rPr>
              <a:t>subclasses </a:t>
            </a:r>
            <a:r>
              <a:rPr lang="en-IN" dirty="0" smtClean="0"/>
              <a:t>in a class hierarchy </a:t>
            </a:r>
            <a:r>
              <a:rPr lang="en-IN" i="1" dirty="0" smtClean="0">
                <a:solidFill>
                  <a:srgbClr val="00B050"/>
                </a:solidFill>
              </a:rPr>
              <a:t>inherit the methods implemented by the parent class</a:t>
            </a:r>
          </a:p>
          <a:p>
            <a:pPr algn="just"/>
            <a:r>
              <a:rPr lang="en-IN" dirty="0" smtClean="0"/>
              <a:t>A subclass may </a:t>
            </a:r>
            <a:r>
              <a:rPr lang="en-IN" b="1" i="1" dirty="0" smtClean="0">
                <a:solidFill>
                  <a:srgbClr val="00B050"/>
                </a:solidFill>
              </a:rPr>
              <a:t>override </a:t>
            </a:r>
            <a:r>
              <a:rPr lang="en-IN" dirty="0" smtClean="0"/>
              <a:t>the parent class implementation to offer a different type of functionality for the same method</a:t>
            </a:r>
          </a:p>
          <a:p>
            <a:pPr algn="just"/>
            <a:r>
              <a:rPr lang="en-IN" dirty="0" smtClean="0"/>
              <a:t>When an </a:t>
            </a:r>
            <a:r>
              <a:rPr lang="en-IN" i="1" dirty="0" smtClean="0">
                <a:solidFill>
                  <a:srgbClr val="00B0F0"/>
                </a:solidFill>
              </a:rPr>
              <a:t>application object is aware of the exact functionality it needs</a:t>
            </a:r>
            <a:r>
              <a:rPr lang="en-IN" dirty="0" smtClean="0"/>
              <a:t>, it can directly instantiate the class from the class hierarchy that offers the required functionality</a:t>
            </a:r>
          </a:p>
          <a:p>
            <a:pPr algn="just"/>
            <a:r>
              <a:rPr lang="en-IN" dirty="0" smtClean="0"/>
              <a:t>At times, an </a:t>
            </a:r>
            <a:r>
              <a:rPr lang="en-IN" i="1" dirty="0" smtClean="0">
                <a:solidFill>
                  <a:srgbClr val="FF0000"/>
                </a:solidFill>
              </a:rPr>
              <a:t>application object may only know that it needs to access a class from within the class hierarchy</a:t>
            </a:r>
            <a:r>
              <a:rPr lang="en-IN" dirty="0" smtClean="0"/>
              <a:t>, but does not know exactly which class from among the set of subclasses of the parent class is to be selected</a:t>
            </a:r>
          </a:p>
          <a:p>
            <a:pPr algn="just"/>
            <a:r>
              <a:rPr lang="en-US" b="1" dirty="0" smtClean="0">
                <a:solidFill>
                  <a:srgbClr val="00B050"/>
                </a:solidFill>
              </a:rPr>
              <a:t>Solution:</a:t>
            </a:r>
            <a:r>
              <a:rPr lang="en-US" dirty="0" smtClean="0">
                <a:solidFill>
                  <a:srgbClr val="00B050"/>
                </a:solidFill>
              </a:rPr>
              <a:t> Factory Method design pattern</a:t>
            </a:r>
          </a:p>
          <a:p>
            <a:pPr algn="just"/>
            <a:endParaRPr lang="en-IN" dirty="0"/>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Method Design Pattern</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IN" dirty="0" smtClean="0"/>
              <a:t>The choice of an appropriate class may depend on factors such as:</a:t>
            </a:r>
          </a:p>
          <a:p>
            <a:pPr lvl="1" algn="just"/>
            <a:r>
              <a:rPr lang="en-IN" dirty="0" smtClean="0"/>
              <a:t>The state of the running application</a:t>
            </a:r>
          </a:p>
          <a:p>
            <a:pPr lvl="1" algn="just"/>
            <a:r>
              <a:rPr lang="en-IN" dirty="0" smtClean="0"/>
              <a:t>Application configuration settings</a:t>
            </a:r>
          </a:p>
          <a:p>
            <a:pPr lvl="1" algn="just"/>
            <a:r>
              <a:rPr lang="en-IN" dirty="0" smtClean="0"/>
              <a:t>Expansion of requirements or enhancements</a:t>
            </a:r>
          </a:p>
          <a:p>
            <a:pPr algn="just"/>
            <a:r>
              <a:rPr lang="en-US" dirty="0" smtClean="0">
                <a:solidFill>
                  <a:srgbClr val="FF0000"/>
                </a:solidFill>
              </a:rPr>
              <a:t>How?</a:t>
            </a:r>
          </a:p>
          <a:p>
            <a:pPr algn="just"/>
            <a:r>
              <a:rPr lang="en-IN" dirty="0" smtClean="0"/>
              <a:t>An application object needs to implement the </a:t>
            </a:r>
            <a:r>
              <a:rPr lang="en-IN" b="1" i="1" dirty="0" smtClean="0">
                <a:solidFill>
                  <a:srgbClr val="00B050"/>
                </a:solidFill>
              </a:rPr>
              <a:t>class selection criteria </a:t>
            </a:r>
            <a:r>
              <a:rPr lang="en-IN" dirty="0" smtClean="0"/>
              <a:t>to instantiate an appropriate class from the hierarchy to access its services</a:t>
            </a:r>
            <a:r>
              <a:rPr lang="en-US" dirty="0" smtClean="0"/>
              <a:t> </a:t>
            </a:r>
            <a:endParaRPr lang="en-IN"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Factory Method Design Pattern Motivation</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IN" dirty="0" smtClean="0"/>
              <a:t>Factory Method is related to the idea on which </a:t>
            </a:r>
            <a:r>
              <a:rPr lang="en-IN" i="1" dirty="0" smtClean="0">
                <a:solidFill>
                  <a:srgbClr val="0070C0"/>
                </a:solidFill>
              </a:rPr>
              <a:t>libraries work</a:t>
            </a:r>
            <a:r>
              <a:rPr lang="en-IN" dirty="0" smtClean="0"/>
              <a:t>: </a:t>
            </a:r>
          </a:p>
          <a:p>
            <a:pPr lvl="1" algn="just"/>
            <a:r>
              <a:rPr lang="en-IN" dirty="0" smtClean="0"/>
              <a:t>a library uses abstract classes for defining and maintaining relations between objects. One type of responsibility is creating such objects. The library knows when an object needs to be created, but not what kind of object it should create, this being specific to the application using the library</a:t>
            </a:r>
          </a:p>
          <a:p>
            <a:pPr algn="just"/>
            <a:r>
              <a:rPr lang="en-IN" dirty="0" smtClean="0"/>
              <a:t>The Factory method works just the same way: </a:t>
            </a:r>
          </a:p>
          <a:p>
            <a:pPr lvl="1" algn="just"/>
            <a:r>
              <a:rPr lang="en-IN" dirty="0" smtClean="0"/>
              <a:t>it defines an interface for creating an object, but leaves the </a:t>
            </a:r>
            <a:r>
              <a:rPr lang="en-IN" i="1" dirty="0" smtClean="0">
                <a:solidFill>
                  <a:srgbClr val="0070C0"/>
                </a:solidFill>
              </a:rPr>
              <a:t>choice of its type </a:t>
            </a:r>
            <a:r>
              <a:rPr lang="en-IN" dirty="0" smtClean="0"/>
              <a:t>to the subclasses, creation being deferred </a:t>
            </a:r>
            <a:r>
              <a:rPr lang="en-IN" i="1" dirty="0" smtClean="0">
                <a:solidFill>
                  <a:srgbClr val="00B050"/>
                </a:solidFill>
              </a:rPr>
              <a:t>at run-time</a:t>
            </a:r>
            <a:endParaRPr lang="en-IN" i="1" dirty="0">
              <a:solidFill>
                <a:srgbClr val="00B050"/>
              </a:solidFill>
            </a:endParaRPr>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Factory Method Design Pattern Motivation</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IN" dirty="0" smtClean="0"/>
              <a:t>The Factory Method pattern is commonly used when defining </a:t>
            </a:r>
            <a:r>
              <a:rPr lang="en-IN" i="1" dirty="0" smtClean="0">
                <a:solidFill>
                  <a:srgbClr val="0070C0"/>
                </a:solidFill>
              </a:rPr>
              <a:t>frameworks</a:t>
            </a:r>
            <a:endParaRPr lang="en-IN" dirty="0" smtClean="0"/>
          </a:p>
          <a:p>
            <a:pPr algn="just"/>
            <a:r>
              <a:rPr lang="en-IN" dirty="0" smtClean="0"/>
              <a:t>This is because frameworks exist at an abstract level. Usually, they do not know and should not be concerned about instantiating specific objects. </a:t>
            </a:r>
          </a:p>
          <a:p>
            <a:pPr algn="just"/>
            <a:r>
              <a:rPr lang="en-IN" dirty="0" smtClean="0"/>
              <a:t>They need to </a:t>
            </a:r>
            <a:r>
              <a:rPr lang="en-IN" dirty="0" smtClean="0">
                <a:solidFill>
                  <a:srgbClr val="00B0F0"/>
                </a:solidFill>
              </a:rPr>
              <a:t>defer the decisions about specific objects </a:t>
            </a:r>
            <a:r>
              <a:rPr lang="en-IN" dirty="0" smtClean="0"/>
              <a:t>to the users of the framework</a:t>
            </a:r>
            <a:endParaRPr lang="en-IN" dirty="0"/>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1671</TotalTime>
  <Words>2001</Words>
  <Application>Microsoft Office PowerPoint</Application>
  <PresentationFormat>On-screen Show (16:9)</PresentationFormat>
  <Paragraphs>211</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Creational Design Patterns</vt:lpstr>
      <vt:lpstr>Creational Design Patterns</vt:lpstr>
      <vt:lpstr>Creational Design Patterns</vt:lpstr>
      <vt:lpstr>Creational Design Patterns</vt:lpstr>
      <vt:lpstr>1. Factory Method Design Pattern</vt:lpstr>
      <vt:lpstr>1. Factory Method Design Pattern</vt:lpstr>
      <vt:lpstr>Factory Method Design Pattern</vt:lpstr>
      <vt:lpstr>Factory Method Design Pattern Motivation</vt:lpstr>
      <vt:lpstr>Factory Method Design Pattern Motivation</vt:lpstr>
      <vt:lpstr>Factory Method Design Pattern Implementation</vt:lpstr>
      <vt:lpstr>Factory Method Design Pattern Implementation</vt:lpstr>
      <vt:lpstr>Implementation</vt:lpstr>
      <vt:lpstr>Example-1</vt:lpstr>
      <vt:lpstr>Example-1</vt:lpstr>
      <vt:lpstr>Example-1</vt:lpstr>
      <vt:lpstr>Example-1</vt:lpstr>
      <vt:lpstr>Factory Method Design Pattern in JDK</vt:lpstr>
      <vt:lpstr>Home Assignment-2</vt:lpstr>
      <vt:lpstr>Home Assignment-2</vt:lpstr>
      <vt:lpstr>Home Assignment-2</vt:lpstr>
      <vt:lpstr>Home Assignment-2</vt:lpstr>
      <vt:lpstr>Home Assignment-2</vt:lpstr>
      <vt:lpstr>2. Singleton Design Pattern</vt:lpstr>
      <vt:lpstr>2. Singleton Design Pattern</vt:lpstr>
      <vt:lpstr>Singleton Design Pattern</vt:lpstr>
      <vt:lpstr>Singleton Design Pattern</vt:lpstr>
      <vt:lpstr>Singleton Design Pattern</vt:lpstr>
      <vt:lpstr>Eager initialization</vt:lpstr>
      <vt:lpstr>Static block initialization</vt:lpstr>
      <vt:lpstr>Lazy Initialization</vt:lpstr>
      <vt:lpstr>Thread Safe Singleton</vt:lpstr>
      <vt:lpstr>Home Assignment-3</vt:lpstr>
      <vt:lpstr>Home Assignment-3</vt:lpstr>
      <vt:lpstr>Home Assignment-3</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Creational Design Patterns</dc:title>
  <dc:creator>MAHESH</dc:creator>
  <cp:lastModifiedBy>Yogesh Mangnaik</cp:lastModifiedBy>
  <cp:revision>107</cp:revision>
  <dcterms:created xsi:type="dcterms:W3CDTF">2017-02-09T17:26:12Z</dcterms:created>
  <dcterms:modified xsi:type="dcterms:W3CDTF">2018-03-04T13:00:27Z</dcterms:modified>
</cp:coreProperties>
</file>