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3833bd19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3833bd19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3833bd19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3833bd19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3833bd19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3833bd19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3833bd198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3833bd19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3833bd198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3833bd198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3833bd19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3833bd19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3833bd198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3833bd198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3833bd198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3833bd19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3833bd19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3833bd19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3833bd198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3833bd198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63833bd1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63833bd1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3833bd198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3833bd198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3833bd19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3833bd19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3833bd198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3833bd198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3833bd19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3833bd1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3833bd19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3833bd1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3833bd19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3833bd19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3833bd19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3833bd19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3833bd19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3833bd19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3833bd19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3833bd19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3833bd19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3833bd19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www.mocky.io/v2/5d80674a3000009d498e6dc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Angular Session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idx="1" type="body"/>
          </p:nvPr>
        </p:nvSpPr>
        <p:spPr>
          <a:xfrm>
            <a:off x="88625" y="198300"/>
            <a:ext cx="8520600" cy="47469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400">
                <a:solidFill>
                  <a:srgbClr val="000000"/>
                </a:solidFill>
                <a:latin typeface="Courier New"/>
                <a:ea typeface="Courier New"/>
                <a:cs typeface="Courier New"/>
                <a:sym typeface="Courier New"/>
              </a:rPr>
              <a:t> public getResponse(params: object = {}): Observable&lt;any&gt; </a:t>
            </a:r>
            <a:endParaRPr b="1" sz="14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400">
                <a:solidFill>
                  <a:srgbClr val="000000"/>
                </a:solidFill>
                <a:latin typeface="Courier New"/>
                <a:ea typeface="Courier New"/>
                <a:cs typeface="Courier New"/>
                <a:sym typeface="Courier New"/>
              </a:rPr>
              <a:t>{</a:t>
            </a:r>
            <a:endParaRPr b="1" sz="14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 sz="1400">
                <a:solidFill>
                  <a:srgbClr val="000000"/>
                </a:solidFill>
                <a:latin typeface="Courier New"/>
                <a:ea typeface="Courier New"/>
                <a:cs typeface="Courier New"/>
                <a:sym typeface="Courier New"/>
              </a:rPr>
              <a:t>    let url = “</a:t>
            </a:r>
            <a:r>
              <a:rPr lang="en" sz="1100" u="sng">
                <a:solidFill>
                  <a:schemeClr val="hlink"/>
                </a:solidFill>
                <a:hlinkClick r:id="rId3"/>
              </a:rPr>
              <a:t>http://www.mocky.io/v2/5d80674a3000009d498e6dcd</a:t>
            </a:r>
            <a:r>
              <a:rPr b="1" lang="en" sz="1400">
                <a:solidFill>
                  <a:srgbClr val="000000"/>
                </a:solidFill>
                <a:latin typeface="Courier New"/>
                <a:ea typeface="Courier New"/>
                <a:cs typeface="Courier New"/>
                <a:sym typeface="Courier New"/>
              </a:rPr>
              <a:t>”;</a:t>
            </a:r>
            <a:endParaRPr b="1" sz="14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 sz="1400">
                <a:solidFill>
                  <a:srgbClr val="000000"/>
                </a:solidFill>
                <a:latin typeface="Courier New"/>
                <a:ea typeface="Courier New"/>
                <a:cs typeface="Courier New"/>
                <a:sym typeface="Courier New"/>
              </a:rPr>
              <a:t>    return this.$http.post(url,params).pipe(</a:t>
            </a:r>
            <a:endParaRPr b="1" sz="14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 sz="1400">
                <a:solidFill>
                  <a:srgbClr val="000000"/>
                </a:solidFill>
                <a:latin typeface="Courier New"/>
                <a:ea typeface="Courier New"/>
                <a:cs typeface="Courier New"/>
                <a:sym typeface="Courier New"/>
              </a:rPr>
              <a:t>      map(this._readResponse),</a:t>
            </a:r>
            <a:endParaRPr b="1" sz="14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 sz="1400">
                <a:solidFill>
                  <a:srgbClr val="000000"/>
                </a:solidFill>
                <a:latin typeface="Courier New"/>
                <a:ea typeface="Courier New"/>
                <a:cs typeface="Courier New"/>
                <a:sym typeface="Courier New"/>
              </a:rPr>
              <a:t>      catchError(this._handleError)</a:t>
            </a:r>
            <a:endParaRPr b="1" sz="14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 sz="1400">
                <a:solidFill>
                  <a:srgbClr val="000000"/>
                </a:solidFill>
                <a:latin typeface="Courier New"/>
                <a:ea typeface="Courier New"/>
                <a:cs typeface="Courier New"/>
                <a:sym typeface="Courier New"/>
              </a:rPr>
              <a:t>    );</a:t>
            </a:r>
            <a:endParaRPr b="1" sz="14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400">
                <a:solidFill>
                  <a:srgbClr val="000000"/>
                </a:solidFill>
                <a:latin typeface="Courier New"/>
                <a:ea typeface="Courier New"/>
                <a:cs typeface="Courier New"/>
                <a:sym typeface="Courier New"/>
              </a:rPr>
              <a:t>}</a:t>
            </a:r>
            <a:endParaRPr b="1" sz="14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4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a:solidFill>
                  <a:srgbClr val="5BBE27"/>
                </a:solidFill>
                <a:latin typeface="Courier New"/>
                <a:ea typeface="Courier New"/>
                <a:cs typeface="Courier New"/>
                <a:sym typeface="Courier New"/>
              </a:rPr>
              <a:t>Success CallBack:</a:t>
            </a:r>
            <a:endParaRPr b="1">
              <a:solidFill>
                <a:srgbClr val="5BBE27"/>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400">
                <a:solidFill>
                  <a:srgbClr val="000000"/>
                </a:solidFill>
                <a:latin typeface="Courier New"/>
                <a:ea typeface="Courier New"/>
                <a:cs typeface="Courier New"/>
                <a:sym typeface="Courier New"/>
              </a:rPr>
              <a:t>private _readResponse(response): object {</a:t>
            </a:r>
            <a:endParaRPr b="1" sz="14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400">
                <a:solidFill>
                  <a:srgbClr val="000000"/>
                </a:solidFill>
                <a:latin typeface="Courier New"/>
                <a:ea typeface="Courier New"/>
                <a:cs typeface="Courier New"/>
                <a:sym typeface="Courier New"/>
              </a:rPr>
              <a:t>    if (typeof response === "object" &amp;&amp; "Result" in response) {</a:t>
            </a:r>
            <a:endParaRPr b="1" sz="14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400">
                <a:solidFill>
                  <a:srgbClr val="000000"/>
                </a:solidFill>
                <a:latin typeface="Courier New"/>
                <a:ea typeface="Courier New"/>
                <a:cs typeface="Courier New"/>
                <a:sym typeface="Courier New"/>
              </a:rPr>
              <a:t>      return response.Result;</a:t>
            </a:r>
            <a:endParaRPr b="1" sz="14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400">
                <a:solidFill>
                  <a:srgbClr val="000000"/>
                </a:solidFill>
                <a:latin typeface="Courier New"/>
                <a:ea typeface="Courier New"/>
                <a:cs typeface="Courier New"/>
                <a:sym typeface="Courier New"/>
              </a:rPr>
              <a:t>    }</a:t>
            </a:r>
            <a:endParaRPr b="1" sz="14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400">
                <a:solidFill>
                  <a:srgbClr val="000000"/>
                </a:solidFill>
                <a:latin typeface="Courier New"/>
                <a:ea typeface="Courier New"/>
                <a:cs typeface="Courier New"/>
                <a:sym typeface="Courier New"/>
              </a:rPr>
              <a:t>    return response;</a:t>
            </a:r>
            <a:endParaRPr b="1" sz="14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400">
                <a:solidFill>
                  <a:srgbClr val="000000"/>
                </a:solidFill>
                <a:latin typeface="Courier New"/>
                <a:ea typeface="Courier New"/>
                <a:cs typeface="Courier New"/>
                <a:sym typeface="Courier New"/>
              </a:rPr>
              <a:t>}</a:t>
            </a:r>
            <a:endParaRPr b="1" sz="14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b="1" sz="1400">
              <a:solidFill>
                <a:srgbClr val="000000"/>
              </a:solidFill>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idx="1" type="body"/>
          </p:nvPr>
        </p:nvSpPr>
        <p:spPr>
          <a:xfrm>
            <a:off x="212525" y="-49625"/>
            <a:ext cx="8520600" cy="50196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b="1" sz="14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a:solidFill>
                  <a:srgbClr val="FF0000"/>
                </a:solidFill>
                <a:latin typeface="Courier New"/>
                <a:ea typeface="Courier New"/>
                <a:cs typeface="Courier New"/>
                <a:sym typeface="Courier New"/>
              </a:rPr>
              <a:t>Error CallBack:</a:t>
            </a:r>
            <a:endParaRPr b="1">
              <a:solidFill>
                <a:srgbClr val="FF000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 sz="1400">
                <a:solidFill>
                  <a:srgbClr val="000000"/>
                </a:solidFill>
                <a:latin typeface="Courier New"/>
                <a:ea typeface="Courier New"/>
                <a:cs typeface="Courier New"/>
                <a:sym typeface="Courier New"/>
              </a:rPr>
              <a:t>private _handleError(error: any) {</a:t>
            </a:r>
            <a:endParaRPr b="1" sz="14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 sz="1400">
                <a:solidFill>
                  <a:srgbClr val="000000"/>
                </a:solidFill>
                <a:latin typeface="Courier New"/>
                <a:ea typeface="Courier New"/>
                <a:cs typeface="Courier New"/>
                <a:sym typeface="Courier New"/>
              </a:rPr>
              <a:t>    console.log(error);</a:t>
            </a:r>
            <a:endParaRPr b="1" sz="14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 sz="1400">
                <a:solidFill>
                  <a:srgbClr val="000000"/>
                </a:solidFill>
                <a:latin typeface="Courier New"/>
                <a:ea typeface="Courier New"/>
                <a:cs typeface="Courier New"/>
                <a:sym typeface="Courier New"/>
              </a:rPr>
              <a:t>    if (</a:t>
            </a:r>
            <a:endParaRPr b="1" sz="14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 sz="1400">
                <a:solidFill>
                  <a:srgbClr val="000000"/>
                </a:solidFill>
                <a:latin typeface="Courier New"/>
                <a:ea typeface="Courier New"/>
                <a:cs typeface="Courier New"/>
                <a:sym typeface="Courier New"/>
              </a:rPr>
              <a:t>      !error.status ||</a:t>
            </a:r>
            <a:endParaRPr b="1" sz="14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 sz="1400">
                <a:solidFill>
                  <a:srgbClr val="000000"/>
                </a:solidFill>
                <a:latin typeface="Courier New"/>
                <a:ea typeface="Courier New"/>
                <a:cs typeface="Courier New"/>
                <a:sym typeface="Courier New"/>
              </a:rPr>
              <a:t>      error.status === 401 ||</a:t>
            </a:r>
            <a:endParaRPr b="1" sz="14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 sz="1400">
                <a:solidFill>
                  <a:srgbClr val="000000"/>
                </a:solidFill>
                <a:latin typeface="Courier New"/>
                <a:ea typeface="Courier New"/>
                <a:cs typeface="Courier New"/>
                <a:sym typeface="Courier New"/>
              </a:rPr>
              <a:t>      error.status === 302) {</a:t>
            </a:r>
            <a:endParaRPr b="1" sz="14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 sz="1400">
                <a:solidFill>
                  <a:srgbClr val="000000"/>
                </a:solidFill>
                <a:latin typeface="Courier New"/>
                <a:ea typeface="Courier New"/>
                <a:cs typeface="Courier New"/>
                <a:sym typeface="Courier New"/>
              </a:rPr>
              <a:t>    }</a:t>
            </a:r>
            <a:endParaRPr b="1" sz="14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 sz="1400">
                <a:solidFill>
                  <a:srgbClr val="000000"/>
                </a:solidFill>
                <a:latin typeface="Courier New"/>
                <a:ea typeface="Courier New"/>
                <a:cs typeface="Courier New"/>
                <a:sym typeface="Courier New"/>
              </a:rPr>
              <a:t>    const message: string = error.message</a:t>
            </a:r>
            <a:endParaRPr b="1" sz="14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 sz="1400">
                <a:solidFill>
                  <a:srgbClr val="000000"/>
                </a:solidFill>
                <a:latin typeface="Courier New"/>
                <a:ea typeface="Courier New"/>
                <a:cs typeface="Courier New"/>
                <a:sym typeface="Courier New"/>
              </a:rPr>
              <a:t>      ? error.message</a:t>
            </a:r>
            <a:endParaRPr b="1" sz="14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 sz="1400">
                <a:solidFill>
                  <a:srgbClr val="000000"/>
                </a:solidFill>
                <a:latin typeface="Courier New"/>
                <a:ea typeface="Courier New"/>
                <a:cs typeface="Courier New"/>
                <a:sym typeface="Courier New"/>
              </a:rPr>
              <a:t>      : error.status</a:t>
            </a:r>
            <a:endParaRPr b="1" sz="14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 sz="1400">
                <a:solidFill>
                  <a:srgbClr val="000000"/>
                </a:solidFill>
                <a:latin typeface="Courier New"/>
                <a:ea typeface="Courier New"/>
                <a:cs typeface="Courier New"/>
                <a:sym typeface="Courier New"/>
              </a:rPr>
              <a:t>    if (error) {</a:t>
            </a:r>
            <a:endParaRPr b="1" sz="14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 sz="1400">
                <a:solidFill>
                  <a:srgbClr val="000000"/>
                </a:solidFill>
                <a:latin typeface="Courier New"/>
                <a:ea typeface="Courier New"/>
                <a:cs typeface="Courier New"/>
                <a:sym typeface="Courier New"/>
              </a:rPr>
              <a:t>      throw message;</a:t>
            </a:r>
            <a:endParaRPr b="1" sz="14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 sz="1400">
                <a:solidFill>
                  <a:srgbClr val="000000"/>
                </a:solidFill>
                <a:latin typeface="Courier New"/>
                <a:ea typeface="Courier New"/>
                <a:cs typeface="Courier New"/>
                <a:sym typeface="Courier New"/>
              </a:rPr>
              <a:t>    }</a:t>
            </a:r>
            <a:endParaRPr b="1" sz="14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 sz="1400">
                <a:solidFill>
                  <a:srgbClr val="000000"/>
                </a:solidFill>
                <a:latin typeface="Courier New"/>
                <a:ea typeface="Courier New"/>
                <a:cs typeface="Courier New"/>
                <a:sym typeface="Courier New"/>
              </a:rPr>
              <a:t>    return message;</a:t>
            </a:r>
            <a:endParaRPr b="1" sz="14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 sz="1400">
                <a:solidFill>
                  <a:srgbClr val="000000"/>
                </a:solidFill>
                <a:latin typeface="Courier New"/>
                <a:ea typeface="Courier New"/>
                <a:cs typeface="Courier New"/>
                <a:sym typeface="Courier New"/>
              </a:rPr>
              <a:t>  }</a:t>
            </a:r>
            <a:endParaRPr b="1" sz="14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97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Modules:</a:t>
            </a:r>
            <a:endParaRPr/>
          </a:p>
        </p:txBody>
      </p:sp>
      <p:sp>
        <p:nvSpPr>
          <p:cNvPr id="139" name="Google Shape;139;p24"/>
          <p:cNvSpPr txBox="1"/>
          <p:nvPr>
            <p:ph idx="1" type="body"/>
          </p:nvPr>
        </p:nvSpPr>
        <p:spPr>
          <a:xfrm>
            <a:off x="311700" y="620475"/>
            <a:ext cx="8520600" cy="44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rPr>
              <a:t>Module in Angular refers to a place where you can group the components, directives, pipes, and services, which are related to the application.</a:t>
            </a:r>
            <a:endParaRPr>
              <a:highlight>
                <a:srgbClr val="FFFFFF"/>
              </a:highlight>
            </a:endParaRPr>
          </a:p>
          <a:p>
            <a:pPr indent="0" lvl="0" marL="0" rtl="0" algn="l">
              <a:spcBef>
                <a:spcPts val="1600"/>
              </a:spcBef>
              <a:spcAft>
                <a:spcPts val="0"/>
              </a:spcAft>
              <a:buNone/>
            </a:pPr>
            <a:r>
              <a:rPr lang="en">
                <a:highlight>
                  <a:srgbClr val="FFFFFF"/>
                </a:highlight>
              </a:rPr>
              <a:t>The modules  ,Components ,Services,Pipes ,Directives that need to used in angular application,you have to tell your angular application that this are the blocks we are using.So you register those things in app.module.ts file under specific arrays.</a:t>
            </a:r>
            <a:endParaRPr>
              <a:highlight>
                <a:srgbClr val="FFFFFF"/>
              </a:highlight>
            </a:endParaRPr>
          </a:p>
          <a:p>
            <a:pPr indent="0" lvl="0" marL="0" rtl="0" algn="l">
              <a:spcBef>
                <a:spcPts val="1600"/>
              </a:spcBef>
              <a:spcAft>
                <a:spcPts val="0"/>
              </a:spcAft>
              <a:buNone/>
            </a:pPr>
            <a:r>
              <a:rPr lang="en">
                <a:highlight>
                  <a:srgbClr val="FFFFFF"/>
                </a:highlight>
              </a:rPr>
              <a:t>To define this things we can use @NgModule.</a:t>
            </a:r>
            <a:endParaRPr>
              <a:highlight>
                <a:srgbClr val="FFFFFF"/>
              </a:highlight>
            </a:endParaRPr>
          </a:p>
          <a:p>
            <a:pPr indent="0" lvl="0" marL="0" rtl="0" algn="l">
              <a:spcBef>
                <a:spcPts val="1600"/>
              </a:spcBef>
              <a:spcAft>
                <a:spcPts val="1600"/>
              </a:spcAft>
              <a:buNone/>
            </a:pPr>
            <a:r>
              <a:t/>
            </a:r>
            <a:endParaRPr>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5"/>
          <p:cNvSpPr txBox="1"/>
          <p:nvPr>
            <p:ph idx="1" type="body"/>
          </p:nvPr>
        </p:nvSpPr>
        <p:spPr>
          <a:xfrm>
            <a:off x="123950" y="0"/>
            <a:ext cx="8911200" cy="500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@NgModule({</a:t>
            </a:r>
            <a:endParaRPr/>
          </a:p>
          <a:p>
            <a:pPr indent="0" lvl="0" marL="0" rtl="0" algn="l">
              <a:spcBef>
                <a:spcPts val="1600"/>
              </a:spcBef>
              <a:spcAft>
                <a:spcPts val="0"/>
              </a:spcAft>
              <a:buNone/>
            </a:pPr>
            <a:r>
              <a:rPr lang="en"/>
              <a:t>declarations:[component,component2,directives,pipes],</a:t>
            </a:r>
            <a:endParaRPr/>
          </a:p>
          <a:p>
            <a:pPr indent="0" lvl="0" marL="0" rtl="0" algn="l">
              <a:spcBef>
                <a:spcPts val="1600"/>
              </a:spcBef>
              <a:spcAft>
                <a:spcPts val="0"/>
              </a:spcAft>
              <a:buNone/>
            </a:pPr>
            <a:r>
              <a:rPr lang="en"/>
              <a:t>Imports:[formsmodule,browsermodule,httpclienmodule,reactiveformsmodule],</a:t>
            </a:r>
            <a:endParaRPr/>
          </a:p>
          <a:p>
            <a:pPr indent="0" lvl="0" marL="0" rtl="0" algn="l">
              <a:spcBef>
                <a:spcPts val="1600"/>
              </a:spcBef>
              <a:spcAft>
                <a:spcPts val="0"/>
              </a:spcAft>
              <a:buNone/>
            </a:pPr>
            <a:r>
              <a:rPr lang="en"/>
              <a:t>Providers:[service1,service2],</a:t>
            </a:r>
            <a:endParaRPr/>
          </a:p>
          <a:p>
            <a:pPr indent="0" lvl="0" marL="0" rtl="0" algn="l">
              <a:spcBef>
                <a:spcPts val="1600"/>
              </a:spcBef>
              <a:spcAft>
                <a:spcPts val="0"/>
              </a:spcAft>
              <a:buNone/>
            </a:pPr>
            <a:r>
              <a:rPr lang="en"/>
              <a:t>bootstrap:[component]</a:t>
            </a:r>
            <a:endParaRPr/>
          </a:p>
          <a:p>
            <a:pPr indent="0" lvl="0" marL="0" rtl="0" algn="l">
              <a:spcBef>
                <a:spcPts val="1600"/>
              </a:spcBef>
              <a:spcAft>
                <a:spcPts val="0"/>
              </a:spcAft>
              <a:buNone/>
            </a:pPr>
            <a:r>
              <a:rPr lang="en"/>
              <a:t>})</a:t>
            </a:r>
            <a:endParaRPr/>
          </a:p>
          <a:p>
            <a:pPr indent="0" lvl="0" marL="0" rtl="0" algn="l">
              <a:spcBef>
                <a:spcPts val="1600"/>
              </a:spcBef>
              <a:spcAft>
                <a:spcPts val="0"/>
              </a:spcAft>
              <a:buNone/>
            </a:pPr>
            <a:r>
              <a:rPr lang="en"/>
              <a:t>Declarations array for registering the components,pipes,directives.</a:t>
            </a:r>
            <a:endParaRPr/>
          </a:p>
          <a:p>
            <a:pPr indent="0" lvl="0" marL="0" rtl="0" algn="l">
              <a:spcBef>
                <a:spcPts val="1600"/>
              </a:spcBef>
              <a:spcAft>
                <a:spcPts val="0"/>
              </a:spcAft>
              <a:buNone/>
            </a:pPr>
            <a:r>
              <a:rPr lang="en"/>
              <a:t>Imports array for registering different modules we are using.</a:t>
            </a:r>
            <a:endParaRPr/>
          </a:p>
          <a:p>
            <a:pPr indent="0" lvl="0" marL="0" rtl="0" algn="l">
              <a:spcBef>
                <a:spcPts val="1600"/>
              </a:spcBef>
              <a:spcAft>
                <a:spcPts val="0"/>
              </a:spcAft>
              <a:buNone/>
            </a:pPr>
            <a:r>
              <a:rPr lang="en"/>
              <a:t>Providers array for services.</a:t>
            </a:r>
            <a:endParaRPr/>
          </a:p>
          <a:p>
            <a:pPr indent="0" lvl="0" marL="0" rtl="0" algn="l">
              <a:spcBef>
                <a:spcPts val="1600"/>
              </a:spcBef>
              <a:spcAft>
                <a:spcPts val="1600"/>
              </a:spcAft>
              <a:buNone/>
            </a:pPr>
            <a:r>
              <a:rPr lang="en"/>
              <a:t>Bootstrap array for </a:t>
            </a:r>
            <a:r>
              <a:rPr lang="en"/>
              <a:t>bootstraping</a:t>
            </a:r>
            <a:r>
              <a:rPr lang="en"/>
              <a:t> component.We should bootstrapp only single compo.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73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Dependency Injection:</a:t>
            </a:r>
            <a:endParaRPr/>
          </a:p>
        </p:txBody>
      </p:sp>
      <p:sp>
        <p:nvSpPr>
          <p:cNvPr id="150" name="Google Shape;150;p26"/>
          <p:cNvSpPr txBox="1"/>
          <p:nvPr>
            <p:ph idx="1" type="body"/>
          </p:nvPr>
        </p:nvSpPr>
        <p:spPr>
          <a:xfrm>
            <a:off x="311700" y="645900"/>
            <a:ext cx="8520600" cy="43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dependency Injection?</a:t>
            </a:r>
            <a:endParaRPr/>
          </a:p>
          <a:p>
            <a:pPr indent="0" lvl="0" marL="0" rtl="0" algn="l">
              <a:spcBef>
                <a:spcPts val="1600"/>
              </a:spcBef>
              <a:spcAft>
                <a:spcPts val="0"/>
              </a:spcAft>
              <a:buNone/>
            </a:pPr>
            <a:r>
              <a:rPr lang="en"/>
              <a:t>As name suggest it is used to inject services to the component that’s it.</a:t>
            </a:r>
            <a:endParaRPr/>
          </a:p>
          <a:p>
            <a:pPr indent="0" lvl="0" marL="0" rtl="0" algn="l">
              <a:spcBef>
                <a:spcPts val="1600"/>
              </a:spcBef>
              <a:spcAft>
                <a:spcPts val="0"/>
              </a:spcAft>
              <a:buNone/>
            </a:pPr>
            <a:r>
              <a:rPr lang="en"/>
              <a:t>To inject the service in any component we must create instance of that service in the  component file.</a:t>
            </a:r>
            <a:endParaRPr/>
          </a:p>
          <a:p>
            <a:pPr indent="0" lvl="0" marL="0" rtl="0" algn="l">
              <a:spcBef>
                <a:spcPts val="1600"/>
              </a:spcBef>
              <a:spcAft>
                <a:spcPts val="0"/>
              </a:spcAft>
              <a:buNone/>
            </a:pPr>
            <a:r>
              <a:rPr lang="en"/>
              <a:t>With help of constructor we will create a reference to used the particular service.</a:t>
            </a:r>
            <a:endParaRPr/>
          </a:p>
          <a:p>
            <a:pPr indent="0" lvl="0" marL="0" rtl="0" algn="l">
              <a:spcBef>
                <a:spcPts val="1600"/>
              </a:spcBef>
              <a:spcAft>
                <a:spcPts val="0"/>
              </a:spcAft>
              <a:buNone/>
            </a:pPr>
            <a:r>
              <a:rPr lang="en"/>
              <a:t>With that instance you can able to use methods written inside the service.</a:t>
            </a:r>
            <a:endParaRPr/>
          </a:p>
          <a:p>
            <a:pPr indent="0" lvl="0" marL="0" rtl="0" algn="l">
              <a:spcBef>
                <a:spcPts val="1600"/>
              </a:spcBef>
              <a:spcAft>
                <a:spcPts val="0"/>
              </a:spcAft>
              <a:buNone/>
            </a:pPr>
            <a:r>
              <a:rPr lang="en"/>
              <a:t>Rest api calls can be made by component with help of dependency injection.</a:t>
            </a:r>
            <a:endParaRPr/>
          </a:p>
          <a:p>
            <a:pPr indent="0" lvl="0" marL="0" rtl="0" algn="l">
              <a:spcBef>
                <a:spcPts val="1600"/>
              </a:spcBef>
              <a:spcAft>
                <a:spcPts val="0"/>
              </a:spcAft>
              <a:buNone/>
            </a:pPr>
            <a:r>
              <a:rPr lang="en"/>
              <a:t>Eg.</a:t>
            </a:r>
            <a:endParaRPr/>
          </a:p>
          <a:p>
            <a:pPr indent="0" lvl="0" marL="0" rtl="0" algn="l">
              <a:spcBef>
                <a:spcPts val="1600"/>
              </a:spcBef>
              <a:spcAft>
                <a:spcPts val="1600"/>
              </a:spcAft>
              <a:buNone/>
            </a:pPr>
            <a:r>
              <a:rPr lang="en"/>
              <a:t>Constructor(private _service:Servicename){}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122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Bindings:</a:t>
            </a:r>
            <a:endParaRPr/>
          </a:p>
        </p:txBody>
      </p:sp>
      <p:sp>
        <p:nvSpPr>
          <p:cNvPr id="156" name="Google Shape;156;p27"/>
          <p:cNvSpPr txBox="1"/>
          <p:nvPr>
            <p:ph idx="1" type="body"/>
          </p:nvPr>
        </p:nvSpPr>
        <p:spPr>
          <a:xfrm>
            <a:off x="311700" y="695475"/>
            <a:ext cx="8520600" cy="42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bind data between template and component we need to use the bindings in the angular .</a:t>
            </a:r>
            <a:endParaRPr/>
          </a:p>
          <a:p>
            <a:pPr indent="0" lvl="0" marL="0" rtl="0" algn="l">
              <a:spcBef>
                <a:spcPts val="1600"/>
              </a:spcBef>
              <a:spcAft>
                <a:spcPts val="0"/>
              </a:spcAft>
              <a:buNone/>
            </a:pPr>
            <a:r>
              <a:rPr lang="en"/>
              <a:t>There are four types of bindings:</a:t>
            </a:r>
            <a:endParaRPr/>
          </a:p>
          <a:p>
            <a:pPr indent="0" lvl="0" marL="0" rtl="0" algn="l">
              <a:spcBef>
                <a:spcPts val="1600"/>
              </a:spcBef>
              <a:spcAft>
                <a:spcPts val="0"/>
              </a:spcAft>
              <a:buNone/>
            </a:pPr>
            <a:r>
              <a:rPr lang="en"/>
              <a:t>1.Interpolation       							{{ var_name }}</a:t>
            </a:r>
            <a:endParaRPr/>
          </a:p>
          <a:p>
            <a:pPr indent="0" lvl="0" marL="0" rtl="0" algn="l">
              <a:spcBef>
                <a:spcPts val="1600"/>
              </a:spcBef>
              <a:spcAft>
                <a:spcPts val="0"/>
              </a:spcAft>
              <a:buNone/>
            </a:pPr>
            <a:r>
              <a:rPr lang="en"/>
              <a:t>2.Property Binding							[value]=”value”</a:t>
            </a:r>
            <a:endParaRPr/>
          </a:p>
          <a:p>
            <a:pPr indent="0" lvl="0" marL="0" rtl="0" algn="l">
              <a:spcBef>
                <a:spcPts val="1600"/>
              </a:spcBef>
              <a:spcAft>
                <a:spcPts val="0"/>
              </a:spcAft>
              <a:buNone/>
            </a:pPr>
            <a:r>
              <a:rPr lang="en"/>
              <a:t>3.Event Binding								(click)=”onClickEvent()”</a:t>
            </a:r>
            <a:endParaRPr/>
          </a:p>
          <a:p>
            <a:pPr indent="0" lvl="0" marL="0" rtl="0" algn="l">
              <a:spcBef>
                <a:spcPts val="1600"/>
              </a:spcBef>
              <a:spcAft>
                <a:spcPts val="1600"/>
              </a:spcAft>
              <a:buNone/>
            </a:pPr>
            <a:r>
              <a:rPr lang="en"/>
              <a:t>4.Two way data Binding    						[(ngModel)]=”name”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11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Decorators</a:t>
            </a:r>
            <a:endParaRPr/>
          </a:p>
        </p:txBody>
      </p:sp>
      <p:sp>
        <p:nvSpPr>
          <p:cNvPr id="162" name="Google Shape;162;p28"/>
          <p:cNvSpPr txBox="1"/>
          <p:nvPr>
            <p:ph idx="1" type="body"/>
          </p:nvPr>
        </p:nvSpPr>
        <p:spPr>
          <a:xfrm>
            <a:off x="311700" y="769850"/>
            <a:ext cx="8520600" cy="43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          //To identify Component</a:t>
            </a:r>
            <a:endParaRPr/>
          </a:p>
          <a:p>
            <a:pPr indent="0" lvl="0" marL="0" rtl="0" algn="l">
              <a:spcBef>
                <a:spcPts val="1600"/>
              </a:spcBef>
              <a:spcAft>
                <a:spcPts val="0"/>
              </a:spcAft>
              <a:buNone/>
            </a:pPr>
            <a:r>
              <a:rPr lang="en"/>
              <a:t>@Injectable()             //To identify service</a:t>
            </a:r>
            <a:endParaRPr/>
          </a:p>
          <a:p>
            <a:pPr indent="0" lvl="0" marL="0" rtl="0" algn="l">
              <a:spcBef>
                <a:spcPts val="1600"/>
              </a:spcBef>
              <a:spcAft>
                <a:spcPts val="0"/>
              </a:spcAft>
              <a:buNone/>
            </a:pPr>
            <a:r>
              <a:rPr lang="en"/>
              <a:t>@Directive()		     //To Identify directive</a:t>
            </a:r>
            <a:endParaRPr/>
          </a:p>
          <a:p>
            <a:pPr indent="0" lvl="0" marL="0" rtl="0" algn="l">
              <a:spcBef>
                <a:spcPts val="1600"/>
              </a:spcBef>
              <a:spcAft>
                <a:spcPts val="0"/>
              </a:spcAft>
              <a:buNone/>
            </a:pPr>
            <a:r>
              <a:rPr lang="en"/>
              <a:t>@Pipe()                    //To identify pipe</a:t>
            </a:r>
            <a:endParaRPr/>
          </a:p>
          <a:p>
            <a:pPr indent="0" lvl="0" marL="0" rtl="0" algn="l">
              <a:spcBef>
                <a:spcPts val="1600"/>
              </a:spcBef>
              <a:spcAft>
                <a:spcPts val="0"/>
              </a:spcAft>
              <a:buNone/>
            </a:pPr>
            <a:r>
              <a:rPr lang="en"/>
              <a:t>@Input()                   //To transfer data from parent component to child component</a:t>
            </a:r>
            <a:endParaRPr/>
          </a:p>
          <a:p>
            <a:pPr indent="0" lvl="0" marL="0" rtl="0" algn="l">
              <a:spcBef>
                <a:spcPts val="1600"/>
              </a:spcBef>
              <a:spcAft>
                <a:spcPts val="0"/>
              </a:spcAft>
              <a:buNone/>
            </a:pPr>
            <a:r>
              <a:rPr lang="en"/>
              <a:t>@Output()                //To transefer data from child to parent component.</a:t>
            </a:r>
            <a:endParaRPr/>
          </a:p>
          <a:p>
            <a:pPr indent="0" lvl="0" marL="0" rtl="0" algn="l">
              <a:spcBef>
                <a:spcPts val="1600"/>
              </a:spcBef>
              <a:spcAft>
                <a:spcPts val="0"/>
              </a:spcAft>
              <a:buNone/>
            </a:pPr>
            <a:r>
              <a:rPr lang="en"/>
              <a:t>@Viewchild()           //To pass reference from of HTML element from template  to </a:t>
            </a:r>
            <a:endParaRPr/>
          </a:p>
          <a:p>
            <a:pPr indent="0" lvl="0" marL="0" rtl="0" algn="l">
              <a:spcBef>
                <a:spcPts val="1600"/>
              </a:spcBef>
              <a:spcAft>
                <a:spcPts val="0"/>
              </a:spcAft>
              <a:buNone/>
            </a:pPr>
            <a:r>
              <a:rPr lang="en"/>
              <a:t>				   //ts </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11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Directives</a:t>
            </a:r>
            <a:endParaRPr/>
          </a:p>
        </p:txBody>
      </p:sp>
      <p:sp>
        <p:nvSpPr>
          <p:cNvPr id="168" name="Google Shape;168;p29"/>
          <p:cNvSpPr txBox="1"/>
          <p:nvPr>
            <p:ph idx="1" type="body"/>
          </p:nvPr>
        </p:nvSpPr>
        <p:spPr>
          <a:xfrm>
            <a:off x="311700" y="918575"/>
            <a:ext cx="8520600" cy="433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Structural Directive.</a:t>
            </a:r>
            <a:endParaRPr/>
          </a:p>
          <a:p>
            <a:pPr indent="0" lvl="0" marL="0" rtl="0" algn="l">
              <a:spcBef>
                <a:spcPts val="1600"/>
              </a:spcBef>
              <a:spcAft>
                <a:spcPts val="0"/>
              </a:spcAft>
              <a:buNone/>
            </a:pPr>
            <a:r>
              <a:rPr lang="en"/>
              <a:t>		</a:t>
            </a:r>
            <a:r>
              <a:rPr lang="en" sz="1400">
                <a:solidFill>
                  <a:schemeClr val="dk1"/>
                </a:solidFill>
                <a:highlight>
                  <a:srgbClr val="FFFFFF"/>
                </a:highlight>
              </a:rPr>
              <a:t>A structure directive basically deals with manipulating the dom elements. Structural directives have a * sign before the directive. For example, *ngIf and *ngFor *ngSwitch</a:t>
            </a:r>
            <a:endParaRPr sz="1400"/>
          </a:p>
          <a:p>
            <a:pPr indent="0" lvl="0" marL="0" rtl="0" algn="l">
              <a:spcBef>
                <a:spcPts val="1600"/>
              </a:spcBef>
              <a:spcAft>
                <a:spcPts val="0"/>
              </a:spcAft>
              <a:buNone/>
            </a:pPr>
            <a:r>
              <a:rPr lang="en"/>
              <a:t>Attribute Directive.</a:t>
            </a:r>
            <a:endParaRPr/>
          </a:p>
          <a:p>
            <a:pPr indent="0" lvl="0" marL="0" rtl="0" algn="l">
              <a:spcBef>
                <a:spcPts val="1600"/>
              </a:spcBef>
              <a:spcAft>
                <a:spcPts val="0"/>
              </a:spcAft>
              <a:buNone/>
            </a:pPr>
            <a:r>
              <a:rPr lang="en"/>
              <a:t>		</a:t>
            </a:r>
            <a:r>
              <a:rPr lang="en" sz="1400">
                <a:solidFill>
                  <a:schemeClr val="dk1"/>
                </a:solidFill>
                <a:highlight>
                  <a:srgbClr val="FFFFFF"/>
                </a:highlight>
              </a:rPr>
              <a:t>Attribute directives deal with changing the look and behavior of the dom element. You can create your own directives as shown below.</a:t>
            </a:r>
            <a:r>
              <a:rPr lang="en" sz="1400">
                <a:solidFill>
                  <a:schemeClr val="dk1"/>
                </a:solidFill>
                <a:highlight>
                  <a:srgbClr val="FFFFFF"/>
                </a:highlight>
                <a:latin typeface="Verdana"/>
                <a:ea typeface="Verdana"/>
                <a:cs typeface="Verdana"/>
                <a:sym typeface="Verdana"/>
              </a:rPr>
              <a:t>For example: ngClass, ngStyle etc.</a:t>
            </a:r>
            <a:endParaRPr sz="1400"/>
          </a:p>
          <a:p>
            <a:pPr indent="0" lvl="0" marL="0" rtl="0" algn="l">
              <a:spcBef>
                <a:spcPts val="1600"/>
              </a:spcBef>
              <a:spcAft>
                <a:spcPts val="0"/>
              </a:spcAft>
              <a:buNone/>
            </a:pPr>
            <a:r>
              <a:rPr lang="en"/>
              <a:t>Custom Directive:</a:t>
            </a:r>
            <a:endParaRPr/>
          </a:p>
          <a:p>
            <a:pPr indent="0" lvl="0" marL="0" rtl="0" algn="l">
              <a:spcBef>
                <a:spcPts val="1600"/>
              </a:spcBef>
              <a:spcAft>
                <a:spcPts val="1600"/>
              </a:spcAft>
              <a:buNone/>
            </a:pPr>
            <a:r>
              <a:rPr lang="en"/>
              <a:t>		</a:t>
            </a:r>
            <a:r>
              <a:rPr lang="en" sz="1400">
                <a:solidFill>
                  <a:schemeClr val="dk1"/>
                </a:solidFill>
              </a:rPr>
              <a:t>Custom Directive are the directives created by the developer based on their own need.</a:t>
            </a:r>
            <a:endParaRPr sz="14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 Directives</a:t>
            </a:r>
            <a:endParaRPr/>
          </a:p>
        </p:txBody>
      </p:sp>
      <p:sp>
        <p:nvSpPr>
          <p:cNvPr id="174" name="Google Shape;174;p30"/>
          <p:cNvSpPr txBox="1"/>
          <p:nvPr>
            <p:ph idx="1" type="body"/>
          </p:nvPr>
        </p:nvSpPr>
        <p:spPr>
          <a:xfrm>
            <a:off x="311700" y="572700"/>
            <a:ext cx="8520600" cy="43920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We can create custom directive as per our need in angular and we have to import Directive decorator to create custom directive.The metadata inside the directive decorator contain the name of the directive we will use in template.</a:t>
            </a:r>
            <a:endParaRPr/>
          </a:p>
          <a:p>
            <a:pPr indent="457200" lvl="0" marL="0" rtl="0" algn="l">
              <a:spcBef>
                <a:spcPts val="1600"/>
              </a:spcBef>
              <a:spcAft>
                <a:spcPts val="0"/>
              </a:spcAft>
              <a:buNone/>
            </a:pPr>
            <a:r>
              <a:rPr lang="en"/>
              <a:t>We need to place custom directive under the declaration array located in the app.module.ts .</a:t>
            </a:r>
            <a:endParaRPr/>
          </a:p>
          <a:p>
            <a:pPr indent="457200" lvl="0" marL="0" rtl="0" algn="l">
              <a:spcBef>
                <a:spcPts val="1600"/>
              </a:spcBef>
              <a:spcAft>
                <a:spcPts val="0"/>
              </a:spcAft>
              <a:buNone/>
            </a:pPr>
            <a:r>
              <a:rPr lang="en"/>
              <a:t>As we place directive in the particular element as component get build the directive instantiate the instance of that element in the directive ts file.</a:t>
            </a:r>
            <a:endParaRPr/>
          </a:p>
          <a:p>
            <a:pPr indent="457200" lvl="0" marL="0" rtl="0" algn="l">
              <a:spcBef>
                <a:spcPts val="1600"/>
              </a:spcBef>
              <a:spcAft>
                <a:spcPts val="0"/>
              </a:spcAft>
              <a:buNone/>
            </a:pPr>
            <a:r>
              <a:t/>
            </a:r>
            <a:endParaRPr/>
          </a:p>
          <a:p>
            <a:pPr indent="457200" lvl="0" marL="0" rtl="0" algn="l">
              <a:spcBef>
                <a:spcPts val="1600"/>
              </a:spcBef>
              <a:spcAft>
                <a:spcPts val="0"/>
              </a:spcAft>
              <a:buNone/>
            </a:pPr>
            <a:r>
              <a:rPr b="1" lang="en"/>
              <a:t>@HostListener</a:t>
            </a:r>
            <a:r>
              <a:rPr lang="en"/>
              <a:t> is used to listens to the events occurs on the element.</a:t>
            </a:r>
            <a:endParaRPr/>
          </a:p>
          <a:p>
            <a:pPr indent="457200" lvl="0" marL="0" rtl="0" algn="l">
              <a:spcBef>
                <a:spcPts val="1600"/>
              </a:spcBef>
              <a:spcAft>
                <a:spcPts val="0"/>
              </a:spcAft>
              <a:buNone/>
            </a:pPr>
            <a:r>
              <a:rPr b="1" lang="en"/>
              <a:t>@HostBinding</a:t>
            </a:r>
            <a:r>
              <a:rPr lang="en"/>
              <a:t> is used to bind properties to the element.</a:t>
            </a:r>
            <a:endParaRPr/>
          </a:p>
          <a:p>
            <a:pPr indent="0" lvl="0" marL="0" rtl="0" algn="l">
              <a:spcBef>
                <a:spcPts val="1600"/>
              </a:spcBef>
              <a:spcAft>
                <a:spcPts val="1600"/>
              </a:spcAft>
              <a:buNone/>
            </a:pPr>
            <a:r>
              <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1"/>
          <p:cNvSpPr txBox="1"/>
          <p:nvPr>
            <p:ph idx="1" type="body"/>
          </p:nvPr>
        </p:nvSpPr>
        <p:spPr>
          <a:xfrm>
            <a:off x="311700" y="86750"/>
            <a:ext cx="8520600" cy="44820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a:t>@Directive({</a:t>
            </a:r>
            <a:endParaRPr/>
          </a:p>
          <a:p>
            <a:pPr indent="0" lvl="0" marL="0" rtl="0" algn="l">
              <a:lnSpc>
                <a:spcPct val="135714"/>
              </a:lnSpc>
              <a:spcBef>
                <a:spcPts val="0"/>
              </a:spcBef>
              <a:spcAft>
                <a:spcPts val="0"/>
              </a:spcAft>
              <a:buClr>
                <a:schemeClr val="dk1"/>
              </a:buClr>
              <a:buSzPts val="1100"/>
              <a:buFont typeface="Arial"/>
              <a:buNone/>
            </a:pPr>
            <a:r>
              <a:rPr lang="en"/>
              <a:t>    selector : '[changeBackground]'</a:t>
            </a:r>
            <a:endParaRPr/>
          </a:p>
          <a:p>
            <a:pPr indent="0" lvl="0" marL="0" rtl="0" algn="l">
              <a:lnSpc>
                <a:spcPct val="135714"/>
              </a:lnSpc>
              <a:spcBef>
                <a:spcPts val="0"/>
              </a:spcBef>
              <a:spcAft>
                <a:spcPts val="0"/>
              </a:spcAft>
              <a:buClr>
                <a:schemeClr val="dk1"/>
              </a:buClr>
              <a:buSzPts val="1100"/>
              <a:buFont typeface="Arial"/>
              <a:buNone/>
            </a:pPr>
            <a:r>
              <a:rPr lang="en"/>
              <a:t>})</a:t>
            </a:r>
            <a:endParaRPr/>
          </a:p>
          <a:p>
            <a:pPr indent="0" lvl="0" marL="0" rtl="0" algn="l">
              <a:lnSpc>
                <a:spcPct val="135714"/>
              </a:lnSpc>
              <a:spcBef>
                <a:spcPts val="0"/>
              </a:spcBef>
              <a:spcAft>
                <a:spcPts val="0"/>
              </a:spcAft>
              <a:buClr>
                <a:schemeClr val="dk1"/>
              </a:buClr>
              <a:buSzPts val="1100"/>
              <a:buFont typeface="Arial"/>
              <a:buNone/>
            </a:pPr>
            <a:r>
              <a:t/>
            </a:r>
            <a:endParaRPr/>
          </a:p>
          <a:p>
            <a:pPr indent="0" lvl="0" marL="0" rtl="0" algn="l">
              <a:lnSpc>
                <a:spcPct val="135714"/>
              </a:lnSpc>
              <a:spcBef>
                <a:spcPts val="0"/>
              </a:spcBef>
              <a:spcAft>
                <a:spcPts val="0"/>
              </a:spcAft>
              <a:buClr>
                <a:schemeClr val="dk1"/>
              </a:buClr>
              <a:buSzPts val="1100"/>
              <a:buFont typeface="Arial"/>
              <a:buNone/>
            </a:pPr>
            <a:r>
              <a:rPr lang="en"/>
              <a:t>export class ChangeBackgroundDirective {</a:t>
            </a:r>
            <a:endParaRPr/>
          </a:p>
          <a:p>
            <a:pPr indent="0" lvl="0" marL="0" rtl="0" algn="l">
              <a:lnSpc>
                <a:spcPct val="135714"/>
              </a:lnSpc>
              <a:spcBef>
                <a:spcPts val="0"/>
              </a:spcBef>
              <a:spcAft>
                <a:spcPts val="0"/>
              </a:spcAft>
              <a:buClr>
                <a:schemeClr val="dk1"/>
              </a:buClr>
              <a:buSzPts val="1100"/>
              <a:buFont typeface="Arial"/>
              <a:buNone/>
            </a:pPr>
            <a:r>
              <a:t/>
            </a:r>
            <a:endParaRPr/>
          </a:p>
          <a:p>
            <a:pPr indent="0" lvl="0" marL="0" rtl="0" algn="l">
              <a:lnSpc>
                <a:spcPct val="135714"/>
              </a:lnSpc>
              <a:spcBef>
                <a:spcPts val="0"/>
              </a:spcBef>
              <a:spcAft>
                <a:spcPts val="0"/>
              </a:spcAft>
              <a:buClr>
                <a:schemeClr val="dk1"/>
              </a:buClr>
              <a:buSzPts val="1100"/>
              <a:buFont typeface="Arial"/>
              <a:buNone/>
            </a:pPr>
            <a:r>
              <a:rPr lang="en"/>
              <a:t>    constructor(private el: ElementRef, private renderer: Renderer){}</a:t>
            </a:r>
            <a:endParaRPr/>
          </a:p>
          <a:p>
            <a:pPr indent="0" lvl="0" marL="0" rtl="0" algn="l">
              <a:lnSpc>
                <a:spcPct val="135714"/>
              </a:lnSpc>
              <a:spcBef>
                <a:spcPts val="0"/>
              </a:spcBef>
              <a:spcAft>
                <a:spcPts val="0"/>
              </a:spcAft>
              <a:buClr>
                <a:schemeClr val="dk1"/>
              </a:buClr>
              <a:buSzPts val="1100"/>
              <a:buFont typeface="Arial"/>
              <a:buNone/>
            </a:pPr>
            <a:r>
              <a:t/>
            </a:r>
            <a:endParaRPr/>
          </a:p>
          <a:p>
            <a:pPr indent="0" lvl="0" marL="0" rtl="0" algn="l">
              <a:lnSpc>
                <a:spcPct val="135714"/>
              </a:lnSpc>
              <a:spcBef>
                <a:spcPts val="0"/>
              </a:spcBef>
              <a:spcAft>
                <a:spcPts val="0"/>
              </a:spcAft>
              <a:buClr>
                <a:schemeClr val="dk1"/>
              </a:buClr>
              <a:buSzPts val="1100"/>
              <a:buFont typeface="Arial"/>
              <a:buNone/>
            </a:pPr>
            <a:r>
              <a:rPr lang="en"/>
              <a:t>    @HostListener('mouseover') onMouseOver(){</a:t>
            </a:r>
            <a:endParaRPr/>
          </a:p>
          <a:p>
            <a:pPr indent="0" lvl="0" marL="0" rtl="0" algn="l">
              <a:lnSpc>
                <a:spcPct val="135714"/>
              </a:lnSpc>
              <a:spcBef>
                <a:spcPts val="0"/>
              </a:spcBef>
              <a:spcAft>
                <a:spcPts val="0"/>
              </a:spcAft>
              <a:buClr>
                <a:schemeClr val="dk1"/>
              </a:buClr>
              <a:buSzPts val="1100"/>
              <a:buFont typeface="Arial"/>
              <a:buNone/>
            </a:pPr>
            <a:r>
              <a:rPr lang="en"/>
              <a:t>         this.renderer.setElementClass(</a:t>
            </a:r>
            <a:r>
              <a:rPr lang="en"/>
              <a:t>this.el.nativeElement</a:t>
            </a:r>
            <a:r>
              <a:rPr lang="en"/>
              <a:t>, 'background', true);</a:t>
            </a:r>
            <a:endParaRPr/>
          </a:p>
          <a:p>
            <a:pPr indent="0" lvl="0" marL="0" rtl="0" algn="l">
              <a:lnSpc>
                <a:spcPct val="135714"/>
              </a:lnSpc>
              <a:spcBef>
                <a:spcPts val="0"/>
              </a:spcBef>
              <a:spcAft>
                <a:spcPts val="0"/>
              </a:spcAft>
              <a:buClr>
                <a:schemeClr val="dk1"/>
              </a:buClr>
              <a:buSzPts val="1100"/>
              <a:buFont typeface="Arial"/>
              <a:buNone/>
            </a:pPr>
            <a:r>
              <a:rPr lang="en"/>
              <a:t>    }</a:t>
            </a:r>
            <a:endParaRPr/>
          </a:p>
          <a:p>
            <a:pPr indent="0" lvl="0" marL="0" rtl="0" algn="l">
              <a:spcBef>
                <a:spcPts val="0"/>
              </a:spcBef>
              <a:spcAft>
                <a:spcPts val="1600"/>
              </a:spcAft>
              <a:buNone/>
            </a:pPr>
            <a:r>
              <a:rPr lang="en" sz="1400"/>
              <a:t>}</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175375"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Topics To Be Covered:</a:t>
            </a:r>
            <a:endParaRPr/>
          </a:p>
        </p:txBody>
      </p:sp>
      <p:sp>
        <p:nvSpPr>
          <p:cNvPr id="60" name="Google Shape;60;p14"/>
          <p:cNvSpPr txBox="1"/>
          <p:nvPr>
            <p:ph idx="1" type="body"/>
          </p:nvPr>
        </p:nvSpPr>
        <p:spPr>
          <a:xfrm>
            <a:off x="175375" y="569950"/>
            <a:ext cx="8520600" cy="449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Components.</a:t>
            </a:r>
            <a:endParaRPr/>
          </a:p>
          <a:p>
            <a:pPr indent="-342900" lvl="0" marL="457200" rtl="0" algn="l">
              <a:spcBef>
                <a:spcPts val="0"/>
              </a:spcBef>
              <a:spcAft>
                <a:spcPts val="0"/>
              </a:spcAft>
              <a:buSzPts val="1800"/>
              <a:buChar char="●"/>
            </a:pPr>
            <a:r>
              <a:rPr lang="en"/>
              <a:t>Templates.</a:t>
            </a:r>
            <a:endParaRPr/>
          </a:p>
          <a:p>
            <a:pPr indent="-342900" lvl="0" marL="457200" rtl="0" algn="l">
              <a:spcBef>
                <a:spcPts val="0"/>
              </a:spcBef>
              <a:spcAft>
                <a:spcPts val="0"/>
              </a:spcAft>
              <a:buSzPts val="1800"/>
              <a:buChar char="●"/>
            </a:pPr>
            <a:r>
              <a:rPr lang="en"/>
              <a:t>Services.</a:t>
            </a:r>
            <a:endParaRPr/>
          </a:p>
          <a:p>
            <a:pPr indent="-342900" lvl="0" marL="457200" rtl="0" algn="l">
              <a:spcBef>
                <a:spcPts val="0"/>
              </a:spcBef>
              <a:spcAft>
                <a:spcPts val="0"/>
              </a:spcAft>
              <a:buSzPts val="1800"/>
              <a:buChar char="●"/>
            </a:pPr>
            <a:r>
              <a:rPr lang="en"/>
              <a:t>Modules.</a:t>
            </a:r>
            <a:endParaRPr/>
          </a:p>
          <a:p>
            <a:pPr indent="-342900" lvl="0" marL="457200" rtl="0" algn="l">
              <a:spcBef>
                <a:spcPts val="0"/>
              </a:spcBef>
              <a:spcAft>
                <a:spcPts val="0"/>
              </a:spcAft>
              <a:buSzPts val="1800"/>
              <a:buChar char="●"/>
            </a:pPr>
            <a:r>
              <a:rPr lang="en"/>
              <a:t>Dependency</a:t>
            </a:r>
            <a:r>
              <a:rPr lang="en"/>
              <a:t> Injection.</a:t>
            </a:r>
            <a:endParaRPr/>
          </a:p>
          <a:p>
            <a:pPr indent="-342900" lvl="0" marL="457200" rtl="0" algn="l">
              <a:spcBef>
                <a:spcPts val="0"/>
              </a:spcBef>
              <a:spcAft>
                <a:spcPts val="0"/>
              </a:spcAft>
              <a:buSzPts val="1800"/>
              <a:buChar char="●"/>
            </a:pPr>
            <a:r>
              <a:rPr lang="en"/>
              <a:t>Bindings.</a:t>
            </a:r>
            <a:endParaRPr/>
          </a:p>
          <a:p>
            <a:pPr indent="-342900" lvl="0" marL="457200" rtl="0" algn="l">
              <a:spcBef>
                <a:spcPts val="0"/>
              </a:spcBef>
              <a:spcAft>
                <a:spcPts val="0"/>
              </a:spcAft>
              <a:buSzPts val="1800"/>
              <a:buChar char="●"/>
            </a:pPr>
            <a:r>
              <a:rPr lang="en"/>
              <a:t>Decorators.</a:t>
            </a:r>
            <a:endParaRPr/>
          </a:p>
          <a:p>
            <a:pPr indent="-342900" lvl="0" marL="457200" rtl="0" algn="l">
              <a:spcBef>
                <a:spcPts val="0"/>
              </a:spcBef>
              <a:spcAft>
                <a:spcPts val="0"/>
              </a:spcAft>
              <a:buSzPts val="1800"/>
              <a:buChar char="●"/>
            </a:pPr>
            <a:r>
              <a:rPr lang="en"/>
              <a:t>Directives.</a:t>
            </a:r>
            <a:endParaRPr/>
          </a:p>
          <a:p>
            <a:pPr indent="-342900" lvl="0" marL="457200" rtl="0" algn="l">
              <a:spcBef>
                <a:spcPts val="0"/>
              </a:spcBef>
              <a:spcAft>
                <a:spcPts val="0"/>
              </a:spcAft>
              <a:buSzPts val="1800"/>
              <a:buChar char="●"/>
            </a:pPr>
            <a:r>
              <a:rPr lang="en"/>
              <a:t>Pipes.</a:t>
            </a:r>
            <a:endParaRPr/>
          </a:p>
          <a:p>
            <a:pPr indent="-342900" lvl="0" marL="457200" rtl="0" algn="l">
              <a:spcBef>
                <a:spcPts val="0"/>
              </a:spcBef>
              <a:spcAft>
                <a:spcPts val="0"/>
              </a:spcAft>
              <a:buSzPts val="1800"/>
              <a:buChar char="●"/>
            </a:pPr>
            <a:r>
              <a:rPr lang="en"/>
              <a:t>JSON</a:t>
            </a:r>
            <a:endParaRPr/>
          </a:p>
          <a:p>
            <a:pPr indent="-342900" lvl="0" marL="457200" rtl="0" algn="l">
              <a:spcBef>
                <a:spcPts val="0"/>
              </a:spcBef>
              <a:spcAft>
                <a:spcPts val="0"/>
              </a:spcAft>
              <a:buSzPts val="1800"/>
              <a:buChar char="●"/>
            </a:pPr>
            <a:r>
              <a:rPr lang="en"/>
              <a:t>Life Cycle Hooks.</a:t>
            </a:r>
            <a:endParaRPr/>
          </a:p>
          <a:p>
            <a:pPr indent="-342900" lvl="0" marL="457200" rtl="0" algn="l">
              <a:spcBef>
                <a:spcPts val="0"/>
              </a:spcBef>
              <a:spcAft>
                <a:spcPts val="0"/>
              </a:spcAft>
              <a:buSzPts val="1800"/>
              <a:buChar char="●"/>
            </a:pPr>
            <a:r>
              <a:rPr lang="en"/>
              <a:t>Basic Routing.</a:t>
            </a:r>
            <a:endParaRPr/>
          </a:p>
          <a:p>
            <a:pPr indent="-342900" lvl="0" marL="457200" rtl="0" algn="l">
              <a:spcBef>
                <a:spcPts val="0"/>
              </a:spcBef>
              <a:spcAft>
                <a:spcPts val="0"/>
              </a:spcAft>
              <a:buSzPts val="1800"/>
              <a:buChar char="●"/>
            </a:pPr>
            <a:r>
              <a:rPr lang="en"/>
              <a:t>Unit Testing.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60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Pipes</a:t>
            </a:r>
            <a:endParaRPr/>
          </a:p>
        </p:txBody>
      </p:sp>
      <p:sp>
        <p:nvSpPr>
          <p:cNvPr id="185" name="Google Shape;185;p32"/>
          <p:cNvSpPr txBox="1"/>
          <p:nvPr>
            <p:ph idx="1" type="body"/>
          </p:nvPr>
        </p:nvSpPr>
        <p:spPr>
          <a:xfrm>
            <a:off x="311700" y="490325"/>
            <a:ext cx="8520600" cy="446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Pipes in the angular are nothing but to convert the data to specific form or we can just say to format the data.</a:t>
            </a:r>
            <a:endParaRPr/>
          </a:p>
          <a:p>
            <a:pPr indent="0" lvl="0" marL="0" rtl="0" algn="l">
              <a:spcBef>
                <a:spcPts val="1600"/>
              </a:spcBef>
              <a:spcAft>
                <a:spcPts val="0"/>
              </a:spcAft>
              <a:buNone/>
            </a:pPr>
            <a:r>
              <a:rPr lang="en"/>
              <a:t>Pipes can of two types:</a:t>
            </a:r>
            <a:endParaRPr/>
          </a:p>
          <a:p>
            <a:pPr indent="0" lvl="0" marL="0" rtl="0" algn="l">
              <a:spcBef>
                <a:spcPts val="1600"/>
              </a:spcBef>
              <a:spcAft>
                <a:spcPts val="0"/>
              </a:spcAft>
              <a:buNone/>
            </a:pPr>
            <a:r>
              <a:rPr lang="en"/>
              <a:t>1.Inbuilt Pipes </a:t>
            </a:r>
            <a:endParaRPr/>
          </a:p>
          <a:p>
            <a:pPr indent="0" lvl="0" marL="0" rtl="0" algn="l">
              <a:spcBef>
                <a:spcPts val="1600"/>
              </a:spcBef>
              <a:spcAft>
                <a:spcPts val="0"/>
              </a:spcAft>
              <a:buNone/>
            </a:pPr>
            <a:r>
              <a:rPr lang="en"/>
              <a:t>2.User-defined Pipes</a:t>
            </a:r>
            <a:endParaRPr/>
          </a:p>
          <a:p>
            <a:pPr indent="0" lvl="0" marL="0" rtl="0" algn="l">
              <a:spcBef>
                <a:spcPts val="1600"/>
              </a:spcBef>
              <a:spcAft>
                <a:spcPts val="0"/>
              </a:spcAft>
              <a:buNone/>
            </a:pPr>
            <a:r>
              <a:rPr lang="en"/>
              <a:t>	Inbuilt pipes are the pipes provided by the angular Framework to format the data. </a:t>
            </a:r>
            <a:endParaRPr/>
          </a:p>
          <a:p>
            <a:pPr indent="0" lvl="0" marL="0" rtl="0" algn="l">
              <a:spcBef>
                <a:spcPts val="1600"/>
              </a:spcBef>
              <a:spcAft>
                <a:spcPts val="0"/>
              </a:spcAft>
              <a:buNone/>
            </a:pPr>
            <a:r>
              <a:rPr lang="en"/>
              <a:t>eg.uppercase,lowercase,Json,date</a:t>
            </a:r>
            <a:endParaRPr sz="1050">
              <a:solidFill>
                <a:schemeClr val="dk1"/>
              </a:solidFill>
              <a:highlight>
                <a:srgbClr val="EEEEEE"/>
              </a:highlight>
              <a:latin typeface="Courier New"/>
              <a:ea typeface="Courier New"/>
              <a:cs typeface="Courier New"/>
              <a:sym typeface="Courier New"/>
            </a:endParaRPr>
          </a:p>
          <a:p>
            <a:pPr indent="0" lvl="0" marL="0" rtl="0" algn="l">
              <a:spcBef>
                <a:spcPts val="1600"/>
              </a:spcBef>
              <a:spcAft>
                <a:spcPts val="1600"/>
              </a:spcAft>
              <a:buNone/>
            </a:pPr>
            <a:r>
              <a:rPr lang="en"/>
              <a:t>&lt;h1&gt;{{ title | uppercase }}&lt;/h1&gt;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311700" y="172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 Pipe:</a:t>
            </a:r>
            <a:endParaRPr/>
          </a:p>
        </p:txBody>
      </p:sp>
      <p:sp>
        <p:nvSpPr>
          <p:cNvPr id="191" name="Google Shape;191;p33"/>
          <p:cNvSpPr txBox="1"/>
          <p:nvPr>
            <p:ph idx="1" type="body"/>
          </p:nvPr>
        </p:nvSpPr>
        <p:spPr>
          <a:xfrm>
            <a:off x="311700" y="863550"/>
            <a:ext cx="8520600" cy="41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The pipe implemented by the developer to format the data known as custom pipe.</a:t>
            </a:r>
            <a:endParaRPr/>
          </a:p>
          <a:p>
            <a:pPr indent="0" lvl="0" marL="0" rtl="0" algn="l">
              <a:spcBef>
                <a:spcPts val="1600"/>
              </a:spcBef>
              <a:spcAft>
                <a:spcPts val="0"/>
              </a:spcAft>
              <a:buNone/>
            </a:pPr>
            <a:r>
              <a:rPr lang="en"/>
              <a:t>We need to register the custom pipe in the declaration array in app.module.ts.</a:t>
            </a:r>
            <a:endParaRPr/>
          </a:p>
          <a:p>
            <a:pPr indent="0" lvl="0" marL="0" rtl="0" algn="l">
              <a:spcBef>
                <a:spcPts val="1600"/>
              </a:spcBef>
              <a:spcAft>
                <a:spcPts val="0"/>
              </a:spcAft>
              <a:buNone/>
            </a:pPr>
            <a:r>
              <a:rPr lang="en"/>
              <a:t>To implement custom pipe we need to import the @Pipe decorator.</a:t>
            </a:r>
            <a:endParaRPr/>
          </a:p>
          <a:p>
            <a:pPr indent="0" lvl="0" marL="0" rtl="0" algn="l">
              <a:lnSpc>
                <a:spcPct val="135714"/>
              </a:lnSpc>
              <a:spcBef>
                <a:spcPts val="1600"/>
              </a:spcBef>
              <a:spcAft>
                <a:spcPts val="0"/>
              </a:spcAft>
              <a:buNone/>
            </a:pPr>
            <a:r>
              <a:rPr lang="en"/>
              <a:t>Pipe decorator will contain the name of the  pipe as metadata.</a:t>
            </a:r>
            <a:endParaRPr/>
          </a:p>
          <a:p>
            <a:pPr indent="0" lvl="0" marL="0" rtl="0" algn="l">
              <a:lnSpc>
                <a:spcPct val="135714"/>
              </a:lnSpc>
              <a:spcBef>
                <a:spcPts val="0"/>
              </a:spcBef>
              <a:spcAft>
                <a:spcPts val="0"/>
              </a:spcAft>
              <a:buNone/>
            </a:pPr>
            <a:r>
              <a:rPr lang="en"/>
              <a:t>While implementing pipe we need to implementa the Pipetransform interface.</a:t>
            </a:r>
            <a:endParaRPr/>
          </a:p>
          <a:p>
            <a:pPr indent="0" lvl="0" marL="0" rtl="0" algn="l">
              <a:lnSpc>
                <a:spcPct val="135714"/>
              </a:lnSpc>
              <a:spcBef>
                <a:spcPts val="0"/>
              </a:spcBef>
              <a:spcAft>
                <a:spcPts val="0"/>
              </a:spcAft>
              <a:buClr>
                <a:schemeClr val="dk1"/>
              </a:buClr>
              <a:buSzPts val="1100"/>
              <a:buFont typeface="Arial"/>
              <a:buNone/>
            </a:pPr>
            <a:r>
              <a:rPr lang="en"/>
              <a:t>The ‘transform’ predefined method with help of its extend we can write the business logic for the pipe.  </a:t>
            </a:r>
            <a:endParaRPr sz="1050">
              <a:solidFill>
                <a:srgbClr val="D4D4D4"/>
              </a:solidFill>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4"/>
          <p:cNvSpPr txBox="1"/>
          <p:nvPr>
            <p:ph idx="1" type="body"/>
          </p:nvPr>
        </p:nvSpPr>
        <p:spPr>
          <a:xfrm>
            <a:off x="311700" y="173525"/>
            <a:ext cx="8520600" cy="48831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400"/>
              <a:t>Import { Pipe ,PipeTransform } from ‘@angular/core’;</a:t>
            </a:r>
            <a:endParaRPr sz="1400"/>
          </a:p>
          <a:p>
            <a:pPr indent="0" lvl="0" marL="0" rtl="0" algn="l">
              <a:lnSpc>
                <a:spcPct val="135714"/>
              </a:lnSpc>
              <a:spcBef>
                <a:spcPts val="0"/>
              </a:spcBef>
              <a:spcAft>
                <a:spcPts val="0"/>
              </a:spcAft>
              <a:buNone/>
            </a:pPr>
            <a:r>
              <a:t/>
            </a:r>
            <a:endParaRPr sz="1400"/>
          </a:p>
          <a:p>
            <a:pPr indent="0" lvl="0" marL="0" rtl="0" algn="l">
              <a:lnSpc>
                <a:spcPct val="135714"/>
              </a:lnSpc>
              <a:spcBef>
                <a:spcPts val="0"/>
              </a:spcBef>
              <a:spcAft>
                <a:spcPts val="0"/>
              </a:spcAft>
              <a:buNone/>
            </a:pPr>
            <a:r>
              <a:rPr lang="en" sz="1400"/>
              <a:t>@Pipe({</a:t>
            </a:r>
            <a:endParaRPr sz="1400"/>
          </a:p>
          <a:p>
            <a:pPr indent="0" lvl="0" marL="0" rtl="0" algn="l">
              <a:lnSpc>
                <a:spcPct val="135714"/>
              </a:lnSpc>
              <a:spcBef>
                <a:spcPts val="0"/>
              </a:spcBef>
              <a:spcAft>
                <a:spcPts val="0"/>
              </a:spcAft>
              <a:buNone/>
            </a:pPr>
            <a:r>
              <a:rPr lang="en" sz="1400"/>
              <a:t>name:”pipe-name”</a:t>
            </a:r>
            <a:endParaRPr sz="1400"/>
          </a:p>
          <a:p>
            <a:pPr indent="0" lvl="0" marL="0" rtl="0" algn="l">
              <a:lnSpc>
                <a:spcPct val="135714"/>
              </a:lnSpc>
              <a:spcBef>
                <a:spcPts val="0"/>
              </a:spcBef>
              <a:spcAft>
                <a:spcPts val="0"/>
              </a:spcAft>
              <a:buNone/>
            </a:pPr>
            <a:r>
              <a:rPr lang="en" sz="1400"/>
              <a:t>})</a:t>
            </a:r>
            <a:endParaRPr sz="1400"/>
          </a:p>
          <a:p>
            <a:pPr indent="0" lvl="0" marL="0" rtl="0" algn="l">
              <a:lnSpc>
                <a:spcPct val="135714"/>
              </a:lnSpc>
              <a:spcBef>
                <a:spcPts val="0"/>
              </a:spcBef>
              <a:spcAft>
                <a:spcPts val="0"/>
              </a:spcAft>
              <a:buNone/>
            </a:pPr>
            <a:r>
              <a:t/>
            </a:r>
            <a:endParaRPr sz="1400"/>
          </a:p>
          <a:p>
            <a:pPr indent="0" lvl="0" marL="0" rtl="0" algn="l">
              <a:lnSpc>
                <a:spcPct val="135714"/>
              </a:lnSpc>
              <a:spcBef>
                <a:spcPts val="0"/>
              </a:spcBef>
              <a:spcAft>
                <a:spcPts val="0"/>
              </a:spcAft>
              <a:buNone/>
            </a:pPr>
            <a:r>
              <a:rPr lang="en" sz="1400"/>
              <a:t>e</a:t>
            </a:r>
            <a:r>
              <a:rPr lang="en" sz="1400"/>
              <a:t>xport class CustomPipe implements </a:t>
            </a:r>
            <a:r>
              <a:rPr lang="en" sz="1400"/>
              <a:t>PipeTransform</a:t>
            </a:r>
            <a:r>
              <a:rPr lang="en" sz="1400"/>
              <a:t>{</a:t>
            </a:r>
            <a:endParaRPr sz="1400"/>
          </a:p>
          <a:p>
            <a:pPr indent="0" lvl="0" marL="0" rtl="0" algn="l">
              <a:lnSpc>
                <a:spcPct val="135714"/>
              </a:lnSpc>
              <a:spcBef>
                <a:spcPts val="0"/>
              </a:spcBef>
              <a:spcAft>
                <a:spcPts val="0"/>
              </a:spcAft>
              <a:buNone/>
            </a:pPr>
            <a:r>
              <a:rPr lang="en" sz="1400"/>
              <a:t>transform(value : number,index  ?: number ){</a:t>
            </a:r>
            <a:endParaRPr sz="1400"/>
          </a:p>
          <a:p>
            <a:pPr indent="0" lvl="0" marL="0" rtl="0" algn="l">
              <a:lnSpc>
                <a:spcPct val="135714"/>
              </a:lnSpc>
              <a:spcBef>
                <a:spcPts val="0"/>
              </a:spcBef>
              <a:spcAft>
                <a:spcPts val="0"/>
              </a:spcAft>
              <a:buNone/>
            </a:pPr>
            <a:r>
              <a:rPr lang="en" sz="1400"/>
              <a:t>if(index &gt; 5){</a:t>
            </a:r>
            <a:endParaRPr sz="1400"/>
          </a:p>
          <a:p>
            <a:pPr indent="0" lvl="0" marL="0" rtl="0" algn="l">
              <a:lnSpc>
                <a:spcPct val="135714"/>
              </a:lnSpc>
              <a:spcBef>
                <a:spcPts val="0"/>
              </a:spcBef>
              <a:spcAft>
                <a:spcPts val="0"/>
              </a:spcAft>
              <a:buNone/>
            </a:pPr>
            <a:r>
              <a:rPr lang="en" sz="1400"/>
              <a:t>	</a:t>
            </a:r>
            <a:r>
              <a:rPr lang="en" sz="1400"/>
              <a:t>r</a:t>
            </a:r>
            <a:r>
              <a:rPr lang="en" sz="1400"/>
              <a:t>eturn value;</a:t>
            </a:r>
            <a:endParaRPr sz="1400"/>
          </a:p>
          <a:p>
            <a:pPr indent="0" lvl="0" marL="0" rtl="0" algn="l">
              <a:lnSpc>
                <a:spcPct val="135714"/>
              </a:lnSpc>
              <a:spcBef>
                <a:spcPts val="0"/>
              </a:spcBef>
              <a:spcAft>
                <a:spcPts val="0"/>
              </a:spcAft>
              <a:buNone/>
            </a:pPr>
            <a:r>
              <a:rPr lang="en" sz="1400"/>
              <a:t>}</a:t>
            </a:r>
            <a:endParaRPr sz="1400"/>
          </a:p>
          <a:p>
            <a:pPr indent="0" lvl="0" marL="0" rtl="0" algn="l">
              <a:lnSpc>
                <a:spcPct val="135714"/>
              </a:lnSpc>
              <a:spcBef>
                <a:spcPts val="0"/>
              </a:spcBef>
              <a:spcAft>
                <a:spcPts val="0"/>
              </a:spcAft>
              <a:buNone/>
            </a:pPr>
            <a:r>
              <a:rPr lang="en" sz="1400"/>
              <a:t>else{</a:t>
            </a:r>
            <a:endParaRPr sz="1400"/>
          </a:p>
          <a:p>
            <a:pPr indent="0" lvl="0" marL="0" rtl="0" algn="l">
              <a:lnSpc>
                <a:spcPct val="135714"/>
              </a:lnSpc>
              <a:spcBef>
                <a:spcPts val="0"/>
              </a:spcBef>
              <a:spcAft>
                <a:spcPts val="0"/>
              </a:spcAft>
              <a:buNone/>
            </a:pPr>
            <a:r>
              <a:rPr lang="en" sz="1400"/>
              <a:t>	</a:t>
            </a:r>
            <a:r>
              <a:rPr lang="en" sz="1400"/>
              <a:t>r</a:t>
            </a:r>
            <a:r>
              <a:rPr lang="en" sz="1400"/>
              <a:t>eturn 5;</a:t>
            </a:r>
            <a:endParaRPr sz="1400"/>
          </a:p>
          <a:p>
            <a:pPr indent="0" lvl="0" marL="0" rtl="0" algn="l">
              <a:lnSpc>
                <a:spcPct val="135714"/>
              </a:lnSpc>
              <a:spcBef>
                <a:spcPts val="0"/>
              </a:spcBef>
              <a:spcAft>
                <a:spcPts val="0"/>
              </a:spcAft>
              <a:buNone/>
            </a:pPr>
            <a:r>
              <a:rPr lang="en" sz="1400"/>
              <a:t>}</a:t>
            </a:r>
            <a:endParaRPr sz="1400"/>
          </a:p>
          <a:p>
            <a:pPr indent="0" lvl="0" marL="0" rtl="0" algn="l">
              <a:lnSpc>
                <a:spcPct val="135714"/>
              </a:lnSpc>
              <a:spcBef>
                <a:spcPts val="0"/>
              </a:spcBef>
              <a:spcAft>
                <a:spcPts val="0"/>
              </a:spcAft>
              <a:buNone/>
            </a:pPr>
            <a:r>
              <a:rPr lang="en" sz="1400"/>
              <a:t>}</a:t>
            </a:r>
            <a:endParaRPr sz="1400"/>
          </a:p>
          <a:p>
            <a:pPr indent="0" lvl="0" marL="0" rtl="0" algn="l">
              <a:lnSpc>
                <a:spcPct val="135714"/>
              </a:lnSpc>
              <a:spcBef>
                <a:spcPts val="0"/>
              </a:spcBef>
              <a:spcAft>
                <a:spcPts val="0"/>
              </a:spcAft>
              <a:buClr>
                <a:schemeClr val="dk1"/>
              </a:buClr>
              <a:buSzPts val="1100"/>
              <a:buFont typeface="Arial"/>
              <a:buNone/>
            </a:pPr>
            <a:r>
              <a:rPr lang="en" sz="1400"/>
              <a:t>}</a:t>
            </a:r>
            <a:endParaRPr sz="1400"/>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Angular project flow:</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Index.html</a:t>
            </a:r>
            <a:endParaRPr/>
          </a:p>
          <a:p>
            <a:pPr indent="0" lvl="0" marL="0" rtl="0" algn="l">
              <a:spcBef>
                <a:spcPts val="1600"/>
              </a:spcBef>
              <a:spcAft>
                <a:spcPts val="0"/>
              </a:spcAft>
              <a:buNone/>
            </a:pPr>
            <a:r>
              <a:rPr lang="en"/>
              <a:t>Main.ts</a:t>
            </a:r>
            <a:endParaRPr/>
          </a:p>
          <a:p>
            <a:pPr indent="0" lvl="0" marL="0" rtl="0" algn="l">
              <a:spcBef>
                <a:spcPts val="1600"/>
              </a:spcBef>
              <a:spcAft>
                <a:spcPts val="0"/>
              </a:spcAft>
              <a:buNone/>
            </a:pPr>
            <a:r>
              <a:rPr lang="en"/>
              <a:t>App.module.ts</a:t>
            </a:r>
            <a:endParaRPr/>
          </a:p>
          <a:p>
            <a:pPr indent="0" lvl="0" marL="0" rtl="0" algn="l">
              <a:spcBef>
                <a:spcPts val="1600"/>
              </a:spcBef>
              <a:spcAft>
                <a:spcPts val="0"/>
              </a:spcAft>
              <a:buNone/>
            </a:pPr>
            <a:r>
              <a:rPr lang="en"/>
              <a:t>App.component.ts</a:t>
            </a:r>
            <a:endParaRPr/>
          </a:p>
          <a:p>
            <a:pPr indent="0" lvl="0" marL="0" rtl="0" algn="l">
              <a:spcBef>
                <a:spcPts val="1600"/>
              </a:spcBef>
              <a:spcAft>
                <a:spcPts val="0"/>
              </a:spcAft>
              <a:buNone/>
            </a:pPr>
            <a:r>
              <a:rPr lang="en"/>
              <a:t>App.component.html</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p:nvPr/>
        </p:nvSpPr>
        <p:spPr>
          <a:xfrm>
            <a:off x="0" y="883100"/>
            <a:ext cx="8043600" cy="426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txBox="1"/>
          <p:nvPr>
            <p:ph type="title"/>
          </p:nvPr>
        </p:nvSpPr>
        <p:spPr>
          <a:xfrm>
            <a:off x="187775" y="68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of Angular App:</a:t>
            </a:r>
            <a:endParaRPr/>
          </a:p>
        </p:txBody>
      </p:sp>
      <p:sp>
        <p:nvSpPr>
          <p:cNvPr id="73" name="Google Shape;73;p16"/>
          <p:cNvSpPr/>
          <p:nvPr/>
        </p:nvSpPr>
        <p:spPr>
          <a:xfrm>
            <a:off x="3351600" y="1295100"/>
            <a:ext cx="1584900" cy="2553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Component</a:t>
            </a:r>
            <a:endParaRPr/>
          </a:p>
          <a:p>
            <a:pPr indent="0" lvl="0" marL="0" rtl="0" algn="l">
              <a:spcBef>
                <a:spcPts val="0"/>
              </a:spcBef>
              <a:spcAft>
                <a:spcPts val="0"/>
              </a:spcAft>
              <a:buNone/>
            </a:pPr>
            <a:r>
              <a:rPr lang="en"/>
              <a:t>@Component({</a:t>
            </a:r>
            <a:endParaRPr/>
          </a:p>
          <a:p>
            <a:pPr indent="0" lvl="0" marL="0" rtl="0" algn="l">
              <a:spcBef>
                <a:spcPts val="0"/>
              </a:spcBef>
              <a:spcAft>
                <a:spcPts val="0"/>
              </a:spcAft>
              <a:buNone/>
            </a:pPr>
            <a:r>
              <a:rPr lang="en"/>
              <a:t>Selector:’name’,</a:t>
            </a:r>
            <a:endParaRPr/>
          </a:p>
          <a:p>
            <a:pPr indent="0" lvl="0" marL="0" rtl="0" algn="l">
              <a:spcBef>
                <a:spcPts val="0"/>
              </a:spcBef>
              <a:spcAft>
                <a:spcPts val="0"/>
              </a:spcAft>
              <a:buNone/>
            </a:pPr>
            <a:r>
              <a:rPr lang="en"/>
              <a:t>templateUrl:’Template’</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export class component{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p:txBody>
      </p:sp>
      <p:sp>
        <p:nvSpPr>
          <p:cNvPr id="74" name="Google Shape;74;p16"/>
          <p:cNvSpPr/>
          <p:nvPr/>
        </p:nvSpPr>
        <p:spPr>
          <a:xfrm>
            <a:off x="651300" y="1295100"/>
            <a:ext cx="1584900" cy="2553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Template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&lt;html&gt;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&lt;selector&gt;</a:t>
            </a:r>
            <a:endParaRPr/>
          </a:p>
          <a:p>
            <a:pPr indent="0" lvl="0" marL="0" rtl="0" algn="l">
              <a:spcBef>
                <a:spcPts val="0"/>
              </a:spcBef>
              <a:spcAft>
                <a:spcPts val="0"/>
              </a:spcAft>
              <a:buNone/>
            </a:pPr>
            <a:r>
              <a:rPr lang="en"/>
              <a:t>&lt;/selector&gt;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&lt;/html&gt;</a:t>
            </a:r>
            <a:endParaRPr/>
          </a:p>
        </p:txBody>
      </p:sp>
      <p:sp>
        <p:nvSpPr>
          <p:cNvPr id="75" name="Google Shape;75;p16"/>
          <p:cNvSpPr/>
          <p:nvPr/>
        </p:nvSpPr>
        <p:spPr>
          <a:xfrm>
            <a:off x="5973900" y="1295100"/>
            <a:ext cx="1584900" cy="2553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Service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@Injectable()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export class service{</a:t>
            </a:r>
            <a:endParaRPr/>
          </a:p>
          <a:p>
            <a:pPr indent="0" lvl="0" marL="0" rtl="0" algn="l">
              <a:spcBef>
                <a:spcPts val="0"/>
              </a:spcBef>
              <a:spcAft>
                <a:spcPts val="0"/>
              </a:spcAft>
              <a:buNone/>
            </a:pPr>
            <a:r>
              <a:rPr lang="en"/>
              <a:t>Get()</a:t>
            </a:r>
            <a:endParaRPr/>
          </a:p>
          <a:p>
            <a:pPr indent="0" lvl="0" marL="0" rtl="0" algn="l">
              <a:spcBef>
                <a:spcPts val="0"/>
              </a:spcBef>
              <a:spcAft>
                <a:spcPts val="0"/>
              </a:spcAft>
              <a:buNone/>
            </a:pPr>
            <a:r>
              <a:rPr lang="en"/>
              <a:t>post(params)</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6" name="Google Shape;76;p16"/>
          <p:cNvSpPr/>
          <p:nvPr/>
        </p:nvSpPr>
        <p:spPr>
          <a:xfrm>
            <a:off x="4936500" y="2020250"/>
            <a:ext cx="1037400" cy="272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p:nvPr/>
        </p:nvSpPr>
        <p:spPr>
          <a:xfrm>
            <a:off x="2236200" y="2031425"/>
            <a:ext cx="1115400" cy="39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p:nvPr/>
        </p:nvSpPr>
        <p:spPr>
          <a:xfrm>
            <a:off x="2267400" y="2779400"/>
            <a:ext cx="1115400" cy="396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p:nvPr/>
        </p:nvSpPr>
        <p:spPr>
          <a:xfrm>
            <a:off x="2236188" y="1546763"/>
            <a:ext cx="1115400" cy="2727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txBox="1"/>
          <p:nvPr/>
        </p:nvSpPr>
        <p:spPr>
          <a:xfrm>
            <a:off x="2236200" y="1301325"/>
            <a:ext cx="1115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[(ngModel)]</a:t>
            </a:r>
            <a:endParaRPr/>
          </a:p>
        </p:txBody>
      </p:sp>
      <p:sp>
        <p:nvSpPr>
          <p:cNvPr id="81" name="Google Shape;81;p16"/>
          <p:cNvSpPr txBox="1"/>
          <p:nvPr/>
        </p:nvSpPr>
        <p:spPr>
          <a:xfrm>
            <a:off x="2304300" y="1778475"/>
            <a:ext cx="979200" cy="1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(click)</a:t>
            </a:r>
            <a:endParaRPr/>
          </a:p>
        </p:txBody>
      </p:sp>
      <p:sp>
        <p:nvSpPr>
          <p:cNvPr id="82" name="Google Shape;82;p16"/>
          <p:cNvSpPr txBox="1"/>
          <p:nvPr/>
        </p:nvSpPr>
        <p:spPr>
          <a:xfrm>
            <a:off x="2288775" y="2494975"/>
            <a:ext cx="1375800" cy="3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{{var_name}}</a:t>
            </a:r>
            <a:endParaRPr/>
          </a:p>
        </p:txBody>
      </p:sp>
      <p:sp>
        <p:nvSpPr>
          <p:cNvPr id="83" name="Google Shape;83;p16"/>
          <p:cNvSpPr/>
          <p:nvPr/>
        </p:nvSpPr>
        <p:spPr>
          <a:xfrm>
            <a:off x="7362025" y="1389375"/>
            <a:ext cx="929400" cy="396600"/>
          </a:xfrm>
          <a:prstGeom prst="leftRigh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a:off x="7423975" y="1036300"/>
            <a:ext cx="805500" cy="33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Interceptors</a:t>
            </a:r>
            <a:endParaRPr/>
          </a:p>
        </p:txBody>
      </p:sp>
      <p:sp>
        <p:nvSpPr>
          <p:cNvPr id="85" name="Google Shape;85;p16"/>
          <p:cNvSpPr txBox="1"/>
          <p:nvPr/>
        </p:nvSpPr>
        <p:spPr>
          <a:xfrm>
            <a:off x="4847850" y="1599500"/>
            <a:ext cx="1214700" cy="4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Dependency Injection</a:t>
            </a:r>
            <a:endParaRPr/>
          </a:p>
        </p:txBody>
      </p:sp>
      <p:sp>
        <p:nvSpPr>
          <p:cNvPr id="86" name="Google Shape;86;p16"/>
          <p:cNvSpPr/>
          <p:nvPr/>
        </p:nvSpPr>
        <p:spPr>
          <a:xfrm>
            <a:off x="1203775" y="3990925"/>
            <a:ext cx="6220200" cy="1140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App.module  == @NgModule()</a:t>
            </a:r>
            <a:endParaRPr/>
          </a:p>
          <a:p>
            <a:pPr indent="0" lvl="0" marL="0" rtl="0" algn="l">
              <a:spcBef>
                <a:spcPts val="0"/>
              </a:spcBef>
              <a:spcAft>
                <a:spcPts val="0"/>
              </a:spcAft>
              <a:buNone/>
            </a:pPr>
            <a:r>
              <a:rPr lang="en"/>
              <a:t>Imports:[Modules],</a:t>
            </a:r>
            <a:endParaRPr/>
          </a:p>
          <a:p>
            <a:pPr indent="0" lvl="0" marL="0" rtl="0" algn="l">
              <a:spcBef>
                <a:spcPts val="0"/>
              </a:spcBef>
              <a:spcAft>
                <a:spcPts val="0"/>
              </a:spcAft>
              <a:buNone/>
            </a:pPr>
            <a:r>
              <a:rPr lang="en"/>
              <a:t>Declarations:[Components,Pipes,Directives],</a:t>
            </a:r>
            <a:endParaRPr/>
          </a:p>
          <a:p>
            <a:pPr indent="0" lvl="0" marL="0" rtl="0" algn="l">
              <a:spcBef>
                <a:spcPts val="0"/>
              </a:spcBef>
              <a:spcAft>
                <a:spcPts val="0"/>
              </a:spcAft>
              <a:buNone/>
            </a:pPr>
            <a:r>
              <a:rPr lang="en"/>
              <a:t>Providers:[Services],</a:t>
            </a:r>
            <a:endParaRPr/>
          </a:p>
          <a:p>
            <a:pPr indent="0" lvl="0" marL="0" rtl="0" algn="l">
              <a:spcBef>
                <a:spcPts val="0"/>
              </a:spcBef>
              <a:spcAft>
                <a:spcPts val="0"/>
              </a:spcAft>
              <a:buNone/>
            </a:pPr>
            <a:r>
              <a:rPr lang="en"/>
              <a:t>Bootstrap:[Component]</a:t>
            </a:r>
            <a:endParaRPr/>
          </a:p>
        </p:txBody>
      </p:sp>
      <p:sp>
        <p:nvSpPr>
          <p:cNvPr id="87" name="Google Shape;87;p16"/>
          <p:cNvSpPr/>
          <p:nvPr/>
        </p:nvSpPr>
        <p:spPr>
          <a:xfrm>
            <a:off x="3879325" y="3849100"/>
            <a:ext cx="309900" cy="396600"/>
          </a:xfrm>
          <a:prstGeom prst="downArrowCallout">
            <a:avLst>
              <a:gd fmla="val 25000" name="adj1"/>
              <a:gd fmla="val 25000" name="adj2"/>
              <a:gd fmla="val 25000" name="adj3"/>
              <a:gd fmla="val 64977"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a:off x="6485725" y="3849100"/>
            <a:ext cx="309900" cy="396600"/>
          </a:xfrm>
          <a:prstGeom prst="downArrowCallout">
            <a:avLst>
              <a:gd fmla="val 25000" name="adj1"/>
              <a:gd fmla="val 25000" name="adj2"/>
              <a:gd fmla="val 25000" name="adj3"/>
              <a:gd fmla="val 64977"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a:off x="8291425" y="1067300"/>
            <a:ext cx="716100" cy="15231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Server</a:t>
            </a:r>
            <a:endParaRPr/>
          </a:p>
        </p:txBody>
      </p:sp>
      <p:sp>
        <p:nvSpPr>
          <p:cNvPr id="90" name="Google Shape;90;p16"/>
          <p:cNvSpPr/>
          <p:nvPr/>
        </p:nvSpPr>
        <p:spPr>
          <a:xfrm>
            <a:off x="49575" y="1550550"/>
            <a:ext cx="533700" cy="109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@Pipe()</a:t>
            </a:r>
            <a:endParaRPr/>
          </a:p>
        </p:txBody>
      </p:sp>
      <p:sp>
        <p:nvSpPr>
          <p:cNvPr id="91" name="Google Shape;91;p16"/>
          <p:cNvSpPr/>
          <p:nvPr/>
        </p:nvSpPr>
        <p:spPr>
          <a:xfrm flipH="1" rot="10800000">
            <a:off x="272650" y="2646625"/>
            <a:ext cx="1003800" cy="2025900"/>
          </a:xfrm>
          <a:prstGeom prst="bentArrow">
            <a:avLst>
              <a:gd fmla="val 25000" name="adj1"/>
              <a:gd fmla="val 21432"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a:off x="34125" y="2868500"/>
            <a:ext cx="564600" cy="109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@Directive</a:t>
            </a:r>
            <a:endParaRPr/>
          </a:p>
        </p:txBody>
      </p:sp>
      <p:sp>
        <p:nvSpPr>
          <p:cNvPr id="93" name="Google Shape;93;p16"/>
          <p:cNvSpPr/>
          <p:nvPr/>
        </p:nvSpPr>
        <p:spPr>
          <a:xfrm flipH="1" rot="10800000">
            <a:off x="464500" y="3964700"/>
            <a:ext cx="620100" cy="731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p:nvPr/>
        </p:nvSpPr>
        <p:spPr>
          <a:xfrm>
            <a:off x="2243300" y="3519900"/>
            <a:ext cx="1115400" cy="272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txBox="1"/>
          <p:nvPr/>
        </p:nvSpPr>
        <p:spPr>
          <a:xfrm>
            <a:off x="2221200" y="3211600"/>
            <a:ext cx="1115400" cy="2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[var_name]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a:t>
            </a:r>
            <a:endParaRPr/>
          </a:p>
        </p:txBody>
      </p:sp>
      <p:sp>
        <p:nvSpPr>
          <p:cNvPr id="101" name="Google Shape;101;p17"/>
          <p:cNvSpPr txBox="1"/>
          <p:nvPr>
            <p:ph idx="1" type="body"/>
          </p:nvPr>
        </p:nvSpPr>
        <p:spPr>
          <a:xfrm>
            <a:off x="311700" y="1152475"/>
            <a:ext cx="8520600" cy="38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basic building block of the Angular.</a:t>
            </a:r>
            <a:endParaRPr/>
          </a:p>
          <a:p>
            <a:pPr indent="0" lvl="0" marL="0" rtl="0" algn="l">
              <a:spcBef>
                <a:spcPts val="1600"/>
              </a:spcBef>
              <a:spcAft>
                <a:spcPts val="0"/>
              </a:spcAft>
              <a:buNone/>
            </a:pPr>
            <a:r>
              <a:rPr lang="en"/>
              <a:t>Everything that we see on the View is the component in Angular.</a:t>
            </a:r>
            <a:endParaRPr/>
          </a:p>
          <a:p>
            <a:pPr indent="0" lvl="0" marL="0" rtl="0" algn="l">
              <a:spcBef>
                <a:spcPts val="1600"/>
              </a:spcBef>
              <a:spcAft>
                <a:spcPts val="0"/>
              </a:spcAft>
              <a:buNone/>
            </a:pPr>
            <a:r>
              <a:rPr lang="en"/>
              <a:t>We can create  component manually as well as with help of Angular cli.</a:t>
            </a:r>
            <a:endParaRPr/>
          </a:p>
          <a:p>
            <a:pPr indent="0" lvl="0" marL="0" rtl="0" algn="l">
              <a:spcBef>
                <a:spcPts val="1600"/>
              </a:spcBef>
              <a:spcAft>
                <a:spcPts val="0"/>
              </a:spcAft>
              <a:buNone/>
            </a:pPr>
            <a:r>
              <a:rPr lang="en"/>
              <a:t>It is best practice to create component with cli as it will automatically register your component in the app.module.ts.</a:t>
            </a:r>
            <a:endParaRPr/>
          </a:p>
          <a:p>
            <a:pPr indent="0" lvl="0" marL="0" rtl="0" algn="l">
              <a:spcBef>
                <a:spcPts val="1600"/>
              </a:spcBef>
              <a:spcAft>
                <a:spcPts val="0"/>
              </a:spcAft>
              <a:buNone/>
            </a:pPr>
            <a:r>
              <a:rPr lang="en"/>
              <a:t>After creating component you need  to register it in the app.module.ts file under the declaration  section.</a:t>
            </a:r>
            <a:endParaRPr/>
          </a:p>
          <a:p>
            <a:pPr indent="0" lvl="0" marL="0" rtl="0" algn="l">
              <a:spcBef>
                <a:spcPts val="1600"/>
              </a:spcBef>
              <a:spcAft>
                <a:spcPts val="0"/>
              </a:spcAft>
              <a:buNone/>
            </a:pPr>
            <a:r>
              <a:rPr lang="en"/>
              <a:t>“@Component” is the decorator that determines the ts file writing is a component.</a:t>
            </a:r>
            <a:endParaRPr/>
          </a:p>
          <a:p>
            <a:pPr indent="0" lvl="0" marL="0" rtl="0" algn="l">
              <a:spcBef>
                <a:spcPts val="1600"/>
              </a:spcBef>
              <a:spcAft>
                <a:spcPts val="1600"/>
              </a:spcAft>
              <a:buNone/>
            </a:pP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8"/>
          <p:cNvSpPr txBox="1"/>
          <p:nvPr>
            <p:ph idx="1" type="body"/>
          </p:nvPr>
        </p:nvSpPr>
        <p:spPr>
          <a:xfrm>
            <a:off x="311700" y="322250"/>
            <a:ext cx="8520600" cy="463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a:t>
            </a:r>
            <a:endParaRPr/>
          </a:p>
          <a:p>
            <a:pPr indent="0" lvl="0" marL="0" rtl="0" algn="l">
              <a:spcBef>
                <a:spcPts val="1600"/>
              </a:spcBef>
              <a:spcAft>
                <a:spcPts val="0"/>
              </a:spcAft>
              <a:buNone/>
            </a:pPr>
            <a:r>
              <a:rPr lang="en"/>
              <a:t>selector:’selector-name’,</a:t>
            </a:r>
            <a:endParaRPr/>
          </a:p>
          <a:p>
            <a:pPr indent="0" lvl="0" marL="0" rtl="0" algn="l">
              <a:spcBef>
                <a:spcPts val="1600"/>
              </a:spcBef>
              <a:spcAft>
                <a:spcPts val="0"/>
              </a:spcAft>
              <a:buNone/>
            </a:pPr>
            <a:r>
              <a:rPr lang="en"/>
              <a:t>templateUrl:’template.html’,</a:t>
            </a:r>
            <a:endParaRPr/>
          </a:p>
          <a:p>
            <a:pPr indent="0" lvl="0" marL="0" rtl="0" algn="l">
              <a:spcBef>
                <a:spcPts val="1600"/>
              </a:spcBef>
              <a:spcAft>
                <a:spcPts val="0"/>
              </a:spcAft>
              <a:buNone/>
            </a:pPr>
            <a:r>
              <a:rPr lang="en"/>
              <a:t>styleUrls:[‘style.scss’]</a:t>
            </a:r>
            <a:endParaRPr/>
          </a:p>
          <a:p>
            <a:pPr indent="0" lvl="0" marL="0" rtl="0" algn="l">
              <a:spcBef>
                <a:spcPts val="1600"/>
              </a:spcBef>
              <a:spcAft>
                <a:spcPts val="0"/>
              </a:spcAft>
              <a:buNone/>
            </a:pPr>
            <a:r>
              <a:rPr lang="en"/>
              <a:t>});</a:t>
            </a:r>
            <a:endParaRPr/>
          </a:p>
          <a:p>
            <a:pPr indent="0" lvl="0" marL="0" rtl="0" algn="l">
              <a:spcBef>
                <a:spcPts val="1600"/>
              </a:spcBef>
              <a:spcAft>
                <a:spcPts val="0"/>
              </a:spcAft>
              <a:buNone/>
            </a:pPr>
            <a:r>
              <a:rPr lang="en"/>
              <a:t>e</a:t>
            </a:r>
            <a:r>
              <a:rPr lang="en"/>
              <a:t>xport class ComponentName{</a:t>
            </a:r>
            <a:endParaRPr/>
          </a:p>
          <a:p>
            <a:pPr indent="0" lvl="0" marL="0" rtl="0" algn="l">
              <a:spcBef>
                <a:spcPts val="1600"/>
              </a:spcBef>
              <a:spcAft>
                <a:spcPts val="0"/>
              </a:spcAft>
              <a:buNone/>
            </a:pPr>
            <a:r>
              <a:rPr lang="en"/>
              <a:t>constructor(){}</a:t>
            </a:r>
            <a:endParaRPr/>
          </a:p>
          <a:p>
            <a:pPr indent="0" lvl="0" marL="0" rtl="0" algn="l">
              <a:spcBef>
                <a:spcPts val="1600"/>
              </a:spcBef>
              <a:spcAft>
                <a:spcPts val="0"/>
              </a:spcAft>
              <a:buNone/>
            </a:pPr>
            <a:r>
              <a:rPr lang="en"/>
              <a:t>			//Business logic for the component</a:t>
            </a:r>
            <a:endParaRPr/>
          </a:p>
          <a:p>
            <a:pPr indent="0" lvl="0" marL="0" rtl="0" algn="l">
              <a:spcBef>
                <a:spcPts val="1600"/>
              </a:spcBef>
              <a:spcAft>
                <a:spcPts val="1600"/>
              </a:spcAft>
              <a:buNone/>
            </a:pPr>
            <a:r>
              <a:rPr lang="en"/>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224925" y="103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Templates</a:t>
            </a:r>
            <a:endParaRPr/>
          </a:p>
        </p:txBody>
      </p:sp>
      <p:sp>
        <p:nvSpPr>
          <p:cNvPr id="112" name="Google Shape;112;p19"/>
          <p:cNvSpPr txBox="1"/>
          <p:nvPr>
            <p:ph idx="1" type="body"/>
          </p:nvPr>
        </p:nvSpPr>
        <p:spPr>
          <a:xfrm>
            <a:off x="135825" y="800175"/>
            <a:ext cx="8698800" cy="424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Template is the .html file that gets rendered on the browser.Each component is having its  own html template which defines what does that component exactly want to show on the screen.</a:t>
            </a:r>
            <a:r>
              <a:rPr lang="en"/>
              <a:t>It contains html tags.</a:t>
            </a:r>
            <a:endParaRPr/>
          </a:p>
          <a:p>
            <a:pPr indent="0" lvl="0" marL="0" rtl="0" algn="l">
              <a:spcBef>
                <a:spcPts val="1600"/>
              </a:spcBef>
              <a:spcAft>
                <a:spcPts val="0"/>
              </a:spcAft>
              <a:buNone/>
            </a:pPr>
            <a:r>
              <a:rPr lang="en"/>
              <a:t>It also contains the selectornames of its child component.</a:t>
            </a:r>
            <a:endParaRPr/>
          </a:p>
          <a:p>
            <a:pPr indent="0" lvl="0" marL="0" rtl="0" algn="l">
              <a:spcBef>
                <a:spcPts val="1600"/>
              </a:spcBef>
              <a:spcAft>
                <a:spcPts val="0"/>
              </a:spcAft>
              <a:buNone/>
            </a:pPr>
            <a:r>
              <a:rPr lang="en"/>
              <a:t>Selector of the child component is placed in the parent template to copy the structure of that child to the parent.</a:t>
            </a:r>
            <a:endParaRPr/>
          </a:p>
          <a:p>
            <a:pPr indent="0" lvl="0" marL="0" rtl="0" algn="l">
              <a:spcBef>
                <a:spcPts val="1600"/>
              </a:spcBef>
              <a:spcAft>
                <a:spcPts val="0"/>
              </a:spcAft>
              <a:buNone/>
            </a:pPr>
            <a:r>
              <a:rPr lang="en"/>
              <a:t>It is just the name defined in the metadata of component selector of that child.</a:t>
            </a:r>
            <a:endParaRPr/>
          </a:p>
          <a:p>
            <a:pPr indent="0" lvl="0" marL="0" rtl="0" algn="l">
              <a:spcBef>
                <a:spcPts val="1600"/>
              </a:spcBef>
              <a:spcAft>
                <a:spcPts val="0"/>
              </a:spcAft>
              <a:buNone/>
            </a:pPr>
            <a:r>
              <a:rPr lang="en"/>
              <a:t>We can place selector just like html tags eg.</a:t>
            </a:r>
            <a:r>
              <a:rPr i="1" lang="en" u="sng"/>
              <a:t>&lt;selector-name&gt;</a:t>
            </a:r>
            <a:r>
              <a:rPr i="1" lang="en" u="sng"/>
              <a:t>&lt;/selector-name&gt;</a:t>
            </a:r>
            <a:endParaRPr i="1" u="sng"/>
          </a:p>
          <a:p>
            <a:pPr indent="0" lvl="0" marL="0" rtl="0" algn="l">
              <a:spcBef>
                <a:spcPts val="1600"/>
              </a:spcBef>
              <a:spcAft>
                <a:spcPts val="0"/>
              </a:spcAft>
              <a:buNone/>
            </a:pPr>
            <a:r>
              <a:rPr lang="en"/>
              <a:t>We can also pass variables  from parent to child with help of this selectors.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184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Services</a:t>
            </a:r>
            <a:endParaRPr/>
          </a:p>
        </p:txBody>
      </p:sp>
      <p:sp>
        <p:nvSpPr>
          <p:cNvPr id="118" name="Google Shape;118;p20"/>
          <p:cNvSpPr txBox="1"/>
          <p:nvPr>
            <p:ph idx="1" type="body"/>
          </p:nvPr>
        </p:nvSpPr>
        <p:spPr>
          <a:xfrm>
            <a:off x="311700" y="757475"/>
            <a:ext cx="8520600" cy="42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Services are the .ts file where  we can write our common function logic that can be used throughout various components.</a:t>
            </a:r>
            <a:endParaRPr/>
          </a:p>
          <a:p>
            <a:pPr indent="0" lvl="0" marL="0" rtl="0" algn="l">
              <a:spcBef>
                <a:spcPts val="1600"/>
              </a:spcBef>
              <a:spcAft>
                <a:spcPts val="0"/>
              </a:spcAft>
              <a:buNone/>
            </a:pPr>
            <a:r>
              <a:rPr lang="en"/>
              <a:t>Services are also used to make rest API calls.</a:t>
            </a:r>
            <a:endParaRPr/>
          </a:p>
          <a:p>
            <a:pPr indent="0" lvl="0" marL="0" rtl="0" algn="l">
              <a:spcBef>
                <a:spcPts val="1600"/>
              </a:spcBef>
              <a:spcAft>
                <a:spcPts val="0"/>
              </a:spcAft>
              <a:buNone/>
            </a:pPr>
            <a:r>
              <a:rPr lang="en"/>
              <a:t>As like component we also need to register our services in app.module.ts under providers array.</a:t>
            </a:r>
            <a:endParaRPr/>
          </a:p>
          <a:p>
            <a:pPr indent="0" lvl="0" marL="0" rtl="0" algn="l">
              <a:spcBef>
                <a:spcPts val="1600"/>
              </a:spcBef>
              <a:spcAft>
                <a:spcPts val="0"/>
              </a:spcAft>
              <a:buNone/>
            </a:pPr>
            <a:r>
              <a:rPr lang="en"/>
              <a:t>Services can be identified with the help of @Injectable decorator.</a:t>
            </a:r>
            <a:endParaRPr/>
          </a:p>
          <a:p>
            <a:pPr indent="0" lvl="0" marL="0" rtl="0" algn="l">
              <a:spcBef>
                <a:spcPts val="1600"/>
              </a:spcBef>
              <a:spcAft>
                <a:spcPts val="0"/>
              </a:spcAft>
              <a:buNone/>
            </a:pPr>
            <a:r>
              <a:rPr lang="en"/>
              <a:t>To make http call we need to import HttpClient and then with help of instance of that we can make rest API calls.</a:t>
            </a:r>
            <a:endParaRPr/>
          </a:p>
          <a:p>
            <a:pPr indent="0" lvl="0" marL="0" rtl="0" algn="l">
              <a:spcBef>
                <a:spcPts val="1600"/>
              </a:spcBef>
              <a:spcAft>
                <a:spcPts val="0"/>
              </a:spcAft>
              <a:buNone/>
            </a:pPr>
            <a:r>
              <a:rPr lang="en"/>
              <a:t>To handle rest API calls We can write successCallBack to handle response and errorCallback to handle errors.</a:t>
            </a:r>
            <a:endParaRPr/>
          </a:p>
          <a:p>
            <a:pPr indent="0" lvl="0" marL="0" rtl="0" algn="l">
              <a:spcBef>
                <a:spcPts val="1600"/>
              </a:spcBef>
              <a:spcAft>
                <a:spcPts val="1600"/>
              </a:spcAft>
              <a:buNone/>
            </a:pP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1"/>
          <p:cNvSpPr txBox="1"/>
          <p:nvPr>
            <p:ph idx="1" type="body"/>
          </p:nvPr>
        </p:nvSpPr>
        <p:spPr>
          <a:xfrm>
            <a:off x="311700" y="260275"/>
            <a:ext cx="8520600" cy="48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 { HttpClient } from ‘@angular/common/http’;</a:t>
            </a:r>
            <a:endParaRPr/>
          </a:p>
          <a:p>
            <a:pPr indent="0" lvl="0" marL="0" rtl="0" algn="l">
              <a:spcBef>
                <a:spcPts val="1600"/>
              </a:spcBef>
              <a:spcAft>
                <a:spcPts val="0"/>
              </a:spcAft>
              <a:buNone/>
            </a:pPr>
            <a:r>
              <a:rPr lang="en"/>
              <a:t>@Injectable()</a:t>
            </a:r>
            <a:endParaRPr/>
          </a:p>
          <a:p>
            <a:pPr indent="0" lvl="0" marL="0" rtl="0" algn="l">
              <a:spcBef>
                <a:spcPts val="1600"/>
              </a:spcBef>
              <a:spcAft>
                <a:spcPts val="0"/>
              </a:spcAft>
              <a:buNone/>
            </a:pPr>
            <a:r>
              <a:rPr lang="en"/>
              <a:t>export class ServiceName{</a:t>
            </a:r>
            <a:endParaRPr/>
          </a:p>
          <a:p>
            <a:pPr indent="0" lvl="0" marL="0" rtl="0" algn="l">
              <a:spcBef>
                <a:spcPts val="1600"/>
              </a:spcBef>
              <a:spcAft>
                <a:spcPts val="0"/>
              </a:spcAft>
              <a:buNone/>
            </a:pPr>
            <a:r>
              <a:rPr lang="en"/>
              <a:t>//Rest Api Calls </a:t>
            </a:r>
            <a:endParaRPr/>
          </a:p>
          <a:p>
            <a:pPr indent="0" lvl="0" marL="0" rtl="0" algn="l">
              <a:spcBef>
                <a:spcPts val="1600"/>
              </a:spcBef>
              <a:spcAft>
                <a:spcPts val="0"/>
              </a:spcAft>
              <a:buNone/>
            </a:pPr>
            <a:r>
              <a:rPr lang="en"/>
              <a:t>//Common Functions</a:t>
            </a:r>
            <a:endParaRPr/>
          </a:p>
          <a:p>
            <a:pPr indent="0" lvl="0" marL="0" rtl="0" algn="l">
              <a:spcBef>
                <a:spcPts val="1600"/>
              </a:spcBef>
              <a:spcAft>
                <a:spcPts val="0"/>
              </a:spcAft>
              <a:buNone/>
            </a:pPr>
            <a:r>
              <a:rPr lang="en"/>
              <a:t>constructor(private _http:HttpClient){}</a:t>
            </a:r>
            <a:endParaRPr/>
          </a:p>
          <a:p>
            <a:pPr indent="0" lvl="0" marL="0" rtl="0" algn="l">
              <a:spcBef>
                <a:spcPts val="1600"/>
              </a:spcBef>
              <a:spcAft>
                <a:spcPts val="0"/>
              </a:spcAft>
              <a:buNone/>
            </a:pPr>
            <a:r>
              <a:rPr lang="en"/>
              <a:t>Public getData(){</a:t>
            </a:r>
            <a:endParaRPr/>
          </a:p>
          <a:p>
            <a:pPr indent="0" lvl="0" marL="0" rtl="0" algn="l">
              <a:spcBef>
                <a:spcPts val="1600"/>
              </a:spcBef>
              <a:spcAft>
                <a:spcPts val="0"/>
              </a:spcAft>
              <a:buNone/>
            </a:pPr>
            <a:r>
              <a:rPr lang="en"/>
              <a:t>return this._http.get(url)</a:t>
            </a:r>
            <a:endParaRPr/>
          </a:p>
          <a:p>
            <a:pPr indent="0" lvl="0" marL="0" rtl="0" algn="l">
              <a:spcBef>
                <a:spcPts val="1600"/>
              </a:spcBef>
              <a:spcAft>
                <a:spcPts val="1600"/>
              </a:spcAft>
              <a:buNone/>
            </a:pPr>
            <a:r>
              <a:rPr lang="en"/>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