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9" r:id="rId6"/>
    <p:sldId id="267" r:id="rId7"/>
    <p:sldId id="270" r:id="rId8"/>
    <p:sldId id="265" r:id="rId9"/>
    <p:sldId id="266" r:id="rId10"/>
    <p:sldId id="271" r:id="rId11"/>
    <p:sldId id="272" r:id="rId12"/>
    <p:sldId id="273" r:id="rId13"/>
    <p:sldId id="261" r:id="rId14"/>
    <p:sldId id="262"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7636E22-D310-452A-819F-F630979972D2}" type="datetimeFigureOut">
              <a:rPr lang="en-IN" smtClean="0"/>
              <a:pPr/>
              <a:t>12-04-2020</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5CD069D-2917-4461-AE48-C6854ED46D64}" type="slidenum">
              <a:rPr lang="en-IN" smtClean="0"/>
              <a:pPr/>
              <a:t>‹#›</a:t>
            </a:fld>
            <a:endParaRPr lang="en-IN"/>
          </a:p>
        </p:txBody>
      </p:sp>
    </p:spTree>
    <p:extLst>
      <p:ext uri="{BB962C8B-B14F-4D97-AF65-F5344CB8AC3E}">
        <p14:creationId xmlns:p14="http://schemas.microsoft.com/office/powerpoint/2010/main" xmlns="" val="2176628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636E22-D310-452A-819F-F630979972D2}" type="datetimeFigureOut">
              <a:rPr lang="en-IN" smtClean="0"/>
              <a:pPr/>
              <a:t>12-04-2020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CD069D-2917-4461-AE48-C6854ED46D64}" type="slidenum">
              <a:rPr lang="en-IN" smtClean="0"/>
              <a:pPr/>
              <a:t>‹#›</a:t>
            </a:fld>
            <a:endParaRPr lang="en-IN"/>
          </a:p>
        </p:txBody>
      </p:sp>
    </p:spTree>
    <p:extLst>
      <p:ext uri="{BB962C8B-B14F-4D97-AF65-F5344CB8AC3E}">
        <p14:creationId xmlns:p14="http://schemas.microsoft.com/office/powerpoint/2010/main" xmlns="" val="3343231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7636E22-D310-452A-819F-F630979972D2}" type="datetimeFigureOut">
              <a:rPr lang="en-IN" smtClean="0"/>
              <a:pPr/>
              <a:t>12-04-2020</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5CD069D-2917-4461-AE48-C6854ED46D64}" type="slidenum">
              <a:rPr lang="en-IN" smtClean="0"/>
              <a:pPr/>
              <a:t>‹#›</a:t>
            </a:fld>
            <a:endParaRPr lang="en-IN"/>
          </a:p>
        </p:txBody>
      </p:sp>
    </p:spTree>
    <p:extLst>
      <p:ext uri="{BB962C8B-B14F-4D97-AF65-F5344CB8AC3E}">
        <p14:creationId xmlns:p14="http://schemas.microsoft.com/office/powerpoint/2010/main" xmlns="" val="726956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636E22-D310-452A-819F-F630979972D2}" type="datetimeFigureOut">
              <a:rPr lang="en-IN" smtClean="0"/>
              <a:pPr/>
              <a:t>12-04-2020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35CD069D-2917-4461-AE48-C6854ED46D64}" type="slidenum">
              <a:rPr lang="en-IN" smtClean="0"/>
              <a:pPr/>
              <a:t>‹#›</a:t>
            </a:fld>
            <a:endParaRPr lang="en-IN"/>
          </a:p>
        </p:txBody>
      </p:sp>
    </p:spTree>
    <p:extLst>
      <p:ext uri="{BB962C8B-B14F-4D97-AF65-F5344CB8AC3E}">
        <p14:creationId xmlns:p14="http://schemas.microsoft.com/office/powerpoint/2010/main" xmlns="" val="924658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7636E22-D310-452A-819F-F630979972D2}" type="datetimeFigureOut">
              <a:rPr lang="en-IN" smtClean="0"/>
              <a:pPr/>
              <a:t>12-04-2020</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5CD069D-2917-4461-AE48-C6854ED46D64}" type="slidenum">
              <a:rPr lang="en-IN" smtClean="0"/>
              <a:pPr/>
              <a:t>‹#›</a:t>
            </a:fld>
            <a:endParaRPr lang="en-IN"/>
          </a:p>
        </p:txBody>
      </p:sp>
    </p:spTree>
    <p:extLst>
      <p:ext uri="{BB962C8B-B14F-4D97-AF65-F5344CB8AC3E}">
        <p14:creationId xmlns:p14="http://schemas.microsoft.com/office/powerpoint/2010/main" xmlns="" val="74002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636E22-D310-452A-819F-F630979972D2}" type="datetimeFigureOut">
              <a:rPr lang="en-IN" smtClean="0"/>
              <a:pPr/>
              <a:t>12-04-2020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CD069D-2917-4461-AE48-C6854ED46D64}" type="slidenum">
              <a:rPr lang="en-IN" smtClean="0"/>
              <a:pPr/>
              <a:t>‹#›</a:t>
            </a:fld>
            <a:endParaRPr lang="en-IN"/>
          </a:p>
        </p:txBody>
      </p:sp>
    </p:spTree>
    <p:extLst>
      <p:ext uri="{BB962C8B-B14F-4D97-AF65-F5344CB8AC3E}">
        <p14:creationId xmlns:p14="http://schemas.microsoft.com/office/powerpoint/2010/main" xmlns="" val="2406863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636E22-D310-452A-819F-F630979972D2}" type="datetimeFigureOut">
              <a:rPr lang="en-IN" smtClean="0"/>
              <a:pPr/>
              <a:t>12-04-2020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CD069D-2917-4461-AE48-C6854ED46D64}" type="slidenum">
              <a:rPr lang="en-IN" smtClean="0"/>
              <a:pPr/>
              <a:t>‹#›</a:t>
            </a:fld>
            <a:endParaRPr lang="en-IN"/>
          </a:p>
        </p:txBody>
      </p:sp>
    </p:spTree>
    <p:extLst>
      <p:ext uri="{BB962C8B-B14F-4D97-AF65-F5344CB8AC3E}">
        <p14:creationId xmlns:p14="http://schemas.microsoft.com/office/powerpoint/2010/main" xmlns="" val="2211144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636E22-D310-452A-819F-F630979972D2}" type="datetimeFigureOut">
              <a:rPr lang="en-IN" smtClean="0"/>
              <a:pPr/>
              <a:t>12-04-2020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CD069D-2917-4461-AE48-C6854ED46D64}" type="slidenum">
              <a:rPr lang="en-IN" smtClean="0"/>
              <a:pPr/>
              <a:t>‹#›</a:t>
            </a:fld>
            <a:endParaRPr lang="en-IN"/>
          </a:p>
        </p:txBody>
      </p:sp>
    </p:spTree>
    <p:extLst>
      <p:ext uri="{BB962C8B-B14F-4D97-AF65-F5344CB8AC3E}">
        <p14:creationId xmlns:p14="http://schemas.microsoft.com/office/powerpoint/2010/main" xmlns="" val="297249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36E22-D310-452A-819F-F630979972D2}" type="datetimeFigureOut">
              <a:rPr lang="en-IN" smtClean="0"/>
              <a:pPr/>
              <a:t>12-04-2020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CD069D-2917-4461-AE48-C6854ED46D64}" type="slidenum">
              <a:rPr lang="en-IN" smtClean="0"/>
              <a:pPr/>
              <a:t>‹#›</a:t>
            </a:fld>
            <a:endParaRPr lang="en-IN"/>
          </a:p>
        </p:txBody>
      </p:sp>
    </p:spTree>
    <p:extLst>
      <p:ext uri="{BB962C8B-B14F-4D97-AF65-F5344CB8AC3E}">
        <p14:creationId xmlns:p14="http://schemas.microsoft.com/office/powerpoint/2010/main" xmlns="" val="3975730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7636E22-D310-452A-819F-F630979972D2}" type="datetimeFigureOut">
              <a:rPr lang="en-IN" smtClean="0"/>
              <a:pPr/>
              <a:t>12-04-2020</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5CD069D-2917-4461-AE48-C6854ED46D64}" type="slidenum">
              <a:rPr lang="en-IN" smtClean="0"/>
              <a:pPr/>
              <a:t>‹#›</a:t>
            </a:fld>
            <a:endParaRPr lang="en-IN"/>
          </a:p>
        </p:txBody>
      </p:sp>
    </p:spTree>
    <p:extLst>
      <p:ext uri="{BB962C8B-B14F-4D97-AF65-F5344CB8AC3E}">
        <p14:creationId xmlns:p14="http://schemas.microsoft.com/office/powerpoint/2010/main" xmlns="" val="1736016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636E22-D310-452A-819F-F630979972D2}" type="datetimeFigureOut">
              <a:rPr lang="en-IN" smtClean="0"/>
              <a:pPr/>
              <a:t>12-04-2020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CD069D-2917-4461-AE48-C6854ED46D64}" type="slidenum">
              <a:rPr lang="en-IN" smtClean="0"/>
              <a:pPr/>
              <a:t>‹#›</a:t>
            </a:fld>
            <a:endParaRPr lang="en-IN"/>
          </a:p>
        </p:txBody>
      </p:sp>
    </p:spTree>
    <p:extLst>
      <p:ext uri="{BB962C8B-B14F-4D97-AF65-F5344CB8AC3E}">
        <p14:creationId xmlns:p14="http://schemas.microsoft.com/office/powerpoint/2010/main" xmlns="" val="2002117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7636E22-D310-452A-819F-F630979972D2}" type="datetimeFigureOut">
              <a:rPr lang="en-IN" smtClean="0"/>
              <a:pPr/>
              <a:t>12-04-2020</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5CD069D-2917-4461-AE48-C6854ED46D64}" type="slidenum">
              <a:rPr lang="en-IN" smtClean="0"/>
              <a:pPr/>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17242054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84fd004678.cognitiveclass.ai/la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5CE867-27AF-4888-8806-68FBEE2FAE89}"/>
              </a:ext>
            </a:extLst>
          </p:cNvPr>
          <p:cNvSpPr>
            <a:spLocks noGrp="1"/>
          </p:cNvSpPr>
          <p:nvPr>
            <p:ph type="ctrTitle"/>
          </p:nvPr>
        </p:nvSpPr>
        <p:spPr/>
        <p:txBody>
          <a:bodyPr/>
          <a:lstStyle/>
          <a:p>
            <a:r>
              <a:rPr lang="en-IN" b="1" i="1" dirty="0"/>
              <a:t>Opening a new Hospital in Delhi, India</a:t>
            </a:r>
            <a:r>
              <a:rPr lang="en-IN" dirty="0"/>
              <a:t/>
            </a:r>
            <a:br>
              <a:rPr lang="en-IN" dirty="0"/>
            </a:br>
            <a:endParaRPr lang="en-IN" dirty="0"/>
          </a:p>
        </p:txBody>
      </p:sp>
      <p:sp>
        <p:nvSpPr>
          <p:cNvPr id="3" name="Subtitle 2">
            <a:extLst>
              <a:ext uri="{FF2B5EF4-FFF2-40B4-BE49-F238E27FC236}">
                <a16:creationId xmlns:a16="http://schemas.microsoft.com/office/drawing/2014/main" xmlns="" id="{5677709F-CD28-4E85-B6A3-8D837586C2E6}"/>
              </a:ext>
            </a:extLst>
          </p:cNvPr>
          <p:cNvSpPr>
            <a:spLocks noGrp="1"/>
          </p:cNvSpPr>
          <p:nvPr>
            <p:ph type="subTitle" idx="1"/>
          </p:nvPr>
        </p:nvSpPr>
        <p:spPr/>
        <p:txBody>
          <a:bodyPr/>
          <a:lstStyle/>
          <a:p>
            <a:r>
              <a:rPr lang="en-IN" b="1" dirty="0"/>
              <a:t>IBM Applied Data Science Capstone</a:t>
            </a:r>
            <a:endParaRPr lang="en-IN" dirty="0"/>
          </a:p>
          <a:p>
            <a:endParaRPr lang="en-IN" dirty="0"/>
          </a:p>
        </p:txBody>
      </p:sp>
      <p:sp>
        <p:nvSpPr>
          <p:cNvPr id="4" name="TextBox 3">
            <a:extLst>
              <a:ext uri="{FF2B5EF4-FFF2-40B4-BE49-F238E27FC236}">
                <a16:creationId xmlns:a16="http://schemas.microsoft.com/office/drawing/2014/main" xmlns="" id="{B3F7E1EE-41C7-4002-84D5-CE5816C36C56}"/>
              </a:ext>
            </a:extLst>
          </p:cNvPr>
          <p:cNvSpPr txBox="1"/>
          <p:nvPr/>
        </p:nvSpPr>
        <p:spPr>
          <a:xfrm>
            <a:off x="8890781" y="5340585"/>
            <a:ext cx="4149970" cy="923330"/>
          </a:xfrm>
          <a:prstGeom prst="rect">
            <a:avLst/>
          </a:prstGeom>
          <a:noFill/>
        </p:spPr>
        <p:txBody>
          <a:bodyPr wrap="square" rtlCol="0">
            <a:spAutoFit/>
          </a:bodyPr>
          <a:lstStyle/>
          <a:p>
            <a:r>
              <a:rPr lang="en-IN" b="1" dirty="0">
                <a:solidFill>
                  <a:schemeClr val="bg1"/>
                </a:solidFill>
              </a:rPr>
              <a:t>By:  </a:t>
            </a:r>
            <a:r>
              <a:rPr lang="en-IN" b="1" dirty="0" smtClean="0">
                <a:solidFill>
                  <a:schemeClr val="bg1"/>
                </a:solidFill>
              </a:rPr>
              <a:t>Yogesh Singhal</a:t>
            </a:r>
            <a:endParaRPr lang="en-IN" dirty="0">
              <a:solidFill>
                <a:schemeClr val="bg1"/>
              </a:solidFill>
            </a:endParaRPr>
          </a:p>
          <a:p>
            <a:r>
              <a:rPr lang="en-IN" b="1" smtClean="0">
                <a:solidFill>
                  <a:schemeClr val="bg1"/>
                </a:solidFill>
              </a:rPr>
              <a:t>April </a:t>
            </a:r>
            <a:r>
              <a:rPr lang="en-IN" b="1" dirty="0">
                <a:solidFill>
                  <a:schemeClr val="bg1"/>
                </a:solidFill>
              </a:rPr>
              <a:t>2020</a:t>
            </a:r>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xmlns="" val="879579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0DBD4729-DBDF-40A6-9BA4-E4C97EF6DD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55125130-F4AB-465E-8AE2-E583FCAAB2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xmlns="" id="{E0BA65A2-0302-4468-ADA7-9EC3F9593F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27">
            <a:extLst>
              <a:ext uri="{FF2B5EF4-FFF2-40B4-BE49-F238E27FC236}">
                <a16:creationId xmlns:a16="http://schemas.microsoft.com/office/drawing/2014/main" xmlns="" id="{8C266B9D-DC87-430A-8D3A-2E83639A17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69282F36-261B-49B3-8CA9-FB857C475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xmlns="" id="{B87215C3-3B83-4BE7-9213-26E084BD61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xmlns="" id="{13A105D4-2907-419E-8223-4C266BA1E5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xmlns="" id="{1EEE7F17-8E08-4C69-8E22-661908E6DF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Rectangle 3">
            <a:extLst>
              <a:ext uri="{FF2B5EF4-FFF2-40B4-BE49-F238E27FC236}">
                <a16:creationId xmlns:a16="http://schemas.microsoft.com/office/drawing/2014/main" xmlns="" id="{244B39C9-543C-4E7D-98B3-6D4059A322AD}"/>
              </a:ext>
            </a:extLst>
          </p:cNvPr>
          <p:cNvSpPr>
            <a:spLocks noChangeArrowheads="1"/>
          </p:cNvSpPr>
          <p:nvPr/>
        </p:nvSpPr>
        <p:spPr bwMode="auto">
          <a:xfrm>
            <a:off x="446533" y="453762"/>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xmlns="" id="{CF390650-D24C-4287-81A0-A5A0078AFA71}"/>
              </a:ext>
            </a:extLst>
          </p:cNvPr>
          <p:cNvSpPr>
            <a:spLocks noChangeArrowheads="1"/>
          </p:cNvSpPr>
          <p:nvPr/>
        </p:nvSpPr>
        <p:spPr bwMode="auto">
          <a:xfrm>
            <a:off x="356045" y="3196962"/>
            <a:ext cx="12192001" cy="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5">
            <a:extLst>
              <a:ext uri="{FF2B5EF4-FFF2-40B4-BE49-F238E27FC236}">
                <a16:creationId xmlns:a16="http://schemas.microsoft.com/office/drawing/2014/main" xmlns="" id="{E06AE56D-FD20-4FC3-BF2E-7204FC507DAF}"/>
              </a:ext>
            </a:extLst>
          </p:cNvPr>
          <p:cNvSpPr>
            <a:spLocks noChangeArrowheads="1"/>
          </p:cNvSpPr>
          <p:nvPr/>
        </p:nvSpPr>
        <p:spPr bwMode="auto">
          <a:xfrm>
            <a:off x="356045" y="5397237"/>
            <a:ext cx="12192001" cy="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1">
            <a:extLst>
              <a:ext uri="{FF2B5EF4-FFF2-40B4-BE49-F238E27FC236}">
                <a16:creationId xmlns:a16="http://schemas.microsoft.com/office/drawing/2014/main" xmlns="" id="{47B9D444-9015-4F13-976D-67A9629D318E}"/>
              </a:ext>
            </a:extLst>
          </p:cNvPr>
          <p:cNvSpPr/>
          <p:nvPr/>
        </p:nvSpPr>
        <p:spPr>
          <a:xfrm>
            <a:off x="572086" y="755359"/>
            <a:ext cx="6096000" cy="464871"/>
          </a:xfrm>
          <a:prstGeom prst="rect">
            <a:avLst/>
          </a:prstGeom>
        </p:spPr>
        <p:txBody>
          <a:bodyPr>
            <a:spAutoFit/>
          </a:bodyPr>
          <a:lstStyle/>
          <a:p>
            <a:pPr algn="just">
              <a:lnSpc>
                <a:spcPct val="150000"/>
              </a:lnSpc>
              <a:spcAft>
                <a:spcPts val="600"/>
              </a:spcAft>
            </a:pPr>
            <a:r>
              <a:rPr lang="en-IN"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4. Clustering</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8" name="Picture 17">
            <a:extLst>
              <a:ext uri="{FF2B5EF4-FFF2-40B4-BE49-F238E27FC236}">
                <a16:creationId xmlns:a16="http://schemas.microsoft.com/office/drawing/2014/main" xmlns="" id="{EFEE41A8-02B9-4862-83E3-9FCFC637925C}"/>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6933065" y="996198"/>
            <a:ext cx="4686849" cy="2115023"/>
          </a:xfrm>
          <a:prstGeom prst="rect">
            <a:avLst/>
          </a:prstGeom>
          <a:noFill/>
          <a:ln>
            <a:noFill/>
          </a:ln>
        </p:spPr>
      </p:pic>
      <p:sp>
        <p:nvSpPr>
          <p:cNvPr id="8" name="Rectangle 7">
            <a:extLst>
              <a:ext uri="{FF2B5EF4-FFF2-40B4-BE49-F238E27FC236}">
                <a16:creationId xmlns:a16="http://schemas.microsoft.com/office/drawing/2014/main" xmlns="" id="{034DC3DE-D828-4980-B278-71650B549CE8}"/>
              </a:ext>
            </a:extLst>
          </p:cNvPr>
          <p:cNvSpPr/>
          <p:nvPr/>
        </p:nvSpPr>
        <p:spPr>
          <a:xfrm>
            <a:off x="587866" y="2201443"/>
            <a:ext cx="6096000" cy="1294393"/>
          </a:xfrm>
          <a:prstGeom prst="rect">
            <a:avLst/>
          </a:prstGeom>
        </p:spPr>
        <p:txBody>
          <a:bodyPr>
            <a:spAutoFit/>
          </a:bodyPr>
          <a:lstStyle/>
          <a:p>
            <a:pPr algn="just" latinLnBrk="1">
              <a:lnSpc>
                <a:spcPct val="150000"/>
              </a:lnSpc>
              <a:spcAft>
                <a:spcPts val="0"/>
              </a:spcAft>
              <a:tabLst>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clustering the data points will maximum inter distance and minimum intra distance is will be clustered in a single cluster.</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50000"/>
              </a:lnSpc>
              <a:spcAft>
                <a:spcPts val="0"/>
              </a:spcAft>
              <a:tabLst>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Now, how to decide how many cluster we should choose: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xmlns="" id="{7458FDF3-1D0A-40B4-B946-1773651DFC9B}"/>
              </a:ext>
            </a:extLst>
          </p:cNvPr>
          <p:cNvSpPr/>
          <p:nvPr/>
        </p:nvSpPr>
        <p:spPr>
          <a:xfrm>
            <a:off x="572086" y="1550525"/>
            <a:ext cx="6096000" cy="646331"/>
          </a:xfrm>
          <a:prstGeom prst="rect">
            <a:avLst/>
          </a:prstGeom>
        </p:spPr>
        <p:txBody>
          <a:bodyPr>
            <a:spAutoFit/>
          </a:bodyPr>
          <a:lstStyle/>
          <a:p>
            <a:r>
              <a:rPr lang="en-IN" dirty="0">
                <a:solidFill>
                  <a:srgbClr val="000000"/>
                </a:solidFill>
                <a:latin typeface="Times New Roman" panose="02020603050405020304" pitchFamily="18" charset="0"/>
                <a:cs typeface="Times New Roman" panose="02020603050405020304" pitchFamily="18" charset="0"/>
              </a:rPr>
              <a:t>The venues will be clustered based on the processed data obtained above.</a:t>
            </a:r>
          </a:p>
        </p:txBody>
      </p:sp>
      <p:sp>
        <p:nvSpPr>
          <p:cNvPr id="10" name="Rectangle 9">
            <a:extLst>
              <a:ext uri="{FF2B5EF4-FFF2-40B4-BE49-F238E27FC236}">
                <a16:creationId xmlns:a16="http://schemas.microsoft.com/office/drawing/2014/main" xmlns="" id="{48987BF2-BA24-4870-B0C7-01D7E13D903F}"/>
              </a:ext>
            </a:extLst>
          </p:cNvPr>
          <p:cNvSpPr/>
          <p:nvPr/>
        </p:nvSpPr>
        <p:spPr>
          <a:xfrm>
            <a:off x="587866" y="3562650"/>
            <a:ext cx="10049022" cy="2125390"/>
          </a:xfrm>
          <a:prstGeom prst="rect">
            <a:avLst/>
          </a:prstGeom>
        </p:spPr>
        <p:txBody>
          <a:bodyPr wrap="square">
            <a:spAutoFit/>
          </a:bodyPr>
          <a:lstStyle/>
          <a:p>
            <a:pPr algn="just" latinLnBrk="1">
              <a:lnSpc>
                <a:spcPct val="150000"/>
              </a:lnSpc>
              <a:spcAft>
                <a:spcPts val="0"/>
              </a:spcAft>
              <a:tabLst>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Optimal Number of Clusters for K-means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50000"/>
              </a:lnSpc>
              <a:spcAft>
                <a:spcPts val="0"/>
              </a:spcAft>
              <a:tabLst>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 get the optimal number of clusters to be used for the K-mean, there are a number ways possible for the evaluation. Therefore, in this task, the following are used:</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latinLnBrk="1">
              <a:lnSpc>
                <a:spcPct val="150000"/>
              </a:lnSpc>
              <a:spcAft>
                <a:spcPts val="0"/>
              </a:spcAft>
              <a:buFont typeface="+mj-lt"/>
              <a:buAutoNum type="arabicPeriod"/>
              <a:tabLst>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Elbow (Criterion) Method</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latinLnBrk="1">
              <a:lnSpc>
                <a:spcPct val="150000"/>
              </a:lnSpc>
              <a:spcAft>
                <a:spcPts val="0"/>
              </a:spcAft>
              <a:buFont typeface="+mj-lt"/>
              <a:buAutoNum type="arabicPeriod"/>
              <a:tabLst>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Silhouette Coefficient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4202784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0DBD4729-DBDF-40A6-9BA4-E4C97EF6DD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55125130-F4AB-465E-8AE2-E583FCAAB2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xmlns="" id="{E0BA65A2-0302-4468-ADA7-9EC3F9593F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27">
            <a:extLst>
              <a:ext uri="{FF2B5EF4-FFF2-40B4-BE49-F238E27FC236}">
                <a16:creationId xmlns:a16="http://schemas.microsoft.com/office/drawing/2014/main" xmlns="" id="{8C266B9D-DC87-430A-8D3A-2E83639A17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69282F36-261B-49B3-8CA9-FB857C475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xmlns="" id="{B87215C3-3B83-4BE7-9213-26E084BD61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xmlns="" id="{13A105D4-2907-419E-8223-4C266BA1E5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xmlns="" id="{1EEE7F17-8E08-4C69-8E22-661908E6DF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Rectangle 3">
            <a:extLst>
              <a:ext uri="{FF2B5EF4-FFF2-40B4-BE49-F238E27FC236}">
                <a16:creationId xmlns:a16="http://schemas.microsoft.com/office/drawing/2014/main" xmlns="" id="{244B39C9-543C-4E7D-98B3-6D4059A322AD}"/>
              </a:ext>
            </a:extLst>
          </p:cNvPr>
          <p:cNvSpPr>
            <a:spLocks noChangeArrowheads="1"/>
          </p:cNvSpPr>
          <p:nvPr/>
        </p:nvSpPr>
        <p:spPr bwMode="auto">
          <a:xfrm>
            <a:off x="446533" y="425627"/>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xmlns="" id="{CF390650-D24C-4287-81A0-A5A0078AFA71}"/>
              </a:ext>
            </a:extLst>
          </p:cNvPr>
          <p:cNvSpPr>
            <a:spLocks noChangeArrowheads="1"/>
          </p:cNvSpPr>
          <p:nvPr/>
        </p:nvSpPr>
        <p:spPr bwMode="auto">
          <a:xfrm>
            <a:off x="356045" y="3196962"/>
            <a:ext cx="12192001" cy="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5">
            <a:extLst>
              <a:ext uri="{FF2B5EF4-FFF2-40B4-BE49-F238E27FC236}">
                <a16:creationId xmlns:a16="http://schemas.microsoft.com/office/drawing/2014/main" xmlns="" id="{E06AE56D-FD20-4FC3-BF2E-7204FC507DAF}"/>
              </a:ext>
            </a:extLst>
          </p:cNvPr>
          <p:cNvSpPr>
            <a:spLocks noChangeArrowheads="1"/>
          </p:cNvSpPr>
          <p:nvPr/>
        </p:nvSpPr>
        <p:spPr bwMode="auto">
          <a:xfrm>
            <a:off x="356045" y="5397237"/>
            <a:ext cx="12192001" cy="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2">
            <a:extLst>
              <a:ext uri="{FF2B5EF4-FFF2-40B4-BE49-F238E27FC236}">
                <a16:creationId xmlns:a16="http://schemas.microsoft.com/office/drawing/2014/main" xmlns="" id="{5B6F4C63-0BAF-4C49-A6C5-EF4A0DBBAF04}"/>
              </a:ext>
            </a:extLst>
          </p:cNvPr>
          <p:cNvSpPr/>
          <p:nvPr/>
        </p:nvSpPr>
        <p:spPr>
          <a:xfrm>
            <a:off x="568533" y="854695"/>
            <a:ext cx="1967205" cy="463397"/>
          </a:xfrm>
          <a:prstGeom prst="rect">
            <a:avLst/>
          </a:prstGeom>
        </p:spPr>
        <p:txBody>
          <a:bodyPr wrap="none">
            <a:spAutoFit/>
          </a:bodyPr>
          <a:lstStyle/>
          <a:p>
            <a:pPr marL="342900" lvl="0" indent="-342900" algn="just" latinLnBrk="1">
              <a:lnSpc>
                <a:spcPct val="150000"/>
              </a:lnSpc>
              <a:spcAft>
                <a:spcPts val="0"/>
              </a:spcAft>
              <a:buFont typeface="+mj-lt"/>
              <a:buAutoNum type="arabicPeriod"/>
              <a:tabLst>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Elbow Method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xmlns="" id="{54FE25FB-3DC0-4C69-84E4-A17549FBFD24}"/>
              </a:ext>
            </a:extLst>
          </p:cNvPr>
          <p:cNvSpPr/>
          <p:nvPr/>
        </p:nvSpPr>
        <p:spPr>
          <a:xfrm>
            <a:off x="867507" y="1270720"/>
            <a:ext cx="6148522" cy="2268826"/>
          </a:xfrm>
          <a:prstGeom prst="rect">
            <a:avLst/>
          </a:prstGeom>
        </p:spPr>
        <p:txBody>
          <a:bodyPr wrap="square">
            <a:spAutoFit/>
          </a:bodyPr>
          <a:lstStyle/>
          <a:p>
            <a:pPr algn="just" latinLnBrk="1">
              <a:lnSpc>
                <a:spcPct val="150000"/>
              </a:lnSpc>
              <a:spcAft>
                <a:spcPts val="0"/>
              </a:spcAft>
              <a:tabLst>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approach for this is to run the k-means clustering for a range of value k and for each value of k, the Sum of the Squared Errors (SSE) is calculated., calculate sum of squared errors (SSE). When this is done, a plot of k and the corresponding SSEs are then made. At the elbow (just like arm), that is where the optimal value of k is. And that will be the number of clusters to be used. The whole idea is to have minimum SSE.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xmlns="" id="{CA7A4ADF-132C-4ECB-A875-1AEBD76DC07F}"/>
              </a:ext>
            </a:extLst>
          </p:cNvPr>
          <p:cNvSpPr/>
          <p:nvPr/>
        </p:nvSpPr>
        <p:spPr>
          <a:xfrm>
            <a:off x="568534" y="3669762"/>
            <a:ext cx="7376616" cy="1200329"/>
          </a:xfrm>
          <a:prstGeom prst="rect">
            <a:avLst/>
          </a:prstGeom>
        </p:spPr>
        <p:txBody>
          <a:bodyPr wrap="square">
            <a:spAutoFit/>
          </a:bodyPr>
          <a:lstStyle/>
          <a:p>
            <a:pPr lvl="0" algn="just" latinLnBrk="1">
              <a:lnSpc>
                <a:spcPct val="150000"/>
              </a:lnSpc>
              <a:spcAft>
                <a:spcPts val="0"/>
              </a:spcAft>
              <a:tabLst>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dirty="0">
                <a:solidFill>
                  <a:srgbClr val="000000"/>
                </a:solidFill>
                <a:latin typeface="Times New Roman" panose="02020603050405020304" pitchFamily="18" charset="0"/>
                <a:cs typeface="Times New Roman" panose="02020603050405020304" pitchFamily="18" charset="0"/>
              </a:rPr>
              <a:t>2. Silhouette Coefficient</a:t>
            </a:r>
          </a:p>
          <a:p>
            <a:r>
              <a:rPr lang="en-IN" sz="1600" dirty="0">
                <a:solidFill>
                  <a:srgbClr val="000000"/>
                </a:solidFill>
                <a:latin typeface="Times New Roman" panose="02020603050405020304" pitchFamily="18" charset="0"/>
                <a:cs typeface="Times New Roman" panose="02020603050405020304" pitchFamily="18" charset="0"/>
              </a:rPr>
              <a:t>To find the optimal value of the number of clusters, k, the number of clusters is iterated corresponding Silhouette Coefficients calculated for each of the k-values used. The highest Silhouette Coefficient gives the best match to its own cluster. </a:t>
            </a:r>
          </a:p>
        </p:txBody>
      </p:sp>
      <p:pic>
        <p:nvPicPr>
          <p:cNvPr id="21" name="Picture 20">
            <a:extLst>
              <a:ext uri="{FF2B5EF4-FFF2-40B4-BE49-F238E27FC236}">
                <a16:creationId xmlns:a16="http://schemas.microsoft.com/office/drawing/2014/main" xmlns="" id="{805B310C-45DF-4C09-9DC3-01990475C580}"/>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6463321" y="4727389"/>
            <a:ext cx="5279945" cy="859891"/>
          </a:xfrm>
          <a:prstGeom prst="rect">
            <a:avLst/>
          </a:prstGeom>
          <a:noFill/>
          <a:ln>
            <a:noFill/>
          </a:ln>
        </p:spPr>
      </p:pic>
      <p:pic>
        <p:nvPicPr>
          <p:cNvPr id="23" name="Picture 22">
            <a:extLst>
              <a:ext uri="{FF2B5EF4-FFF2-40B4-BE49-F238E27FC236}">
                <a16:creationId xmlns:a16="http://schemas.microsoft.com/office/drawing/2014/main" xmlns="" id="{D308DE3B-A34E-47C6-B255-93D52D3B0D3F}"/>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7248308" y="682362"/>
            <a:ext cx="4711412" cy="2700603"/>
          </a:xfrm>
          <a:prstGeom prst="rect">
            <a:avLst/>
          </a:prstGeom>
          <a:noFill/>
          <a:ln>
            <a:noFill/>
          </a:ln>
        </p:spPr>
      </p:pic>
    </p:spTree>
    <p:extLst>
      <p:ext uri="{BB962C8B-B14F-4D97-AF65-F5344CB8AC3E}">
        <p14:creationId xmlns:p14="http://schemas.microsoft.com/office/powerpoint/2010/main" xmlns="" val="533924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0DBD4729-DBDF-40A6-9BA4-E4C97EF6DD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55125130-F4AB-465E-8AE2-E583FCAAB2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xmlns="" id="{E0BA65A2-0302-4468-ADA7-9EC3F9593F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27">
            <a:extLst>
              <a:ext uri="{FF2B5EF4-FFF2-40B4-BE49-F238E27FC236}">
                <a16:creationId xmlns:a16="http://schemas.microsoft.com/office/drawing/2014/main" xmlns="" id="{8C266B9D-DC87-430A-8D3A-2E83639A17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69282F36-261B-49B3-8CA9-FB857C475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xmlns="" id="{B87215C3-3B83-4BE7-9213-26E084BD61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xmlns="" id="{13A105D4-2907-419E-8223-4C266BA1E5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xmlns="" id="{1EEE7F17-8E08-4C69-8E22-661908E6DF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Rectangle 3">
            <a:extLst>
              <a:ext uri="{FF2B5EF4-FFF2-40B4-BE49-F238E27FC236}">
                <a16:creationId xmlns:a16="http://schemas.microsoft.com/office/drawing/2014/main" xmlns="" id="{244B39C9-543C-4E7D-98B3-6D4059A322AD}"/>
              </a:ext>
            </a:extLst>
          </p:cNvPr>
          <p:cNvSpPr>
            <a:spLocks noChangeArrowheads="1"/>
          </p:cNvSpPr>
          <p:nvPr/>
        </p:nvSpPr>
        <p:spPr bwMode="auto">
          <a:xfrm>
            <a:off x="446533" y="425627"/>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xmlns="" id="{CF390650-D24C-4287-81A0-A5A0078AFA71}"/>
              </a:ext>
            </a:extLst>
          </p:cNvPr>
          <p:cNvSpPr>
            <a:spLocks noChangeArrowheads="1"/>
          </p:cNvSpPr>
          <p:nvPr/>
        </p:nvSpPr>
        <p:spPr bwMode="auto">
          <a:xfrm>
            <a:off x="356045" y="3196962"/>
            <a:ext cx="12192001" cy="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5">
            <a:extLst>
              <a:ext uri="{FF2B5EF4-FFF2-40B4-BE49-F238E27FC236}">
                <a16:creationId xmlns:a16="http://schemas.microsoft.com/office/drawing/2014/main" xmlns="" id="{E06AE56D-FD20-4FC3-BF2E-7204FC507DAF}"/>
              </a:ext>
            </a:extLst>
          </p:cNvPr>
          <p:cNvSpPr>
            <a:spLocks noChangeArrowheads="1"/>
          </p:cNvSpPr>
          <p:nvPr/>
        </p:nvSpPr>
        <p:spPr bwMode="auto">
          <a:xfrm>
            <a:off x="356045" y="5397237"/>
            <a:ext cx="12192001" cy="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1">
            <a:extLst>
              <a:ext uri="{FF2B5EF4-FFF2-40B4-BE49-F238E27FC236}">
                <a16:creationId xmlns:a16="http://schemas.microsoft.com/office/drawing/2014/main" xmlns="" id="{0210C086-BFCE-4501-8212-4EE150F464A8}"/>
              </a:ext>
            </a:extLst>
          </p:cNvPr>
          <p:cNvSpPr/>
          <p:nvPr/>
        </p:nvSpPr>
        <p:spPr>
          <a:xfrm>
            <a:off x="446532" y="651128"/>
            <a:ext cx="3203698" cy="463397"/>
          </a:xfrm>
          <a:prstGeom prst="rect">
            <a:avLst/>
          </a:prstGeom>
        </p:spPr>
        <p:txBody>
          <a:bodyPr wrap="none">
            <a:spAutoFit/>
          </a:bodyPr>
          <a:lstStyle/>
          <a:p>
            <a:pPr algn="just" latinLnBrk="1">
              <a:lnSpc>
                <a:spcPct val="150000"/>
              </a:lnSpc>
              <a:spcAft>
                <a:spcPts val="0"/>
              </a:spcAft>
              <a:tabLst>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Visualizing the resulting clusters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9" name="Picture 18">
            <a:extLst>
              <a:ext uri="{FF2B5EF4-FFF2-40B4-BE49-F238E27FC236}">
                <a16:creationId xmlns:a16="http://schemas.microsoft.com/office/drawing/2014/main" xmlns="" id="{F73119E5-8359-4587-A807-4DCEF5FE1ABF}"/>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439919" y="1434337"/>
            <a:ext cx="5731510" cy="3399155"/>
          </a:xfrm>
          <a:prstGeom prst="rect">
            <a:avLst/>
          </a:prstGeom>
          <a:noFill/>
          <a:ln>
            <a:noFill/>
          </a:ln>
        </p:spPr>
      </p:pic>
      <p:pic>
        <p:nvPicPr>
          <p:cNvPr id="20" name="Picture 19">
            <a:extLst>
              <a:ext uri="{FF2B5EF4-FFF2-40B4-BE49-F238E27FC236}">
                <a16:creationId xmlns:a16="http://schemas.microsoft.com/office/drawing/2014/main" xmlns="" id="{53E8CC0F-A1FB-4F82-A104-EFAC8EA7B9B9}"/>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6408533" y="1549138"/>
            <a:ext cx="4867275" cy="1095375"/>
          </a:xfrm>
          <a:prstGeom prst="rect">
            <a:avLst/>
          </a:prstGeom>
          <a:noFill/>
          <a:ln>
            <a:noFill/>
          </a:ln>
        </p:spPr>
      </p:pic>
      <p:pic>
        <p:nvPicPr>
          <p:cNvPr id="25" name="Picture 24">
            <a:extLst>
              <a:ext uri="{FF2B5EF4-FFF2-40B4-BE49-F238E27FC236}">
                <a16:creationId xmlns:a16="http://schemas.microsoft.com/office/drawing/2014/main" xmlns="" id="{A9684940-067B-4A8E-9390-0F29CF70EF92}"/>
              </a:ext>
            </a:extLst>
          </p:cNvPr>
          <p:cNvPicPr/>
          <p:nvPr/>
        </p:nvPicPr>
        <p:blipFill>
          <a:blip r:embed="rId4">
            <a:extLst>
              <a:ext uri="{28A0092B-C50C-407E-A947-70E740481C1C}">
                <a14:useLocalDpi xmlns:a14="http://schemas.microsoft.com/office/drawing/2010/main" xmlns="" val="0"/>
              </a:ext>
            </a:extLst>
          </a:blip>
          <a:srcRect/>
          <a:stretch>
            <a:fillRect/>
          </a:stretch>
        </p:blipFill>
        <p:spPr bwMode="auto">
          <a:xfrm>
            <a:off x="6452045" y="3167062"/>
            <a:ext cx="4714875" cy="523875"/>
          </a:xfrm>
          <a:prstGeom prst="rect">
            <a:avLst/>
          </a:prstGeom>
          <a:noFill/>
          <a:ln>
            <a:noFill/>
          </a:ln>
        </p:spPr>
      </p:pic>
      <p:pic>
        <p:nvPicPr>
          <p:cNvPr id="27" name="Picture 26">
            <a:extLst>
              <a:ext uri="{FF2B5EF4-FFF2-40B4-BE49-F238E27FC236}">
                <a16:creationId xmlns:a16="http://schemas.microsoft.com/office/drawing/2014/main" xmlns="" id="{7493FA9E-F066-4867-9D84-61FA4230D86A}"/>
              </a:ext>
            </a:extLst>
          </p:cNvPr>
          <p:cNvPicPr/>
          <p:nvPr/>
        </p:nvPicPr>
        <p:blipFill>
          <a:blip r:embed="rId5">
            <a:extLst>
              <a:ext uri="{28A0092B-C50C-407E-A947-70E740481C1C}">
                <a14:useLocalDpi xmlns:a14="http://schemas.microsoft.com/office/drawing/2010/main" xmlns="" val="0"/>
              </a:ext>
            </a:extLst>
          </a:blip>
          <a:srcRect/>
          <a:stretch>
            <a:fillRect/>
          </a:stretch>
        </p:blipFill>
        <p:spPr bwMode="auto">
          <a:xfrm>
            <a:off x="6428232" y="4311996"/>
            <a:ext cx="4762500" cy="581025"/>
          </a:xfrm>
          <a:prstGeom prst="rect">
            <a:avLst/>
          </a:prstGeom>
          <a:noFill/>
          <a:ln>
            <a:noFill/>
          </a:ln>
        </p:spPr>
      </p:pic>
      <p:sp>
        <p:nvSpPr>
          <p:cNvPr id="8" name="Rectangle 7">
            <a:extLst>
              <a:ext uri="{FF2B5EF4-FFF2-40B4-BE49-F238E27FC236}">
                <a16:creationId xmlns:a16="http://schemas.microsoft.com/office/drawing/2014/main" xmlns="" id="{C1068B37-4733-4858-93C8-5D7995CE098B}"/>
              </a:ext>
            </a:extLst>
          </p:cNvPr>
          <p:cNvSpPr/>
          <p:nvPr/>
        </p:nvSpPr>
        <p:spPr>
          <a:xfrm>
            <a:off x="6370652" y="2648031"/>
            <a:ext cx="1061509" cy="369332"/>
          </a:xfrm>
          <a:prstGeom prst="rect">
            <a:avLst/>
          </a:prstGeom>
        </p:spPr>
        <p:txBody>
          <a:bodyPr wrap="none">
            <a:spAutoFit/>
          </a:bodyPr>
          <a:lstStyle/>
          <a:p>
            <a:pPr latinLnBrk="1"/>
            <a:r>
              <a:rPr lang="en-IN" dirty="0"/>
              <a:t>Cluster 2</a:t>
            </a:r>
          </a:p>
        </p:txBody>
      </p:sp>
      <p:sp>
        <p:nvSpPr>
          <p:cNvPr id="9" name="Rectangle 8">
            <a:extLst>
              <a:ext uri="{FF2B5EF4-FFF2-40B4-BE49-F238E27FC236}">
                <a16:creationId xmlns:a16="http://schemas.microsoft.com/office/drawing/2014/main" xmlns="" id="{C7B7290C-CBF8-4404-A641-481706EBB07D}"/>
              </a:ext>
            </a:extLst>
          </p:cNvPr>
          <p:cNvSpPr/>
          <p:nvPr/>
        </p:nvSpPr>
        <p:spPr>
          <a:xfrm>
            <a:off x="6370651" y="3734396"/>
            <a:ext cx="1061509" cy="369332"/>
          </a:xfrm>
          <a:prstGeom prst="rect">
            <a:avLst/>
          </a:prstGeom>
        </p:spPr>
        <p:txBody>
          <a:bodyPr wrap="none">
            <a:spAutoFit/>
          </a:bodyPr>
          <a:lstStyle/>
          <a:p>
            <a:pPr latinLnBrk="1"/>
            <a:r>
              <a:rPr lang="en-IN" dirty="0"/>
              <a:t>Cluster 3</a:t>
            </a:r>
          </a:p>
        </p:txBody>
      </p:sp>
      <p:sp>
        <p:nvSpPr>
          <p:cNvPr id="10" name="Rectangle 9">
            <a:extLst>
              <a:ext uri="{FF2B5EF4-FFF2-40B4-BE49-F238E27FC236}">
                <a16:creationId xmlns:a16="http://schemas.microsoft.com/office/drawing/2014/main" xmlns="" id="{7981B48C-92C7-4A0B-A06A-83A518629F79}"/>
              </a:ext>
            </a:extLst>
          </p:cNvPr>
          <p:cNvSpPr/>
          <p:nvPr/>
        </p:nvSpPr>
        <p:spPr>
          <a:xfrm>
            <a:off x="6370650" y="1092254"/>
            <a:ext cx="1061509" cy="369332"/>
          </a:xfrm>
          <a:prstGeom prst="rect">
            <a:avLst/>
          </a:prstGeom>
        </p:spPr>
        <p:txBody>
          <a:bodyPr wrap="none">
            <a:spAutoFit/>
          </a:bodyPr>
          <a:lstStyle/>
          <a:p>
            <a:pPr latinLnBrk="1"/>
            <a:r>
              <a:rPr lang="en-IN" dirty="0"/>
              <a:t>Cluster 1</a:t>
            </a:r>
          </a:p>
        </p:txBody>
      </p:sp>
    </p:spTree>
    <p:extLst>
      <p:ext uri="{BB962C8B-B14F-4D97-AF65-F5344CB8AC3E}">
        <p14:creationId xmlns:p14="http://schemas.microsoft.com/office/powerpoint/2010/main" xmlns="" val="3642216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A6C3FB-B8D1-41DD-BA25-61B36EB5E679}"/>
              </a:ext>
            </a:extLst>
          </p:cNvPr>
          <p:cNvSpPr>
            <a:spLocks noGrp="1"/>
          </p:cNvSpPr>
          <p:nvPr>
            <p:ph type="title"/>
          </p:nvPr>
        </p:nvSpPr>
        <p:spPr>
          <a:xfrm>
            <a:off x="581192" y="209787"/>
            <a:ext cx="11029616" cy="1013800"/>
          </a:xfrm>
        </p:spPr>
        <p:txBody>
          <a:bodyPr/>
          <a:lstStyle/>
          <a:p>
            <a:r>
              <a:rPr lang="en-IN" b="1" dirty="0"/>
              <a:t>RESULT</a:t>
            </a:r>
            <a:endParaRPr lang="en-IN" dirty="0"/>
          </a:p>
        </p:txBody>
      </p:sp>
      <p:sp>
        <p:nvSpPr>
          <p:cNvPr id="3" name="Content Placeholder 2">
            <a:extLst>
              <a:ext uri="{FF2B5EF4-FFF2-40B4-BE49-F238E27FC236}">
                <a16:creationId xmlns:a16="http://schemas.microsoft.com/office/drawing/2014/main" xmlns="" id="{FBEF4527-1B77-4C41-BDD7-F6318C7400E0}"/>
              </a:ext>
            </a:extLst>
          </p:cNvPr>
          <p:cNvSpPr>
            <a:spLocks noGrp="1"/>
          </p:cNvSpPr>
          <p:nvPr>
            <p:ph idx="1"/>
          </p:nvPr>
        </p:nvSpPr>
        <p:spPr/>
        <p:txBody>
          <a:bodyPr/>
          <a:lstStyle/>
          <a:p>
            <a:pPr latinLnBrk="1"/>
            <a:r>
              <a:rPr lang="en-IN" dirty="0"/>
              <a:t>The following are the highlights obtained from above 3 clusters and the data analysis:</a:t>
            </a:r>
          </a:p>
          <a:p>
            <a:pPr latinLnBrk="1"/>
            <a:r>
              <a:rPr lang="en-IN" dirty="0"/>
              <a:t>It is surprising to know that despite being the most populated area of Delhi, we are have only 10 hospitals in </a:t>
            </a:r>
            <a:r>
              <a:rPr lang="en-IN" dirty="0" err="1"/>
              <a:t>Kanjhawala</a:t>
            </a:r>
            <a:r>
              <a:rPr lang="en-IN" dirty="0"/>
              <a:t>.</a:t>
            </a:r>
          </a:p>
          <a:p>
            <a:pPr latinLnBrk="1"/>
            <a:r>
              <a:rPr lang="en-IN" dirty="0"/>
              <a:t>whereas </a:t>
            </a:r>
            <a:r>
              <a:rPr lang="en-IN" dirty="0" err="1"/>
              <a:t>daryaganj</a:t>
            </a:r>
            <a:r>
              <a:rPr lang="en-IN" dirty="0"/>
              <a:t> has 4 hospitals for 0.5 million people.</a:t>
            </a:r>
          </a:p>
          <a:p>
            <a:pPr latinLnBrk="1"/>
            <a:r>
              <a:rPr lang="en-IN" dirty="0"/>
              <a:t>Although the clusters have variation, but as compared to population each district is short of hospitals.</a:t>
            </a:r>
          </a:p>
          <a:p>
            <a:pPr latinLnBrk="1"/>
            <a:r>
              <a:rPr lang="en-IN" dirty="0"/>
              <a:t>The number of number of hospitals is less in cluster 1 as compared to the population they are catering to.</a:t>
            </a:r>
          </a:p>
          <a:p>
            <a:endParaRPr lang="en-IN" dirty="0"/>
          </a:p>
        </p:txBody>
      </p:sp>
    </p:spTree>
    <p:extLst>
      <p:ext uri="{BB962C8B-B14F-4D97-AF65-F5344CB8AC3E}">
        <p14:creationId xmlns:p14="http://schemas.microsoft.com/office/powerpoint/2010/main" xmlns="" val="2494699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02F923-0CC9-4EC7-892D-B8FEF9A35D74}"/>
              </a:ext>
            </a:extLst>
          </p:cNvPr>
          <p:cNvSpPr>
            <a:spLocks noGrp="1"/>
          </p:cNvSpPr>
          <p:nvPr>
            <p:ph type="title"/>
          </p:nvPr>
        </p:nvSpPr>
        <p:spPr>
          <a:xfrm>
            <a:off x="454583" y="237922"/>
            <a:ext cx="11029616" cy="1013800"/>
          </a:xfrm>
        </p:spPr>
        <p:txBody>
          <a:bodyPr/>
          <a:lstStyle/>
          <a:p>
            <a:r>
              <a:rPr lang="en-IN" b="1" dirty="0"/>
              <a:t>Discussion and Conclusion</a:t>
            </a:r>
            <a:endParaRPr lang="en-IN" dirty="0"/>
          </a:p>
        </p:txBody>
      </p:sp>
      <p:sp>
        <p:nvSpPr>
          <p:cNvPr id="3" name="Content Placeholder 2">
            <a:extLst>
              <a:ext uri="{FF2B5EF4-FFF2-40B4-BE49-F238E27FC236}">
                <a16:creationId xmlns:a16="http://schemas.microsoft.com/office/drawing/2014/main" xmlns="" id="{91804EE9-ACBB-4F31-B303-8930EB2115C5}"/>
              </a:ext>
            </a:extLst>
          </p:cNvPr>
          <p:cNvSpPr>
            <a:spLocks noGrp="1"/>
          </p:cNvSpPr>
          <p:nvPr>
            <p:ph idx="1"/>
          </p:nvPr>
        </p:nvSpPr>
        <p:spPr>
          <a:xfrm>
            <a:off x="581192" y="2138293"/>
            <a:ext cx="11029615" cy="3678303"/>
          </a:xfrm>
        </p:spPr>
        <p:txBody>
          <a:bodyPr>
            <a:normAutofit fontScale="85000" lnSpcReduction="20000"/>
          </a:bodyPr>
          <a:lstStyle/>
          <a:p>
            <a:pPr latinLnBrk="1"/>
            <a:r>
              <a:rPr lang="en-IN" dirty="0"/>
              <a:t>Although if we see from population density point of view each area requires more number of hospitals to provide health care facilities to more number of people.</a:t>
            </a:r>
          </a:p>
          <a:p>
            <a:pPr latinLnBrk="1"/>
            <a:r>
              <a:rPr lang="en-IN" dirty="0"/>
              <a:t> </a:t>
            </a:r>
          </a:p>
          <a:p>
            <a:pPr latinLnBrk="1"/>
            <a:r>
              <a:rPr lang="en-IN" dirty="0"/>
              <a:t>But, to be specific it will be beneficial to open a hospital in at Saket South Delhi and </a:t>
            </a:r>
            <a:r>
              <a:rPr lang="en-IN" dirty="0" err="1"/>
              <a:t>Nand</a:t>
            </a:r>
            <a:r>
              <a:rPr lang="en-IN" dirty="0"/>
              <a:t> </a:t>
            </a:r>
            <a:r>
              <a:rPr lang="en-IN" dirty="0" err="1"/>
              <a:t>Nagri</a:t>
            </a:r>
            <a:r>
              <a:rPr lang="en-IN" dirty="0"/>
              <a:t>, North East Delhi as this will cater to more population and the provide more health care facilities as there are more people in these areas and less facilities. We were not able to find any venues nearby </a:t>
            </a:r>
            <a:r>
              <a:rPr lang="en-IN" dirty="0" err="1"/>
              <a:t>Kanjhawala</a:t>
            </a:r>
            <a:r>
              <a:rPr lang="en-IN" dirty="0"/>
              <a:t> , the reason is that </a:t>
            </a:r>
            <a:r>
              <a:rPr lang="en-IN" dirty="0" err="1"/>
              <a:t>Khanjawala</a:t>
            </a:r>
            <a:r>
              <a:rPr lang="en-IN" dirty="0"/>
              <a:t> is a village and has very less amenities within 1kms.</a:t>
            </a:r>
          </a:p>
          <a:p>
            <a:pPr latinLnBrk="1"/>
            <a:r>
              <a:rPr lang="en-IN" dirty="0"/>
              <a:t> </a:t>
            </a:r>
          </a:p>
          <a:p>
            <a:pPr latinLnBrk="1"/>
            <a:r>
              <a:rPr lang="en-IN" dirty="0"/>
              <a:t>Some drawback of these analyses is that clustering is done on only the most common venues which are obtained using four square location. Also, we have taken into consideration one city under each district . Also the result can vary if we use other clustering techniques like DBSCAN.</a:t>
            </a:r>
          </a:p>
          <a:p>
            <a:pPr latinLnBrk="1"/>
            <a:r>
              <a:rPr lang="en-IN" dirty="0"/>
              <a:t> </a:t>
            </a:r>
          </a:p>
          <a:p>
            <a:pPr latinLnBrk="1"/>
            <a:r>
              <a:rPr lang="en-IN" dirty="0"/>
              <a:t>In conclusion, this project would have had better results if there were more data in terms of basic facilities like water etc. within the area, price of the land, traffic access and allowance of more venues exploration with the Foursquare (limited venues for free calls). Also, getting the speciality of hospital within the clusters would have helped in providing more insight into the best location.</a:t>
            </a:r>
          </a:p>
          <a:p>
            <a:endParaRPr lang="en-IN" dirty="0"/>
          </a:p>
        </p:txBody>
      </p:sp>
    </p:spTree>
    <p:extLst>
      <p:ext uri="{BB962C8B-B14F-4D97-AF65-F5344CB8AC3E}">
        <p14:creationId xmlns:p14="http://schemas.microsoft.com/office/powerpoint/2010/main" xmlns="" val="448641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02830E-7D64-4C42-A979-42CE31F9EA42}"/>
              </a:ext>
            </a:extLst>
          </p:cNvPr>
          <p:cNvSpPr>
            <a:spLocks noGrp="1"/>
          </p:cNvSpPr>
          <p:nvPr>
            <p:ph type="title"/>
          </p:nvPr>
        </p:nvSpPr>
        <p:spPr>
          <a:xfrm>
            <a:off x="581192" y="492301"/>
            <a:ext cx="11029616" cy="1013800"/>
          </a:xfrm>
        </p:spPr>
        <p:txBody>
          <a:bodyPr/>
          <a:lstStyle/>
          <a:p>
            <a:r>
              <a:rPr lang="en-US" dirty="0"/>
              <a:t>THANK  YOU</a:t>
            </a:r>
            <a:endParaRPr lang="en-IN" dirty="0"/>
          </a:p>
        </p:txBody>
      </p:sp>
    </p:spTree>
    <p:extLst>
      <p:ext uri="{BB962C8B-B14F-4D97-AF65-F5344CB8AC3E}">
        <p14:creationId xmlns:p14="http://schemas.microsoft.com/office/powerpoint/2010/main" xmlns="" val="1028708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9DB638-21BE-490D-A70C-C242F9B83745}"/>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xmlns="" id="{0652BF8A-F6A8-4987-8345-CD023C7B9327}"/>
              </a:ext>
            </a:extLst>
          </p:cNvPr>
          <p:cNvSpPr>
            <a:spLocks noGrp="1"/>
          </p:cNvSpPr>
          <p:nvPr>
            <p:ph idx="1"/>
          </p:nvPr>
        </p:nvSpPr>
        <p:spPr/>
        <p:txBody>
          <a:bodyPr/>
          <a:lstStyle/>
          <a:p>
            <a:pPr lvl="0"/>
            <a:r>
              <a:rPr lang="en-IN" dirty="0">
                <a:hlinkClick r:id="rId2"/>
              </a:rPr>
              <a:t>Introduction: Business Problem</a:t>
            </a:r>
            <a:endParaRPr lang="en-IN" dirty="0"/>
          </a:p>
          <a:p>
            <a:pPr lvl="0"/>
            <a:r>
              <a:rPr lang="en-IN" dirty="0">
                <a:hlinkClick r:id="rId2"/>
              </a:rPr>
              <a:t>Data Description</a:t>
            </a:r>
            <a:endParaRPr lang="en-IN" dirty="0"/>
          </a:p>
          <a:p>
            <a:pPr lvl="0"/>
            <a:r>
              <a:rPr lang="en-IN" dirty="0">
                <a:hlinkClick r:id="rId2"/>
              </a:rPr>
              <a:t>Methodology</a:t>
            </a:r>
            <a:endParaRPr lang="en-IN" dirty="0"/>
          </a:p>
          <a:p>
            <a:pPr lvl="0"/>
            <a:r>
              <a:rPr lang="en-IN" dirty="0">
                <a:hlinkClick r:id="rId2"/>
              </a:rPr>
              <a:t>Analysis</a:t>
            </a:r>
            <a:endParaRPr lang="en-IN" dirty="0"/>
          </a:p>
          <a:p>
            <a:pPr lvl="0"/>
            <a:r>
              <a:rPr lang="en-IN" dirty="0">
                <a:hlinkClick r:id="rId2"/>
              </a:rPr>
              <a:t>Results</a:t>
            </a:r>
            <a:endParaRPr lang="en-IN" dirty="0"/>
          </a:p>
          <a:p>
            <a:pPr lvl="0"/>
            <a:r>
              <a:rPr lang="en-IN" u="sng" dirty="0">
                <a:solidFill>
                  <a:schemeClr val="bg1">
                    <a:lumMod val="50000"/>
                  </a:schemeClr>
                </a:solidFill>
              </a:rPr>
              <a:t>Discussion and </a:t>
            </a:r>
            <a:r>
              <a:rPr lang="en-IN" u="sng" dirty="0">
                <a:solidFill>
                  <a:schemeClr val="bg1">
                    <a:lumMod val="50000"/>
                  </a:schemeClr>
                </a:solidFill>
                <a:hlinkClick r:id="rId2">
                  <a:extLst>
                    <a:ext uri="{A12FA001-AC4F-418D-AE19-62706E023703}">
                      <ahyp:hlinkClr xmlns:ahyp="http://schemas.microsoft.com/office/drawing/2018/hyperlinkcolor" xmlns="" val="tx"/>
                    </a:ext>
                  </a:extLst>
                </a:hlinkClick>
              </a:rPr>
              <a:t>Conclusion</a:t>
            </a:r>
            <a:endParaRPr lang="en-IN" u="sng" dirty="0">
              <a:solidFill>
                <a:schemeClr val="bg1">
                  <a:lumMod val="50000"/>
                </a:schemeClr>
              </a:solidFill>
            </a:endParaRPr>
          </a:p>
          <a:p>
            <a:endParaRPr lang="en-IN" dirty="0"/>
          </a:p>
        </p:txBody>
      </p:sp>
    </p:spTree>
    <p:extLst>
      <p:ext uri="{BB962C8B-B14F-4D97-AF65-F5344CB8AC3E}">
        <p14:creationId xmlns:p14="http://schemas.microsoft.com/office/powerpoint/2010/main" xmlns="" val="220436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465F82-4914-461F-A725-A1C5F9C953C2}"/>
              </a:ext>
            </a:extLst>
          </p:cNvPr>
          <p:cNvSpPr>
            <a:spLocks noGrp="1"/>
          </p:cNvSpPr>
          <p:nvPr>
            <p:ph type="title"/>
          </p:nvPr>
        </p:nvSpPr>
        <p:spPr/>
        <p:txBody>
          <a:bodyPr/>
          <a:lstStyle/>
          <a:p>
            <a:r>
              <a:rPr lang="en-IN" b="1" dirty="0"/>
              <a:t>INTRODUCTION</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8A0E6E24-0BD9-4539-B366-492B4E1351CB}"/>
              </a:ext>
            </a:extLst>
          </p:cNvPr>
          <p:cNvSpPr>
            <a:spLocks noGrp="1"/>
          </p:cNvSpPr>
          <p:nvPr>
            <p:ph idx="1"/>
          </p:nvPr>
        </p:nvSpPr>
        <p:spPr>
          <a:xfrm>
            <a:off x="581192" y="2208325"/>
            <a:ext cx="11029615" cy="4142843"/>
          </a:xfrm>
        </p:spPr>
        <p:txBody>
          <a:bodyPr>
            <a:normAutofit/>
          </a:bodyPr>
          <a:lstStyle/>
          <a:p>
            <a:pPr marL="0" indent="0">
              <a:buNone/>
            </a:pPr>
            <a:r>
              <a:rPr lang="en-IN" b="1" dirty="0"/>
              <a:t>Business Problem</a:t>
            </a:r>
            <a:endParaRPr lang="en-IN" dirty="0"/>
          </a:p>
          <a:p>
            <a:r>
              <a:rPr lang="en-IN" dirty="0"/>
              <a:t>The objective of this project is to take part of this remodelling process therefore, the proposal to make a new hospital having 500 beds. For this, the need is to analyse and select the best location in Delhi to open a new hospital. Using Data Science methodology and machine learning techniques as clustering, regression etc., this project aims to answer the business problem: In Delhi, India if government wants to open a hospital, where would the data science team will recommend building it?</a:t>
            </a:r>
          </a:p>
          <a:p>
            <a:pPr marL="0" indent="0">
              <a:buNone/>
            </a:pPr>
            <a:r>
              <a:rPr lang="en-IN" b="1" dirty="0"/>
              <a:t>Target Audience of the Project</a:t>
            </a:r>
            <a:endParaRPr lang="en-IN" dirty="0"/>
          </a:p>
          <a:p>
            <a:r>
              <a:rPr lang="en-IN" dirty="0"/>
              <a:t>This hospital will help to overcome the shortage of beds per 1000 population. Currently, the total number of hospital beds in the national capital increased from 48,096 in 2014-15 to 57,194 in the last fiscal, according to Delhi's Economic Survey report. This translated in a jump in beds per 1000 population from 2.68 to 2.99 in the corresponding periods. Delhi government need to further improve his number and provide the best health practices to its people and decline the death rate due to poor health care facilities in the country.</a:t>
            </a:r>
          </a:p>
          <a:p>
            <a:pPr marL="0" indent="0">
              <a:buNone/>
            </a:pPr>
            <a:endParaRPr lang="en-IN" dirty="0"/>
          </a:p>
          <a:p>
            <a:endParaRPr lang="en-IN" dirty="0"/>
          </a:p>
        </p:txBody>
      </p:sp>
    </p:spTree>
    <p:extLst>
      <p:ext uri="{BB962C8B-B14F-4D97-AF65-F5344CB8AC3E}">
        <p14:creationId xmlns:p14="http://schemas.microsoft.com/office/powerpoint/2010/main" xmlns="" val="1097453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B9B3BD-4A01-4067-A706-B1924E1672D9}"/>
              </a:ext>
            </a:extLst>
          </p:cNvPr>
          <p:cNvSpPr>
            <a:spLocks noGrp="1"/>
          </p:cNvSpPr>
          <p:nvPr>
            <p:ph type="title"/>
          </p:nvPr>
        </p:nvSpPr>
        <p:spPr/>
        <p:txBody>
          <a:bodyPr/>
          <a:lstStyle/>
          <a:p>
            <a:r>
              <a:rPr lang="en-IN" b="1" dirty="0"/>
              <a:t>DATA DESCRIPTION</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AE6439AE-138F-471F-B456-589704E3273A}"/>
              </a:ext>
            </a:extLst>
          </p:cNvPr>
          <p:cNvSpPr>
            <a:spLocks noGrp="1"/>
          </p:cNvSpPr>
          <p:nvPr>
            <p:ph idx="1"/>
          </p:nvPr>
        </p:nvSpPr>
        <p:spPr>
          <a:xfrm>
            <a:off x="581191" y="2082019"/>
            <a:ext cx="11029615" cy="3903390"/>
          </a:xfrm>
        </p:spPr>
        <p:txBody>
          <a:bodyPr>
            <a:normAutofit/>
          </a:bodyPr>
          <a:lstStyle/>
          <a:p>
            <a:pPr marL="0" indent="0">
              <a:buNone/>
            </a:pPr>
            <a:r>
              <a:rPr lang="en-IN" dirty="0"/>
              <a:t>Data is prepared using:</a:t>
            </a:r>
          </a:p>
          <a:p>
            <a:pPr lvl="0"/>
            <a:r>
              <a:rPr lang="en-IN" dirty="0"/>
              <a:t>Data Extraction</a:t>
            </a:r>
          </a:p>
          <a:p>
            <a:pPr lvl="0"/>
            <a:r>
              <a:rPr lang="en-IN" dirty="0"/>
              <a:t>Web Scraping from various sources.</a:t>
            </a:r>
          </a:p>
          <a:p>
            <a:pPr lvl="0"/>
            <a:r>
              <a:rPr lang="en-IN" dirty="0"/>
              <a:t>Data Downloading from government website.</a:t>
            </a:r>
          </a:p>
          <a:p>
            <a:pPr marL="0" lvl="0" indent="0">
              <a:buNone/>
            </a:pPr>
            <a:r>
              <a:rPr lang="en-IN" dirty="0"/>
              <a:t>Data Preparation</a:t>
            </a:r>
          </a:p>
          <a:p>
            <a:pPr lvl="0"/>
            <a:r>
              <a:rPr lang="en-IN" dirty="0"/>
              <a:t>Data Cleaning</a:t>
            </a:r>
          </a:p>
          <a:p>
            <a:pPr lvl="0"/>
            <a:r>
              <a:rPr lang="en-IN" dirty="0"/>
              <a:t>Data merging</a:t>
            </a:r>
          </a:p>
          <a:p>
            <a:pPr marL="0" indent="0">
              <a:buNone/>
            </a:pPr>
            <a:r>
              <a:rPr lang="en-IN" dirty="0"/>
              <a:t>Data Definition</a:t>
            </a:r>
          </a:p>
          <a:p>
            <a:endParaRPr lang="en-IN" dirty="0"/>
          </a:p>
        </p:txBody>
      </p:sp>
      <p:pic>
        <p:nvPicPr>
          <p:cNvPr id="5" name="Picture 4">
            <a:extLst>
              <a:ext uri="{FF2B5EF4-FFF2-40B4-BE49-F238E27FC236}">
                <a16:creationId xmlns:a16="http://schemas.microsoft.com/office/drawing/2014/main" xmlns="" id="{82236929-278C-4CF1-9CCC-903A35E3B0E2}"/>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6095998" y="2411858"/>
            <a:ext cx="5620707" cy="2825570"/>
          </a:xfrm>
          <a:prstGeom prst="rect">
            <a:avLst/>
          </a:prstGeom>
          <a:noFill/>
          <a:ln>
            <a:noFill/>
          </a:ln>
        </p:spPr>
      </p:pic>
    </p:spTree>
    <p:extLst>
      <p:ext uri="{BB962C8B-B14F-4D97-AF65-F5344CB8AC3E}">
        <p14:creationId xmlns:p14="http://schemas.microsoft.com/office/powerpoint/2010/main" xmlns="" val="2942708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0DBD4729-DBDF-40A6-9BA4-E4C97EF6DD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55125130-F4AB-465E-8AE2-E583FCAAB2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xmlns="" id="{E0BA65A2-0302-4468-ADA7-9EC3F9593F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27">
            <a:extLst>
              <a:ext uri="{FF2B5EF4-FFF2-40B4-BE49-F238E27FC236}">
                <a16:creationId xmlns:a16="http://schemas.microsoft.com/office/drawing/2014/main" xmlns="" id="{8C266B9D-DC87-430A-8D3A-2E83639A17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69282F36-261B-49B3-8CA9-FB857C475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xmlns="" id="{B87215C3-3B83-4BE7-9213-26E084BD61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xmlns="" id="{13A105D4-2907-419E-8223-4C266BA1E5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xmlns="" id="{1EEE7F17-8E08-4C69-8E22-661908E6DF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Rectangle 3">
            <a:extLst>
              <a:ext uri="{FF2B5EF4-FFF2-40B4-BE49-F238E27FC236}">
                <a16:creationId xmlns:a16="http://schemas.microsoft.com/office/drawing/2014/main" xmlns="" id="{1E367B43-416F-41D6-AAFE-2A69C98A5692}"/>
              </a:ext>
            </a:extLst>
          </p:cNvPr>
          <p:cNvSpPr/>
          <p:nvPr/>
        </p:nvSpPr>
        <p:spPr>
          <a:xfrm>
            <a:off x="446534" y="499224"/>
            <a:ext cx="6643584" cy="5444054"/>
          </a:xfrm>
          <a:prstGeom prst="rect">
            <a:avLst/>
          </a:prstGeom>
        </p:spPr>
        <p:txBody>
          <a:bodyPr wrap="square">
            <a:spAutoFit/>
          </a:bodyPr>
          <a:lstStyle/>
          <a:p>
            <a:pPr algn="just">
              <a:lnSpc>
                <a:spcPct val="150000"/>
              </a:lnSpc>
            </a:pPr>
            <a:r>
              <a:rPr lang="en-IN" dirty="0">
                <a:solidFill>
                  <a:srgbClr val="000000"/>
                </a:solidFill>
                <a:latin typeface="Times New Roman" panose="02020603050405020304" pitchFamily="18" charset="0"/>
                <a:ea typeface="Times New Roman" panose="02020603050405020304" pitchFamily="18" charset="0"/>
              </a:rPr>
              <a:t>The final Data frame contains 11 columns:</a:t>
            </a:r>
            <a:endParaRPr lang="en-IN" dirty="0">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lphaLcPeriod"/>
            </a:pPr>
            <a:r>
              <a:rPr lang="en-IN" dirty="0">
                <a:solidFill>
                  <a:srgbClr val="000000"/>
                </a:solidFill>
                <a:latin typeface="Times New Roman" panose="02020603050405020304" pitchFamily="18" charset="0"/>
                <a:ea typeface="Times New Roman" panose="02020603050405020304" pitchFamily="18" charset="0"/>
              </a:rPr>
              <a:t>District: Delhi is divided into various districts; this column </a:t>
            </a:r>
          </a:p>
          <a:p>
            <a:pPr lvl="0" algn="just">
              <a:lnSpc>
                <a:spcPct val="150000"/>
              </a:lnSpc>
            </a:pPr>
            <a:r>
              <a:rPr lang="en-IN" dirty="0">
                <a:solidFill>
                  <a:srgbClr val="000000"/>
                </a:solidFill>
                <a:latin typeface="Times New Roman" panose="02020603050405020304" pitchFamily="18" charset="0"/>
                <a:ea typeface="Times New Roman" panose="02020603050405020304" pitchFamily="18" charset="0"/>
              </a:rPr>
              <a:t>      represents the districts in Delhi. </a:t>
            </a:r>
            <a:endParaRPr lang="en-IN" dirty="0">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lphaLcPeriod"/>
            </a:pPr>
            <a:r>
              <a:rPr lang="en-IN" dirty="0">
                <a:solidFill>
                  <a:srgbClr val="000000"/>
                </a:solidFill>
                <a:latin typeface="Times New Roman" panose="02020603050405020304" pitchFamily="18" charset="0"/>
                <a:ea typeface="Times New Roman" panose="02020603050405020304" pitchFamily="18" charset="0"/>
              </a:rPr>
              <a:t>Population: Each district populations is represented in this column.</a:t>
            </a:r>
            <a:endParaRPr lang="en-IN" dirty="0">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lphaLcPeriod"/>
            </a:pPr>
            <a:r>
              <a:rPr lang="en-IN" dirty="0">
                <a:solidFill>
                  <a:srgbClr val="000000"/>
                </a:solidFill>
                <a:latin typeface="Times New Roman" panose="02020603050405020304" pitchFamily="18" charset="0"/>
                <a:ea typeface="Times New Roman" panose="02020603050405020304" pitchFamily="18" charset="0"/>
              </a:rPr>
              <a:t>Increase: Increase in population since last decade.</a:t>
            </a:r>
            <a:endParaRPr lang="en-IN" dirty="0">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lphaLcPeriod"/>
            </a:pPr>
            <a:r>
              <a:rPr lang="en-IN" dirty="0">
                <a:solidFill>
                  <a:srgbClr val="000000"/>
                </a:solidFill>
                <a:latin typeface="Times New Roman" panose="02020603050405020304" pitchFamily="18" charset="0"/>
                <a:ea typeface="Times New Roman" panose="02020603050405020304" pitchFamily="18" charset="0"/>
              </a:rPr>
              <a:t>Sex Ration: Female, Male ratio is represented in this column.</a:t>
            </a:r>
            <a:endParaRPr lang="en-IN" dirty="0">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lphaLcPeriod"/>
            </a:pPr>
            <a:r>
              <a:rPr lang="en-IN" dirty="0">
                <a:solidFill>
                  <a:srgbClr val="000000"/>
                </a:solidFill>
                <a:latin typeface="Times New Roman" panose="02020603050405020304" pitchFamily="18" charset="0"/>
                <a:ea typeface="Times New Roman" panose="02020603050405020304" pitchFamily="18" charset="0"/>
              </a:rPr>
              <a:t>Literacy: represents literacy rate in the respective districts.</a:t>
            </a:r>
            <a:endParaRPr lang="en-IN" dirty="0">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lphaLcPeriod"/>
            </a:pPr>
            <a:r>
              <a:rPr lang="en-IN" dirty="0">
                <a:solidFill>
                  <a:srgbClr val="000000"/>
                </a:solidFill>
                <a:latin typeface="Times New Roman" panose="02020603050405020304" pitchFamily="18" charset="0"/>
                <a:ea typeface="Times New Roman" panose="02020603050405020304" pitchFamily="18" charset="0"/>
              </a:rPr>
              <a:t>Density: People density in respective districts.</a:t>
            </a:r>
            <a:endParaRPr lang="en-IN" dirty="0">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lphaLcPeriod"/>
            </a:pPr>
            <a:r>
              <a:rPr lang="en-IN" dirty="0">
                <a:solidFill>
                  <a:srgbClr val="000000"/>
                </a:solidFill>
                <a:latin typeface="Times New Roman" panose="02020603050405020304" pitchFamily="18" charset="0"/>
                <a:ea typeface="Times New Roman" panose="02020603050405020304" pitchFamily="18" charset="0"/>
              </a:rPr>
              <a:t>Headquarter: Headquarter of the respective districts lies in these areas.</a:t>
            </a:r>
            <a:endParaRPr lang="en-IN" dirty="0">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lphaLcPeriod"/>
            </a:pPr>
            <a:r>
              <a:rPr lang="en-IN" dirty="0">
                <a:solidFill>
                  <a:srgbClr val="000000"/>
                </a:solidFill>
                <a:latin typeface="Times New Roman" panose="02020603050405020304" pitchFamily="18" charset="0"/>
                <a:ea typeface="Times New Roman" panose="02020603050405020304" pitchFamily="18" charset="0"/>
              </a:rPr>
              <a:t>Subdivision: Divisions under each district.</a:t>
            </a:r>
            <a:endParaRPr lang="en-IN" dirty="0">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lphaLcPeriod"/>
            </a:pPr>
            <a:r>
              <a:rPr lang="en-IN" dirty="0">
                <a:solidFill>
                  <a:srgbClr val="000000"/>
                </a:solidFill>
                <a:latin typeface="Times New Roman" panose="02020603050405020304" pitchFamily="18" charset="0"/>
                <a:ea typeface="Times New Roman" panose="02020603050405020304" pitchFamily="18" charset="0"/>
              </a:rPr>
              <a:t>Health Facility: Number of hospitals under each district.</a:t>
            </a: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64458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B9B3BD-4A01-4067-A706-B1924E1672D9}"/>
              </a:ext>
            </a:extLst>
          </p:cNvPr>
          <p:cNvSpPr>
            <a:spLocks noGrp="1"/>
          </p:cNvSpPr>
          <p:nvPr>
            <p:ph type="title"/>
          </p:nvPr>
        </p:nvSpPr>
        <p:spPr>
          <a:xfrm>
            <a:off x="581190" y="872591"/>
            <a:ext cx="11029616" cy="1013800"/>
          </a:xfrm>
        </p:spPr>
        <p:txBody>
          <a:bodyPr>
            <a:normAutofit fontScale="90000"/>
          </a:bodyPr>
          <a:lstStyle/>
          <a:p>
            <a:r>
              <a:rPr lang="en-IN" b="1" dirty="0"/>
              <a:t>METHODOLOGY</a:t>
            </a:r>
            <a:r>
              <a:rPr lang="en-IN" dirty="0"/>
              <a:t/>
            </a:r>
            <a:br>
              <a:rPr lang="en-IN" dirty="0"/>
            </a:br>
            <a:r>
              <a:rPr lang="en-IN" dirty="0"/>
              <a:t/>
            </a:r>
            <a:br>
              <a:rPr lang="en-IN" dirty="0"/>
            </a:br>
            <a:endParaRPr lang="en-IN" dirty="0"/>
          </a:p>
        </p:txBody>
      </p:sp>
      <p:sp>
        <p:nvSpPr>
          <p:cNvPr id="3" name="Content Placeholder 2">
            <a:extLst>
              <a:ext uri="{FF2B5EF4-FFF2-40B4-BE49-F238E27FC236}">
                <a16:creationId xmlns:a16="http://schemas.microsoft.com/office/drawing/2014/main" xmlns="" id="{AE6439AE-138F-471F-B456-589704E3273A}"/>
              </a:ext>
            </a:extLst>
          </p:cNvPr>
          <p:cNvSpPr>
            <a:spLocks noGrp="1"/>
          </p:cNvSpPr>
          <p:nvPr>
            <p:ph idx="1"/>
          </p:nvPr>
        </p:nvSpPr>
        <p:spPr>
          <a:xfrm>
            <a:off x="581191" y="2082019"/>
            <a:ext cx="11029615" cy="3903390"/>
          </a:xfrm>
        </p:spPr>
        <p:txBody>
          <a:bodyPr>
            <a:normAutofit/>
          </a:bodyPr>
          <a:lstStyle/>
          <a:p>
            <a:r>
              <a:rPr lang="en-IN" dirty="0"/>
              <a:t>In this project we will direct our efforts on detecting areas of Delhi that have low hospital density, particularly those with low number of government hospitals. We will limit our analysis to area ~2km around city centre.</a:t>
            </a:r>
          </a:p>
          <a:p>
            <a:r>
              <a:rPr lang="en-IN" dirty="0"/>
              <a:t>In first step we have collected the required district wise.</a:t>
            </a:r>
          </a:p>
          <a:p>
            <a:r>
              <a:rPr lang="en-IN" dirty="0"/>
              <a:t>Second step in our analysis will be calculation and exploration of '</a:t>
            </a:r>
            <a:r>
              <a:rPr lang="en-IN" b="1" dirty="0"/>
              <a:t>hospital density</a:t>
            </a:r>
            <a:r>
              <a:rPr lang="en-IN" dirty="0"/>
              <a:t>' across different areas of Delhi.</a:t>
            </a:r>
          </a:p>
          <a:p>
            <a:r>
              <a:rPr lang="en-IN" dirty="0"/>
              <a:t>In third and final step we will focus on most promising areas and within those create </a:t>
            </a:r>
            <a:r>
              <a:rPr lang="en-IN" b="1" dirty="0"/>
              <a:t>clusters of locations that meet some basic requirements</a:t>
            </a:r>
            <a:r>
              <a:rPr lang="en-IN" dirty="0"/>
              <a:t> established in discussion with stakeholders: we will be using </a:t>
            </a:r>
            <a:r>
              <a:rPr lang="en-IN" b="1" dirty="0"/>
              <a:t>k-means clustering</a:t>
            </a:r>
            <a:r>
              <a:rPr lang="en-IN" dirty="0"/>
              <a:t> of those locations to identify general zones / neighbourhoods / addresses which should be a starting point for final 'street level' exploration and search for optimal venue location by stakeholders.</a:t>
            </a:r>
          </a:p>
          <a:p>
            <a:endParaRPr lang="en-IN" dirty="0"/>
          </a:p>
        </p:txBody>
      </p:sp>
    </p:spTree>
    <p:extLst>
      <p:ext uri="{BB962C8B-B14F-4D97-AF65-F5344CB8AC3E}">
        <p14:creationId xmlns:p14="http://schemas.microsoft.com/office/powerpoint/2010/main" xmlns="" val="4129924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B9B3BD-4A01-4067-A706-B1924E1672D9}"/>
              </a:ext>
            </a:extLst>
          </p:cNvPr>
          <p:cNvSpPr>
            <a:spLocks noGrp="1"/>
          </p:cNvSpPr>
          <p:nvPr>
            <p:ph type="title"/>
          </p:nvPr>
        </p:nvSpPr>
        <p:spPr>
          <a:xfrm>
            <a:off x="581190" y="1196147"/>
            <a:ext cx="11029616" cy="1013800"/>
          </a:xfrm>
        </p:spPr>
        <p:txBody>
          <a:bodyPr>
            <a:normAutofit fontScale="90000"/>
          </a:bodyPr>
          <a:lstStyle/>
          <a:p>
            <a:r>
              <a:rPr lang="en-IN" b="1" dirty="0"/>
              <a:t>ANALYSIS</a:t>
            </a:r>
            <a:r>
              <a:rPr lang="en-IN" dirty="0"/>
              <a:t/>
            </a:r>
            <a:br>
              <a:rPr lang="en-IN" dirty="0"/>
            </a:br>
            <a:r>
              <a:rPr lang="en-IN" dirty="0"/>
              <a:t/>
            </a:r>
            <a:br>
              <a:rPr lang="en-IN" dirty="0"/>
            </a:br>
            <a:r>
              <a:rPr lang="en-IN" dirty="0"/>
              <a:t/>
            </a:r>
            <a:br>
              <a:rPr lang="en-IN" dirty="0"/>
            </a:br>
            <a:endParaRPr lang="en-IN" dirty="0"/>
          </a:p>
        </p:txBody>
      </p:sp>
      <p:pic>
        <p:nvPicPr>
          <p:cNvPr id="4" name="Picture 3">
            <a:extLst>
              <a:ext uri="{FF2B5EF4-FFF2-40B4-BE49-F238E27FC236}">
                <a16:creationId xmlns:a16="http://schemas.microsoft.com/office/drawing/2014/main" xmlns="" id="{9EB6D20C-029D-4D51-A80C-66B8A99F66F5}"/>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5726190" y="2799474"/>
            <a:ext cx="6009640" cy="2657475"/>
          </a:xfrm>
          <a:prstGeom prst="rect">
            <a:avLst/>
          </a:prstGeom>
          <a:noFill/>
          <a:ln>
            <a:noFill/>
          </a:ln>
        </p:spPr>
      </p:pic>
      <p:sp>
        <p:nvSpPr>
          <p:cNvPr id="7" name="Rectangle 6">
            <a:extLst>
              <a:ext uri="{FF2B5EF4-FFF2-40B4-BE49-F238E27FC236}">
                <a16:creationId xmlns:a16="http://schemas.microsoft.com/office/drawing/2014/main" xmlns="" id="{233F8929-2862-494B-B50E-C06F6A39B586}"/>
              </a:ext>
            </a:extLst>
          </p:cNvPr>
          <p:cNvSpPr/>
          <p:nvPr/>
        </p:nvSpPr>
        <p:spPr>
          <a:xfrm>
            <a:off x="581190" y="3097334"/>
            <a:ext cx="4576689" cy="1754326"/>
          </a:xfrm>
          <a:prstGeom prst="rect">
            <a:avLst/>
          </a:prstGeom>
        </p:spPr>
        <p:txBody>
          <a:bodyPr wrap="square">
            <a:spAutoFit/>
          </a:bodyPr>
          <a:lstStyle/>
          <a:p>
            <a:pPr latinLnBrk="1"/>
            <a:r>
              <a:rPr lang="en-IN" dirty="0"/>
              <a:t>1. The Maximum population is of "North-west Delhi" having Headquarters at "</a:t>
            </a:r>
            <a:r>
              <a:rPr lang="en-IN" dirty="0" err="1"/>
              <a:t>Kanjhawala</a:t>
            </a:r>
            <a:r>
              <a:rPr lang="en-IN" dirty="0"/>
              <a:t>"</a:t>
            </a:r>
          </a:p>
          <a:p>
            <a:pPr latinLnBrk="1"/>
            <a:r>
              <a:rPr lang="en-IN" dirty="0"/>
              <a:t>2. During the years, The population has grown much in the same "North west </a:t>
            </a:r>
            <a:r>
              <a:rPr lang="en-IN" dirty="0" err="1"/>
              <a:t>delhi</a:t>
            </a:r>
            <a:r>
              <a:rPr lang="en-IN" dirty="0"/>
              <a:t>" while in some places like "Central Delhi" and "North Delhi", it has reduced.</a:t>
            </a:r>
          </a:p>
        </p:txBody>
      </p:sp>
      <p:sp>
        <p:nvSpPr>
          <p:cNvPr id="8" name="Rectangle 7">
            <a:extLst>
              <a:ext uri="{FF2B5EF4-FFF2-40B4-BE49-F238E27FC236}">
                <a16:creationId xmlns:a16="http://schemas.microsoft.com/office/drawing/2014/main" xmlns="" id="{1FE76A4A-E5D5-485A-9D74-81E679FBF816}"/>
              </a:ext>
            </a:extLst>
          </p:cNvPr>
          <p:cNvSpPr/>
          <p:nvPr/>
        </p:nvSpPr>
        <p:spPr>
          <a:xfrm>
            <a:off x="698696" y="2209947"/>
            <a:ext cx="2343911" cy="369332"/>
          </a:xfrm>
          <a:prstGeom prst="rect">
            <a:avLst/>
          </a:prstGeom>
        </p:spPr>
        <p:txBody>
          <a:bodyPr wrap="none">
            <a:spAutoFit/>
          </a:bodyPr>
          <a:lstStyle/>
          <a:p>
            <a:r>
              <a:rPr lang="en-IN" b="1" dirty="0">
                <a:ea typeface="Calibri" panose="020F0502020204030204" pitchFamily="34" charset="0"/>
              </a:rPr>
              <a:t>1. Data Visualization</a:t>
            </a:r>
            <a:endParaRPr lang="en-IN" dirty="0"/>
          </a:p>
        </p:txBody>
      </p:sp>
    </p:spTree>
    <p:extLst>
      <p:ext uri="{BB962C8B-B14F-4D97-AF65-F5344CB8AC3E}">
        <p14:creationId xmlns:p14="http://schemas.microsoft.com/office/powerpoint/2010/main" xmlns="" val="2651983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0DBD4729-DBDF-40A6-9BA4-E4C97EF6DD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55125130-F4AB-465E-8AE2-E583FCAAB2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xmlns="" id="{E0BA65A2-0302-4468-ADA7-9EC3F9593F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27">
            <a:extLst>
              <a:ext uri="{FF2B5EF4-FFF2-40B4-BE49-F238E27FC236}">
                <a16:creationId xmlns:a16="http://schemas.microsoft.com/office/drawing/2014/main" xmlns="" id="{8C266B9D-DC87-430A-8D3A-2E83639A17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69282F36-261B-49B3-8CA9-FB857C475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xmlns="" id="{B87215C3-3B83-4BE7-9213-26E084BD61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xmlns="" id="{13A105D4-2907-419E-8223-4C266BA1E5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xmlns="" id="{1EEE7F17-8E08-4C69-8E22-661908E6DF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50" name="Picture 8">
            <a:extLst>
              <a:ext uri="{FF2B5EF4-FFF2-40B4-BE49-F238E27FC236}">
                <a16:creationId xmlns:a16="http://schemas.microsoft.com/office/drawing/2014/main" xmlns="" id="{CBEFBF72-189C-417F-AAD5-D02C823468C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46533" y="910962"/>
            <a:ext cx="2895600" cy="2286000"/>
          </a:xfrm>
          <a:prstGeom prst="rect">
            <a:avLst/>
          </a:prstGeom>
          <a:noFill/>
          <a:extLst>
            <a:ext uri="{909E8E84-426E-40DD-AFC4-6F175D3DCCD1}">
              <a14:hiddenFill xmlns:a14="http://schemas.microsoft.com/office/drawing/2010/main" xmlns="">
                <a:solidFill>
                  <a:srgbClr val="FFFFFF"/>
                </a:solidFill>
              </a14:hiddenFill>
            </a:ext>
          </a:extLst>
        </p:spPr>
      </p:pic>
      <p:pic>
        <p:nvPicPr>
          <p:cNvPr id="2049" name="Picture 9">
            <a:extLst>
              <a:ext uri="{FF2B5EF4-FFF2-40B4-BE49-F238E27FC236}">
                <a16:creationId xmlns:a16="http://schemas.microsoft.com/office/drawing/2014/main" xmlns="" id="{274BBD78-0D4B-4D61-B286-54451F6F34DE}"/>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432621" y="953824"/>
            <a:ext cx="2743200" cy="220027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a:extLst>
              <a:ext uri="{FF2B5EF4-FFF2-40B4-BE49-F238E27FC236}">
                <a16:creationId xmlns:a16="http://schemas.microsoft.com/office/drawing/2014/main" xmlns="" id="{244B39C9-543C-4E7D-98B3-6D4059A322AD}"/>
              </a:ext>
            </a:extLst>
          </p:cNvPr>
          <p:cNvSpPr>
            <a:spLocks noChangeArrowheads="1"/>
          </p:cNvSpPr>
          <p:nvPr/>
        </p:nvSpPr>
        <p:spPr bwMode="auto">
          <a:xfrm>
            <a:off x="446533" y="453762"/>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xmlns="" id="{CF390650-D24C-4287-81A0-A5A0078AFA71}"/>
              </a:ext>
            </a:extLst>
          </p:cNvPr>
          <p:cNvSpPr>
            <a:spLocks noChangeArrowheads="1"/>
          </p:cNvSpPr>
          <p:nvPr/>
        </p:nvSpPr>
        <p:spPr bwMode="auto">
          <a:xfrm>
            <a:off x="356045" y="3196962"/>
            <a:ext cx="12192001" cy="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5">
            <a:extLst>
              <a:ext uri="{FF2B5EF4-FFF2-40B4-BE49-F238E27FC236}">
                <a16:creationId xmlns:a16="http://schemas.microsoft.com/office/drawing/2014/main" xmlns="" id="{E06AE56D-FD20-4FC3-BF2E-7204FC507DAF}"/>
              </a:ext>
            </a:extLst>
          </p:cNvPr>
          <p:cNvSpPr>
            <a:spLocks noChangeArrowheads="1"/>
          </p:cNvSpPr>
          <p:nvPr/>
        </p:nvSpPr>
        <p:spPr bwMode="auto">
          <a:xfrm>
            <a:off x="356045" y="5397237"/>
            <a:ext cx="12192001" cy="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7">
            <a:extLst>
              <a:ext uri="{FF2B5EF4-FFF2-40B4-BE49-F238E27FC236}">
                <a16:creationId xmlns:a16="http://schemas.microsoft.com/office/drawing/2014/main" xmlns="" id="{5C954EFE-3EE4-478B-B738-E543E068045F}"/>
              </a:ext>
            </a:extLst>
          </p:cNvPr>
          <p:cNvSpPr/>
          <p:nvPr/>
        </p:nvSpPr>
        <p:spPr>
          <a:xfrm>
            <a:off x="446533" y="3555727"/>
            <a:ext cx="5356444" cy="2125390"/>
          </a:xfrm>
          <a:prstGeom prst="rect">
            <a:avLst/>
          </a:prstGeom>
        </p:spPr>
        <p:txBody>
          <a:bodyPr wrap="square">
            <a:spAutoFit/>
          </a:bodyPr>
          <a:lstStyle/>
          <a:p>
            <a:pPr algn="just" latinLnBrk="1">
              <a:lnSpc>
                <a:spcPct val="150000"/>
              </a:lnSpc>
              <a:spcAft>
                <a:spcPts val="0"/>
              </a:spcAft>
              <a:tabLst>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The sex-ratio is almost equal in all districts and </a:t>
            </a:r>
            <a:r>
              <a:rPr lang="en-IN"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doesnot</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matters much.</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50000"/>
              </a:lnSpc>
              <a:spcAft>
                <a:spcPts val="0"/>
              </a:spcAft>
              <a:tabLst>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While the density (total number of people per land area) of "North East Delhi" having Headquarter:"</a:t>
            </a:r>
            <a:r>
              <a:rPr lang="en-IN"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Nand</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Nagri</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is the highest.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5" name="Picture 24">
            <a:extLst>
              <a:ext uri="{FF2B5EF4-FFF2-40B4-BE49-F238E27FC236}">
                <a16:creationId xmlns:a16="http://schemas.microsoft.com/office/drawing/2014/main" xmlns="" id="{5D45C59B-B03E-4BFD-84F3-482DD6A7D5EA}"/>
              </a:ext>
            </a:extLst>
          </p:cNvPr>
          <p:cNvPicPr/>
          <p:nvPr/>
        </p:nvPicPr>
        <p:blipFill>
          <a:blip r:embed="rId4">
            <a:extLst>
              <a:ext uri="{28A0092B-C50C-407E-A947-70E740481C1C}">
                <a14:useLocalDpi xmlns:a14="http://schemas.microsoft.com/office/drawing/2010/main" xmlns="" val="0"/>
              </a:ext>
            </a:extLst>
          </a:blip>
          <a:srcRect/>
          <a:stretch>
            <a:fillRect/>
          </a:stretch>
        </p:blipFill>
        <p:spPr bwMode="auto">
          <a:xfrm>
            <a:off x="6093490" y="879525"/>
            <a:ext cx="5514975" cy="2496820"/>
          </a:xfrm>
          <a:prstGeom prst="rect">
            <a:avLst/>
          </a:prstGeom>
          <a:noFill/>
          <a:ln>
            <a:noFill/>
          </a:ln>
        </p:spPr>
      </p:pic>
      <p:sp>
        <p:nvSpPr>
          <p:cNvPr id="9" name="Rectangle 8">
            <a:extLst>
              <a:ext uri="{FF2B5EF4-FFF2-40B4-BE49-F238E27FC236}">
                <a16:creationId xmlns:a16="http://schemas.microsoft.com/office/drawing/2014/main" xmlns="" id="{CE814802-9D3E-400F-8C97-5F6511D2C43E}"/>
              </a:ext>
            </a:extLst>
          </p:cNvPr>
          <p:cNvSpPr/>
          <p:nvPr/>
        </p:nvSpPr>
        <p:spPr>
          <a:xfrm>
            <a:off x="6012065" y="3447143"/>
            <a:ext cx="5677823" cy="2540888"/>
          </a:xfrm>
          <a:prstGeom prst="rect">
            <a:avLst/>
          </a:prstGeom>
        </p:spPr>
        <p:txBody>
          <a:bodyPr wrap="square">
            <a:spAutoFit/>
          </a:bodyPr>
          <a:lstStyle/>
          <a:p>
            <a:pPr algn="just" latinLnBrk="1">
              <a:lnSpc>
                <a:spcPct val="150000"/>
              </a:lnSpc>
              <a:spcAft>
                <a:spcPts val="0"/>
              </a:spcAft>
              <a:tabLst>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Number of hospitals in South </a:t>
            </a:r>
            <a:r>
              <a:rPr lang="en-IN"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Delhi,North</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East </a:t>
            </a:r>
            <a:r>
              <a:rPr lang="en-IN"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Delhi,ast</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Delhi are very less.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50000"/>
              </a:lnSpc>
              <a:spcAft>
                <a:spcPts val="0"/>
              </a:spcAft>
              <a:tabLst>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As we can see in density and health facility chart that all the points are not lying on a single increasing order line according to density this shows some districts have less number of health facility as the population is.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786777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0DBD4729-DBDF-40A6-9BA4-E4C97EF6DD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55125130-F4AB-465E-8AE2-E583FCAAB2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xmlns="" id="{E0BA65A2-0302-4468-ADA7-9EC3F9593F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27">
            <a:extLst>
              <a:ext uri="{FF2B5EF4-FFF2-40B4-BE49-F238E27FC236}">
                <a16:creationId xmlns:a16="http://schemas.microsoft.com/office/drawing/2014/main" xmlns="" id="{8C266B9D-DC87-430A-8D3A-2E83639A17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69282F36-261B-49B3-8CA9-FB857C475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xmlns="" id="{B87215C3-3B83-4BE7-9213-26E084BD61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xmlns="" id="{13A105D4-2907-419E-8223-4C266BA1E5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xmlns="" id="{1EEE7F17-8E08-4C69-8E22-661908E6DF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Rectangle 3">
            <a:extLst>
              <a:ext uri="{FF2B5EF4-FFF2-40B4-BE49-F238E27FC236}">
                <a16:creationId xmlns:a16="http://schemas.microsoft.com/office/drawing/2014/main" xmlns="" id="{244B39C9-543C-4E7D-98B3-6D4059A322AD}"/>
              </a:ext>
            </a:extLst>
          </p:cNvPr>
          <p:cNvSpPr>
            <a:spLocks noChangeArrowheads="1"/>
          </p:cNvSpPr>
          <p:nvPr/>
        </p:nvSpPr>
        <p:spPr bwMode="auto">
          <a:xfrm>
            <a:off x="446533" y="453762"/>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xmlns="" id="{CF390650-D24C-4287-81A0-A5A0078AFA71}"/>
              </a:ext>
            </a:extLst>
          </p:cNvPr>
          <p:cNvSpPr>
            <a:spLocks noChangeArrowheads="1"/>
          </p:cNvSpPr>
          <p:nvPr/>
        </p:nvSpPr>
        <p:spPr bwMode="auto">
          <a:xfrm>
            <a:off x="356045" y="3196962"/>
            <a:ext cx="12192001" cy="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5">
            <a:extLst>
              <a:ext uri="{FF2B5EF4-FFF2-40B4-BE49-F238E27FC236}">
                <a16:creationId xmlns:a16="http://schemas.microsoft.com/office/drawing/2014/main" xmlns="" id="{E06AE56D-FD20-4FC3-BF2E-7204FC507DAF}"/>
              </a:ext>
            </a:extLst>
          </p:cNvPr>
          <p:cNvSpPr>
            <a:spLocks noChangeArrowheads="1"/>
          </p:cNvSpPr>
          <p:nvPr/>
        </p:nvSpPr>
        <p:spPr bwMode="auto">
          <a:xfrm>
            <a:off x="356045" y="5397237"/>
            <a:ext cx="12192001" cy="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1">
            <a:extLst>
              <a:ext uri="{FF2B5EF4-FFF2-40B4-BE49-F238E27FC236}">
                <a16:creationId xmlns:a16="http://schemas.microsoft.com/office/drawing/2014/main" xmlns="" id="{47B9D444-9015-4F13-976D-67A9629D318E}"/>
              </a:ext>
            </a:extLst>
          </p:cNvPr>
          <p:cNvSpPr/>
          <p:nvPr/>
        </p:nvSpPr>
        <p:spPr>
          <a:xfrm>
            <a:off x="572086" y="755359"/>
            <a:ext cx="6096000" cy="1786836"/>
          </a:xfrm>
          <a:prstGeom prst="rect">
            <a:avLst/>
          </a:prstGeom>
        </p:spPr>
        <p:txBody>
          <a:bodyPr>
            <a:spAutoFit/>
          </a:bodyPr>
          <a:lstStyle/>
          <a:p>
            <a:pPr algn="just">
              <a:lnSpc>
                <a:spcPct val="150000"/>
              </a:lnSpc>
              <a:spcAft>
                <a:spcPts val="600"/>
              </a:spcAft>
            </a:pPr>
            <a:r>
              <a:rPr lang="en-IN"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2. Getting Latitudes and Longitudes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50000"/>
              </a:lnSpc>
              <a:spcAft>
                <a:spcPts val="0"/>
              </a:spcAft>
              <a:tabLst>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obtaining the location data of the Headquarters of the Districts, the Geocoder package is used with the </a:t>
            </a:r>
            <a:r>
              <a:rPr lang="en-IN"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arcgis_geocoder</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to obtain the latitude and longitude of the needed locations.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9" name="Picture 18">
            <a:extLst>
              <a:ext uri="{FF2B5EF4-FFF2-40B4-BE49-F238E27FC236}">
                <a16:creationId xmlns:a16="http://schemas.microsoft.com/office/drawing/2014/main" xmlns="" id="{4E9ACDCB-BF43-4CB5-9652-1A054EA02CB1}"/>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6793639" y="643597"/>
            <a:ext cx="4808410" cy="2420010"/>
          </a:xfrm>
          <a:prstGeom prst="rect">
            <a:avLst/>
          </a:prstGeom>
          <a:noFill/>
          <a:ln>
            <a:noFill/>
          </a:ln>
        </p:spPr>
      </p:pic>
      <p:sp>
        <p:nvSpPr>
          <p:cNvPr id="3" name="Rectangle 2">
            <a:extLst>
              <a:ext uri="{FF2B5EF4-FFF2-40B4-BE49-F238E27FC236}">
                <a16:creationId xmlns:a16="http://schemas.microsoft.com/office/drawing/2014/main" xmlns="" id="{30558B30-6C07-4BFF-871D-F5536D6304AF}"/>
              </a:ext>
            </a:extLst>
          </p:cNvPr>
          <p:cNvSpPr/>
          <p:nvPr/>
        </p:nvSpPr>
        <p:spPr>
          <a:xfrm>
            <a:off x="456671" y="3233988"/>
            <a:ext cx="2124043" cy="464871"/>
          </a:xfrm>
          <a:prstGeom prst="rect">
            <a:avLst/>
          </a:prstGeom>
        </p:spPr>
        <p:txBody>
          <a:bodyPr wrap="none">
            <a:spAutoFit/>
          </a:bodyPr>
          <a:lstStyle/>
          <a:p>
            <a:pPr algn="just">
              <a:lnSpc>
                <a:spcPct val="150000"/>
              </a:lnSpc>
              <a:spcAft>
                <a:spcPts val="600"/>
              </a:spcAft>
            </a:pPr>
            <a:r>
              <a:rPr lang="en-IN"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3. Map Visualization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1" name="Picture 20">
            <a:extLst>
              <a:ext uri="{FF2B5EF4-FFF2-40B4-BE49-F238E27FC236}">
                <a16:creationId xmlns:a16="http://schemas.microsoft.com/office/drawing/2014/main" xmlns="" id="{6F312C3F-C032-4C39-8CD5-74092D7221AD}"/>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6093490" y="2973510"/>
            <a:ext cx="5388445" cy="2745472"/>
          </a:xfrm>
          <a:prstGeom prst="rect">
            <a:avLst/>
          </a:prstGeom>
          <a:noFill/>
          <a:ln>
            <a:noFill/>
          </a:ln>
        </p:spPr>
      </p:pic>
      <p:sp>
        <p:nvSpPr>
          <p:cNvPr id="6" name="Rectangle 5">
            <a:extLst>
              <a:ext uri="{FF2B5EF4-FFF2-40B4-BE49-F238E27FC236}">
                <a16:creationId xmlns:a16="http://schemas.microsoft.com/office/drawing/2014/main" xmlns="" id="{FE1C717C-5CBB-4992-967D-023DF39F5577}"/>
              </a:ext>
            </a:extLst>
          </p:cNvPr>
          <p:cNvSpPr/>
          <p:nvPr/>
        </p:nvSpPr>
        <p:spPr>
          <a:xfrm>
            <a:off x="488621" y="3795905"/>
            <a:ext cx="5248823" cy="1294393"/>
          </a:xfrm>
          <a:prstGeom prst="rect">
            <a:avLst/>
          </a:prstGeom>
        </p:spPr>
        <p:txBody>
          <a:bodyPr wrap="square">
            <a:spAutoFit/>
          </a:bodyPr>
          <a:lstStyle/>
          <a:p>
            <a:pPr algn="just" latinLnBrk="1">
              <a:lnSpc>
                <a:spcPct val="150000"/>
              </a:lnSpc>
              <a:spcAft>
                <a:spcPts val="0"/>
              </a:spcAft>
              <a:tabLst>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Using the </a:t>
            </a:r>
            <a:r>
              <a:rPr lang="en-IN"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geopy</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library, the latitude and longitude values of Delhi is obtained.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geographical coordinate of  Delhi are 28.6517178, 77.2219388.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89566716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21</TotalTime>
  <Words>1059</Words>
  <Application>Microsoft Office PowerPoint</Application>
  <PresentationFormat>Custom</PresentationFormat>
  <Paragraphs>84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lpstr>
      <vt:lpstr>Opening a new Hospital in Delhi, India </vt:lpstr>
      <vt:lpstr>AGENDA</vt:lpstr>
      <vt:lpstr>INTRODUCTION </vt:lpstr>
      <vt:lpstr>DATA DESCRIPTION </vt:lpstr>
      <vt:lpstr>Slide 5</vt:lpstr>
      <vt:lpstr>METHODOLOGY  </vt:lpstr>
      <vt:lpstr>ANALYSIS   </vt:lpstr>
      <vt:lpstr>Slide 8</vt:lpstr>
      <vt:lpstr>Slide 9</vt:lpstr>
      <vt:lpstr>Slide 10</vt:lpstr>
      <vt:lpstr>Slide 11</vt:lpstr>
      <vt:lpstr>Slide 12</vt:lpstr>
      <vt:lpstr>RESULT</vt:lpstr>
      <vt:lpstr>Discussion and 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a new Hospital in Delhi, India </dc:title>
  <dc:creator>Tanvi Jain</dc:creator>
  <cp:lastModifiedBy>Yogesh Singhal</cp:lastModifiedBy>
  <cp:revision>5</cp:revision>
  <dcterms:created xsi:type="dcterms:W3CDTF">2020-02-13T13:20:30Z</dcterms:created>
  <dcterms:modified xsi:type="dcterms:W3CDTF">2020-04-12T14:17:43Z</dcterms:modified>
</cp:coreProperties>
</file>