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691" y="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5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Salary Data 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Labels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152607.64000000001</c:v>
                </c:pt>
                <c:pt idx="3">
                  <c:v>172792.41</c:v>
                </c:pt>
                <c:pt idx="5">
                  <c:v>166193.15999999997</c:v>
                </c:pt>
                <c:pt idx="6">
                  <c:v>31042.51</c:v>
                </c:pt>
                <c:pt idx="8">
                  <c:v>51165.37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D3-4F59-8A68-567547027F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'Sheet1'!$C$2:$C$10</c:f>
              <c:numCache>
                <c:formatCode>General</c:formatCode>
                <c:ptCount val="9"/>
                <c:pt idx="1">
                  <c:v>0</c:v>
                </c:pt>
                <c:pt idx="2">
                  <c:v>297073.78999999998</c:v>
                </c:pt>
                <c:pt idx="3">
                  <c:v>472599.39000000007</c:v>
                </c:pt>
                <c:pt idx="4">
                  <c:v>299955.46000000002</c:v>
                </c:pt>
                <c:pt idx="5">
                  <c:v>198670.33000000002</c:v>
                </c:pt>
                <c:pt idx="6">
                  <c:v>250488.98</c:v>
                </c:pt>
                <c:pt idx="7">
                  <c:v>238929.51999999996</c:v>
                </c:pt>
                <c:pt idx="8">
                  <c:v>221707.5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D3-4F59-8A68-567547027F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'Sheet1'!$D$2:$D$10</c:f>
              <c:numCache>
                <c:formatCode>General</c:formatCode>
                <c:ptCount val="9"/>
                <c:pt idx="1">
                  <c:v>0</c:v>
                </c:pt>
                <c:pt idx="2">
                  <c:v>143647.12</c:v>
                </c:pt>
                <c:pt idx="6">
                  <c:v>32496.880000000001</c:v>
                </c:pt>
                <c:pt idx="7">
                  <c:v>70755.5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D3-4F59-8A68-567547027F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0"/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'Sheet1'!$E$2:$E$10</c:f>
              <c:numCache>
                <c:formatCode>General</c:formatCode>
                <c:ptCount val="9"/>
                <c:pt idx="0">
                  <c:v>0</c:v>
                </c:pt>
                <c:pt idx="2">
                  <c:v>593328.55000000005</c:v>
                </c:pt>
                <c:pt idx="3">
                  <c:v>645391.80000000005</c:v>
                </c:pt>
                <c:pt idx="4">
                  <c:v>299955.46000000002</c:v>
                </c:pt>
                <c:pt idx="5">
                  <c:v>364863.49</c:v>
                </c:pt>
                <c:pt idx="6">
                  <c:v>314028.37</c:v>
                </c:pt>
                <c:pt idx="7">
                  <c:v>309685.01999999996</c:v>
                </c:pt>
                <c:pt idx="8">
                  <c:v>272872.87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D3-4F59-8A68-567547027F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solidFill>
              <a:srgbClr val="4BACC6"/>
            </a:solidFill>
            <a:ln>
              <a:noFill/>
            </a:ln>
          </c:spPr>
          <c:invertIfNegative val="0"/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57419.35</c:v>
                </c:pt>
                <c:pt idx="3">
                  <c:v>109548.34</c:v>
                </c:pt>
                <c:pt idx="4">
                  <c:v>183397.77</c:v>
                </c:pt>
                <c:pt idx="5">
                  <c:v>72876.91</c:v>
                </c:pt>
                <c:pt idx="6">
                  <c:v>72843.23</c:v>
                </c:pt>
                <c:pt idx="7">
                  <c:v>31816.57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D3-4F59-8A68-567547027F5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solidFill>
              <a:srgbClr val="F79646"/>
            </a:solidFill>
            <a:ln>
              <a:noFill/>
            </a:ln>
          </c:spPr>
          <c:invertIfNegative val="0"/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'Sheet1'!$G$2:$G$10</c:f>
              <c:numCache>
                <c:formatCode>General</c:formatCode>
                <c:ptCount val="9"/>
                <c:pt idx="1">
                  <c:v>0</c:v>
                </c:pt>
                <c:pt idx="2">
                  <c:v>565951.99000000011</c:v>
                </c:pt>
                <c:pt idx="3">
                  <c:v>697951</c:v>
                </c:pt>
                <c:pt idx="4">
                  <c:v>278704.46000000002</c:v>
                </c:pt>
                <c:pt idx="5">
                  <c:v>136867.04999999999</c:v>
                </c:pt>
                <c:pt idx="6">
                  <c:v>488667.19</c:v>
                </c:pt>
                <c:pt idx="7">
                  <c:v>310352.58999999997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AD3-4F59-8A68-567547027F5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solidFill>
              <a:srgbClr val="2C4D74"/>
            </a:solidFill>
            <a:ln>
              <a:noFill/>
            </a:ln>
          </c:spPr>
          <c:invertIfNegative val="0"/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'Sheet1'!$H$2:$H$10</c:f>
              <c:numCache>
                <c:formatCode>General</c:formatCode>
                <c:ptCount val="9"/>
                <c:pt idx="1">
                  <c:v>0</c:v>
                </c:pt>
                <c:pt idx="2">
                  <c:v>52246.29</c:v>
                </c:pt>
                <c:pt idx="3">
                  <c:v>146720.76</c:v>
                </c:pt>
                <c:pt idx="4">
                  <c:v>238334.53</c:v>
                </c:pt>
                <c:pt idx="5">
                  <c:v>159716.94</c:v>
                </c:pt>
                <c:pt idx="6">
                  <c:v>142228.72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D3-4F59-8A68-567547027F5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</c:strCache>
            </c:strRef>
          </c:tx>
          <c:spPr>
            <a:solidFill>
              <a:srgbClr val="782C2A"/>
            </a:solidFill>
            <a:ln>
              <a:noFill/>
            </a:ln>
          </c:spPr>
          <c:invertIfNegative val="0"/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'Sheet1'!$I$2:$I$10</c:f>
              <c:numCache>
                <c:formatCode>General</c:formatCode>
                <c:ptCount val="9"/>
                <c:pt idx="0">
                  <c:v>0</c:v>
                </c:pt>
                <c:pt idx="2">
                  <c:v>675617.63000000012</c:v>
                </c:pt>
                <c:pt idx="3">
                  <c:v>954220.1</c:v>
                </c:pt>
                <c:pt idx="4">
                  <c:v>700436.76</c:v>
                </c:pt>
                <c:pt idx="5">
                  <c:v>369460.9</c:v>
                </c:pt>
                <c:pt idx="6">
                  <c:v>703739.14</c:v>
                </c:pt>
                <c:pt idx="7">
                  <c:v>342169.16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AD3-4F59-8A68-567547027F54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</c:strCache>
            </c:strRef>
          </c:tx>
          <c:spPr>
            <a:solidFill>
              <a:srgbClr val="5D7430"/>
            </a:solidFill>
            <a:ln>
              <a:noFill/>
            </a:ln>
          </c:spPr>
          <c:invertIfNegative val="0"/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'Sheet1'!$J$2:$J$10</c:f>
              <c:numCache>
                <c:formatCode>General</c:formatCode>
                <c:ptCount val="9"/>
                <c:pt idx="0">
                  <c:v>0</c:v>
                </c:pt>
                <c:pt idx="2">
                  <c:v>1268946.1800000002</c:v>
                </c:pt>
                <c:pt idx="3">
                  <c:v>1599611.9000000001</c:v>
                </c:pt>
                <c:pt idx="4">
                  <c:v>1000392.22</c:v>
                </c:pt>
                <c:pt idx="5">
                  <c:v>734324.3899999999</c:v>
                </c:pt>
                <c:pt idx="6">
                  <c:v>1017767.51</c:v>
                </c:pt>
                <c:pt idx="7">
                  <c:v>651854.17999999993</c:v>
                </c:pt>
                <c:pt idx="8">
                  <c:v>600130.73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AD3-4F59-8A68-567547027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4155855"/>
        <c:axId val="1"/>
      </c:barChart>
      <c:catAx>
        <c:axId val="1774155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12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12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774155855"/>
        <c:crosses val="autoZero"/>
        <c:crossBetween val="between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2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9/30/2024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76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590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552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03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1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1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341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763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35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152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714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3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30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47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80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48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41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54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32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17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63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76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3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35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9/30/2024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12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>
            <a:off x="-828675" y="19665"/>
            <a:ext cx="9982200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Employee Data Analysis using Excel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>
            <a:off x="1564463" y="3354853"/>
            <a:ext cx="8610599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 NAME: YOGESH.M</a:t>
            </a:r>
          </a:p>
          <a:p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NO: 312201803</a:t>
            </a:r>
            <a:r>
              <a:rPr lang="en-US" altLang="zh-CN" sz="2400" dirty="0">
                <a:solidFill>
                  <a:srgbClr val="222222"/>
                </a:solidFill>
                <a:latin typeface="Arial" pitchFamily="34" charset="0"/>
                <a:cs typeface="Calibri" charset="0"/>
              </a:rPr>
              <a:t>, asunm119312201802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 BCOM-COMMERCE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 SINDHI COLLEGE OF ARTS &amp; SCIENCE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04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>
            <a:off x="739774" y="291147"/>
            <a:ext cx="3303904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>
            <a:off x="739774" y="1447800"/>
            <a:ext cx="7032625" cy="4524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The Dataset contains Employee Salary Analysis 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Employee Name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Place Of Employment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Sum Of Salary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Type Of Employment 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Fixed Term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Permanent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Temporary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Gender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Male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Female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Total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Male Total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Female Total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Grand Total         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418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aphicFrame>
        <p:nvGraphicFramePr>
          <p:cNvPr id="162" name="对象"/>
          <p:cNvGraphicFramePr>
            <a:graphicFrameLocks/>
          </p:cNvGraphicFramePr>
          <p:nvPr/>
        </p:nvGraphicFramePr>
        <p:xfrm>
          <a:off x="755332" y="1044090"/>
          <a:ext cx="8127999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3305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>
            <a:off x="755332" y="1676400"/>
            <a:ext cx="7169468" cy="397031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The Employee Salary Analysis System is a game-changing solution that transforms the way organizations approach Budget management. By harnessing the power of advanced analytics , automation , and AI-driven insights , this system unlocks the  hidden potential of employees, amplifies business performance, and fuels sustainable growth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10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>
            <a:off x="1217522" y="2123271"/>
            <a:ext cx="8593228" cy="14249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Employee Salary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9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>
            <a:off x="2509806" y="1041533"/>
            <a:ext cx="5029200" cy="4806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Our Solution and Proposition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Dataset Description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Modelling Approach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Discussion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99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>
            <a:off x="838200" y="1033089"/>
            <a:ext cx="5636895" cy="13119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>
            <a:off x="838200" y="2133600"/>
            <a:ext cx="6400800" cy="35204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To Ascertain The Salary Of Every Single Employee And Allocate Funds For HR Department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 To Increase The Pay Of Suitable Candidate 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To Distinguish Genders Of The Employees To Provide Proper Concessions 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4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5263514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>
            <a:off x="990600" y="2133600"/>
            <a:ext cx="7924800" cy="39490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rebuchet MS" charset="0"/>
                <a:ea typeface="宋体" charset="0"/>
                <a:cs typeface="Times New Roman" pitchFamily="18" charset="0"/>
              </a:rPr>
              <a:t>. Tools and Techniques-Used functions such as AVERAGE, MEDIAN, STDEV, and VLOOKUP.Pivot Tables and Pivot Charts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rebuchet MS" charset="0"/>
                <a:ea typeface="宋体" charset="0"/>
                <a:cs typeface="Times New Roman" pitchFamily="18" charset="0"/>
              </a:rPr>
              <a:t> For summarizing and analyzing Data-Utilized charts (e.g., bar, line, pie) to represent data visually.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rebuchet MS" charset="0"/>
                <a:ea typeface="宋体" charset="0"/>
                <a:cs typeface="Times New Roman" pitchFamily="18" charset="0"/>
              </a:rPr>
              <a:t>Conditional Formatting-To highlight key data points.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01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>
            <a:off x="699452" y="891793"/>
            <a:ext cx="5014595" cy="5022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>
            <a:off x="838200" y="1905000"/>
            <a:ext cx="5706746" cy="335851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HR Mangers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Finance Department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Senior Management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Departments Heads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Employees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Compensation Analyst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Grievance &amp; Redressal Offi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cer 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0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>
            <a:off x="3276600" y="1760547"/>
            <a:ext cx="4876800" cy="38779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Solution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Employee Salary Analysis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For organization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Cost Optimization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Talent Retention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Data-Driven Solution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Compliance and Equity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For Employee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Fair Compensation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Career Growth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Calibri" charset="0"/>
              </a:rPr>
              <a:t>Transparency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1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>
            <a:off x="990600" y="1459557"/>
            <a:ext cx="7093268" cy="424731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DATASET NAME : 	Employee Salary Data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 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DESCRIPTION: This dataset contains employee salary  data including: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             1.Employee Information: Employee ID, Name, Job Title , Department, Location,Gender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</a:b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    2 . Goal Setting: Individual Goals, Teams Goals , Company Goals.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                4.Feedback and Coaching : Manager Feedback , peer Feedback, Self- Assessment.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              5.Development Planning: Training Needs, Career Development Plans Succession Planning.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              6. Performance Evaluations; Regular Performance Reviews, 360-Degree.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68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7069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WOW"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>
            <a:off x="2743200" y="2354703"/>
            <a:ext cx="8534019" cy="95410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>
            <a:off x="2133600" y="2182505"/>
            <a:ext cx="6553200" cy="286232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The “wow” Factor In Our Solution It is Helpful For Ascertain Budget For Finance Of The Company 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It Helps in Analysis The Work Force Of The Company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To Classify The Gender Of The Employees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18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445</TotalTime>
  <Words>465</Words>
  <Application>Microsoft Office PowerPoint</Application>
  <PresentationFormat>Widescreen</PresentationFormat>
  <Paragraphs>100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等线</vt:lpstr>
      <vt:lpstr>宋体</vt:lpstr>
      <vt:lpstr>Arial</vt:lpstr>
      <vt:lpstr>Calibri</vt:lpstr>
      <vt:lpstr>Courier New</vt:lpstr>
      <vt:lpstr>Droid Sans</vt:lpstr>
      <vt:lpstr>Lucida Sans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18</cp:revision>
  <dcterms:created xsi:type="dcterms:W3CDTF">2024-03-29T15:07:22Z</dcterms:created>
  <dcterms:modified xsi:type="dcterms:W3CDTF">2024-09-30T17:09:29Z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