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8" r:id="rId9"/>
    <p:sldId id="269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35E5"/>
    <a:srgbClr val="6C92E1"/>
    <a:srgbClr val="6B8DE1"/>
    <a:srgbClr val="7BEBD8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0" d="100"/>
          <a:sy n="70" d="100"/>
        </p:scale>
        <p:origin x="536" y="4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bhosale" userId="83bca00dfbdc6360" providerId="LiveId" clId="{6F3D6F2C-32C2-45C8-A60D-6E53B09D2E23}"/>
    <pc:docChg chg="undo custSel modSld">
      <pc:chgData name="yogesh bhosale" userId="83bca00dfbdc6360" providerId="LiveId" clId="{6F3D6F2C-32C2-45C8-A60D-6E53B09D2E23}" dt="2023-09-26T15:53:39.885" v="4" actId="1036"/>
      <pc:docMkLst>
        <pc:docMk/>
      </pc:docMkLst>
      <pc:sldChg chg="modSp mod">
        <pc:chgData name="yogesh bhosale" userId="83bca00dfbdc6360" providerId="LiveId" clId="{6F3D6F2C-32C2-45C8-A60D-6E53B09D2E23}" dt="2023-09-26T15:53:39.885" v="4" actId="1036"/>
        <pc:sldMkLst>
          <pc:docMk/>
          <pc:sldMk cId="1860944946" sldId="259"/>
        </pc:sldMkLst>
        <pc:spChg chg="mod">
          <ac:chgData name="yogesh bhosale" userId="83bca00dfbdc6360" providerId="LiveId" clId="{6F3D6F2C-32C2-45C8-A60D-6E53B09D2E23}" dt="2023-09-26T15:53:39.885" v="4" actId="1036"/>
          <ac:spMkLst>
            <pc:docMk/>
            <pc:sldMk cId="1860944946" sldId="259"/>
            <ac:spMk id="4" creationId="{241C7FC4-FEFA-4A96-9749-9068C68611EF}"/>
          </ac:spMkLst>
        </pc:spChg>
        <pc:spChg chg="mod">
          <ac:chgData name="yogesh bhosale" userId="83bca00dfbdc6360" providerId="LiveId" clId="{6F3D6F2C-32C2-45C8-A60D-6E53B09D2E23}" dt="2023-09-26T15:53:33.581" v="2" actId="1076"/>
          <ac:spMkLst>
            <pc:docMk/>
            <pc:sldMk cId="1860944946" sldId="259"/>
            <ac:spMk id="69" creationId="{3A2B9F65-5789-B3B7-9423-9C85CCEB512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1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2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7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26-09-2023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21" name="Group 20" descr="This image is a logo that reads &quot;24.&quot; ">
            <a:extLst>
              <a:ext uri="{FF2B5EF4-FFF2-40B4-BE49-F238E27FC236}">
                <a16:creationId xmlns:a16="http://schemas.microsoft.com/office/drawing/2014/main" id="{FBE0CB24-B318-4A75-829C-F2AFFC048326}"/>
              </a:ext>
            </a:extLst>
          </p:cNvPr>
          <p:cNvGrpSpPr/>
          <p:nvPr/>
        </p:nvGrpSpPr>
        <p:grpSpPr>
          <a:xfrm>
            <a:off x="695930" y="596489"/>
            <a:ext cx="530996" cy="530996"/>
            <a:chOff x="1116392" y="531685"/>
            <a:chExt cx="530996" cy="53099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6FFCD8A-D531-4D2A-AABF-370BF35DF0FD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1B387A-E007-4189-8E98-2F8E5B7C9511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5" name="Freeform 11">
                <a:hlinkClick r:id="rId3"/>
                <a:extLst>
                  <a:ext uri="{FF2B5EF4-FFF2-40B4-BE49-F238E27FC236}">
                    <a16:creationId xmlns:a16="http://schemas.microsoft.com/office/drawing/2014/main" id="{CA3FECAC-E569-460A-8F81-CECE58A61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7CB7D654-7384-4C22-9BEF-3BF3A786C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1" y="3512329"/>
            <a:ext cx="5261025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 Analytics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91651" y="4873213"/>
            <a:ext cx="35361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HR Analytics manages the work and identifies Employee Attrition and Retention rates at work.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24321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3095255"/>
            <a:ext cx="4201582" cy="2407360"/>
            <a:chOff x="518433" y="2905489"/>
            <a:chExt cx="4201582" cy="24073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905489"/>
              <a:ext cx="4201582" cy="271469"/>
              <a:chOff x="518433" y="2847627"/>
              <a:chExt cx="4201582" cy="27146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0" y="287287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Work-Life Balance.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84155"/>
              <a:ext cx="4201582" cy="246221"/>
              <a:chOff x="518433" y="3723279"/>
              <a:chExt cx="4201582" cy="24622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0" y="372327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Monthly Income Stats. 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66628"/>
              <a:ext cx="4142623" cy="246221"/>
              <a:chOff x="518433" y="4602739"/>
              <a:chExt cx="4142623" cy="24622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24861" y="460273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Promotion Relation Stats.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52779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144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Employees Have left.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According to the data half of the employees has been left the organization due to this.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4617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90238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EMPLOYEES ARE LEAVING DUE VARIOUS REASONS: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300476"/>
            <a:ext cx="3047138" cy="4952767"/>
            <a:chOff x="8462691" y="1300476"/>
            <a:chExt cx="3047138" cy="452147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POOR WORK-LIFE-BALANCE.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6743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0" i="0" dirty="0">
                  <a:effectLst/>
                  <a:latin typeface="Calibri Light (Headings)"/>
                </a:rPr>
                <a:t>The High workload of employees results in a lack of time for personal life.</a:t>
              </a:r>
              <a:endParaRPr lang="en-US" sz="1600" i="1" dirty="0">
                <a:solidFill>
                  <a:srgbClr val="002060"/>
                </a:solidFill>
                <a:latin typeface="Calibri Light (Headings)"/>
                <a:cs typeface="Segoe UI" panose="020B05020402040202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 INCOME STATS.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44956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High workload and Less income leads can lead to attrition.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PROMOTION RELATION STATS.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44956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The company is experiencing a lack of promotion.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72498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3A2B9F65-5789-B3B7-9423-9C85CCEB5125}"/>
              </a:ext>
            </a:extLst>
          </p:cNvPr>
          <p:cNvSpPr/>
          <p:nvPr/>
        </p:nvSpPr>
        <p:spPr>
          <a:xfrm>
            <a:off x="5340452" y="2282499"/>
            <a:ext cx="24882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Poor Work-Life-Balance.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F8CF634-79AC-A6C8-CECA-18674B90E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272" y="2123837"/>
            <a:ext cx="585214" cy="577817"/>
          </a:xfrm>
          <a:prstGeom prst="rect">
            <a:avLst/>
          </a:prstGeom>
          <a:noFill/>
          <a:effectLst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F462551-F879-F072-D1D7-17D08B492D5F}"/>
              </a:ext>
            </a:extLst>
          </p:cNvPr>
          <p:cNvSpPr/>
          <p:nvPr/>
        </p:nvSpPr>
        <p:spPr>
          <a:xfrm>
            <a:off x="5340452" y="3570785"/>
            <a:ext cx="24882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Monthly Income Stats.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3B34FC4-A88F-03BC-8D63-D53EA07D4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818" y="3374967"/>
            <a:ext cx="1011038" cy="714373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70E47BD-2828-3095-DE36-70BE578CE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3201" y="4594601"/>
            <a:ext cx="1217252" cy="1043237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76F1DE5-9D93-89AD-400C-9A3798336E0E}"/>
              </a:ext>
            </a:extLst>
          </p:cNvPr>
          <p:cNvSpPr/>
          <p:nvPr/>
        </p:nvSpPr>
        <p:spPr>
          <a:xfrm>
            <a:off x="5450189" y="4902043"/>
            <a:ext cx="248829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Promotions Relation Stats.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E63D692E-8EB1-2A8A-7497-18633C23E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315" y="1782313"/>
            <a:ext cx="9144000" cy="685385"/>
          </a:xfrm>
        </p:spPr>
        <p:txBody>
          <a:bodyPr/>
          <a:lstStyle/>
          <a:p>
            <a:pPr algn="r"/>
            <a:r>
              <a:rPr lang="en-US" dirty="0"/>
              <a:t>Poor work-life balance negatively impacts employees’ personal lives, As it hinders their ability to spend time with friends and family.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953987" y="510567"/>
            <a:ext cx="42840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POOR WORK-LIFE-BALANCE</a:t>
            </a:r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03761" y="3638670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39383" y="6318370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E63D692E-8EB1-2A8A-7497-18633C23E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314" y="1782313"/>
            <a:ext cx="10932734" cy="900113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Most employees in the organization are leaving due to low income and high workload, indicating a need for better compensation and benefits.</a:t>
            </a:r>
            <a:endParaRPr lang="en-US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953987" y="510567"/>
            <a:ext cx="42840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INCOME STATS</a:t>
            </a:r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03761" y="3638670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39383" y="6318370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2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E63D692E-8EB1-2A8A-7497-18633C23E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314" y="1782313"/>
            <a:ext cx="10932734" cy="90011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effectLst/>
                <a:latin typeface="Calibri Light (body)"/>
              </a:rPr>
              <a:t>Employees in organizations are seeking promotions due to underemployment and income issues, leading to them switching to different organizations after years of hard work and effort.</a:t>
            </a:r>
            <a:endParaRPr lang="en-US" dirty="0">
              <a:latin typeface="Calibri Light (body)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953987" y="510567"/>
            <a:ext cx="42840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PROMOTION RELATION STATS</a:t>
            </a:r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03761" y="3638670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39383" y="6318370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6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INSIGHTS.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The text outlines the necessary steps to ensure employee retention.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218457" y="1554174"/>
            <a:ext cx="6172200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 organization should increase its budget for employee incomes and customize the best packages based on the specific needs of its employees.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Employees should be provided with fair work allocation to ensure they have time for personal activities.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 organization should offer annual promotions to employees who consistently work hard and put in their best efforts, as this can bring satisfaction to the employees. </a:t>
            </a:r>
          </a:p>
          <a:p>
            <a:pPr marL="342900" indent="-342900">
              <a:buFont typeface="+mj-lt"/>
              <a:buAutoNum type="arabicPeriod"/>
            </a:pPr>
            <a:endParaRPr lang="en-US" sz="24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19" name="Group 18" descr="This image is a logo that reads &quot;24.&quot;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Freeform 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40622C-5D03-4258-98D9-CB4F18C7FADE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16c05727-aa75-4e4a-9b5f-8a80a1165891"/>
    <ds:schemaRef ds:uri="230e9df3-be65-4c73-a93b-d1236ebd677e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122</TotalTime>
  <Words>330</Words>
  <Application>Microsoft Office PowerPoint</Application>
  <PresentationFormat>Widescreen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Calibri Light (body)</vt:lpstr>
      <vt:lpstr>Calibri Light (Headings)</vt:lpstr>
      <vt:lpstr>Open Sans</vt:lpstr>
      <vt:lpstr>Segoe UI</vt:lpstr>
      <vt:lpstr>Office Theme</vt:lpstr>
      <vt:lpstr>Human resources slide 1</vt:lpstr>
      <vt:lpstr>Human resources slide 2</vt:lpstr>
      <vt:lpstr>Human resources slide 3</vt:lpstr>
      <vt:lpstr>Human resources slide 4</vt:lpstr>
      <vt:lpstr>Human resources slide 4</vt:lpstr>
      <vt:lpstr>Human resources slide 4</vt:lpstr>
      <vt:lpstr>Human resources slide 6</vt:lpstr>
      <vt:lpstr>Human resources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slide 1</dc:title>
  <dc:creator>Yogesh Bhosale</dc:creator>
  <cp:lastModifiedBy>yogesh bhosale</cp:lastModifiedBy>
  <cp:revision>1</cp:revision>
  <dcterms:created xsi:type="dcterms:W3CDTF">2023-09-26T11:45:54Z</dcterms:created>
  <dcterms:modified xsi:type="dcterms:W3CDTF">2023-09-26T15:53:41Z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