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10/22/2023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670" y="138368"/>
            <a:ext cx="2429317" cy="145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128987" y="888072"/>
            <a:ext cx="6928500" cy="707886"/>
          </a:xfrm>
          <a:prstGeom prst="rect">
            <a:avLst/>
          </a:prstGeom>
        </p:spPr>
        <p:txBody>
          <a:bodyPr wrap="none">
            <a:spAutoFit/>
          </a:bodyPr>
          <a:lstStyle/>
          <a:p>
            <a:r>
              <a:rPr lang="en-IN" sz="4000" dirty="0">
                <a:solidFill>
                  <a:srgbClr val="002060"/>
                </a:solidFill>
              </a:rPr>
              <a:t>TJS ENGINEERING COLLEGE</a:t>
            </a:r>
            <a:endParaRPr lang="en-US" sz="4000" dirty="0"/>
          </a:p>
        </p:txBody>
      </p:sp>
      <p:sp>
        <p:nvSpPr>
          <p:cNvPr id="5" name="Rectangle 4"/>
          <p:cNvSpPr/>
          <p:nvPr/>
        </p:nvSpPr>
        <p:spPr>
          <a:xfrm>
            <a:off x="699670" y="1699331"/>
            <a:ext cx="11130455" cy="646331"/>
          </a:xfrm>
          <a:prstGeom prst="rect">
            <a:avLst/>
          </a:prstGeom>
        </p:spPr>
        <p:txBody>
          <a:bodyPr wrap="square">
            <a:spAutoFit/>
          </a:bodyPr>
          <a:lstStyle/>
          <a:p>
            <a:r>
              <a:rPr lang="en-IN" dirty="0"/>
              <a:t>(Approved by </a:t>
            </a:r>
            <a:r>
              <a:rPr lang="en-IN" dirty="0" err="1"/>
              <a:t>AICTE&amp;Affiliated</a:t>
            </a:r>
            <a:r>
              <a:rPr lang="en-IN" dirty="0"/>
              <a:t> to Anna University Chennai &amp; Accredited by NAAC)</a:t>
            </a:r>
            <a:br>
              <a:rPr lang="en-IN" dirty="0"/>
            </a:br>
            <a:r>
              <a:rPr lang="en-IN" dirty="0"/>
              <a:t>                              An ISO 9001 : 2015 Certified Institution</a:t>
            </a:r>
            <a:endParaRPr lang="en-US" dirty="0"/>
          </a:p>
        </p:txBody>
      </p:sp>
      <p:sp>
        <p:nvSpPr>
          <p:cNvPr id="6" name="Rectangle 5"/>
          <p:cNvSpPr/>
          <p:nvPr/>
        </p:nvSpPr>
        <p:spPr>
          <a:xfrm>
            <a:off x="1314450" y="2577622"/>
            <a:ext cx="9462916" cy="461665"/>
          </a:xfrm>
          <a:prstGeom prst="rect">
            <a:avLst/>
          </a:prstGeom>
        </p:spPr>
        <p:txBody>
          <a:bodyPr wrap="square">
            <a:spAutoFit/>
          </a:bodyPr>
          <a:lstStyle/>
          <a:p>
            <a:r>
              <a:rPr lang="en-IN" sz="2400" b="1" dirty="0">
                <a:solidFill>
                  <a:schemeClr val="bg1"/>
                </a:solidFill>
                <a:latin typeface="Bell MT" panose="02020503060305020303" pitchFamily="18" charset="0"/>
              </a:rPr>
              <a:t> DEPARTMENT OF COMPUTER SCIENCE AND ENGINEERING</a:t>
            </a:r>
            <a:endParaRPr lang="en-US" sz="2400" dirty="0">
              <a:solidFill>
                <a:schemeClr val="bg1"/>
              </a:solidFill>
            </a:endParaRPr>
          </a:p>
        </p:txBody>
      </p:sp>
      <p:sp>
        <p:nvSpPr>
          <p:cNvPr id="7" name="Rectangle 6"/>
          <p:cNvSpPr/>
          <p:nvPr/>
        </p:nvSpPr>
        <p:spPr>
          <a:xfrm>
            <a:off x="699670" y="3271247"/>
            <a:ext cx="5922199" cy="461665"/>
          </a:xfrm>
          <a:prstGeom prst="rect">
            <a:avLst/>
          </a:prstGeom>
        </p:spPr>
        <p:txBody>
          <a:bodyPr wrap="none">
            <a:spAutoFit/>
          </a:bodyPr>
          <a:lstStyle/>
          <a:p>
            <a:r>
              <a:rPr lang="en-IN" sz="2400" b="1" dirty="0">
                <a:solidFill>
                  <a:schemeClr val="bg1"/>
                </a:solidFill>
                <a:latin typeface="Bell MT" panose="02020503060305020303" pitchFamily="18" charset="0"/>
              </a:rPr>
              <a:t>Project name </a:t>
            </a:r>
            <a:r>
              <a:rPr lang="en-IN" sz="2400" b="1" dirty="0">
                <a:solidFill>
                  <a:schemeClr val="bg1"/>
                </a:solidFill>
                <a:latin typeface="Arial" panose="020B0604020202020204" pitchFamily="34" charset="0"/>
                <a:cs typeface="Arial" panose="020B0604020202020204" pitchFamily="34" charset="0"/>
              </a:rPr>
              <a:t>:</a:t>
            </a:r>
            <a:r>
              <a:rPr lang="en-IN" sz="2400" dirty="0">
                <a:solidFill>
                  <a:schemeClr val="bg1"/>
                </a:solidFill>
                <a:latin typeface="Arial" panose="020B0604020202020204" pitchFamily="34" charset="0"/>
                <a:cs typeface="Arial" panose="020B0604020202020204" pitchFamily="34" charset="0"/>
              </a:rPr>
              <a:t> Smart Water </a:t>
            </a:r>
            <a:r>
              <a:rPr lang="en-IN" sz="2400" dirty="0" smtClean="0">
                <a:solidFill>
                  <a:schemeClr val="bg1"/>
                </a:solidFill>
                <a:latin typeface="Arial" panose="020B0604020202020204" pitchFamily="34" charset="0"/>
                <a:cs typeface="Arial" panose="020B0604020202020204" pitchFamily="34" charset="0"/>
              </a:rPr>
              <a:t>Management.</a:t>
            </a:r>
            <a:endParaRPr lang="en-IN" sz="2400" dirty="0">
              <a:solidFill>
                <a:schemeClr val="bg1"/>
              </a:solidFill>
              <a:latin typeface="Arial" panose="020B0604020202020204" pitchFamily="34" charset="0"/>
              <a:cs typeface="Arial" panose="020B0604020202020204" pitchFamily="34" charset="0"/>
            </a:endParaRPr>
          </a:p>
        </p:txBody>
      </p:sp>
      <p:sp>
        <p:nvSpPr>
          <p:cNvPr id="9" name="Rectangle 8"/>
          <p:cNvSpPr/>
          <p:nvPr/>
        </p:nvSpPr>
        <p:spPr>
          <a:xfrm>
            <a:off x="699670" y="3703262"/>
            <a:ext cx="1598515" cy="523220"/>
          </a:xfrm>
          <a:prstGeom prst="rect">
            <a:avLst/>
          </a:prstGeom>
        </p:spPr>
        <p:txBody>
          <a:bodyPr wrap="none">
            <a:spAutoFit/>
          </a:bodyPr>
          <a:lstStyle/>
          <a:p>
            <a:r>
              <a:rPr lang="en-IN" sz="2800" b="1" dirty="0" smtClean="0">
                <a:solidFill>
                  <a:schemeClr val="bg1"/>
                </a:solidFill>
                <a:latin typeface="Bell MT" panose="02020503060305020303" pitchFamily="18" charset="0"/>
                <a:cs typeface="Arial" panose="020B0604020202020204" pitchFamily="34" charset="0"/>
              </a:rPr>
              <a:t>Phase-</a:t>
            </a:r>
            <a:r>
              <a:rPr lang="en-IN" sz="2800" b="1" dirty="0" smtClean="0">
                <a:solidFill>
                  <a:schemeClr val="bg1"/>
                </a:solidFill>
                <a:latin typeface="Arial Black" panose="020B0A04020102020204" pitchFamily="34" charset="0"/>
                <a:cs typeface="Arial" panose="020B0604020202020204" pitchFamily="34" charset="0"/>
              </a:rPr>
              <a:t>4</a:t>
            </a:r>
            <a:r>
              <a:rPr lang="en-IN" sz="1400" b="1" dirty="0" smtClean="0">
                <a:solidFill>
                  <a:schemeClr val="bg1"/>
                </a:solidFill>
                <a:latin typeface="Arial Black" panose="020B0A04020102020204" pitchFamily="34" charset="0"/>
                <a:cs typeface="Arial" panose="020B0604020202020204" pitchFamily="34" charset="0"/>
              </a:rPr>
              <a:t> .</a:t>
            </a:r>
            <a:endParaRPr lang="en-US" sz="1400" dirty="0">
              <a:solidFill>
                <a:schemeClr val="bg1"/>
              </a:solidFill>
            </a:endParaRPr>
          </a:p>
        </p:txBody>
      </p:sp>
      <p:sp>
        <p:nvSpPr>
          <p:cNvPr id="10" name="Rectangle 9"/>
          <p:cNvSpPr/>
          <p:nvPr/>
        </p:nvSpPr>
        <p:spPr>
          <a:xfrm>
            <a:off x="699670" y="4182273"/>
            <a:ext cx="5243487" cy="461665"/>
          </a:xfrm>
          <a:prstGeom prst="rect">
            <a:avLst/>
          </a:prstGeom>
        </p:spPr>
        <p:txBody>
          <a:bodyPr wrap="none">
            <a:spAutoFit/>
          </a:bodyPr>
          <a:lstStyle/>
          <a:p>
            <a:r>
              <a:rPr lang="en-IN" sz="2400" b="1" dirty="0">
                <a:solidFill>
                  <a:schemeClr val="bg1"/>
                </a:solidFill>
                <a:latin typeface="Bell MT" panose="02020503060305020303" pitchFamily="18" charset="0"/>
              </a:rPr>
              <a:t>Team name    : </a:t>
            </a:r>
            <a:r>
              <a:rPr lang="en-IN" sz="2400" dirty="0" smtClean="0">
                <a:solidFill>
                  <a:schemeClr val="bg1"/>
                </a:solidFill>
                <a:latin typeface="Arial" panose="020B0604020202020204" pitchFamily="34" charset="0"/>
                <a:cs typeface="Arial" panose="020B0604020202020204" pitchFamily="34" charset="0"/>
              </a:rPr>
              <a:t>Proj_112821_team_3.</a:t>
            </a:r>
            <a:endParaRPr lang="en-IN" sz="2400" dirty="0">
              <a:solidFill>
                <a:schemeClr val="bg1"/>
              </a:solidFill>
              <a:latin typeface="Arial" panose="020B0604020202020204" pitchFamily="34" charset="0"/>
              <a:cs typeface="Arial" panose="020B0604020202020204" pitchFamily="34" charset="0"/>
            </a:endParaRPr>
          </a:p>
        </p:txBody>
      </p:sp>
      <p:sp>
        <p:nvSpPr>
          <p:cNvPr id="11" name="Rectangle 10"/>
          <p:cNvSpPr/>
          <p:nvPr/>
        </p:nvSpPr>
        <p:spPr>
          <a:xfrm>
            <a:off x="699670" y="4562019"/>
            <a:ext cx="6096000" cy="2062103"/>
          </a:xfrm>
          <a:prstGeom prst="rect">
            <a:avLst/>
          </a:prstGeom>
        </p:spPr>
        <p:txBody>
          <a:bodyPr>
            <a:spAutoFit/>
          </a:bodyPr>
          <a:lstStyle/>
          <a:p>
            <a:r>
              <a:rPr lang="en-IN" sz="2800" b="1" dirty="0">
                <a:solidFill>
                  <a:schemeClr val="bg1"/>
                </a:solidFill>
                <a:latin typeface="Bell MT" panose="02020503060305020303" pitchFamily="18" charset="0"/>
              </a:rPr>
              <a:t>Team members :</a:t>
            </a:r>
          </a:p>
          <a:p>
            <a:r>
              <a:rPr lang="en-IN" sz="2000" dirty="0">
                <a:solidFill>
                  <a:schemeClr val="bg1"/>
                </a:solidFill>
                <a:latin typeface="Bell MT" panose="02020503060305020303" pitchFamily="18" charset="0"/>
              </a:rPr>
              <a:t>	</a:t>
            </a:r>
            <a:r>
              <a:rPr lang="en-IN" sz="2000" dirty="0" err="1">
                <a:solidFill>
                  <a:schemeClr val="bg1"/>
                </a:solidFill>
                <a:latin typeface="Arial" panose="020B0604020202020204" pitchFamily="34" charset="0"/>
                <a:cs typeface="Arial" panose="020B0604020202020204" pitchFamily="34" charset="0"/>
              </a:rPr>
              <a:t>Sathish</a:t>
            </a:r>
            <a:r>
              <a:rPr lang="en-IN" sz="2000" dirty="0">
                <a:solidFill>
                  <a:schemeClr val="bg1"/>
                </a:solidFill>
                <a:latin typeface="Arial" panose="020B0604020202020204" pitchFamily="34" charset="0"/>
                <a:cs typeface="Arial" panose="020B0604020202020204" pitchFamily="34" charset="0"/>
              </a:rPr>
              <a:t> </a:t>
            </a:r>
            <a:r>
              <a:rPr lang="en-IN" sz="2000" dirty="0" err="1">
                <a:solidFill>
                  <a:schemeClr val="bg1"/>
                </a:solidFill>
                <a:latin typeface="Arial" panose="020B0604020202020204" pitchFamily="34" charset="0"/>
                <a:cs typeface="Arial" panose="020B0604020202020204" pitchFamily="34" charset="0"/>
              </a:rPr>
              <a:t>Kumar.S</a:t>
            </a:r>
            <a:r>
              <a:rPr lang="en-IN" sz="2000" dirty="0">
                <a:solidFill>
                  <a:schemeClr val="bg1"/>
                </a:solidFill>
                <a:latin typeface="Arial" panose="020B0604020202020204" pitchFamily="34" charset="0"/>
                <a:cs typeface="Arial" panose="020B0604020202020204" pitchFamily="34" charset="0"/>
              </a:rPr>
              <a:t>(112821104063</a:t>
            </a:r>
            <a:r>
              <a:rPr lang="en-IN" sz="2000" dirty="0" smtClean="0">
                <a:solidFill>
                  <a:schemeClr val="bg1"/>
                </a:solidFill>
                <a:latin typeface="Arial" panose="020B0604020202020204" pitchFamily="34" charset="0"/>
                <a:cs typeface="Arial" panose="020B0604020202020204" pitchFamily="34" charset="0"/>
              </a:rPr>
              <a:t>).</a:t>
            </a:r>
            <a:endParaRPr lang="en-IN" sz="2000" dirty="0">
              <a:solidFill>
                <a:schemeClr val="bg1"/>
              </a:solidFill>
              <a:latin typeface="Arial" panose="020B0604020202020204" pitchFamily="34" charset="0"/>
              <a:cs typeface="Arial" panose="020B0604020202020204" pitchFamily="34" charset="0"/>
            </a:endParaRPr>
          </a:p>
          <a:p>
            <a:r>
              <a:rPr lang="en-IN" sz="2000" dirty="0">
                <a:solidFill>
                  <a:schemeClr val="bg1"/>
                </a:solidFill>
                <a:latin typeface="Arial" panose="020B0604020202020204" pitchFamily="34" charset="0"/>
                <a:cs typeface="Arial" panose="020B0604020202020204" pitchFamily="34" charset="0"/>
              </a:rPr>
              <a:t>	Sai </a:t>
            </a:r>
            <a:r>
              <a:rPr lang="en-IN" sz="2000" dirty="0" err="1">
                <a:solidFill>
                  <a:schemeClr val="bg1"/>
                </a:solidFill>
                <a:latin typeface="Arial" panose="020B0604020202020204" pitchFamily="34" charset="0"/>
                <a:cs typeface="Arial" panose="020B0604020202020204" pitchFamily="34" charset="0"/>
              </a:rPr>
              <a:t>Kumar.S</a:t>
            </a:r>
            <a:r>
              <a:rPr lang="en-IN" sz="2000" dirty="0">
                <a:solidFill>
                  <a:schemeClr val="bg1"/>
                </a:solidFill>
                <a:latin typeface="Arial" panose="020B0604020202020204" pitchFamily="34" charset="0"/>
                <a:cs typeface="Arial" panose="020B0604020202020204" pitchFamily="34" charset="0"/>
              </a:rPr>
              <a:t>(112821104056</a:t>
            </a:r>
            <a:r>
              <a:rPr lang="en-IN" sz="2000" dirty="0" smtClean="0">
                <a:solidFill>
                  <a:schemeClr val="bg1"/>
                </a:solidFill>
                <a:latin typeface="Arial" panose="020B0604020202020204" pitchFamily="34" charset="0"/>
                <a:cs typeface="Arial" panose="020B0604020202020204" pitchFamily="34" charset="0"/>
              </a:rPr>
              <a:t>).</a:t>
            </a:r>
            <a:endParaRPr lang="zh-CN" altLang="en-US" sz="2000" dirty="0">
              <a:solidFill>
                <a:schemeClr val="bg1"/>
              </a:solidFill>
            </a:endParaRPr>
          </a:p>
          <a:p>
            <a:r>
              <a:rPr lang="en-IN" sz="2000" dirty="0">
                <a:solidFill>
                  <a:schemeClr val="bg1"/>
                </a:solidFill>
                <a:latin typeface="Arial" panose="020B0604020202020204" pitchFamily="34" charset="0"/>
                <a:cs typeface="Arial" panose="020B0604020202020204" pitchFamily="34" charset="0"/>
              </a:rPr>
              <a:t>	</a:t>
            </a:r>
            <a:r>
              <a:rPr lang="en-IN" sz="2000" dirty="0" err="1">
                <a:solidFill>
                  <a:schemeClr val="bg1"/>
                </a:solidFill>
                <a:latin typeface="Arial" panose="020B0604020202020204" pitchFamily="34" charset="0"/>
                <a:cs typeface="Arial" panose="020B0604020202020204" pitchFamily="34" charset="0"/>
              </a:rPr>
              <a:t>Venkatesh.M</a:t>
            </a:r>
            <a:r>
              <a:rPr lang="en-IN" sz="2000" dirty="0">
                <a:solidFill>
                  <a:schemeClr val="bg1"/>
                </a:solidFill>
                <a:latin typeface="Arial" panose="020B0604020202020204" pitchFamily="34" charset="0"/>
                <a:cs typeface="Arial" panose="020B0604020202020204" pitchFamily="34" charset="0"/>
              </a:rPr>
              <a:t>(112821104072</a:t>
            </a:r>
            <a:r>
              <a:rPr lang="en-IN" sz="2000" dirty="0" smtClean="0">
                <a:solidFill>
                  <a:schemeClr val="bg1"/>
                </a:solidFill>
                <a:latin typeface="Arial" panose="020B0604020202020204" pitchFamily="34" charset="0"/>
                <a:cs typeface="Arial" panose="020B0604020202020204" pitchFamily="34" charset="0"/>
              </a:rPr>
              <a:t>).</a:t>
            </a:r>
            <a:endParaRPr lang="en-IN" sz="2000" dirty="0">
              <a:solidFill>
                <a:schemeClr val="bg1"/>
              </a:solidFill>
              <a:latin typeface="Arial" panose="020B0604020202020204" pitchFamily="34" charset="0"/>
              <a:cs typeface="Arial" panose="020B0604020202020204" pitchFamily="34" charset="0"/>
            </a:endParaRPr>
          </a:p>
          <a:p>
            <a:r>
              <a:rPr lang="en-IN" sz="2000" dirty="0">
                <a:solidFill>
                  <a:schemeClr val="bg1"/>
                </a:solidFill>
                <a:latin typeface="Arial" panose="020B0604020202020204" pitchFamily="34" charset="0"/>
                <a:cs typeface="Arial" panose="020B0604020202020204" pitchFamily="34" charset="0"/>
              </a:rPr>
              <a:t>       </a:t>
            </a:r>
            <a:r>
              <a:rPr lang="en-IN" sz="2000" dirty="0" err="1">
                <a:solidFill>
                  <a:schemeClr val="bg1"/>
                </a:solidFill>
                <a:latin typeface="Arial" panose="020B0604020202020204" pitchFamily="34" charset="0"/>
                <a:cs typeface="Arial" panose="020B0604020202020204" pitchFamily="34" charset="0"/>
              </a:rPr>
              <a:t>Yogesh.S</a:t>
            </a:r>
            <a:r>
              <a:rPr lang="en-IN" sz="2000" dirty="0">
                <a:solidFill>
                  <a:schemeClr val="bg1"/>
                </a:solidFill>
                <a:latin typeface="Arial" panose="020B0604020202020204" pitchFamily="34" charset="0"/>
                <a:cs typeface="Arial" panose="020B0604020202020204" pitchFamily="34" charset="0"/>
              </a:rPr>
              <a:t>(112821104076</a:t>
            </a:r>
            <a:r>
              <a:rPr lang="en-IN" sz="2000" dirty="0" smtClean="0">
                <a:solidFill>
                  <a:schemeClr val="bg1"/>
                </a:solidFill>
                <a:latin typeface="Arial" panose="020B0604020202020204" pitchFamily="34" charset="0"/>
                <a:cs typeface="Arial" panose="020B0604020202020204" pitchFamily="34" charset="0"/>
              </a:rPr>
              <a:t>).</a:t>
            </a:r>
            <a:endParaRPr lang="en-IN" sz="2000" dirty="0">
              <a:solidFill>
                <a:schemeClr val="bg1"/>
              </a:solidFill>
              <a:latin typeface="Arial" panose="020B0604020202020204" pitchFamily="34" charset="0"/>
              <a:cs typeface="Arial" panose="020B0604020202020204" pitchFamily="34" charset="0"/>
            </a:endParaRPr>
          </a:p>
          <a:p>
            <a:r>
              <a:rPr lang="en-IN" sz="2000" dirty="0">
                <a:solidFill>
                  <a:schemeClr val="bg1"/>
                </a:solidFill>
                <a:latin typeface="Arial" panose="020B0604020202020204" pitchFamily="34" charset="0"/>
                <a:cs typeface="Arial" panose="020B0604020202020204" pitchFamily="34" charset="0"/>
              </a:rPr>
              <a:t>       </a:t>
            </a:r>
            <a:r>
              <a:rPr lang="en-IN" sz="2000" dirty="0" err="1">
                <a:solidFill>
                  <a:schemeClr val="bg1"/>
                </a:solidFill>
                <a:latin typeface="Arial" panose="020B0604020202020204" pitchFamily="34" charset="0"/>
                <a:cs typeface="Arial" panose="020B0604020202020204" pitchFamily="34" charset="0"/>
              </a:rPr>
              <a:t>Srikanth.K</a:t>
            </a:r>
            <a:r>
              <a:rPr lang="en-IN" sz="2000" dirty="0">
                <a:solidFill>
                  <a:schemeClr val="bg1"/>
                </a:solidFill>
                <a:latin typeface="Arial" panose="020B0604020202020204" pitchFamily="34" charset="0"/>
                <a:cs typeface="Arial" panose="020B0604020202020204" pitchFamily="34" charset="0"/>
              </a:rPr>
              <a:t>(112821104068</a:t>
            </a:r>
            <a:r>
              <a:rPr lang="en-IN" sz="2000" dirty="0" smtClean="0">
                <a:solidFill>
                  <a:schemeClr val="bg1"/>
                </a:solidFill>
                <a:latin typeface="Arial" panose="020B0604020202020204" pitchFamily="34" charset="0"/>
                <a:cs typeface="Arial" panose="020B0604020202020204" pitchFamily="34" charset="0"/>
              </a:rPr>
              <a:t>).</a:t>
            </a:r>
            <a:endParaRPr lang="en-IN"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4837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6596" y="655609"/>
            <a:ext cx="9178506" cy="2677656"/>
          </a:xfrm>
          <a:prstGeom prst="rect">
            <a:avLst/>
          </a:prstGeom>
          <a:noFill/>
        </p:spPr>
        <p:txBody>
          <a:bodyPr wrap="square" rtlCol="0">
            <a:spAutoFit/>
          </a:bodyPr>
          <a:lstStyle/>
          <a:p>
            <a:r>
              <a:rPr lang="en-US" sz="2400" b="1" dirty="0" smtClean="0">
                <a:solidFill>
                  <a:schemeClr val="accent6"/>
                </a:solidFill>
              </a:rPr>
              <a:t>CONCLUSION:</a:t>
            </a:r>
          </a:p>
          <a:p>
            <a:r>
              <a:rPr lang="en-US" dirty="0"/>
              <a:t>   </a:t>
            </a:r>
            <a:endParaRPr lang="en-US" dirty="0" smtClean="0"/>
          </a:p>
          <a:p>
            <a:r>
              <a:rPr lang="en-US" dirty="0"/>
              <a:t> </a:t>
            </a:r>
            <a:r>
              <a:rPr lang="en-US" dirty="0" smtClean="0"/>
              <a:t>           The </a:t>
            </a:r>
            <a:r>
              <a:rPr lang="en-US" dirty="0"/>
              <a:t>low cost, efficient, real-time water quality monitoring system using IBM Watson has been implemented and tested. Through this system, the officials can keep track of the levels of </a:t>
            </a:r>
            <a:r>
              <a:rPr lang="en-US" dirty="0" smtClean="0"/>
              <a:t>pollution </a:t>
            </a:r>
            <a:r>
              <a:rPr lang="en-US" dirty="0"/>
              <a:t>occurring in the water bodies and send immediate warnings to the public. This can help in preventing diseases caused due to polluted water and presence of metals</a:t>
            </a:r>
            <a:r>
              <a:rPr lang="en-US" dirty="0" smtClean="0"/>
              <a:t>.</a:t>
            </a:r>
          </a:p>
          <a:p>
            <a:r>
              <a:rPr lang="en-US" dirty="0"/>
              <a:t> </a:t>
            </a:r>
            <a:r>
              <a:rPr lang="en-US" dirty="0" smtClean="0"/>
              <a:t>           The real time system which performs the monitoring of the water resources is established using the IOT sensors and the IBM cloud platform.</a:t>
            </a:r>
            <a:endParaRPr lang="en-US" dirty="0"/>
          </a:p>
        </p:txBody>
      </p:sp>
    </p:spTree>
    <p:extLst>
      <p:ext uri="{BB962C8B-B14F-4D97-AF65-F5344CB8AC3E}">
        <p14:creationId xmlns:p14="http://schemas.microsoft.com/office/powerpoint/2010/main" val="1665611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1941" y="2846717"/>
            <a:ext cx="5788324" cy="1015663"/>
          </a:xfrm>
          <a:prstGeom prst="rect">
            <a:avLst/>
          </a:prstGeom>
          <a:noFill/>
        </p:spPr>
        <p:txBody>
          <a:bodyPr wrap="square" rtlCol="0">
            <a:spAutoFit/>
          </a:bodyPr>
          <a:lstStyle/>
          <a:p>
            <a:r>
              <a:rPr lang="en-US" sz="6000" dirty="0" smtClean="0">
                <a:solidFill>
                  <a:schemeClr val="accent1">
                    <a:lumMod val="50000"/>
                  </a:schemeClr>
                </a:solidFill>
              </a:rPr>
              <a:t>THANK YOU</a:t>
            </a:r>
            <a:endParaRPr lang="en-US" sz="6000" dirty="0">
              <a:solidFill>
                <a:schemeClr val="accent1">
                  <a:lumMod val="50000"/>
                </a:schemeClr>
              </a:solidFill>
            </a:endParaRPr>
          </a:p>
        </p:txBody>
      </p:sp>
    </p:spTree>
    <p:extLst>
      <p:ext uri="{BB962C8B-B14F-4D97-AF65-F5344CB8AC3E}">
        <p14:creationId xmlns:p14="http://schemas.microsoft.com/office/powerpoint/2010/main" val="3808697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7751" y="1305342"/>
            <a:ext cx="9213011" cy="4124206"/>
          </a:xfrm>
          <a:prstGeom prst="rect">
            <a:avLst/>
          </a:prstGeom>
        </p:spPr>
        <p:txBody>
          <a:bodyPr wrap="square">
            <a:spAutoFit/>
          </a:bodyPr>
          <a:lstStyle/>
          <a:p>
            <a:r>
              <a:rPr lang="en-US" sz="2800" b="1" dirty="0">
                <a:solidFill>
                  <a:schemeClr val="accent6"/>
                </a:solidFill>
              </a:rPr>
              <a:t>ABSTRACT</a:t>
            </a:r>
            <a:r>
              <a:rPr lang="en-US" sz="2800" b="1" dirty="0" smtClean="0">
                <a:solidFill>
                  <a:schemeClr val="accent6"/>
                </a:solidFill>
              </a:rPr>
              <a:t>:</a:t>
            </a:r>
          </a:p>
          <a:p>
            <a:r>
              <a:rPr lang="en-US" dirty="0"/>
              <a:t> </a:t>
            </a:r>
            <a:r>
              <a:rPr lang="en-US" dirty="0" smtClean="0"/>
              <a:t>             </a:t>
            </a:r>
            <a:r>
              <a:rPr lang="en-US" dirty="0"/>
              <a:t>The established method of testing water quality is to gather samples of water manually and send to the lab to test and analyze. This method is time consuming, wastage of man power, and not economical. The water quality measuring system that we have implemented checks the quality of water in real time through various sensors (one for each parameter: pH, conductivity, temperature, turbidity</a:t>
            </a:r>
            <a:r>
              <a:rPr lang="en-US" dirty="0" smtClean="0"/>
              <a:t>, </a:t>
            </a:r>
            <a:r>
              <a:rPr lang="en-US" dirty="0" err="1" smtClean="0"/>
              <a:t>oxidation_reduction_potential</a:t>
            </a:r>
            <a:r>
              <a:rPr lang="en-US" dirty="0"/>
              <a:t>) to measure the quality of water. As a variation in the value of this parameter points towards the presence of pollutants</a:t>
            </a:r>
            <a:r>
              <a:rPr lang="en-US" dirty="0" smtClean="0"/>
              <a:t>. This </a:t>
            </a:r>
            <a:r>
              <a:rPr lang="en-US" dirty="0"/>
              <a:t>system can keep a strict check on the pollution of the water resources and be able to provide an environment for safe drinking water</a:t>
            </a:r>
            <a:r>
              <a:rPr lang="en-US" dirty="0" smtClean="0"/>
              <a:t>. Thus the quality of the water is measured using the sensors and the corresponding action will be taken to resolve the problem. Here in addition to this we can also use level detection sensors like ultrasonic sensors to detect the level of the water incase of fresh water resources. Thus management of water is performed.  </a:t>
            </a:r>
            <a:endParaRPr lang="en-US" dirty="0"/>
          </a:p>
        </p:txBody>
      </p:sp>
    </p:spTree>
    <p:extLst>
      <p:ext uri="{BB962C8B-B14F-4D97-AF65-F5344CB8AC3E}">
        <p14:creationId xmlns:p14="http://schemas.microsoft.com/office/powerpoint/2010/main" val="675635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0113" y="1061049"/>
            <a:ext cx="10187796" cy="3231654"/>
          </a:xfrm>
          <a:prstGeom prst="rect">
            <a:avLst/>
          </a:prstGeom>
        </p:spPr>
        <p:txBody>
          <a:bodyPr wrap="square">
            <a:spAutoFit/>
          </a:bodyPr>
          <a:lstStyle/>
          <a:p>
            <a:r>
              <a:rPr lang="en-US" sz="2400" b="1" dirty="0">
                <a:solidFill>
                  <a:schemeClr val="accent6"/>
                </a:solidFill>
              </a:rPr>
              <a:t>OBJECTIVE</a:t>
            </a:r>
            <a:r>
              <a:rPr lang="en-US" sz="2400" b="1" dirty="0" smtClean="0">
                <a:solidFill>
                  <a:schemeClr val="accent6"/>
                </a:solidFill>
              </a:rPr>
              <a:t>:</a:t>
            </a:r>
          </a:p>
          <a:p>
            <a:r>
              <a:rPr lang="en-US" dirty="0"/>
              <a:t> </a:t>
            </a:r>
            <a:r>
              <a:rPr lang="en-US" dirty="0" smtClean="0"/>
              <a:t>       </a:t>
            </a:r>
            <a:r>
              <a:rPr lang="en-US" dirty="0"/>
              <a:t>We have to measure the values of temperature</a:t>
            </a:r>
            <a:r>
              <a:rPr lang="en-US" dirty="0" smtClean="0"/>
              <a:t>, pH </a:t>
            </a:r>
            <a:r>
              <a:rPr lang="en-US" dirty="0"/>
              <a:t>values</a:t>
            </a:r>
            <a:r>
              <a:rPr lang="en-US" dirty="0" smtClean="0"/>
              <a:t>, conductivity, oxidation </a:t>
            </a:r>
            <a:r>
              <a:rPr lang="en-US" dirty="0"/>
              <a:t>reduction potential</a:t>
            </a:r>
            <a:r>
              <a:rPr lang="en-US" dirty="0" smtClean="0"/>
              <a:t>, turbidity. People </a:t>
            </a:r>
            <a:r>
              <a:rPr lang="en-US" dirty="0"/>
              <a:t>face many health-related issues because of using contaminated water. An efficient water quality monitoring system using IBM Watson is potential constraint for determining quality of water </a:t>
            </a:r>
            <a:r>
              <a:rPr lang="en-US" dirty="0" smtClean="0"/>
              <a:t>.</a:t>
            </a:r>
          </a:p>
          <a:p>
            <a:r>
              <a:rPr lang="en-US" dirty="0"/>
              <a:t> </a:t>
            </a:r>
            <a:r>
              <a:rPr lang="en-US" dirty="0" smtClean="0"/>
              <a:t>        So to analyze the condition of the water resources like quality and the level, we can use the IOT based sensor devices, which collects all the data necessary to analyze the condition of the water resources. </a:t>
            </a:r>
          </a:p>
          <a:p>
            <a:r>
              <a:rPr lang="en-US" dirty="0"/>
              <a:t> </a:t>
            </a:r>
            <a:r>
              <a:rPr lang="en-US" dirty="0" smtClean="0"/>
              <a:t>       We all know that, the condition of good drinking water should satisfy certain requirements like it should have correct </a:t>
            </a:r>
            <a:r>
              <a:rPr lang="en-US" dirty="0" err="1" smtClean="0"/>
              <a:t>ph</a:t>
            </a:r>
            <a:r>
              <a:rPr lang="en-US" dirty="0" smtClean="0"/>
              <a:t> level, it should be turbidity free, should have compact temperature.</a:t>
            </a:r>
            <a:endParaRPr lang="en-US" dirty="0"/>
          </a:p>
        </p:txBody>
      </p:sp>
    </p:spTree>
    <p:extLst>
      <p:ext uri="{BB962C8B-B14F-4D97-AF65-F5344CB8AC3E}">
        <p14:creationId xmlns:p14="http://schemas.microsoft.com/office/powerpoint/2010/main" val="158942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3245" y="629726"/>
            <a:ext cx="10532853" cy="3662541"/>
          </a:xfrm>
          <a:prstGeom prst="rect">
            <a:avLst/>
          </a:prstGeom>
        </p:spPr>
        <p:txBody>
          <a:bodyPr wrap="square">
            <a:spAutoFit/>
          </a:bodyPr>
          <a:lstStyle/>
          <a:p>
            <a:r>
              <a:rPr lang="en-US" sz="2800" b="1" dirty="0">
                <a:solidFill>
                  <a:schemeClr val="accent6"/>
                </a:solidFill>
              </a:rPr>
              <a:t>LITERATURE SURVEY: </a:t>
            </a:r>
            <a:endParaRPr lang="en-US" sz="2800" b="1" dirty="0" smtClean="0">
              <a:solidFill>
                <a:schemeClr val="accent6"/>
              </a:solidFill>
            </a:endParaRPr>
          </a:p>
          <a:p>
            <a:endParaRPr lang="en-US" dirty="0"/>
          </a:p>
          <a:p>
            <a:r>
              <a:rPr lang="en-US" sz="2400" b="1" dirty="0" smtClean="0">
                <a:solidFill>
                  <a:schemeClr val="accent6"/>
                </a:solidFill>
              </a:rPr>
              <a:t>EXISTING</a:t>
            </a:r>
            <a:r>
              <a:rPr lang="en-US" sz="2400" b="1" dirty="0">
                <a:solidFill>
                  <a:schemeClr val="accent6"/>
                </a:solidFill>
              </a:rPr>
              <a:t> PROBLEM</a:t>
            </a:r>
            <a:r>
              <a:rPr lang="en-US" sz="2400" b="1" dirty="0" smtClean="0">
                <a:solidFill>
                  <a:schemeClr val="accent6"/>
                </a:solidFill>
              </a:rPr>
              <a:t>:</a:t>
            </a:r>
          </a:p>
          <a:p>
            <a:endParaRPr lang="en-US" dirty="0"/>
          </a:p>
          <a:p>
            <a:r>
              <a:rPr lang="en-US" dirty="0" smtClean="0"/>
              <a:t>                </a:t>
            </a:r>
            <a:r>
              <a:rPr lang="en-US" dirty="0"/>
              <a:t>The existing Water Quality monitoring system employ human towards sampling the water Quality, Testing and perform the analysis. Currently some amount of technological innovation has been applied in water quality monitoring by using robotic fish, Digital camera and laser beam. Also research been done by employing wireless sensor also in water quality monitoring</a:t>
            </a:r>
            <a:r>
              <a:rPr lang="en-US" dirty="0" smtClean="0"/>
              <a:t>. </a:t>
            </a:r>
            <a:endParaRPr lang="en-US" dirty="0"/>
          </a:p>
          <a:p>
            <a:r>
              <a:rPr lang="en-US" dirty="0"/>
              <a:t>              </a:t>
            </a:r>
            <a:r>
              <a:rPr lang="en-US" dirty="0" smtClean="0"/>
              <a:t>  There is no automation to find out the condition of the water quickly. Everything relies on the manual work of collecting the data to find out the condition of the water which consumes much time and hence finally the correcting actions also get delayed.</a:t>
            </a:r>
            <a:endParaRPr lang="en-US" dirty="0"/>
          </a:p>
        </p:txBody>
      </p:sp>
    </p:spTree>
    <p:extLst>
      <p:ext uri="{BB962C8B-B14F-4D97-AF65-F5344CB8AC3E}">
        <p14:creationId xmlns:p14="http://schemas.microsoft.com/office/powerpoint/2010/main" val="329507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705" y="733243"/>
            <a:ext cx="10351699" cy="3231654"/>
          </a:xfrm>
          <a:prstGeom prst="rect">
            <a:avLst/>
          </a:prstGeom>
        </p:spPr>
        <p:txBody>
          <a:bodyPr wrap="square">
            <a:spAutoFit/>
          </a:bodyPr>
          <a:lstStyle/>
          <a:p>
            <a:r>
              <a:rPr lang="en-US" sz="2400" b="1" dirty="0">
                <a:solidFill>
                  <a:schemeClr val="accent6"/>
                </a:solidFill>
              </a:rPr>
              <a:t>PROPOSED SOLUTION: </a:t>
            </a:r>
            <a:endParaRPr lang="en-US" sz="2400" b="1" dirty="0" smtClean="0">
              <a:solidFill>
                <a:schemeClr val="accent6"/>
              </a:solidFill>
            </a:endParaRPr>
          </a:p>
          <a:p>
            <a:r>
              <a:rPr lang="en-US" dirty="0"/>
              <a:t> </a:t>
            </a:r>
            <a:endParaRPr lang="en-US" dirty="0" smtClean="0"/>
          </a:p>
          <a:p>
            <a:r>
              <a:rPr lang="en-US" dirty="0"/>
              <a:t> </a:t>
            </a:r>
            <a:r>
              <a:rPr lang="en-US" dirty="0" smtClean="0"/>
              <a:t>      The</a:t>
            </a:r>
            <a:r>
              <a:rPr lang="en-US" dirty="0"/>
              <a:t> challenge with the existing system is that there is no fully automated water </a:t>
            </a:r>
            <a:r>
              <a:rPr lang="en-US" dirty="0" smtClean="0"/>
              <a:t>Quality monitoring</a:t>
            </a:r>
            <a:r>
              <a:rPr lang="en-US" dirty="0"/>
              <a:t> system using IBM Watson employing Sensors. Also system possess no intelligence as such which allows for analyzing the data for prediction. These systems so developed communicate within a small geographical </a:t>
            </a:r>
            <a:r>
              <a:rPr lang="en-US" dirty="0" smtClean="0"/>
              <a:t>area.</a:t>
            </a:r>
          </a:p>
          <a:p>
            <a:r>
              <a:rPr lang="en-US" dirty="0"/>
              <a:t> </a:t>
            </a:r>
            <a:r>
              <a:rPr lang="en-US" dirty="0" smtClean="0"/>
              <a:t>       In this proposes system, IOT technology is used which is using the necessary sensors to collect the required data from the water resources. Hence the automation is invoked instead of the manual power.</a:t>
            </a:r>
          </a:p>
          <a:p>
            <a:r>
              <a:rPr lang="en-US" dirty="0"/>
              <a:t> </a:t>
            </a:r>
            <a:r>
              <a:rPr lang="en-US" dirty="0" smtClean="0"/>
              <a:t>       Hence quick actions will be taken to mitigate the condition of the water incase of any problem with the condition of the water.</a:t>
            </a:r>
            <a:endParaRPr lang="en-US" dirty="0"/>
          </a:p>
        </p:txBody>
      </p:sp>
    </p:spTree>
    <p:extLst>
      <p:ext uri="{BB962C8B-B14F-4D97-AF65-F5344CB8AC3E}">
        <p14:creationId xmlns:p14="http://schemas.microsoft.com/office/powerpoint/2010/main" val="2982709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8740" y="586596"/>
            <a:ext cx="6496279" cy="369332"/>
          </a:xfrm>
          <a:prstGeom prst="rect">
            <a:avLst/>
          </a:prstGeom>
        </p:spPr>
        <p:txBody>
          <a:bodyPr wrap="square">
            <a:spAutoFit/>
          </a:bodyPr>
          <a:lstStyle/>
          <a:p>
            <a:r>
              <a:rPr lang="en-US" dirty="0"/>
              <a:t>BLOCK DIAGRAM:</a:t>
            </a:r>
          </a:p>
        </p:txBody>
      </p:sp>
      <p:pic>
        <p:nvPicPr>
          <p:cNvPr id="3" name="Picture 2"/>
          <p:cNvPicPr>
            <a:picLocks noChangeAspect="1"/>
          </p:cNvPicPr>
          <p:nvPr/>
        </p:nvPicPr>
        <p:blipFill>
          <a:blip r:embed="rId2"/>
          <a:stretch>
            <a:fillRect/>
          </a:stretch>
        </p:blipFill>
        <p:spPr>
          <a:xfrm>
            <a:off x="2499811" y="1155940"/>
            <a:ext cx="5928198" cy="552153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79899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320" y="698740"/>
            <a:ext cx="9083615" cy="3231654"/>
          </a:xfrm>
          <a:prstGeom prst="rect">
            <a:avLst/>
          </a:prstGeom>
        </p:spPr>
        <p:txBody>
          <a:bodyPr wrap="square">
            <a:spAutoFit/>
          </a:bodyPr>
          <a:lstStyle/>
          <a:p>
            <a:r>
              <a:rPr lang="en-US" sz="2400" b="1" dirty="0">
                <a:solidFill>
                  <a:schemeClr val="accent6"/>
                </a:solidFill>
              </a:rPr>
              <a:t>SOFTWARE REQUIRED</a:t>
            </a:r>
            <a:r>
              <a:rPr lang="en-US" sz="2400" b="1" dirty="0" smtClean="0">
                <a:solidFill>
                  <a:schemeClr val="accent6"/>
                </a:solidFill>
              </a:rPr>
              <a:t>:</a:t>
            </a:r>
          </a:p>
          <a:p>
            <a:r>
              <a:rPr lang="en-US" dirty="0" smtClean="0"/>
              <a:t> </a:t>
            </a:r>
          </a:p>
          <a:p>
            <a:r>
              <a:rPr lang="en-US" dirty="0" smtClean="0"/>
              <a:t>Python</a:t>
            </a:r>
          </a:p>
          <a:p>
            <a:r>
              <a:rPr lang="en-US" dirty="0" smtClean="0"/>
              <a:t> </a:t>
            </a:r>
          </a:p>
          <a:p>
            <a:r>
              <a:rPr lang="en-US" dirty="0" smtClean="0"/>
              <a:t>IOT </a:t>
            </a:r>
            <a:r>
              <a:rPr lang="en-US" dirty="0"/>
              <a:t>Cloud </a:t>
            </a:r>
            <a:r>
              <a:rPr lang="en-US" dirty="0" smtClean="0"/>
              <a:t>Platform</a:t>
            </a:r>
          </a:p>
          <a:p>
            <a:r>
              <a:rPr lang="en-US" dirty="0" smtClean="0"/>
              <a:t> </a:t>
            </a:r>
          </a:p>
          <a:p>
            <a:r>
              <a:rPr lang="en-US" dirty="0" smtClean="0"/>
              <a:t>IBM </a:t>
            </a:r>
            <a:r>
              <a:rPr lang="en-US" dirty="0"/>
              <a:t>Cloud </a:t>
            </a:r>
            <a:endParaRPr lang="en-US" dirty="0" smtClean="0"/>
          </a:p>
          <a:p>
            <a:endParaRPr lang="en-US" dirty="0" smtClean="0"/>
          </a:p>
          <a:p>
            <a:r>
              <a:rPr lang="en-US" dirty="0" smtClean="0"/>
              <a:t>Node- </a:t>
            </a:r>
            <a:r>
              <a:rPr lang="en-US" dirty="0"/>
              <a:t>RED </a:t>
            </a:r>
            <a:endParaRPr lang="en-US" dirty="0" smtClean="0"/>
          </a:p>
          <a:p>
            <a:endParaRPr lang="en-US" dirty="0" smtClean="0"/>
          </a:p>
          <a:p>
            <a:r>
              <a:rPr lang="en-US" dirty="0" smtClean="0"/>
              <a:t>IBM IOT Platform</a:t>
            </a:r>
            <a:endParaRPr lang="en-US" dirty="0"/>
          </a:p>
        </p:txBody>
      </p:sp>
    </p:spTree>
    <p:extLst>
      <p:ext uri="{BB962C8B-B14F-4D97-AF65-F5344CB8AC3E}">
        <p14:creationId xmlns:p14="http://schemas.microsoft.com/office/powerpoint/2010/main" val="2971049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7420" y="1210469"/>
            <a:ext cx="7815532" cy="5035055"/>
          </a:xfrm>
          <a:prstGeom prst="rect">
            <a:avLst/>
          </a:prstGeom>
        </p:spPr>
      </p:pic>
      <p:sp>
        <p:nvSpPr>
          <p:cNvPr id="3" name="Rectangle 2"/>
          <p:cNvSpPr/>
          <p:nvPr/>
        </p:nvSpPr>
        <p:spPr>
          <a:xfrm flipH="1">
            <a:off x="353683" y="353683"/>
            <a:ext cx="3881887" cy="461665"/>
          </a:xfrm>
          <a:prstGeom prst="rect">
            <a:avLst/>
          </a:prstGeom>
        </p:spPr>
        <p:txBody>
          <a:bodyPr wrap="square">
            <a:spAutoFit/>
          </a:bodyPr>
          <a:lstStyle/>
          <a:p>
            <a:r>
              <a:rPr lang="en-US" sz="2400" b="1" dirty="0" smtClean="0">
                <a:solidFill>
                  <a:schemeClr val="accent6"/>
                </a:solidFill>
              </a:rPr>
              <a:t>CODE:</a:t>
            </a:r>
            <a:endParaRPr lang="en-US" sz="2400" b="1" dirty="0">
              <a:solidFill>
                <a:schemeClr val="accent6"/>
              </a:solidFill>
            </a:endParaRPr>
          </a:p>
        </p:txBody>
      </p:sp>
    </p:spTree>
    <p:extLst>
      <p:ext uri="{BB962C8B-B14F-4D97-AF65-F5344CB8AC3E}">
        <p14:creationId xmlns:p14="http://schemas.microsoft.com/office/powerpoint/2010/main" val="4198948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7970" y="1337094"/>
            <a:ext cx="9687464" cy="4675517"/>
          </a:xfrm>
          <a:prstGeom prst="rect">
            <a:avLst/>
          </a:prstGeom>
        </p:spPr>
      </p:pic>
      <p:sp>
        <p:nvSpPr>
          <p:cNvPr id="3" name="TextBox 2"/>
          <p:cNvSpPr txBox="1"/>
          <p:nvPr/>
        </p:nvSpPr>
        <p:spPr>
          <a:xfrm>
            <a:off x="646982" y="353683"/>
            <a:ext cx="3830127" cy="400110"/>
          </a:xfrm>
          <a:prstGeom prst="rect">
            <a:avLst/>
          </a:prstGeom>
          <a:noFill/>
        </p:spPr>
        <p:txBody>
          <a:bodyPr wrap="square" rtlCol="0">
            <a:spAutoFit/>
          </a:bodyPr>
          <a:lstStyle/>
          <a:p>
            <a:r>
              <a:rPr lang="en-US" sz="2000" b="1" dirty="0" smtClean="0">
                <a:solidFill>
                  <a:schemeClr val="accent6"/>
                </a:solidFill>
              </a:rPr>
              <a:t>NODE-RED SCHEMATC VIEW</a:t>
            </a:r>
            <a:endParaRPr lang="en-US" sz="2000" b="1" dirty="0">
              <a:solidFill>
                <a:schemeClr val="accent6"/>
              </a:solidFill>
            </a:endParaRPr>
          </a:p>
        </p:txBody>
      </p:sp>
    </p:spTree>
    <p:extLst>
      <p:ext uri="{BB962C8B-B14F-4D97-AF65-F5344CB8AC3E}">
        <p14:creationId xmlns:p14="http://schemas.microsoft.com/office/powerpoint/2010/main" val="13684278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91</TotalTime>
  <Words>474</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Bell MT</vt:lpstr>
      <vt:lpstr>Century Gothic</vt:lpstr>
      <vt:lpstr>Wingdings 3</vt:lpstr>
      <vt:lpstr>幼圆</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18</cp:revision>
  <dcterms:created xsi:type="dcterms:W3CDTF">2023-10-22T12:57:38Z</dcterms:created>
  <dcterms:modified xsi:type="dcterms:W3CDTF">2023-10-22T14:33:05Z</dcterms:modified>
</cp:coreProperties>
</file>