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5" r:id="rId8"/>
    <p:sldId id="277" r:id="rId9"/>
    <p:sldId id="279" r:id="rId10"/>
    <p:sldId id="266" r:id="rId11"/>
    <p:sldId id="274" r:id="rId12"/>
    <p:sldId id="269" r:id="rId13"/>
    <p:sldId id="268" r:id="rId14"/>
    <p:sldId id="270" r:id="rId15"/>
    <p:sldId id="271" r:id="rId16"/>
    <p:sldId id="272" r:id="rId17"/>
    <p:sldId id="263" r:id="rId18"/>
    <p:sldId id="280" r:id="rId19"/>
    <p:sldId id="264" r:id="rId20"/>
    <p:sldId id="265" r:id="rId21"/>
    <p:sldId id="273" r:id="rId22"/>
    <p:sldId id="275" r:id="rId23"/>
    <p:sldId id="281" r:id="rId24"/>
    <p:sldId id="282" r:id="rId25"/>
    <p:sldId id="278" r:id="rId26"/>
    <p:sldId id="283" r:id="rId27"/>
    <p:sldId id="284"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21" autoAdjust="0"/>
    <p:restoredTop sz="94709" autoAdjust="0"/>
  </p:normalViewPr>
  <p:slideViewPr>
    <p:cSldViewPr>
      <p:cViewPr varScale="1">
        <p:scale>
          <a:sx n="48" d="100"/>
          <a:sy n="48" d="100"/>
        </p:scale>
        <p:origin x="-648" y="-102"/>
      </p:cViewPr>
      <p:guideLst>
        <p:guide orient="horz" pos="2160"/>
        <p:guide pos="2880"/>
      </p:guideLst>
    </p:cSldViewPr>
  </p:slideViewPr>
  <p:outlineViewPr>
    <p:cViewPr>
      <p:scale>
        <a:sx n="33" d="100"/>
        <a:sy n="33" d="100"/>
      </p:scale>
      <p:origin x="0" y="1551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38C95-6C88-4659-98FB-D92A2EB4732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38C95-6C88-4659-98FB-D92A2EB4732E}"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238C95-6C88-4659-98FB-D92A2EB4732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238C95-6C88-4659-98FB-D92A2EB4732E}" type="datetimeFigureOut">
              <a:rPr lang="en-US" smtClean="0"/>
              <a:pPr/>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38C95-6C88-4659-98FB-D92A2EB4732E}" type="datetimeFigureOut">
              <a:rPr lang="en-US" smtClean="0"/>
              <a:pPr/>
              <a:t>7/10/2017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38C95-6C88-4659-98FB-D92A2EB4732E}" type="datetimeFigureOut">
              <a:rPr lang="en-US" smtClean="0"/>
              <a:pPr/>
              <a:t>7/10/2017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38C95-6C88-4659-98FB-D92A2EB4732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238C95-6C88-4659-98FB-D92A2EB4732E}"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22259D-947F-4E8C-9D95-ADC9E434DD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38C95-6C88-4659-98FB-D92A2EB4732E}" type="datetimeFigureOut">
              <a:rPr lang="en-US" smtClean="0"/>
              <a:pPr/>
              <a:t>7/10/2017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2259D-947F-4E8C-9D95-ADC9E434DD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 Threading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dirty="0" err="1" smtClean="0"/>
              <a:t>Thread.sleep</a:t>
            </a:r>
            <a:r>
              <a:rPr lang="en-US" dirty="0" smtClean="0"/>
              <a:t>(2000); causes delay in execution of current thread.</a:t>
            </a:r>
          </a:p>
          <a:p>
            <a:pPr algn="l"/>
            <a:r>
              <a:rPr lang="en-US" b="1" u="sng" dirty="0" smtClean="0">
                <a:solidFill>
                  <a:srgbClr val="FF0000"/>
                </a:solidFill>
              </a:rPr>
              <a:t>join() method</a:t>
            </a:r>
          </a:p>
          <a:p>
            <a:pPr algn="l"/>
            <a:r>
              <a:rPr lang="en-US" dirty="0" smtClean="0"/>
              <a:t>The join() method suspends current thread, until some other Thread dies. In other words, it suspends execution of invoking thread until a thread(with which join() method is called) completes execution.</a:t>
            </a:r>
          </a:p>
          <a:p>
            <a:pPr algn="l"/>
            <a:endParaRPr lang="en-US" dirty="0" smtClean="0"/>
          </a:p>
          <a:p>
            <a:pPr algn="l"/>
            <a:r>
              <a:rPr lang="en-US" b="1" u="sng" dirty="0" err="1" smtClean="0">
                <a:solidFill>
                  <a:srgbClr val="FF0000"/>
                </a:solidFill>
              </a:rPr>
              <a:t>isAlive</a:t>
            </a:r>
            <a:r>
              <a:rPr lang="en-US" b="1" u="sng" dirty="0" smtClean="0">
                <a:solidFill>
                  <a:srgbClr val="FF0000"/>
                </a:solidFill>
              </a:rPr>
              <a:t>()</a:t>
            </a:r>
          </a:p>
          <a:p>
            <a:pPr algn="l"/>
            <a:r>
              <a:rPr lang="en-US" dirty="0" smtClean="0"/>
              <a:t>Returns true if the invoking Thread is still alive, irrespective of current state the Thread is in.</a:t>
            </a:r>
          </a:p>
          <a:p>
            <a:pPr algn="l"/>
            <a:r>
              <a:rPr lang="en-US" b="1" u="sng" dirty="0" err="1" smtClean="0">
                <a:solidFill>
                  <a:srgbClr val="FF0000"/>
                </a:solidFill>
              </a:rPr>
              <a:t>getName</a:t>
            </a:r>
            <a:r>
              <a:rPr lang="en-US" b="1" u="sng" dirty="0" smtClean="0">
                <a:solidFill>
                  <a:srgbClr val="FF0000"/>
                </a:solidFill>
              </a:rPr>
              <a:t>() and </a:t>
            </a:r>
            <a:r>
              <a:rPr lang="en-US" b="1" u="sng" dirty="0" err="1" smtClean="0">
                <a:solidFill>
                  <a:srgbClr val="FF0000"/>
                </a:solidFill>
              </a:rPr>
              <a:t>setName</a:t>
            </a:r>
            <a:r>
              <a:rPr lang="en-US" b="1" u="sng" dirty="0" smtClean="0">
                <a:solidFill>
                  <a:srgbClr val="FF0000"/>
                </a:solidFill>
              </a:rPr>
              <a:t>()</a:t>
            </a:r>
          </a:p>
          <a:p>
            <a:pPr algn="l"/>
            <a:r>
              <a:rPr lang="en-US" dirty="0" smtClean="0"/>
              <a:t>To Get or Set a name to a Thread</a:t>
            </a:r>
          </a:p>
          <a:p>
            <a:pPr algn="l"/>
            <a:r>
              <a:rPr lang="en-US" b="1" u="sng" dirty="0" smtClean="0">
                <a:solidFill>
                  <a:srgbClr val="FF0000"/>
                </a:solidFill>
              </a:rPr>
              <a:t>yield()</a:t>
            </a:r>
          </a:p>
          <a:p>
            <a:pPr algn="l"/>
            <a:r>
              <a:rPr lang="en-US" dirty="0" smtClean="0"/>
              <a:t>Unlike sleep() method, which suspends execution of Thread, for a certain number of milliseconds. But yield() method, tries to sacrifice CPU to another Thread, and if CPU is not utilized by another Thread, then current Thread, may continue to execute.</a:t>
            </a:r>
          </a:p>
          <a:p>
            <a:pPr algn="l"/>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b="1" u="sng" dirty="0" smtClean="0">
                <a:solidFill>
                  <a:srgbClr val="FF0000"/>
                </a:solidFill>
              </a:rPr>
              <a:t>Thread states</a:t>
            </a:r>
          </a:p>
          <a:p>
            <a:pPr algn="l"/>
            <a:r>
              <a:rPr lang="en-US" dirty="0" smtClean="0"/>
              <a:t>A Thread can be in any one of the below states, to change from one state to another a method need to be called explicitly or </a:t>
            </a:r>
            <a:r>
              <a:rPr lang="en-US" smtClean="0"/>
              <a:t>Thread scheduler</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b="1" u="sng" dirty="0" smtClean="0">
                <a:solidFill>
                  <a:srgbClr val="FF0000"/>
                </a:solidFill>
              </a:rPr>
              <a:t>Thread priority</a:t>
            </a:r>
          </a:p>
          <a:p>
            <a:pPr algn="l"/>
            <a:r>
              <a:rPr lang="en-US" dirty="0" smtClean="0"/>
              <a:t>By default all the threads created, get medium priority, unless a specific priority explicitly is set to the thread. Below are the priority related constants provided in Thread class.</a:t>
            </a:r>
          </a:p>
          <a:p>
            <a:pPr marL="514350" indent="-514350" algn="l">
              <a:buAutoNum type="arabicPeriod"/>
            </a:pPr>
            <a:r>
              <a:rPr lang="en-US" dirty="0" err="1" smtClean="0">
                <a:solidFill>
                  <a:srgbClr val="FF0000"/>
                </a:solidFill>
              </a:rPr>
              <a:t>Thread.MIN_PRIORITY</a:t>
            </a:r>
            <a:r>
              <a:rPr lang="en-US" dirty="0" smtClean="0"/>
              <a:t> (value is 0)</a:t>
            </a:r>
          </a:p>
          <a:p>
            <a:pPr marL="514350" indent="-514350" algn="l">
              <a:buAutoNum type="arabicPeriod"/>
            </a:pPr>
            <a:r>
              <a:rPr lang="en-US" dirty="0" err="1" smtClean="0">
                <a:solidFill>
                  <a:srgbClr val="FF0000"/>
                </a:solidFill>
              </a:rPr>
              <a:t>Thread.NORM_PRIORITY</a:t>
            </a:r>
            <a:r>
              <a:rPr lang="en-US" dirty="0" smtClean="0"/>
              <a:t> (value is 5, which is default priority)</a:t>
            </a:r>
          </a:p>
          <a:p>
            <a:pPr marL="514350" indent="-514350" algn="l">
              <a:buAutoNum type="arabicPeriod"/>
            </a:pPr>
            <a:r>
              <a:rPr lang="en-US" dirty="0" err="1" smtClean="0">
                <a:solidFill>
                  <a:srgbClr val="FF0000"/>
                </a:solidFill>
              </a:rPr>
              <a:t>Thread.MAX_PRIORITY</a:t>
            </a:r>
            <a:r>
              <a:rPr lang="en-US" dirty="0" smtClean="0"/>
              <a:t> (value is 10)</a:t>
            </a:r>
          </a:p>
          <a:p>
            <a:pPr marL="514350" indent="-514350" algn="l"/>
            <a:r>
              <a:rPr lang="en-US" dirty="0" smtClean="0"/>
              <a:t>Any numeric value between 0 and 10 can be set as priority to a Thread. Below are priority related methods provided in Thread class</a:t>
            </a:r>
          </a:p>
          <a:p>
            <a:pPr marL="514350" indent="-514350" algn="l">
              <a:buAutoNum type="arabicPeriod"/>
            </a:pPr>
            <a:r>
              <a:rPr lang="en-US" dirty="0" smtClean="0"/>
              <a:t>void </a:t>
            </a:r>
            <a:r>
              <a:rPr lang="en-US" dirty="0" err="1" smtClean="0"/>
              <a:t>setPriority</a:t>
            </a:r>
            <a:r>
              <a:rPr lang="en-US" dirty="0" smtClean="0"/>
              <a:t>(</a:t>
            </a:r>
            <a:r>
              <a:rPr lang="en-US" dirty="0" err="1" smtClean="0"/>
              <a:t>int</a:t>
            </a:r>
            <a:r>
              <a:rPr lang="en-US" dirty="0" smtClean="0"/>
              <a:t> priority);</a:t>
            </a:r>
          </a:p>
          <a:p>
            <a:pPr marL="514350" indent="-514350" algn="l">
              <a:buAutoNum type="arabicPeriod"/>
            </a:pPr>
            <a:r>
              <a:rPr lang="en-US" dirty="0" err="1" smtClean="0"/>
              <a:t>int</a:t>
            </a:r>
            <a:r>
              <a:rPr lang="en-US" dirty="0" smtClean="0"/>
              <a:t> </a:t>
            </a:r>
            <a:r>
              <a:rPr lang="en-US" dirty="0" err="1" smtClean="0"/>
              <a:t>getPriority</a:t>
            </a:r>
            <a:r>
              <a:rPr lang="en-US" dirty="0" smtClean="0"/>
              <a:t>();</a:t>
            </a:r>
          </a:p>
          <a:p>
            <a:pPr marL="514350" indent="-514350" algn="l"/>
            <a:endParaRPr lang="en-US" dirty="0" smtClean="0"/>
          </a:p>
          <a:p>
            <a:pPr marL="514350" indent="-514350" algn="l"/>
            <a:r>
              <a:rPr lang="en-US" dirty="0" smtClean="0"/>
              <a:t>A thread with high priority gets allocated with more CPU time, compared to threads with relatively low priority threads. Hence a thread with high priority executes faster, compared to low priority threads.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b="1" u="sng" dirty="0" smtClean="0">
                <a:solidFill>
                  <a:srgbClr val="FF0000"/>
                </a:solidFill>
              </a:rPr>
              <a:t>synchronized keyword</a:t>
            </a:r>
          </a:p>
          <a:p>
            <a:pPr algn="l"/>
            <a:r>
              <a:rPr lang="en-US" u="sng" dirty="0" smtClean="0">
                <a:solidFill>
                  <a:srgbClr val="FF0000"/>
                </a:solidFill>
              </a:rPr>
              <a:t>synchronized method:</a:t>
            </a:r>
          </a:p>
          <a:p>
            <a:pPr algn="l"/>
            <a:r>
              <a:rPr lang="en-US" dirty="0" smtClean="0"/>
              <a:t>Synchronized keyword can be used with either a method or a block. A method declared as synchronized can be executed by only one thread at a time. once the thread starts executing a synchronized method, any other thread trying to execute the same synchronized method is suspended, until first thread completes execution of the method.</a:t>
            </a:r>
          </a:p>
          <a:p>
            <a:pPr algn="l"/>
            <a:endParaRPr lang="en-US" dirty="0" smtClean="0"/>
          </a:p>
          <a:p>
            <a:pPr algn="l"/>
            <a:r>
              <a:rPr lang="en-US" u="sng" smtClean="0">
                <a:solidFill>
                  <a:srgbClr val="FF0000"/>
                </a:solidFill>
              </a:rPr>
              <a:t>synchronized </a:t>
            </a:r>
            <a:r>
              <a:rPr lang="en-US" u="sng" dirty="0" smtClean="0">
                <a:solidFill>
                  <a:srgbClr val="FF0000"/>
                </a:solidFill>
              </a:rPr>
              <a:t>block:</a:t>
            </a:r>
          </a:p>
          <a:p>
            <a:pPr algn="l"/>
            <a:r>
              <a:rPr lang="en-US" dirty="0" smtClean="0"/>
              <a:t>Instead of declaring complete method as synchronized, it is possible to declare a block with few statements as synchronized.</a:t>
            </a:r>
          </a:p>
          <a:p>
            <a:pPr algn="l"/>
            <a:r>
              <a:rPr lang="en-US" dirty="0" smtClean="0"/>
              <a:t>Just like synchronized method, a block declared as synchronized is executed by only one thread at a time.</a:t>
            </a:r>
          </a:p>
          <a:p>
            <a:pPr algn="l"/>
            <a:endParaRPr lang="en-US" dirty="0" smtClean="0"/>
          </a:p>
          <a:p>
            <a:pPr algn="l"/>
            <a:r>
              <a:rPr lang="en-US" dirty="0" smtClean="0"/>
              <a:t>Synchronized keyword need to be used only where ever required, when it is over used, it may adversely affect the performance of Application.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47500" lnSpcReduction="20000"/>
          </a:bodyPr>
          <a:lstStyle/>
          <a:p>
            <a:pPr algn="l"/>
            <a:r>
              <a:rPr lang="en-US" b="1" u="sng" dirty="0" smtClean="0">
                <a:solidFill>
                  <a:srgbClr val="FF0000"/>
                </a:solidFill>
              </a:rPr>
              <a:t>Thread and Inner Class</a:t>
            </a:r>
          </a:p>
          <a:p>
            <a:pPr algn="l"/>
            <a:r>
              <a:rPr lang="en-US" sz="3400" dirty="0" smtClean="0"/>
              <a:t>Instead of creating a dedicated outer class for a Thread, an inner class(with run method) can be created for a Thread. Below is sample code of the same</a:t>
            </a:r>
          </a:p>
          <a:p>
            <a:pPr algn="l"/>
            <a:r>
              <a:rPr lang="en-US" sz="3400" dirty="0" smtClean="0"/>
              <a:t>#1.</a:t>
            </a:r>
          </a:p>
          <a:p>
            <a:pPr algn="l"/>
            <a:r>
              <a:rPr lang="en-US" sz="3400" dirty="0" smtClean="0"/>
              <a:t>	public static void main(String </a:t>
            </a:r>
            <a:r>
              <a:rPr lang="en-US" sz="3400" dirty="0" err="1" smtClean="0"/>
              <a:t>args</a:t>
            </a:r>
            <a:r>
              <a:rPr lang="en-US" sz="3400" dirty="0" smtClean="0"/>
              <a:t>[])</a:t>
            </a:r>
          </a:p>
          <a:p>
            <a:pPr algn="l"/>
            <a:r>
              <a:rPr lang="en-US" sz="3400" dirty="0" smtClean="0"/>
              <a:t>	{	</a:t>
            </a:r>
          </a:p>
          <a:p>
            <a:pPr algn="l"/>
            <a:r>
              <a:rPr lang="en-US" sz="3400" dirty="0" smtClean="0"/>
              <a:t>		//Named object and Anonymous inner class</a:t>
            </a:r>
          </a:p>
          <a:p>
            <a:pPr algn="l"/>
            <a:r>
              <a:rPr lang="en-US" sz="3400" dirty="0" smtClean="0"/>
              <a:t>		Thread t1=new Thread(){  </a:t>
            </a:r>
          </a:p>
          <a:p>
            <a:pPr algn="l"/>
            <a:r>
              <a:rPr lang="en-US" sz="3400" dirty="0" smtClean="0"/>
              <a:t>			public void run(){  	</a:t>
            </a:r>
          </a:p>
          <a:p>
            <a:pPr algn="l"/>
            <a:r>
              <a:rPr lang="en-US" sz="3400" dirty="0" smtClean="0"/>
              <a:t>			//Thread code here</a:t>
            </a:r>
          </a:p>
          <a:p>
            <a:pPr algn="l"/>
            <a:r>
              <a:rPr lang="en-US" sz="3400" dirty="0" smtClean="0"/>
              <a:t>			}  </a:t>
            </a:r>
          </a:p>
          <a:p>
            <a:pPr algn="l"/>
            <a:r>
              <a:rPr lang="en-US" sz="3400" dirty="0" smtClean="0"/>
              <a:t>			}; 		</a:t>
            </a:r>
          </a:p>
          <a:p>
            <a:pPr algn="l"/>
            <a:r>
              <a:rPr lang="en-US" sz="3400" dirty="0" smtClean="0"/>
              <a:t>			t1.start();</a:t>
            </a:r>
          </a:p>
          <a:p>
            <a:pPr algn="l"/>
            <a:r>
              <a:rPr lang="en-US" sz="3400" dirty="0" smtClean="0"/>
              <a:t>		//code running in main thread</a:t>
            </a:r>
          </a:p>
          <a:p>
            <a:pPr algn="l"/>
            <a:r>
              <a:rPr lang="en-US" sz="3400" dirty="0" smtClean="0"/>
              <a:t>	}</a:t>
            </a:r>
          </a:p>
          <a:p>
            <a:pPr algn="l"/>
            <a:endParaRPr lang="en-US" sz="3400" dirty="0" smtClean="0"/>
          </a:p>
          <a:p>
            <a:pPr algn="l"/>
            <a:r>
              <a:rPr lang="en-US" sz="3400" dirty="0" smtClean="0"/>
              <a:t>#2. 	public static void main(String </a:t>
            </a:r>
            <a:r>
              <a:rPr lang="en-US" sz="3400" dirty="0" err="1" smtClean="0"/>
              <a:t>args</a:t>
            </a:r>
            <a:r>
              <a:rPr lang="en-US" sz="3400" dirty="0" smtClean="0"/>
              <a:t>[])</a:t>
            </a:r>
          </a:p>
          <a:p>
            <a:pPr algn="l"/>
            <a:r>
              <a:rPr lang="en-US" sz="3400" dirty="0" smtClean="0"/>
              <a:t>	{</a:t>
            </a:r>
          </a:p>
          <a:p>
            <a:pPr algn="l"/>
            <a:r>
              <a:rPr lang="en-US" sz="3400" dirty="0" smtClean="0"/>
              <a:t>		new Thread( new </a:t>
            </a:r>
            <a:r>
              <a:rPr lang="en-US" sz="3400" dirty="0" err="1" smtClean="0"/>
              <a:t>Runnable</a:t>
            </a:r>
            <a:r>
              <a:rPr lang="en-US" sz="3400" dirty="0" smtClean="0"/>
              <a:t>() {</a:t>
            </a:r>
          </a:p>
          <a:p>
            <a:pPr algn="l"/>
            <a:r>
              <a:rPr lang="en-US" sz="3400" dirty="0" smtClean="0"/>
              <a:t>		    public void run() {</a:t>
            </a:r>
          </a:p>
          <a:p>
            <a:pPr algn="l"/>
            <a:r>
              <a:rPr lang="en-US" sz="3400" dirty="0" smtClean="0"/>
              <a:t>		    	</a:t>
            </a:r>
          </a:p>
          <a:p>
            <a:pPr algn="l"/>
            <a:r>
              <a:rPr lang="en-US" sz="3400" dirty="0" smtClean="0"/>
              <a:t>		    	//thread code here</a:t>
            </a:r>
          </a:p>
          <a:p>
            <a:pPr algn="l"/>
            <a:r>
              <a:rPr lang="en-US" sz="3400" dirty="0" smtClean="0"/>
              <a:t>		    }</a:t>
            </a:r>
          </a:p>
          <a:p>
            <a:pPr algn="l"/>
            <a:r>
              <a:rPr lang="en-US" sz="3400" dirty="0" smtClean="0"/>
              <a:t>		}).start();</a:t>
            </a:r>
          </a:p>
          <a:p>
            <a:pPr algn="l"/>
            <a:r>
              <a:rPr lang="en-US" sz="3400" dirty="0" smtClean="0"/>
              <a:t>		</a:t>
            </a:r>
          </a:p>
          <a:p>
            <a:pPr algn="l"/>
            <a:r>
              <a:rPr lang="en-US" sz="3400" dirty="0" smtClean="0"/>
              <a:t>		//code in main thread here</a:t>
            </a:r>
          </a:p>
          <a:p>
            <a:pPr algn="l"/>
            <a:r>
              <a:rPr lang="en-US" sz="34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l"/>
            <a:r>
              <a:rPr lang="en-US" b="1" u="sng" dirty="0" smtClean="0">
                <a:solidFill>
                  <a:srgbClr val="FF0000"/>
                </a:solidFill>
              </a:rPr>
              <a:t>wait(), notify() and </a:t>
            </a:r>
            <a:r>
              <a:rPr lang="en-US" b="1" u="sng" dirty="0" err="1" smtClean="0">
                <a:solidFill>
                  <a:srgbClr val="FF0000"/>
                </a:solidFill>
              </a:rPr>
              <a:t>notifyAll</a:t>
            </a:r>
            <a:r>
              <a:rPr lang="en-US" b="1" u="sng" dirty="0" smtClean="0">
                <a:solidFill>
                  <a:srgbClr val="FF0000"/>
                </a:solidFill>
              </a:rPr>
              <a:t>()</a:t>
            </a:r>
          </a:p>
          <a:p>
            <a:pPr algn="l"/>
            <a:r>
              <a:rPr lang="en-US" sz="3400" dirty="0" smtClean="0"/>
              <a:t>As known above methods are final methods defined in </a:t>
            </a:r>
            <a:r>
              <a:rPr lang="en-US" sz="3400" dirty="0" err="1" smtClean="0"/>
              <a:t>java.lang.Object</a:t>
            </a:r>
            <a:r>
              <a:rPr lang="en-US" sz="3400" dirty="0" smtClean="0"/>
              <a:t> class. Hence these methods are available in each and every class, because Object class is base class of all classes, in Java. These methods can be invoked only from synchronized block or synchronized method.</a:t>
            </a:r>
          </a:p>
          <a:p>
            <a:pPr marL="514350" indent="-514350" algn="l">
              <a:buAutoNum type="arabicPeriod"/>
            </a:pPr>
            <a:r>
              <a:rPr lang="en-US" sz="3400" dirty="0" smtClean="0"/>
              <a:t>wait(); - </a:t>
            </a:r>
            <a:r>
              <a:rPr lang="en-US" sz="3600" dirty="0" smtClean="0"/>
              <a:t>It tells the calling thread to give up the lock and go to sleep until some other thread enters calls notify() method on same object.</a:t>
            </a:r>
          </a:p>
          <a:p>
            <a:pPr marL="514350" indent="-514350" algn="l">
              <a:buAutoNum type="arabicPeriod"/>
            </a:pPr>
            <a:r>
              <a:rPr lang="en-US" sz="3600" dirty="0" smtClean="0"/>
              <a:t>notify(); -It wakes up one single thread that called wait() on the same object.</a:t>
            </a:r>
          </a:p>
          <a:p>
            <a:pPr marL="514350" indent="-514350" algn="l">
              <a:buAutoNum type="arabicPeriod"/>
            </a:pPr>
            <a:r>
              <a:rPr lang="en-US" sz="3600" dirty="0" err="1" smtClean="0"/>
              <a:t>notifyAll</a:t>
            </a:r>
            <a:r>
              <a:rPr lang="en-US" sz="3600" dirty="0" smtClean="0"/>
              <a:t>(); - It wakes up all the threads that called wait() on the same object.</a:t>
            </a:r>
          </a:p>
          <a:p>
            <a:pPr marL="514350" indent="-514350" algn="l"/>
            <a:r>
              <a:rPr lang="en-US" sz="3600" dirty="0" smtClean="0"/>
              <a:t>These methods can be used to solve producer consumer related problems.</a:t>
            </a:r>
            <a:endParaRPr lang="en-US" sz="3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275272"/>
            <a:ext cx="396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 Queue</a:t>
            </a:r>
            <a:endParaRPr lang="en-US" dirty="0"/>
          </a:p>
        </p:txBody>
      </p:sp>
      <p:sp>
        <p:nvSpPr>
          <p:cNvPr id="8" name="Right Arrow 7"/>
          <p:cNvSpPr/>
          <p:nvPr/>
        </p:nvSpPr>
        <p:spPr>
          <a:xfrm rot="10800000">
            <a:off x="6400800" y="580072"/>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838200" y="580072"/>
            <a:ext cx="1600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31525" y="663187"/>
            <a:ext cx="2438400" cy="1200329"/>
          </a:xfrm>
          <a:prstGeom prst="rect">
            <a:avLst/>
          </a:prstGeom>
          <a:noFill/>
        </p:spPr>
        <p:txBody>
          <a:bodyPr wrap="square" rtlCol="0">
            <a:spAutoFit/>
          </a:bodyPr>
          <a:lstStyle/>
          <a:p>
            <a:r>
              <a:rPr lang="en-US" dirty="0" smtClean="0"/>
              <a:t>Downloader Thread, which downloads packets, and puts in to Queue</a:t>
            </a:r>
            <a:endParaRPr lang="en-US" dirty="0"/>
          </a:p>
        </p:txBody>
      </p:sp>
      <p:sp>
        <p:nvSpPr>
          <p:cNvPr id="11" name="TextBox 10"/>
          <p:cNvSpPr txBox="1"/>
          <p:nvPr/>
        </p:nvSpPr>
        <p:spPr>
          <a:xfrm>
            <a:off x="207825" y="656262"/>
            <a:ext cx="2438400" cy="1477328"/>
          </a:xfrm>
          <a:prstGeom prst="rect">
            <a:avLst/>
          </a:prstGeom>
          <a:noFill/>
        </p:spPr>
        <p:txBody>
          <a:bodyPr wrap="square" rtlCol="0">
            <a:spAutoFit/>
          </a:bodyPr>
          <a:lstStyle/>
          <a:p>
            <a:r>
              <a:rPr lang="en-US" dirty="0" smtClean="0"/>
              <a:t>Display Thread, which reads packets, from Queue, and displays/renders on screen</a:t>
            </a:r>
            <a:endParaRPr lang="en-US" dirty="0"/>
          </a:p>
        </p:txBody>
      </p:sp>
      <p:sp>
        <p:nvSpPr>
          <p:cNvPr id="12" name="TextBox 11"/>
          <p:cNvSpPr txBox="1"/>
          <p:nvPr/>
        </p:nvSpPr>
        <p:spPr>
          <a:xfrm>
            <a:off x="0" y="2438400"/>
            <a:ext cx="9144000" cy="4093428"/>
          </a:xfrm>
          <a:prstGeom prst="rect">
            <a:avLst/>
          </a:prstGeom>
          <a:noFill/>
        </p:spPr>
        <p:txBody>
          <a:bodyPr wrap="square" rtlCol="0">
            <a:spAutoFit/>
          </a:bodyPr>
          <a:lstStyle/>
          <a:p>
            <a:r>
              <a:rPr lang="en-US" sz="2000" dirty="0" smtClean="0"/>
              <a:t>Here Display Thread, need to continuously check(with a infinite loop or so) Packet Queue, to find if new Packets are available, which may not be a professional approach. As continuously checking Packet Queue, may waste CPU time, and may adversely affect performance of overall Application. This problem can be solved better, by using wait() and notify(). Below are the steps involved…</a:t>
            </a:r>
          </a:p>
          <a:p>
            <a:endParaRPr lang="en-US" sz="2000" dirty="0" smtClean="0"/>
          </a:p>
          <a:p>
            <a:r>
              <a:rPr lang="en-US" sz="2000" dirty="0" smtClean="0"/>
              <a:t>Downloader Thread downloads packets, adds to Queue.</a:t>
            </a:r>
          </a:p>
          <a:p>
            <a:r>
              <a:rPr lang="en-US" sz="2000" dirty="0" smtClean="0"/>
              <a:t>Calls notify() method on Queue, which wakes up Display Thread.</a:t>
            </a:r>
          </a:p>
          <a:p>
            <a:endParaRPr lang="en-US" sz="2000" dirty="0" smtClean="0"/>
          </a:p>
          <a:p>
            <a:endParaRPr lang="en-US" sz="2000" dirty="0" smtClean="0"/>
          </a:p>
          <a:p>
            <a:r>
              <a:rPr lang="en-US" sz="2000" dirty="0" smtClean="0"/>
              <a:t>Now display Thread reads packets from Queue, processes them.</a:t>
            </a:r>
          </a:p>
          <a:p>
            <a:r>
              <a:rPr lang="en-US" sz="2000" dirty="0" smtClean="0"/>
              <a:t>Calls wait() method on Queue, which goes on sleep, until notify() is called by Downloader Thread.</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458200" cy="6553200"/>
          </a:xfrm>
        </p:spPr>
        <p:txBody>
          <a:bodyPr>
            <a:normAutofit fontScale="77500" lnSpcReduction="20000"/>
          </a:bodyPr>
          <a:lstStyle/>
          <a:p>
            <a:pPr algn="l"/>
            <a:r>
              <a:rPr lang="en-US" dirty="0" err="1" smtClean="0">
                <a:solidFill>
                  <a:srgbClr val="FF0000"/>
                </a:solidFill>
              </a:rPr>
              <a:t>ThreadPool</a:t>
            </a:r>
            <a:endParaRPr lang="en-US" dirty="0" smtClean="0">
              <a:solidFill>
                <a:srgbClr val="FF0000"/>
              </a:solidFill>
            </a:endParaRPr>
          </a:p>
          <a:p>
            <a:pPr algn="l" fontAlgn="base"/>
            <a:r>
              <a:rPr lang="en-US" dirty="0" smtClean="0">
                <a:solidFill>
                  <a:srgbClr val="FF0000"/>
                </a:solidFill>
              </a:rPr>
              <a:t>What is Thread Pool?</a:t>
            </a:r>
          </a:p>
          <a:p>
            <a:pPr algn="l" fontAlgn="base"/>
            <a:r>
              <a:rPr lang="en-US" dirty="0" smtClean="0"/>
              <a:t>It’s a pool of worker threads with life cycle as follows:</a:t>
            </a:r>
            <a:br>
              <a:rPr lang="en-US" dirty="0" smtClean="0"/>
            </a:br>
            <a:r>
              <a:rPr lang="en-US" dirty="0" smtClean="0"/>
              <a:t>1. Assign a new task to execute</a:t>
            </a:r>
            <a:br>
              <a:rPr lang="en-US" dirty="0" smtClean="0"/>
            </a:br>
            <a:r>
              <a:rPr lang="en-US" dirty="0" smtClean="0"/>
              <a:t>2. Execute it</a:t>
            </a:r>
            <a:br>
              <a:rPr lang="en-US" dirty="0" smtClean="0"/>
            </a:br>
            <a:r>
              <a:rPr lang="en-US" dirty="0" smtClean="0"/>
              <a:t>3. Go back to  Pool, waiting  for next task</a:t>
            </a:r>
          </a:p>
          <a:p>
            <a:pPr algn="l" fontAlgn="base"/>
            <a:r>
              <a:rPr lang="en-US" dirty="0" smtClean="0">
                <a:solidFill>
                  <a:srgbClr val="FF0000"/>
                </a:solidFill>
              </a:rPr>
              <a:t>Why Thread Pools?</a:t>
            </a:r>
          </a:p>
          <a:p>
            <a:pPr algn="l" fontAlgn="base"/>
            <a:r>
              <a:rPr lang="en-US" dirty="0" smtClean="0"/>
              <a:t>In many server applications, we may want to process each client request in parallel. For that matter, we can choose traditional approach of creating one thread per request.</a:t>
            </a:r>
          </a:p>
          <a:p>
            <a:pPr algn="l" fontAlgn="base"/>
            <a:r>
              <a:rPr lang="en-US" dirty="0" smtClean="0">
                <a:solidFill>
                  <a:srgbClr val="FF0000"/>
                </a:solidFill>
              </a:rPr>
              <a:t>Disadvantage of using Traditional one thread per task approach</a:t>
            </a:r>
          </a:p>
          <a:p>
            <a:pPr algn="l" fontAlgn="base"/>
            <a:r>
              <a:rPr lang="en-US" dirty="0" smtClean="0"/>
              <a:t>The overhead of creating a new thread for each request is significant. Server that processing requests can spend more time and consume more system resources in creating and destroying threads than it would processing actual client requests.</a:t>
            </a:r>
          </a:p>
          <a:p>
            <a:pPr algn="l" fontAlgn="base"/>
            <a:r>
              <a:rPr lang="en-US" dirty="0" smtClean="0"/>
              <a:t>Another Advantage of Thread pool is limit maximum number of threads running at any point of time.</a:t>
            </a:r>
          </a:p>
          <a:p>
            <a:pPr algn="l"/>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l"/>
            <a:r>
              <a:rPr lang="en-US" dirty="0" smtClean="0">
                <a:solidFill>
                  <a:srgbClr val="FF0000"/>
                </a:solidFill>
              </a:rPr>
              <a:t>Callable and Future interfaces</a:t>
            </a:r>
          </a:p>
          <a:p>
            <a:pPr algn="l"/>
            <a:r>
              <a:rPr lang="en-US" dirty="0" err="1" smtClean="0"/>
              <a:t>Java.util.concurrent.ExecutorService</a:t>
            </a:r>
            <a:r>
              <a:rPr lang="en-US" dirty="0" smtClean="0"/>
              <a:t> lets to run concurrent tasks that may return a result after processing the task. The Java Concurrency API achieves this with the following two interfaces Callable and Future.</a:t>
            </a:r>
          </a:p>
          <a:p>
            <a:pPr algn="l"/>
            <a:r>
              <a:rPr lang="en-US" b="1" dirty="0" smtClean="0"/>
              <a:t>Callable :</a:t>
            </a:r>
            <a:r>
              <a:rPr lang="en-US" dirty="0" smtClean="0"/>
              <a:t> This interface has the call() method. The Callable interface is a parameterized interface,  which specify return type. </a:t>
            </a:r>
          </a:p>
          <a:p>
            <a:pPr algn="l"/>
            <a:r>
              <a:rPr lang="en-US" dirty="0" smtClean="0"/>
              <a:t>Another difference is that call() method from Callable can also throw checked exception which was not possible by run() method of </a:t>
            </a:r>
            <a:r>
              <a:rPr lang="en-US" dirty="0" err="1" smtClean="0"/>
              <a:t>Runnable</a:t>
            </a:r>
            <a:r>
              <a:rPr lang="en-US" dirty="0" smtClean="0"/>
              <a:t> interface.</a:t>
            </a:r>
          </a:p>
          <a:p>
            <a:pPr algn="l"/>
            <a:r>
              <a:rPr lang="en-US" dirty="0" smtClean="0"/>
              <a:t>Callable is superior compared to </a:t>
            </a:r>
            <a:r>
              <a:rPr lang="en-US" dirty="0" err="1" smtClean="0"/>
              <a:t>Runnable</a:t>
            </a:r>
            <a:r>
              <a:rPr lang="en-US" dirty="0" smtClean="0"/>
              <a:t>. Callable is added in Java 1.5</a:t>
            </a:r>
          </a:p>
          <a:p>
            <a:pPr algn="l"/>
            <a:r>
              <a:rPr lang="en-US" b="1" dirty="0" smtClean="0"/>
              <a:t>Future :</a:t>
            </a:r>
            <a:r>
              <a:rPr lang="en-US" dirty="0" smtClean="0"/>
              <a:t> This interface has some methods to obtain the result generated by a Callable object and to manage its state</a:t>
            </a:r>
            <a:r>
              <a:rPr lang="en-US" dirty="0" smtClean="0"/>
              <a:t>.</a:t>
            </a:r>
          </a:p>
          <a:p>
            <a:pPr algn="l"/>
            <a:r>
              <a:rPr lang="en-US" dirty="0" smtClean="0"/>
              <a:t>Callable and Future non generic versions are available.</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dirty="0" smtClean="0">
                <a:solidFill>
                  <a:srgbClr val="FF0000"/>
                </a:solidFill>
              </a:rPr>
              <a:t>Deadlock</a:t>
            </a:r>
            <a:r>
              <a:rPr lang="en-US" dirty="0" smtClean="0"/>
              <a:t> describes a situation where two or more threads are blocked forever, waiting for each other. </a:t>
            </a:r>
          </a:p>
          <a:p>
            <a:pPr algn="l"/>
            <a:r>
              <a:rPr lang="en-US" dirty="0" smtClean="0"/>
              <a:t>Deadlocks can occur in Java when the synchronized keyword causes the executing thread to block while waiting to get the lock, associated with the specified object.</a:t>
            </a:r>
          </a:p>
          <a:p>
            <a:pPr algn="l"/>
            <a:r>
              <a:rPr lang="en-US" dirty="0" smtClean="0"/>
              <a:t>Since the thread might already hold locks associated with other objects, two threads could each be waiting for the other to release a lock. In such case, they will end up waiting forever.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dirty="0" smtClean="0"/>
              <a:t>A Program under execution is called Process, </a:t>
            </a:r>
            <a:r>
              <a:rPr lang="en-US" dirty="0" err="1" smtClean="0"/>
              <a:t>i</a:t>
            </a:r>
            <a:r>
              <a:rPr lang="en-US" dirty="0" smtClean="0"/>
              <a:t>..e when a Program is loaded into main memory and starts running, it is Process.</a:t>
            </a:r>
          </a:p>
          <a:p>
            <a:pPr algn="l"/>
            <a:r>
              <a:rPr lang="en-US" dirty="0" smtClean="0"/>
              <a:t>A Thread is Light Weight Process.</a:t>
            </a:r>
          </a:p>
          <a:p>
            <a:pPr algn="l"/>
            <a:r>
              <a:rPr lang="en-US" dirty="0" smtClean="0"/>
              <a:t>A Process under execution has below segments in memory</a:t>
            </a:r>
          </a:p>
          <a:p>
            <a:pPr algn="l"/>
            <a:r>
              <a:rPr lang="en-US" dirty="0" smtClean="0"/>
              <a:t>Code, Data, Stack, Heap.</a:t>
            </a:r>
          </a:p>
          <a:p>
            <a:pPr algn="l"/>
            <a:r>
              <a:rPr lang="en-US" dirty="0" smtClean="0"/>
              <a:t>But a thread may have only Stack or Heap, and other segments are shared with the Main thread.</a:t>
            </a:r>
          </a:p>
          <a:p>
            <a:pPr algn="l"/>
            <a:endParaRPr lang="en-US" dirty="0" smtClean="0"/>
          </a:p>
          <a:p>
            <a:pPr algn="l"/>
            <a:r>
              <a:rPr lang="en-US" dirty="0" smtClean="0"/>
              <a:t>A Thread is a separate flow of execution. </a:t>
            </a:r>
          </a:p>
          <a:p>
            <a:pPr algn="l"/>
            <a:r>
              <a:rPr lang="en-US" dirty="0" smtClean="0"/>
              <a:t>It is required to create multiple Threads  to perform multiple actions simultaneously. Hence, using multi threading is a cheaper solution(uses less Memory, and efficient) compared to using multiple processes.</a:t>
            </a:r>
          </a:p>
          <a:p>
            <a:pPr algn="l"/>
            <a:r>
              <a:rPr lang="en-US" dirty="0" smtClean="0"/>
              <a:t>Java has built in support for Multi Threading. Java provides multi threading functionality in </a:t>
            </a:r>
            <a:r>
              <a:rPr lang="en-US" dirty="0" err="1" smtClean="0"/>
              <a:t>java.lang</a:t>
            </a:r>
            <a:r>
              <a:rPr lang="en-US" dirty="0" smtClean="0"/>
              <a:t> package. As known </a:t>
            </a:r>
            <a:r>
              <a:rPr lang="en-US" dirty="0" err="1" smtClean="0"/>
              <a:t>java.lang</a:t>
            </a:r>
            <a:r>
              <a:rPr lang="en-US" dirty="0" smtClean="0"/>
              <a:t> is imported by default, to all Java Programs.</a:t>
            </a:r>
          </a:p>
          <a:p>
            <a:pPr algn="l"/>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600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t1</a:t>
            </a:r>
            <a:endParaRPr lang="en-US" dirty="0"/>
          </a:p>
        </p:txBody>
      </p:sp>
      <p:sp>
        <p:nvSpPr>
          <p:cNvPr id="6" name="Rectangle 5"/>
          <p:cNvSpPr/>
          <p:nvPr/>
        </p:nvSpPr>
        <p:spPr>
          <a:xfrm>
            <a:off x="6019800" y="1600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t2</a:t>
            </a:r>
            <a:endParaRPr lang="en-US" dirty="0"/>
          </a:p>
        </p:txBody>
      </p:sp>
      <p:sp>
        <p:nvSpPr>
          <p:cNvPr id="7" name="Oval 6"/>
          <p:cNvSpPr/>
          <p:nvPr/>
        </p:nvSpPr>
        <p:spPr>
          <a:xfrm>
            <a:off x="990600" y="3886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str1</a:t>
            </a:r>
            <a:endParaRPr lang="en-US" dirty="0"/>
          </a:p>
        </p:txBody>
      </p:sp>
      <p:sp>
        <p:nvSpPr>
          <p:cNvPr id="8" name="Oval 7"/>
          <p:cNvSpPr/>
          <p:nvPr/>
        </p:nvSpPr>
        <p:spPr>
          <a:xfrm>
            <a:off x="6096000" y="3886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str2</a:t>
            </a:r>
            <a:endParaRPr lang="en-US" dirty="0"/>
          </a:p>
        </p:txBody>
      </p:sp>
      <p:sp>
        <p:nvSpPr>
          <p:cNvPr id="9" name="Down Arrow 8"/>
          <p:cNvSpPr/>
          <p:nvPr/>
        </p:nvSpPr>
        <p:spPr>
          <a:xfrm>
            <a:off x="1600200" y="2438400"/>
            <a:ext cx="304800" cy="1447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705600" y="2438400"/>
            <a:ext cx="304800" cy="1447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0600" y="2590800"/>
            <a:ext cx="914400" cy="923330"/>
          </a:xfrm>
          <a:prstGeom prst="rect">
            <a:avLst/>
          </a:prstGeom>
          <a:noFill/>
        </p:spPr>
        <p:txBody>
          <a:bodyPr wrap="square" rtlCol="0">
            <a:spAutoFit/>
          </a:bodyPr>
          <a:lstStyle/>
          <a:p>
            <a:r>
              <a:rPr lang="en-US" b="1" dirty="0" smtClean="0"/>
              <a:t>Step1</a:t>
            </a:r>
          </a:p>
          <a:p>
            <a:r>
              <a:rPr lang="en-US" dirty="0" smtClean="0"/>
              <a:t>Lock</a:t>
            </a:r>
          </a:p>
          <a:p>
            <a:r>
              <a:rPr lang="en-US" dirty="0" smtClean="0"/>
              <a:t>Str1</a:t>
            </a:r>
            <a:endParaRPr lang="en-US" dirty="0"/>
          </a:p>
        </p:txBody>
      </p:sp>
      <p:sp>
        <p:nvSpPr>
          <p:cNvPr id="12" name="TextBox 11"/>
          <p:cNvSpPr txBox="1"/>
          <p:nvPr/>
        </p:nvSpPr>
        <p:spPr>
          <a:xfrm>
            <a:off x="6934200" y="2590800"/>
            <a:ext cx="914400" cy="923330"/>
          </a:xfrm>
          <a:prstGeom prst="rect">
            <a:avLst/>
          </a:prstGeom>
          <a:noFill/>
        </p:spPr>
        <p:txBody>
          <a:bodyPr wrap="square" rtlCol="0">
            <a:spAutoFit/>
          </a:bodyPr>
          <a:lstStyle/>
          <a:p>
            <a:r>
              <a:rPr lang="en-US" b="1" dirty="0" smtClean="0"/>
              <a:t>Step2</a:t>
            </a:r>
          </a:p>
          <a:p>
            <a:r>
              <a:rPr lang="en-US" dirty="0" smtClean="0"/>
              <a:t>Lock</a:t>
            </a:r>
          </a:p>
          <a:p>
            <a:r>
              <a:rPr lang="en-US" dirty="0" smtClean="0"/>
              <a:t>Str2</a:t>
            </a:r>
            <a:endParaRPr lang="en-US" dirty="0"/>
          </a:p>
        </p:txBody>
      </p:sp>
      <p:cxnSp>
        <p:nvCxnSpPr>
          <p:cNvPr id="15" name="Straight Arrow Connector 14"/>
          <p:cNvCxnSpPr/>
          <p:nvPr/>
        </p:nvCxnSpPr>
        <p:spPr>
          <a:xfrm>
            <a:off x="2667000" y="2438400"/>
            <a:ext cx="3505200" cy="1676400"/>
          </a:xfrm>
          <a:prstGeom prst="straightConnector1">
            <a:avLst/>
          </a:prstGeom>
          <a:ln w="28575">
            <a:prstDash val="dashDot"/>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2057400"/>
            <a:ext cx="1828800" cy="646331"/>
          </a:xfrm>
          <a:prstGeom prst="rect">
            <a:avLst/>
          </a:prstGeom>
          <a:noFill/>
        </p:spPr>
        <p:txBody>
          <a:bodyPr wrap="square" rtlCol="0">
            <a:spAutoFit/>
          </a:bodyPr>
          <a:lstStyle/>
          <a:p>
            <a:r>
              <a:rPr lang="en-US" b="1" dirty="0" smtClean="0"/>
              <a:t>Step3</a:t>
            </a:r>
          </a:p>
          <a:p>
            <a:r>
              <a:rPr lang="en-US" dirty="0" smtClean="0"/>
              <a:t>Tries to Lock str2</a:t>
            </a:r>
            <a:endParaRPr lang="en-US" dirty="0"/>
          </a:p>
        </p:txBody>
      </p:sp>
      <p:cxnSp>
        <p:nvCxnSpPr>
          <p:cNvPr id="18" name="Straight Arrow Connector 17"/>
          <p:cNvCxnSpPr/>
          <p:nvPr/>
        </p:nvCxnSpPr>
        <p:spPr>
          <a:xfrm rot="10800000" flipV="1">
            <a:off x="2590800" y="2438400"/>
            <a:ext cx="3429000" cy="1752600"/>
          </a:xfrm>
          <a:prstGeom prst="straightConnector1">
            <a:avLst/>
          </a:prstGeom>
          <a:ln w="28575">
            <a:prstDash val="dashDot"/>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3886200"/>
            <a:ext cx="1828800" cy="646331"/>
          </a:xfrm>
          <a:prstGeom prst="rect">
            <a:avLst/>
          </a:prstGeom>
          <a:noFill/>
        </p:spPr>
        <p:txBody>
          <a:bodyPr wrap="square" rtlCol="0">
            <a:spAutoFit/>
          </a:bodyPr>
          <a:lstStyle/>
          <a:p>
            <a:r>
              <a:rPr lang="en-US" dirty="0" smtClean="0"/>
              <a:t>Tries to Lock str1</a:t>
            </a:r>
          </a:p>
          <a:p>
            <a:r>
              <a:rPr lang="en-US" b="1" dirty="0" smtClean="0"/>
              <a:t>Step 4</a:t>
            </a:r>
            <a:endParaRPr lang="en-US" b="1" dirty="0"/>
          </a:p>
        </p:txBody>
      </p:sp>
      <p:sp>
        <p:nvSpPr>
          <p:cNvPr id="14" name="Rectangle 13"/>
          <p:cNvSpPr/>
          <p:nvPr/>
        </p:nvSpPr>
        <p:spPr>
          <a:xfrm>
            <a:off x="609600" y="381000"/>
            <a:ext cx="4191000" cy="523220"/>
          </a:xfrm>
          <a:prstGeom prst="rect">
            <a:avLst/>
          </a:prstGeom>
        </p:spPr>
        <p:txBody>
          <a:bodyPr wrap="square">
            <a:spAutoFit/>
          </a:bodyPr>
          <a:lstStyle/>
          <a:p>
            <a:r>
              <a:rPr lang="en-US" sz="2800" dirty="0" smtClean="0">
                <a:solidFill>
                  <a:srgbClr val="FF0000"/>
                </a:solidFill>
              </a:rPr>
              <a:t>Deadlock example</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9600" y="381000"/>
            <a:ext cx="4191000" cy="523220"/>
          </a:xfrm>
          <a:prstGeom prst="rect">
            <a:avLst/>
          </a:prstGeom>
        </p:spPr>
        <p:txBody>
          <a:bodyPr wrap="square">
            <a:spAutoFit/>
          </a:bodyPr>
          <a:lstStyle/>
          <a:p>
            <a:r>
              <a:rPr lang="en-US" sz="2800" dirty="0" err="1" smtClean="0">
                <a:solidFill>
                  <a:srgbClr val="FF0000"/>
                </a:solidFill>
              </a:rPr>
              <a:t>java.util</a:t>
            </a:r>
            <a:endParaRPr lang="en-US" sz="2800" dirty="0"/>
          </a:p>
        </p:txBody>
      </p:sp>
      <p:sp>
        <p:nvSpPr>
          <p:cNvPr id="17" name="Subtitle 2"/>
          <p:cNvSpPr>
            <a:spLocks noGrp="1"/>
          </p:cNvSpPr>
          <p:nvPr>
            <p:ph type="subTitle" idx="1"/>
          </p:nvPr>
        </p:nvSpPr>
        <p:spPr>
          <a:xfrm>
            <a:off x="457200" y="838200"/>
            <a:ext cx="8458200" cy="6019800"/>
          </a:xfrm>
        </p:spPr>
        <p:txBody>
          <a:bodyPr>
            <a:normAutofit/>
          </a:bodyPr>
          <a:lstStyle/>
          <a:p>
            <a:pPr algn="l"/>
            <a:r>
              <a:rPr lang="en-US" dirty="0" smtClean="0"/>
              <a:t>Below are few useful classes in </a:t>
            </a:r>
            <a:r>
              <a:rPr lang="en-US" dirty="0" err="1" smtClean="0"/>
              <a:t>java.util</a:t>
            </a:r>
            <a:r>
              <a:rPr lang="en-US" dirty="0" smtClean="0"/>
              <a:t> class</a:t>
            </a:r>
          </a:p>
          <a:p>
            <a:pPr algn="l"/>
            <a:r>
              <a:rPr lang="en-US" dirty="0" err="1" smtClean="0"/>
              <a:t>Java.util.Random</a:t>
            </a:r>
            <a:r>
              <a:rPr lang="en-US" dirty="0" smtClean="0"/>
              <a:t> is used to generate random numbers of any type such as </a:t>
            </a:r>
            <a:r>
              <a:rPr lang="en-US" dirty="0" err="1" smtClean="0"/>
              <a:t>int</a:t>
            </a:r>
            <a:r>
              <a:rPr lang="en-US" dirty="0" smtClean="0"/>
              <a:t>, float, etc…</a:t>
            </a:r>
          </a:p>
          <a:p>
            <a:pPr algn="l"/>
            <a:endParaRPr lang="en-US" dirty="0" smtClean="0"/>
          </a:p>
          <a:p>
            <a:r>
              <a:rPr lang="en-US" b="1" dirty="0" smtClean="0"/>
              <a:t>import </a:t>
            </a:r>
            <a:r>
              <a:rPr lang="en-US" b="1" dirty="0" err="1" smtClean="0"/>
              <a:t>java.util.Observable</a:t>
            </a:r>
            <a:r>
              <a:rPr lang="en-US" b="1" dirty="0" smtClean="0"/>
              <a:t>;</a:t>
            </a:r>
          </a:p>
          <a:p>
            <a:r>
              <a:rPr lang="en-US" b="1" dirty="0" smtClean="0"/>
              <a:t>import </a:t>
            </a:r>
            <a:r>
              <a:rPr lang="en-US" b="1" dirty="0" err="1" smtClean="0"/>
              <a:t>java.util.Observer</a:t>
            </a:r>
            <a:r>
              <a:rPr lang="en-US" b="1" dirty="0" smtClean="0"/>
              <a:t>;</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Java Inner classes</a:t>
            </a:r>
            <a:endParaRPr lang="en-US" sz="2800" dirty="0"/>
          </a:p>
        </p:txBody>
      </p:sp>
      <p:sp>
        <p:nvSpPr>
          <p:cNvPr id="17" name="Subtitle 2"/>
          <p:cNvSpPr>
            <a:spLocks noGrp="1"/>
          </p:cNvSpPr>
          <p:nvPr>
            <p:ph type="subTitle" idx="1"/>
          </p:nvPr>
        </p:nvSpPr>
        <p:spPr>
          <a:xfrm>
            <a:off x="0" y="381000"/>
            <a:ext cx="9144000" cy="6477000"/>
          </a:xfrm>
        </p:spPr>
        <p:txBody>
          <a:bodyPr>
            <a:normAutofit fontScale="70000" lnSpcReduction="20000"/>
          </a:bodyPr>
          <a:lstStyle/>
          <a:p>
            <a:pPr algn="l"/>
            <a:r>
              <a:rPr lang="en-US" dirty="0" smtClean="0"/>
              <a:t>Inner class is a concept in which a class(</a:t>
            </a:r>
            <a:r>
              <a:rPr lang="en-US" dirty="0" err="1" smtClean="0"/>
              <a:t>i</a:t>
            </a:r>
            <a:r>
              <a:rPr lang="en-US" dirty="0" smtClean="0"/>
              <a:t>..e Inner class) can be a member of another class(</a:t>
            </a:r>
            <a:r>
              <a:rPr lang="en-US" dirty="0" err="1" smtClean="0"/>
              <a:t>i</a:t>
            </a:r>
            <a:r>
              <a:rPr lang="en-US" dirty="0" smtClean="0"/>
              <a:t>..e Outer class). An inner class is special kind of relationship, in which inner class has access to all private members of outer </a:t>
            </a:r>
            <a:r>
              <a:rPr lang="en-US" dirty="0" err="1" smtClean="0"/>
              <a:t>class.An</a:t>
            </a:r>
            <a:r>
              <a:rPr lang="en-US" dirty="0" smtClean="0"/>
              <a:t> inner class</a:t>
            </a:r>
          </a:p>
          <a:p>
            <a:pPr marL="514350" indent="-514350" algn="l">
              <a:buAutoNum type="arabicPeriod"/>
            </a:pPr>
            <a:r>
              <a:rPr lang="en-US" dirty="0" smtClean="0"/>
              <a:t>Can be directly  used as a member of a class(Note that inner class can be declared</a:t>
            </a:r>
          </a:p>
          <a:p>
            <a:pPr marL="514350" indent="-514350" algn="l">
              <a:buAutoNum type="arabicPeriod"/>
            </a:pPr>
            <a:r>
              <a:rPr lang="en-US" dirty="0" smtClean="0"/>
              <a:t>Can be available inside method body</a:t>
            </a:r>
          </a:p>
          <a:p>
            <a:pPr marL="514350" indent="-514350" algn="l">
              <a:buAutoNum type="arabicPeriod"/>
            </a:pPr>
            <a:r>
              <a:rPr lang="en-US" dirty="0" smtClean="0"/>
              <a:t>Any of private, public, protected, (or even static) can be used with Inner class.</a:t>
            </a:r>
          </a:p>
          <a:p>
            <a:pPr marL="514350" indent="-514350" algn="l"/>
            <a:r>
              <a:rPr lang="en-US" dirty="0" smtClean="0"/>
              <a:t>Also note that an Inner class can be a named class or Anonymous class</a:t>
            </a:r>
          </a:p>
          <a:p>
            <a:pPr marL="514350" indent="-514350" algn="l"/>
            <a:r>
              <a:rPr lang="en-US" dirty="0" smtClean="0"/>
              <a:t>class B {</a:t>
            </a:r>
          </a:p>
          <a:p>
            <a:pPr marL="514350" indent="-514350" algn="l"/>
            <a:r>
              <a:rPr lang="en-US" dirty="0" smtClean="0"/>
              <a:t>//…</a:t>
            </a:r>
          </a:p>
          <a:p>
            <a:pPr marL="514350" indent="-514350" algn="l"/>
            <a:r>
              <a:rPr lang="en-US" dirty="0" smtClean="0"/>
              <a:t>class A{</a:t>
            </a:r>
          </a:p>
          <a:p>
            <a:pPr marL="514350" indent="-514350" algn="l"/>
            <a:r>
              <a:rPr lang="en-US" dirty="0" smtClean="0"/>
              <a:t>}</a:t>
            </a:r>
          </a:p>
          <a:p>
            <a:pPr marL="514350" indent="-514350" algn="l"/>
            <a:r>
              <a:rPr lang="en-US" dirty="0" smtClean="0"/>
              <a:t>//…</a:t>
            </a:r>
          </a:p>
          <a:p>
            <a:pPr marL="514350" indent="-514350" algn="l"/>
            <a:r>
              <a:rPr lang="en-US" dirty="0" smtClean="0"/>
              <a:t>}</a:t>
            </a:r>
          </a:p>
          <a:p>
            <a:pPr marL="514350" indent="-514350" algn="l"/>
            <a:r>
              <a:rPr lang="en-US" dirty="0" smtClean="0"/>
              <a:t>Note: After compilation, </a:t>
            </a:r>
            <a:r>
              <a:rPr lang="en-US" dirty="0" err="1" smtClean="0"/>
              <a:t>B$A.class</a:t>
            </a:r>
            <a:r>
              <a:rPr lang="en-US" dirty="0" smtClean="0"/>
              <a:t> is name of class file., which gets generated</a:t>
            </a:r>
          </a:p>
          <a:p>
            <a:pPr marL="514350" indent="-514350" algn="l"/>
            <a:r>
              <a:rPr lang="en-US" dirty="0" smtClean="0"/>
              <a:t>Only default or public access </a:t>
            </a:r>
            <a:r>
              <a:rPr lang="en-US" dirty="0" err="1" smtClean="0"/>
              <a:t>specifier</a:t>
            </a:r>
            <a:r>
              <a:rPr lang="en-US" dirty="0" smtClean="0"/>
              <a:t> can be used with outer class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Anonymous Inner classes</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Anonymous Inner class is a inner class without a name.</a:t>
            </a:r>
          </a:p>
          <a:p>
            <a:pPr algn="l"/>
            <a:endParaRPr lang="en-US" dirty="0" smtClean="0"/>
          </a:p>
          <a:p>
            <a:pPr algn="l"/>
            <a:r>
              <a:rPr lang="en-US" dirty="0" smtClean="0"/>
              <a:t>Some usages of Inner classes concept are to create Thread functionality, Event Handling(in AWT) and Comparator in Collections,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Thread Safe Code</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Thread-safe code is code that will work even if many Threads are executing it simultaneously.</a:t>
            </a:r>
          </a:p>
          <a:p>
            <a:pPr algn="l"/>
            <a:endParaRPr lang="en-US" dirty="0" smtClean="0"/>
          </a:p>
          <a:p>
            <a:pPr algn="l"/>
            <a:r>
              <a:rPr lang="en-US" dirty="0" smtClean="0"/>
              <a:t>Thread-safe-code works as specified, even when entered simultaneously by different threads. This often means, that internal data-structures or operations that should run uninterrupted are protected against different modifications at the same 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Thread Dump Analyzer Tool</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Tool used to analyze dumps of Thread. Generally used for debugging purpose.</a:t>
            </a:r>
          </a:p>
          <a:p>
            <a:pPr algn="l"/>
            <a:endParaRPr lang="en-US" dirty="0" smtClean="0"/>
          </a:p>
          <a:p>
            <a:pPr algn="l"/>
            <a:r>
              <a:rPr lang="en-US" dirty="0" smtClean="0"/>
              <a:t>Debugging java Application using Eclipse IDE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b="1" dirty="0" smtClean="0"/>
              <a:t>Object level locking</a:t>
            </a:r>
            <a:endParaRPr lang="en-US" sz="2800" dirty="0" smtClean="0"/>
          </a:p>
        </p:txBody>
      </p:sp>
      <p:sp>
        <p:nvSpPr>
          <p:cNvPr id="17" name="Subtitle 2"/>
          <p:cNvSpPr>
            <a:spLocks noGrp="1"/>
          </p:cNvSpPr>
          <p:nvPr>
            <p:ph type="subTitle" idx="1"/>
          </p:nvPr>
        </p:nvSpPr>
        <p:spPr>
          <a:xfrm>
            <a:off x="0" y="381000"/>
            <a:ext cx="9144000" cy="6477000"/>
          </a:xfrm>
        </p:spPr>
        <p:txBody>
          <a:bodyPr>
            <a:noAutofit/>
          </a:bodyPr>
          <a:lstStyle/>
          <a:p>
            <a:pPr algn="l"/>
            <a:r>
              <a:rPr lang="en-US" sz="1600" dirty="0" smtClean="0"/>
              <a:t>Object level locking is mechanism when you want to synchronize a non-static method or non-static code block such that only one thread will be able to execute the code block on given instance of the class. This should always be done to make instance level data thread safe. This can be done as below :</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public synchronized void </a:t>
            </a:r>
            <a:r>
              <a:rPr lang="en-US" sz="1600" dirty="0" err="1" smtClean="0"/>
              <a:t>demoMethod</a:t>
            </a:r>
            <a:r>
              <a:rPr lang="en-US" sz="1600" dirty="0" smtClean="0"/>
              <a:t>(){}</a:t>
            </a:r>
          </a:p>
          <a:p>
            <a:pPr algn="l" fontAlgn="base"/>
            <a:r>
              <a:rPr lang="en-US" sz="1600" dirty="0" smtClean="0"/>
              <a:t>}</a:t>
            </a:r>
          </a:p>
          <a:p>
            <a:pPr algn="l" fontAlgn="base"/>
            <a:r>
              <a:rPr lang="en-US" sz="1600" dirty="0" smtClean="0"/>
              <a:t>or</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public void </a:t>
            </a:r>
            <a:r>
              <a:rPr lang="en-US" sz="1600" dirty="0" err="1" smtClean="0"/>
              <a:t>demoMethod</a:t>
            </a:r>
            <a:r>
              <a:rPr lang="en-US" sz="1600" dirty="0" smtClean="0"/>
              <a:t>(){</a:t>
            </a:r>
          </a:p>
          <a:p>
            <a:pPr algn="l" fontAlgn="base"/>
            <a:r>
              <a:rPr lang="en-US" sz="1600" dirty="0" smtClean="0"/>
              <a:t>        synchronized (this)</a:t>
            </a:r>
          </a:p>
          <a:p>
            <a:pPr algn="l" fontAlgn="base"/>
            <a:r>
              <a:rPr lang="en-US" sz="1600" dirty="0" smtClean="0"/>
              <a:t>        {</a:t>
            </a:r>
          </a:p>
          <a:p>
            <a:pPr algn="l" fontAlgn="base"/>
            <a:r>
              <a:rPr lang="en-US" sz="1600" dirty="0" smtClean="0"/>
              <a:t>            //other thread safe code</a:t>
            </a:r>
          </a:p>
          <a:p>
            <a:pPr algn="l" fontAlgn="base"/>
            <a:r>
              <a:rPr lang="en-US" sz="1600" dirty="0" smtClean="0"/>
              <a:t>        }}}</a:t>
            </a:r>
          </a:p>
          <a:p>
            <a:pPr algn="l" fontAlgn="base"/>
            <a:r>
              <a:rPr lang="en-US" sz="1600" dirty="0" smtClean="0"/>
              <a:t>or</a:t>
            </a:r>
          </a:p>
          <a:p>
            <a:pPr algn="l" fontAlgn="base"/>
            <a:r>
              <a:rPr lang="en-US" sz="1600" dirty="0" smtClean="0"/>
              <a:t>public class </a:t>
            </a:r>
            <a:r>
              <a:rPr lang="en-US" sz="1600" dirty="0" err="1" smtClean="0"/>
              <a:t>DemoClass</a:t>
            </a:r>
            <a:endParaRPr lang="en-US" sz="1600" dirty="0" smtClean="0"/>
          </a:p>
          <a:p>
            <a:pPr algn="l" fontAlgn="base"/>
            <a:r>
              <a:rPr lang="en-US" sz="1600" dirty="0" smtClean="0"/>
              <a:t>{</a:t>
            </a:r>
          </a:p>
          <a:p>
            <a:pPr algn="l" fontAlgn="base"/>
            <a:r>
              <a:rPr lang="en-US" sz="1600" dirty="0" smtClean="0"/>
              <a:t>    private final Object lock = new Object();</a:t>
            </a:r>
          </a:p>
          <a:p>
            <a:pPr algn="l" fontAlgn="base"/>
            <a:r>
              <a:rPr lang="en-US" sz="1600" dirty="0" smtClean="0"/>
              <a:t>    public void </a:t>
            </a:r>
            <a:r>
              <a:rPr lang="en-US" sz="1600" dirty="0" err="1" smtClean="0"/>
              <a:t>demoMethod</a:t>
            </a:r>
            <a:r>
              <a:rPr lang="en-US" sz="1600" dirty="0" smtClean="0"/>
              <a:t>(){</a:t>
            </a:r>
          </a:p>
          <a:p>
            <a:pPr algn="l" fontAlgn="base"/>
            <a:r>
              <a:rPr lang="en-US" sz="1600" dirty="0" smtClean="0"/>
              <a:t>        synchronized (lock)</a:t>
            </a:r>
          </a:p>
          <a:p>
            <a:pPr algn="l" fontAlgn="base"/>
            <a:r>
              <a:rPr lang="en-US" sz="1600" dirty="0" smtClean="0"/>
              <a:t>        {</a:t>
            </a:r>
          </a:p>
          <a:p>
            <a:pPr algn="l" fontAlgn="base"/>
            <a:r>
              <a:rPr lang="en-US" sz="1600" dirty="0" smtClean="0"/>
              <a:t>            //other thread safe code</a:t>
            </a:r>
          </a:p>
          <a:p>
            <a:pPr algn="l" fontAlgn="base"/>
            <a:r>
              <a:rPr lang="en-US" sz="1600" dirty="0" smtClean="0"/>
              <a:t>        }}}</a:t>
            </a: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b="1" dirty="0" smtClean="0"/>
              <a:t>Class level locking</a:t>
            </a:r>
            <a:endParaRPr lang="en-US" sz="2800" dirty="0" smtClean="0"/>
          </a:p>
        </p:txBody>
      </p:sp>
      <p:sp>
        <p:nvSpPr>
          <p:cNvPr id="17" name="Subtitle 2"/>
          <p:cNvSpPr>
            <a:spLocks noGrp="1"/>
          </p:cNvSpPr>
          <p:nvPr>
            <p:ph type="subTitle" idx="1"/>
          </p:nvPr>
        </p:nvSpPr>
        <p:spPr>
          <a:xfrm>
            <a:off x="0" y="381000"/>
            <a:ext cx="9144000" cy="1143000"/>
          </a:xfrm>
        </p:spPr>
        <p:txBody>
          <a:bodyPr>
            <a:noAutofit/>
          </a:bodyPr>
          <a:lstStyle/>
          <a:p>
            <a:r>
              <a:rPr lang="en-US" sz="1800" dirty="0" smtClean="0"/>
              <a:t>Class level locking prevents multiple threads to enter in synchronized block in any of all available instances on runtime. This means if in runtime there are 100 instances of  </a:t>
            </a:r>
            <a:r>
              <a:rPr lang="en-US" sz="1800" dirty="0" err="1" smtClean="0"/>
              <a:t>DemoClass</a:t>
            </a:r>
            <a:r>
              <a:rPr lang="en-US" sz="1800" dirty="0" smtClean="0"/>
              <a:t>, then only one thread will be able to execute </a:t>
            </a:r>
            <a:r>
              <a:rPr lang="en-US" sz="1800" dirty="0" err="1" smtClean="0"/>
              <a:t>demoMethod</a:t>
            </a:r>
            <a:r>
              <a:rPr lang="en-US" sz="1800" dirty="0" smtClean="0"/>
              <a:t>() in any one of instance at a time, and all other instances will be locked for other threads. This should always be done to make static data thread safe.</a:t>
            </a:r>
          </a:p>
        </p:txBody>
      </p:sp>
      <p:sp>
        <p:nvSpPr>
          <p:cNvPr id="4" name="Rectangle 3"/>
          <p:cNvSpPr/>
          <p:nvPr/>
        </p:nvSpPr>
        <p:spPr>
          <a:xfrm>
            <a:off x="3657600" y="1752600"/>
            <a:ext cx="5486400" cy="3693319"/>
          </a:xfrm>
          <a:prstGeom prst="rect">
            <a:avLst/>
          </a:prstGeom>
        </p:spPr>
        <p:txBody>
          <a:bodyPr wrap="square">
            <a:spAutoFit/>
          </a:bodyPr>
          <a:lstStyle/>
          <a:p>
            <a:pPr fontAlgn="base"/>
            <a:r>
              <a:rPr lang="en-US" dirty="0" smtClean="0"/>
              <a:t> </a:t>
            </a:r>
          </a:p>
          <a:p>
            <a:pPr fontAlgn="base"/>
            <a:r>
              <a:rPr lang="en-US" dirty="0" smtClean="0"/>
              <a:t>or</a:t>
            </a:r>
          </a:p>
          <a:p>
            <a:pPr fontAlgn="base"/>
            <a:r>
              <a:rPr lang="en-US" dirty="0" smtClean="0"/>
              <a:t> </a:t>
            </a:r>
          </a:p>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private final static Object lock = new Object();</a:t>
            </a:r>
          </a:p>
          <a:p>
            <a:pPr fontAlgn="base"/>
            <a:r>
              <a:rPr lang="en-US" dirty="0" smtClean="0"/>
              <a:t>    public void </a:t>
            </a:r>
            <a:r>
              <a:rPr lang="en-US" dirty="0" err="1" smtClean="0"/>
              <a:t>demoMethod</a:t>
            </a:r>
            <a:r>
              <a:rPr lang="en-US" dirty="0" smtClean="0"/>
              <a:t>(){</a:t>
            </a:r>
          </a:p>
          <a:p>
            <a:pPr fontAlgn="base"/>
            <a:r>
              <a:rPr lang="en-US" dirty="0" smtClean="0"/>
              <a:t>        synchronized (lock)</a:t>
            </a:r>
          </a:p>
          <a:p>
            <a:pPr fontAlgn="base"/>
            <a:r>
              <a:rPr lang="en-US" dirty="0" smtClean="0"/>
              <a:t>        {</a:t>
            </a:r>
          </a:p>
          <a:p>
            <a:pPr fontAlgn="base"/>
            <a:r>
              <a:rPr lang="en-US" dirty="0" smtClean="0"/>
              <a:t>            //other thread safe code</a:t>
            </a:r>
          </a:p>
          <a:p>
            <a:pPr fontAlgn="base"/>
            <a:r>
              <a:rPr lang="en-US" dirty="0" smtClean="0"/>
              <a:t>        }</a:t>
            </a:r>
          </a:p>
          <a:p>
            <a:pPr fontAlgn="base"/>
            <a:r>
              <a:rPr lang="en-US" dirty="0" smtClean="0"/>
              <a:t>    }</a:t>
            </a:r>
          </a:p>
          <a:p>
            <a:pPr fontAlgn="base"/>
            <a:r>
              <a:rPr lang="en-US" dirty="0" smtClean="0"/>
              <a:t>}</a:t>
            </a:r>
            <a:endParaRPr lang="en-US" dirty="0"/>
          </a:p>
        </p:txBody>
      </p:sp>
      <p:sp>
        <p:nvSpPr>
          <p:cNvPr id="5" name="Rectangle 4"/>
          <p:cNvSpPr/>
          <p:nvPr/>
        </p:nvSpPr>
        <p:spPr>
          <a:xfrm>
            <a:off x="0" y="1828800"/>
            <a:ext cx="3886200" cy="4801314"/>
          </a:xfrm>
          <a:prstGeom prst="rect">
            <a:avLst/>
          </a:prstGeom>
        </p:spPr>
        <p:txBody>
          <a:bodyPr wrap="square">
            <a:spAutoFit/>
          </a:bodyPr>
          <a:lstStyle/>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public synchronized static void </a:t>
            </a:r>
            <a:r>
              <a:rPr lang="en-US" dirty="0" err="1" smtClean="0"/>
              <a:t>demoMethod</a:t>
            </a:r>
            <a:r>
              <a:rPr lang="en-US" dirty="0" smtClean="0"/>
              <a:t>(){}</a:t>
            </a:r>
          </a:p>
          <a:p>
            <a:pPr fontAlgn="base"/>
            <a:r>
              <a:rPr lang="en-US" dirty="0" smtClean="0"/>
              <a:t>}</a:t>
            </a:r>
          </a:p>
          <a:p>
            <a:pPr fontAlgn="base"/>
            <a:r>
              <a:rPr lang="en-US" dirty="0" smtClean="0"/>
              <a:t> </a:t>
            </a:r>
          </a:p>
          <a:p>
            <a:pPr fontAlgn="base"/>
            <a:r>
              <a:rPr lang="en-US" dirty="0" smtClean="0"/>
              <a:t>or</a:t>
            </a:r>
          </a:p>
          <a:p>
            <a:pPr fontAlgn="base"/>
            <a:r>
              <a:rPr lang="en-US" dirty="0" smtClean="0"/>
              <a:t> </a:t>
            </a:r>
          </a:p>
          <a:p>
            <a:pPr fontAlgn="base"/>
            <a:r>
              <a:rPr lang="en-US" dirty="0" smtClean="0"/>
              <a:t>public class </a:t>
            </a:r>
            <a:r>
              <a:rPr lang="en-US" dirty="0" err="1" smtClean="0"/>
              <a:t>DemoClass</a:t>
            </a:r>
            <a:endParaRPr lang="en-US" dirty="0" smtClean="0"/>
          </a:p>
          <a:p>
            <a:pPr fontAlgn="base"/>
            <a:r>
              <a:rPr lang="en-US" dirty="0" smtClean="0"/>
              <a:t>{</a:t>
            </a:r>
          </a:p>
          <a:p>
            <a:pPr fontAlgn="base"/>
            <a:r>
              <a:rPr lang="en-US" dirty="0" smtClean="0"/>
              <a:t>    public void </a:t>
            </a:r>
            <a:r>
              <a:rPr lang="en-US" dirty="0" err="1" smtClean="0"/>
              <a:t>demoMethod</a:t>
            </a:r>
            <a:r>
              <a:rPr lang="en-US" dirty="0" smtClean="0"/>
              <a:t>(){</a:t>
            </a:r>
          </a:p>
          <a:p>
            <a:pPr fontAlgn="base"/>
            <a:r>
              <a:rPr lang="en-US" dirty="0" smtClean="0"/>
              <a:t>        synchronized (</a:t>
            </a:r>
            <a:r>
              <a:rPr lang="en-US" dirty="0" err="1" smtClean="0"/>
              <a:t>DemoClass.class</a:t>
            </a:r>
            <a:r>
              <a:rPr lang="en-US" dirty="0" smtClean="0"/>
              <a:t>)</a:t>
            </a:r>
          </a:p>
          <a:p>
            <a:pPr fontAlgn="base"/>
            <a:r>
              <a:rPr lang="en-US" dirty="0" smtClean="0"/>
              <a:t>        {</a:t>
            </a:r>
          </a:p>
          <a:p>
            <a:pPr fontAlgn="base"/>
            <a:r>
              <a:rPr lang="en-US" dirty="0" smtClean="0"/>
              <a:t>            //other thread safe code</a:t>
            </a:r>
          </a:p>
          <a:p>
            <a:pPr fontAlgn="base"/>
            <a:r>
              <a:rPr lang="en-US" dirty="0" smtClean="0"/>
              <a:t>        }</a:t>
            </a:r>
          </a:p>
          <a:p>
            <a:pPr fontAlgn="base"/>
            <a:r>
              <a:rPr lang="en-US" dirty="0" smtClean="0"/>
              <a:t>    }</a:t>
            </a:r>
          </a:p>
          <a:p>
            <a:pPr fontAlgn="base"/>
            <a:r>
              <a:rPr lang="en-US"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4191000" cy="523220"/>
          </a:xfrm>
          <a:prstGeom prst="rect">
            <a:avLst/>
          </a:prstGeom>
        </p:spPr>
        <p:txBody>
          <a:bodyPr wrap="square">
            <a:spAutoFit/>
          </a:bodyPr>
          <a:lstStyle/>
          <a:p>
            <a:r>
              <a:rPr lang="en-US" sz="2800" dirty="0" smtClean="0">
                <a:solidFill>
                  <a:srgbClr val="FF0000"/>
                </a:solidFill>
              </a:rPr>
              <a:t>Java Native Interface(JNI)</a:t>
            </a:r>
            <a:endParaRPr lang="en-US" sz="2800" dirty="0"/>
          </a:p>
        </p:txBody>
      </p:sp>
      <p:sp>
        <p:nvSpPr>
          <p:cNvPr id="17" name="Subtitle 2"/>
          <p:cNvSpPr>
            <a:spLocks noGrp="1"/>
          </p:cNvSpPr>
          <p:nvPr>
            <p:ph type="subTitle" idx="1"/>
          </p:nvPr>
        </p:nvSpPr>
        <p:spPr>
          <a:xfrm>
            <a:off x="0" y="381000"/>
            <a:ext cx="9144000" cy="6477000"/>
          </a:xfrm>
        </p:spPr>
        <p:txBody>
          <a:bodyPr>
            <a:normAutofit/>
          </a:bodyPr>
          <a:lstStyle/>
          <a:p>
            <a:pPr algn="l"/>
            <a:r>
              <a:rPr lang="en-US" dirty="0" smtClean="0"/>
              <a:t>JNI is used to invoke any native code, from Java code.</a:t>
            </a:r>
          </a:p>
          <a:p>
            <a:pPr algn="l"/>
            <a:r>
              <a:rPr lang="en-US" dirty="0" smtClean="0"/>
              <a:t>native is the keyword used for this purpose.</a:t>
            </a:r>
          </a:p>
          <a:p>
            <a:pPr algn="l"/>
            <a:endParaRPr lang="en-US" dirty="0" smtClean="0"/>
          </a:p>
          <a:p>
            <a:pPr algn="l"/>
            <a:r>
              <a:rPr lang="en-US" dirty="0" smtClean="0"/>
              <a:t>However, this has drawbacks, such as</a:t>
            </a:r>
          </a:p>
          <a:p>
            <a:pPr marL="514350" indent="-514350" algn="l">
              <a:buAutoNum type="arabicPeriod"/>
            </a:pPr>
            <a:r>
              <a:rPr lang="en-US" dirty="0" smtClean="0"/>
              <a:t>Losing portability of Application</a:t>
            </a:r>
          </a:p>
          <a:p>
            <a:pPr marL="514350" indent="-514350" algn="l">
              <a:buAutoNum type="arabicPeriod"/>
            </a:pPr>
            <a:r>
              <a:rPr lang="en-US" dirty="0" smtClean="0"/>
              <a:t>May cause a Security Risk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3716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Code</a:t>
            </a:r>
            <a:r>
              <a:rPr lang="en-US" dirty="0" smtClean="0"/>
              <a:t>(code under execution)</a:t>
            </a:r>
            <a:endParaRPr lang="en-US" dirty="0"/>
          </a:p>
        </p:txBody>
      </p:sp>
      <p:sp>
        <p:nvSpPr>
          <p:cNvPr id="6" name="Rectangle 5"/>
          <p:cNvSpPr/>
          <p:nvPr/>
        </p:nvSpPr>
        <p:spPr>
          <a:xfrm>
            <a:off x="1219200" y="4572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Heap</a:t>
            </a:r>
            <a:r>
              <a:rPr lang="en-US" dirty="0" smtClean="0"/>
              <a:t>(dynamic memory allocation)</a:t>
            </a:r>
            <a:endParaRPr lang="en-US" dirty="0"/>
          </a:p>
        </p:txBody>
      </p:sp>
      <p:sp>
        <p:nvSpPr>
          <p:cNvPr id="7" name="Rectangle 6"/>
          <p:cNvSpPr/>
          <p:nvPr/>
        </p:nvSpPr>
        <p:spPr>
          <a:xfrm>
            <a:off x="1219200" y="3505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Stack</a:t>
            </a:r>
            <a:r>
              <a:rPr lang="en-US" dirty="0" smtClean="0"/>
              <a:t>(for method invocation)</a:t>
            </a:r>
            <a:endParaRPr lang="en-US" dirty="0"/>
          </a:p>
        </p:txBody>
      </p:sp>
      <p:sp>
        <p:nvSpPr>
          <p:cNvPr id="8" name="Rectangle 7"/>
          <p:cNvSpPr/>
          <p:nvPr/>
        </p:nvSpPr>
        <p:spPr>
          <a:xfrm>
            <a:off x="1219200" y="2438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a:t>
            </a:r>
            <a:r>
              <a:rPr lang="en-US" dirty="0" smtClean="0"/>
              <a:t>(to store static data)</a:t>
            </a:r>
            <a:endParaRPr lang="en-US" dirty="0"/>
          </a:p>
        </p:txBody>
      </p:sp>
      <p:sp>
        <p:nvSpPr>
          <p:cNvPr id="9" name="Rectangle 8"/>
          <p:cNvSpPr/>
          <p:nvPr/>
        </p:nvSpPr>
        <p:spPr>
          <a:xfrm>
            <a:off x="4724400" y="13716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0" name="Rectangle 9"/>
          <p:cNvSpPr/>
          <p:nvPr/>
        </p:nvSpPr>
        <p:spPr>
          <a:xfrm>
            <a:off x="4724400" y="2438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Heap</a:t>
            </a:r>
            <a:endParaRPr lang="en-US" dirty="0"/>
          </a:p>
        </p:txBody>
      </p:sp>
      <p:sp>
        <p:nvSpPr>
          <p:cNvPr id="11" name="TextBox 10"/>
          <p:cNvSpPr txBox="1"/>
          <p:nvPr/>
        </p:nvSpPr>
        <p:spPr>
          <a:xfrm>
            <a:off x="609600" y="5791200"/>
            <a:ext cx="6096000" cy="369332"/>
          </a:xfrm>
          <a:prstGeom prst="rect">
            <a:avLst/>
          </a:prstGeom>
          <a:noFill/>
        </p:spPr>
        <p:txBody>
          <a:bodyPr wrap="square" rtlCol="0">
            <a:spAutoFit/>
          </a:bodyPr>
          <a:lstStyle/>
          <a:p>
            <a:r>
              <a:rPr lang="en-US" dirty="0" smtClean="0"/>
              <a:t>Snapshot of Running Process</a:t>
            </a:r>
            <a:endParaRPr lang="en-US" dirty="0"/>
          </a:p>
        </p:txBody>
      </p:sp>
      <p:sp>
        <p:nvSpPr>
          <p:cNvPr id="12" name="TextBox 11"/>
          <p:cNvSpPr txBox="1"/>
          <p:nvPr/>
        </p:nvSpPr>
        <p:spPr>
          <a:xfrm>
            <a:off x="4114800" y="3733800"/>
            <a:ext cx="3124200" cy="369332"/>
          </a:xfrm>
          <a:prstGeom prst="rect">
            <a:avLst/>
          </a:prstGeom>
          <a:noFill/>
        </p:spPr>
        <p:txBody>
          <a:bodyPr wrap="square" rtlCol="0">
            <a:spAutoFit/>
          </a:bodyPr>
          <a:lstStyle/>
          <a:p>
            <a:r>
              <a:rPr lang="en-US" dirty="0" smtClean="0"/>
              <a:t>Snapshot of Running Thread</a:t>
            </a:r>
            <a:endParaRPr lang="en-US" dirty="0"/>
          </a:p>
        </p:txBody>
      </p:sp>
      <p:sp>
        <p:nvSpPr>
          <p:cNvPr id="13" name="Rectangle 12"/>
          <p:cNvSpPr/>
          <p:nvPr/>
        </p:nvSpPr>
        <p:spPr>
          <a:xfrm>
            <a:off x="1219200" y="4267200"/>
            <a:ext cx="1676400" cy="228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04800"/>
            <a:ext cx="9144000" cy="6400800"/>
          </a:xfrm>
        </p:spPr>
        <p:txBody>
          <a:bodyPr>
            <a:normAutofit fontScale="77500" lnSpcReduction="20000"/>
          </a:bodyPr>
          <a:lstStyle/>
          <a:p>
            <a:pPr algn="l"/>
            <a:r>
              <a:rPr lang="en-US" dirty="0" smtClean="0"/>
              <a:t>Hence it consumes less memory and starts faster, compared to a Process.</a:t>
            </a:r>
          </a:p>
          <a:p>
            <a:pPr algn="l"/>
            <a:endParaRPr lang="en-US" dirty="0" smtClean="0"/>
          </a:p>
          <a:p>
            <a:pPr algn="l"/>
            <a:r>
              <a:rPr lang="en-US" dirty="0" smtClean="0"/>
              <a:t>A process under execution has two cycles.</a:t>
            </a:r>
          </a:p>
          <a:p>
            <a:pPr algn="l"/>
            <a:r>
              <a:rPr lang="en-US" dirty="0" smtClean="0"/>
              <a:t>CPU Cycle</a:t>
            </a:r>
          </a:p>
          <a:p>
            <a:pPr algn="l"/>
            <a:r>
              <a:rPr lang="en-US" dirty="0" smtClean="0"/>
              <a:t>I/O Cycle</a:t>
            </a:r>
          </a:p>
          <a:p>
            <a:pPr algn="l"/>
            <a:endParaRPr lang="en-US" dirty="0" smtClean="0"/>
          </a:p>
          <a:p>
            <a:pPr algn="l"/>
            <a:r>
              <a:rPr lang="en-US" dirty="0" smtClean="0"/>
              <a:t>One more advantages of Thread over Process, is </a:t>
            </a:r>
            <a:r>
              <a:rPr lang="en-US" dirty="0" smtClean="0">
                <a:solidFill>
                  <a:srgbClr val="FF0000"/>
                </a:solidFill>
              </a:rPr>
              <a:t>Threads use CPU more effectively, compared to Processes</a:t>
            </a:r>
            <a:r>
              <a:rPr lang="en-US" dirty="0" smtClean="0"/>
              <a:t>. When one thread performs I/O, another thread can be busy with CPU. And hence, Effective usage of CPU Time.</a:t>
            </a:r>
          </a:p>
          <a:p>
            <a:pPr algn="l"/>
            <a:endParaRPr lang="en-US" dirty="0" smtClean="0"/>
          </a:p>
          <a:p>
            <a:pPr algn="l"/>
            <a:r>
              <a:rPr lang="en-US" dirty="0" smtClean="0"/>
              <a:t>Actually, CPU executes only one Thread at a time. But CPU switches between different Threads of a Process, hence we feel that multiple threads are executed simultaneously.</a:t>
            </a:r>
          </a:p>
          <a:p>
            <a:pPr algn="l"/>
            <a:endParaRPr lang="en-US" dirty="0"/>
          </a:p>
          <a:p>
            <a:pPr algn="l"/>
            <a:r>
              <a:rPr lang="en-US" dirty="0" smtClean="0"/>
              <a:t>Java has built in support for Multithreading.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7315200" cy="6172200"/>
          </a:xfrm>
        </p:spPr>
        <p:txBody>
          <a:bodyPr>
            <a:normAutofit/>
          </a:bodyPr>
          <a:lstStyle/>
          <a:p>
            <a:pPr algn="l"/>
            <a:r>
              <a:rPr lang="en-US" dirty="0" smtClean="0"/>
              <a:t>In Java there are two ways to create and start a new Thread.</a:t>
            </a:r>
          </a:p>
          <a:p>
            <a:pPr marL="514350" indent="-514350" algn="l">
              <a:buAutoNum type="arabicPeriod"/>
            </a:pPr>
            <a:r>
              <a:rPr lang="en-US" dirty="0" smtClean="0"/>
              <a:t>By extending from </a:t>
            </a:r>
            <a:r>
              <a:rPr lang="en-US" dirty="0" err="1" smtClean="0">
                <a:solidFill>
                  <a:srgbClr val="FF0000"/>
                </a:solidFill>
              </a:rPr>
              <a:t>java.lang.Thread</a:t>
            </a:r>
            <a:r>
              <a:rPr lang="en-US" dirty="0" smtClean="0">
                <a:solidFill>
                  <a:srgbClr val="FF0000"/>
                </a:solidFill>
              </a:rPr>
              <a:t> </a:t>
            </a:r>
            <a:r>
              <a:rPr lang="en-US" dirty="0" smtClean="0"/>
              <a:t>class</a:t>
            </a:r>
          </a:p>
          <a:p>
            <a:pPr marL="514350" indent="-514350" algn="l"/>
            <a:r>
              <a:rPr lang="en-US" dirty="0" smtClean="0"/>
              <a:t>2.   By implementing </a:t>
            </a:r>
            <a:r>
              <a:rPr lang="en-US" dirty="0" err="1" smtClean="0">
                <a:solidFill>
                  <a:srgbClr val="FF0000"/>
                </a:solidFill>
              </a:rPr>
              <a:t>java.lang.Runnable</a:t>
            </a:r>
            <a:r>
              <a:rPr lang="en-US" dirty="0" smtClean="0"/>
              <a:t> interface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7772400" cy="6477000"/>
          </a:xfrm>
        </p:spPr>
        <p:txBody>
          <a:bodyPr>
            <a:normAutofit lnSpcReduction="10000"/>
          </a:bodyPr>
          <a:lstStyle/>
          <a:p>
            <a:pPr algn="l"/>
            <a:r>
              <a:rPr lang="en-US" u="sng" dirty="0" smtClean="0">
                <a:solidFill>
                  <a:srgbClr val="FF0000"/>
                </a:solidFill>
              </a:rPr>
              <a:t>Steps to create a Thread</a:t>
            </a:r>
          </a:p>
          <a:p>
            <a:pPr algn="l"/>
            <a:r>
              <a:rPr lang="en-US" dirty="0" smtClean="0"/>
              <a:t>Below are steps involved to create and start Thread, using Thread class</a:t>
            </a:r>
          </a:p>
          <a:p>
            <a:pPr marL="514350" indent="-514350" algn="l">
              <a:buAutoNum type="arabicPeriod"/>
            </a:pPr>
            <a:r>
              <a:rPr lang="en-US" dirty="0" smtClean="0"/>
              <a:t>Write a class which extends from </a:t>
            </a:r>
            <a:r>
              <a:rPr lang="en-US" dirty="0" smtClean="0">
                <a:solidFill>
                  <a:srgbClr val="FF0000"/>
                </a:solidFill>
              </a:rPr>
              <a:t>Thread</a:t>
            </a:r>
            <a:r>
              <a:rPr lang="en-US" dirty="0" smtClean="0"/>
              <a:t> class.</a:t>
            </a:r>
          </a:p>
          <a:p>
            <a:pPr marL="514350" indent="-514350" algn="l">
              <a:buAutoNum type="arabicPeriod"/>
            </a:pPr>
            <a:r>
              <a:rPr lang="en-US" dirty="0" smtClean="0"/>
              <a:t>Override </a:t>
            </a:r>
            <a:r>
              <a:rPr lang="en-US" dirty="0" smtClean="0">
                <a:solidFill>
                  <a:srgbClr val="FF0000"/>
                </a:solidFill>
              </a:rPr>
              <a:t>public void run() </a:t>
            </a:r>
            <a:r>
              <a:rPr lang="en-US" dirty="0" smtClean="0"/>
              <a:t>method in class created above.</a:t>
            </a:r>
          </a:p>
          <a:p>
            <a:pPr marL="514350" indent="-514350" algn="l">
              <a:buAutoNum type="arabicPeriod"/>
            </a:pPr>
            <a:r>
              <a:rPr lang="en-US" dirty="0" smtClean="0"/>
              <a:t>Write business logic which need to be executed in new thread, in run() method of step2.</a:t>
            </a:r>
          </a:p>
          <a:p>
            <a:pPr marL="514350" indent="-514350" algn="l">
              <a:buAutoNum type="arabicPeriod"/>
            </a:pPr>
            <a:r>
              <a:rPr lang="en-US" dirty="0" smtClean="0"/>
              <a:t>In main method Create an object of Class of Step1</a:t>
            </a:r>
          </a:p>
          <a:p>
            <a:pPr marL="514350" indent="-514350" algn="l">
              <a:buAutoNum type="arabicPeriod"/>
            </a:pPr>
            <a:r>
              <a:rPr lang="en-US" dirty="0" smtClean="0"/>
              <a:t>With the object, invoke </a:t>
            </a:r>
            <a:r>
              <a:rPr lang="en-US" dirty="0" smtClean="0">
                <a:solidFill>
                  <a:srgbClr val="FF0000"/>
                </a:solidFill>
              </a:rPr>
              <a:t>start() </a:t>
            </a:r>
            <a:r>
              <a:rPr lang="en-US" dirty="0" smtClean="0"/>
              <a:t>method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u="sng" dirty="0" smtClean="0">
                <a:solidFill>
                  <a:srgbClr val="FF0000"/>
                </a:solidFill>
              </a:rPr>
              <a:t>Steps to create a thread implementing </a:t>
            </a:r>
            <a:r>
              <a:rPr lang="en-US" u="sng" dirty="0" err="1" smtClean="0">
                <a:solidFill>
                  <a:srgbClr val="FF0000"/>
                </a:solidFill>
              </a:rPr>
              <a:t>Runnable</a:t>
            </a:r>
            <a:r>
              <a:rPr lang="en-US" u="sng" dirty="0" smtClean="0">
                <a:solidFill>
                  <a:srgbClr val="FF0000"/>
                </a:solidFill>
              </a:rPr>
              <a:t> interface</a:t>
            </a:r>
          </a:p>
          <a:p>
            <a:pPr algn="l"/>
            <a:r>
              <a:rPr lang="en-US" dirty="0" smtClean="0"/>
              <a:t>Creation of thread using </a:t>
            </a:r>
            <a:r>
              <a:rPr lang="en-US" dirty="0" err="1" smtClean="0"/>
              <a:t>Runnable</a:t>
            </a:r>
            <a:r>
              <a:rPr lang="en-US" dirty="0" smtClean="0"/>
              <a:t> interface</a:t>
            </a:r>
          </a:p>
          <a:p>
            <a:pPr algn="l"/>
            <a:r>
              <a:rPr lang="en-US" dirty="0" smtClean="0"/>
              <a:t>Below are steps involved to create and start Thread, using </a:t>
            </a:r>
            <a:r>
              <a:rPr lang="en-US" dirty="0" err="1" smtClean="0"/>
              <a:t>Runnable</a:t>
            </a:r>
            <a:r>
              <a:rPr lang="en-US" dirty="0" smtClean="0"/>
              <a:t> interface</a:t>
            </a:r>
          </a:p>
          <a:p>
            <a:pPr marL="514350" indent="-514350" algn="l">
              <a:buAutoNum type="arabicPeriod"/>
            </a:pPr>
            <a:r>
              <a:rPr lang="en-US" dirty="0" smtClean="0"/>
              <a:t>Write a class which implements </a:t>
            </a:r>
            <a:r>
              <a:rPr lang="en-US" dirty="0" err="1" smtClean="0"/>
              <a:t>Runnable</a:t>
            </a:r>
            <a:r>
              <a:rPr lang="en-US" dirty="0" smtClean="0"/>
              <a:t> interface.</a:t>
            </a:r>
          </a:p>
          <a:p>
            <a:pPr marL="514350" indent="-514350" algn="l">
              <a:buAutoNum type="arabicPeriod"/>
            </a:pPr>
            <a:r>
              <a:rPr lang="en-US" dirty="0" smtClean="0"/>
              <a:t>Implement public void run() method in class created above.</a:t>
            </a:r>
          </a:p>
          <a:p>
            <a:pPr marL="514350" indent="-514350" algn="l">
              <a:buAutoNum type="arabicPeriod"/>
            </a:pPr>
            <a:r>
              <a:rPr lang="en-US" dirty="0" smtClean="0"/>
              <a:t>Write business logic which need to be executed in new thread, in run() method of step2.</a:t>
            </a:r>
          </a:p>
          <a:p>
            <a:pPr marL="514350" indent="-514350" algn="l">
              <a:buAutoNum type="arabicPeriod"/>
            </a:pPr>
            <a:r>
              <a:rPr lang="en-US" dirty="0" smtClean="0"/>
              <a:t>In main method Create an object of Class of Step1</a:t>
            </a:r>
          </a:p>
          <a:p>
            <a:pPr marL="514350" indent="-514350" algn="l">
              <a:buAutoNum type="arabicPeriod"/>
            </a:pPr>
            <a:r>
              <a:rPr lang="en-US" dirty="0" smtClean="0"/>
              <a:t>Create a Thread object, by passing object(created in step 4) as parameter to Thread constructor</a:t>
            </a:r>
          </a:p>
          <a:p>
            <a:pPr marL="514350" indent="-514350" algn="l">
              <a:buAutoNum type="arabicPeriod"/>
            </a:pPr>
            <a:r>
              <a:rPr lang="en-US" dirty="0" smtClean="0"/>
              <a:t>With the Thread object(created in step 5), invoke start() method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b="1" u="sng" dirty="0" smtClean="0">
                <a:solidFill>
                  <a:srgbClr val="FF0000"/>
                </a:solidFill>
              </a:rPr>
              <a:t>Thread states</a:t>
            </a:r>
          </a:p>
          <a:p>
            <a:pPr algn="l"/>
            <a:r>
              <a:rPr lang="en-US" dirty="0" smtClean="0"/>
              <a:t>A Thread can be in any of the following states</a:t>
            </a:r>
          </a:p>
          <a:p>
            <a:pPr marL="514350" indent="-514350" algn="l">
              <a:buAutoNum type="arabicPeriod"/>
            </a:pPr>
            <a:r>
              <a:rPr lang="en-US" sz="3000" dirty="0" smtClean="0"/>
              <a:t>New</a:t>
            </a:r>
          </a:p>
          <a:p>
            <a:pPr marL="514350" indent="-514350" algn="l">
              <a:buAutoNum type="arabicPeriod"/>
            </a:pPr>
            <a:r>
              <a:rPr lang="en-US" sz="3000" dirty="0" err="1" smtClean="0"/>
              <a:t>Runnable</a:t>
            </a:r>
            <a:endParaRPr lang="en-US" sz="3000" dirty="0" smtClean="0"/>
          </a:p>
          <a:p>
            <a:pPr marL="514350" indent="-514350" algn="l">
              <a:buAutoNum type="arabicPeriod"/>
            </a:pPr>
            <a:r>
              <a:rPr lang="en-US" sz="3000" dirty="0" smtClean="0"/>
              <a:t>Blocked</a:t>
            </a:r>
          </a:p>
          <a:p>
            <a:pPr marL="514350" indent="-514350" algn="l">
              <a:buAutoNum type="arabicPeriod"/>
            </a:pPr>
            <a:r>
              <a:rPr lang="en-US" sz="3000" dirty="0" smtClean="0"/>
              <a:t>Waiting or Timed wait</a:t>
            </a:r>
          </a:p>
          <a:p>
            <a:pPr marL="514350" indent="-514350" algn="l">
              <a:buAutoNum type="arabicPeriod"/>
            </a:pPr>
            <a:r>
              <a:rPr lang="en-US" sz="3000" dirty="0" smtClean="0"/>
              <a:t>Terminating</a:t>
            </a:r>
          </a:p>
          <a:p>
            <a:pPr marL="514350" indent="-514350" algn="l">
              <a:buAutoNum type="arabicPeriod"/>
            </a:pPr>
            <a:endParaRPr lang="en-US" dirty="0" smtClean="0"/>
          </a:p>
          <a:p>
            <a:pPr marL="514350" indent="-514350" algn="l"/>
            <a:r>
              <a:rPr lang="en-US" dirty="0" smtClean="0"/>
              <a:t>To change state of a Thread, either a method like sleep() need to be explicitly called, or some operation like file read/write need to be requested, or Thread Scheduler also may change the state of a Thread.</a:t>
            </a:r>
          </a:p>
          <a:p>
            <a:pPr marL="514350" indent="-514350" algn="l"/>
            <a:r>
              <a:rPr lang="en-US" b="1" u="sng" dirty="0" smtClean="0">
                <a:solidFill>
                  <a:srgbClr val="FF0000"/>
                </a:solidFill>
              </a:rPr>
              <a:t>How to get current state of a Thread?</a:t>
            </a:r>
          </a:p>
          <a:p>
            <a:pPr marL="514350" indent="-514350" algn="l"/>
            <a:r>
              <a:rPr lang="en-US" dirty="0" err="1" smtClean="0"/>
              <a:t>System.out.println</a:t>
            </a:r>
            <a:r>
              <a:rPr lang="en-US" dirty="0" smtClean="0"/>
              <a:t>(</a:t>
            </a:r>
            <a:r>
              <a:rPr lang="en-US" dirty="0" err="1" smtClean="0"/>
              <a:t>t.getState</a:t>
            </a:r>
            <a:r>
              <a:rPr lang="en-US" dirty="0" smtClean="0"/>
              <a:t>().name());</a:t>
            </a:r>
            <a:endParaRPr lang="en-US" dirty="0"/>
          </a:p>
        </p:txBody>
      </p:sp>
      <p:pic>
        <p:nvPicPr>
          <p:cNvPr id="1026" name="Picture 2"/>
          <p:cNvPicPr>
            <a:picLocks noChangeAspect="1" noChangeArrowheads="1"/>
          </p:cNvPicPr>
          <p:nvPr/>
        </p:nvPicPr>
        <p:blipFill>
          <a:blip r:embed="rId2"/>
          <a:srcRect/>
          <a:stretch>
            <a:fillRect/>
          </a:stretch>
        </p:blipFill>
        <p:spPr bwMode="auto">
          <a:xfrm>
            <a:off x="3962400" y="914400"/>
            <a:ext cx="4829175"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l"/>
            <a:r>
              <a:rPr lang="en-US" b="1" u="sng" dirty="0" smtClean="0">
                <a:solidFill>
                  <a:srgbClr val="FF0000"/>
                </a:solidFill>
              </a:rPr>
              <a:t>Purpose of Multi threading</a:t>
            </a:r>
          </a:p>
          <a:p>
            <a:pPr algn="l"/>
            <a:r>
              <a:rPr lang="en-US" dirty="0" smtClean="0"/>
              <a:t>Multi threading is used to perform multiple activities simultaneously. For </a:t>
            </a:r>
            <a:r>
              <a:rPr lang="en-US" dirty="0" err="1" smtClean="0"/>
              <a:t>eg</a:t>
            </a:r>
            <a:r>
              <a:rPr lang="en-US" dirty="0" smtClean="0"/>
              <a:t>. Consider software for streaming video player, a thread may perform downloading the video packets from server, another thread may render video packets on screen, and another thread may play audio. </a:t>
            </a:r>
            <a:r>
              <a:rPr lang="en-US" dirty="0" err="1" smtClean="0"/>
              <a:t>Ofcourse</a:t>
            </a:r>
            <a:r>
              <a:rPr lang="en-US" dirty="0" smtClean="0"/>
              <a:t> all these activities may be performed using a single process, but this may not give good user experience, as it may make the application non responsive.</a:t>
            </a:r>
          </a:p>
          <a:p>
            <a:pPr algn="l"/>
            <a:r>
              <a:rPr lang="en-US" dirty="0" smtClean="0"/>
              <a:t>Using multiple threads for such solution results in better user experience.</a:t>
            </a:r>
          </a:p>
          <a:p>
            <a:pPr algn="l"/>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1950</Words>
  <Application>Microsoft Office PowerPoint</Application>
  <PresentationFormat>On-screen Show (4:3)</PresentationFormat>
  <Paragraphs>262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Multi Threading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Threading</dc:title>
  <dc:creator>admin</dc:creator>
  <cp:lastModifiedBy>admin</cp:lastModifiedBy>
  <cp:revision>169</cp:revision>
  <dcterms:created xsi:type="dcterms:W3CDTF">2016-02-22T06:06:09Z</dcterms:created>
  <dcterms:modified xsi:type="dcterms:W3CDTF">2017-07-10T07:06:26Z</dcterms:modified>
</cp:coreProperties>
</file>