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3113603"/>
            <a:ext cx="7477601" cy="958215"/>
          </a:xfrm>
          <a:prstGeom prst="rect">
            <a:avLst/>
          </a:prstGeom>
          <a:noFill/>
          <a:ln/>
        </p:spPr>
        <p:txBody>
          <a:bodyPr wrap="none" rtlCol="0" anchor="t"/>
          <a:lstStyle/>
          <a:p>
            <a:pPr indent="0" marL="0">
              <a:lnSpc>
                <a:spcPts val="7545"/>
              </a:lnSpc>
              <a:buNone/>
            </a:pPr>
            <a:r>
              <a:rPr lang="en-US" sz="6036" spc="-181" kern="0" dirty="0">
                <a:solidFill>
                  <a:srgbClr val="FA95AF"/>
                </a:solidFill>
                <a:latin typeface="Anton" pitchFamily="34" charset="0"/>
                <a:ea typeface="Anton" pitchFamily="34" charset="-122"/>
                <a:cs typeface="Anton" pitchFamily="34" charset="-120"/>
              </a:rPr>
              <a:t>Laptop Price Prediction</a:t>
            </a:r>
            <a:endParaRPr lang="en-US" sz="6036" dirty="0"/>
          </a:p>
        </p:txBody>
      </p:sp>
      <p:sp>
        <p:nvSpPr>
          <p:cNvPr id="6" name="Text 3"/>
          <p:cNvSpPr/>
          <p:nvPr/>
        </p:nvSpPr>
        <p:spPr>
          <a:xfrm>
            <a:off x="833199" y="4405074"/>
            <a:ext cx="7477601" cy="710803"/>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This project aims to develop machine learning models to accurately predict laptop prices based on various features and specifications.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935962"/>
            <a:ext cx="7477601" cy="958215"/>
          </a:xfrm>
          <a:prstGeom prst="rect">
            <a:avLst/>
          </a:prstGeom>
          <a:noFill/>
          <a:ln/>
        </p:spPr>
        <p:txBody>
          <a:bodyPr wrap="none" rtlCol="0" anchor="t"/>
          <a:lstStyle/>
          <a:p>
            <a:pPr indent="0" marL="0">
              <a:lnSpc>
                <a:spcPts val="7545"/>
              </a:lnSpc>
              <a:buNone/>
            </a:pPr>
            <a:r>
              <a:rPr lang="en-US" sz="6036" spc="-181" kern="0" dirty="0">
                <a:solidFill>
                  <a:srgbClr val="FA95AF"/>
                </a:solidFill>
                <a:latin typeface="Anton" pitchFamily="34" charset="0"/>
                <a:ea typeface="Anton" pitchFamily="34" charset="-122"/>
                <a:cs typeface="Anton" pitchFamily="34" charset="-120"/>
              </a:rPr>
              <a:t>Thank you</a:t>
            </a:r>
            <a:endParaRPr lang="en-US" sz="6036" dirty="0"/>
          </a:p>
        </p:txBody>
      </p:sp>
      <p:sp>
        <p:nvSpPr>
          <p:cNvPr id="6" name="Text 3"/>
          <p:cNvSpPr/>
          <p:nvPr/>
        </p:nvSpPr>
        <p:spPr>
          <a:xfrm>
            <a:off x="833199" y="4227433"/>
            <a:ext cx="747760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Thank you for your attention and for joining us today. We appreciate your interest in our Laptop Price Prediction project and hope the presentation was informative and insightful.</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726281"/>
            <a:ext cx="5762982"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Project Overview and Scope</a:t>
            </a:r>
            <a:endParaRPr lang="en-US" sz="4374" dirty="0"/>
          </a:p>
        </p:txBody>
      </p:sp>
      <p:pic>
        <p:nvPicPr>
          <p:cNvPr id="5" name="Image 0" descr="preencoded.png">    </p:cNvPr>
          <p:cNvPicPr>
            <a:picLocks noChangeAspect="1"/>
          </p:cNvPicPr>
          <p:nvPr/>
        </p:nvPicPr>
        <p:blipFill>
          <a:blip r:embed="rId1"/>
          <a:stretch>
            <a:fillRect/>
          </a:stretch>
        </p:blipFill>
        <p:spPr>
          <a:xfrm>
            <a:off x="2037993" y="1864995"/>
            <a:ext cx="3295888" cy="2036921"/>
          </a:xfrm>
          <a:prstGeom prst="rect">
            <a:avLst/>
          </a:prstGeom>
        </p:spPr>
      </p:pic>
      <p:sp>
        <p:nvSpPr>
          <p:cNvPr id="6" name="Text 3"/>
          <p:cNvSpPr/>
          <p:nvPr/>
        </p:nvSpPr>
        <p:spPr>
          <a:xfrm>
            <a:off x="2037993" y="4179570"/>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Overview</a:t>
            </a:r>
            <a:endParaRPr lang="en-US" sz="2187" dirty="0"/>
          </a:p>
        </p:txBody>
      </p:sp>
      <p:sp>
        <p:nvSpPr>
          <p:cNvPr id="7" name="Text 4"/>
          <p:cNvSpPr/>
          <p:nvPr/>
        </p:nvSpPr>
        <p:spPr>
          <a:xfrm>
            <a:off x="2037993" y="4659987"/>
            <a:ext cx="3295888" cy="2843213"/>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This project aims to develop a machine learning model for predicting laptop prices based on various features such as processor, RAM, storage, and more. The model will be trained using Linear Regression and Random Forest algorithms.</a:t>
            </a:r>
            <a:endParaRPr lang="en-US" sz="1750" dirty="0"/>
          </a:p>
        </p:txBody>
      </p:sp>
      <p:pic>
        <p:nvPicPr>
          <p:cNvPr id="8" name="Image 1" descr="preencoded.png">    </p:cNvPr>
          <p:cNvPicPr>
            <a:picLocks noChangeAspect="1"/>
          </p:cNvPicPr>
          <p:nvPr/>
        </p:nvPicPr>
        <p:blipFill>
          <a:blip r:embed="rId2"/>
          <a:stretch>
            <a:fillRect/>
          </a:stretch>
        </p:blipFill>
        <p:spPr>
          <a:xfrm>
            <a:off x="5667137" y="1864995"/>
            <a:ext cx="3296007" cy="2037040"/>
          </a:xfrm>
          <a:prstGeom prst="rect">
            <a:avLst/>
          </a:prstGeom>
        </p:spPr>
      </p:pic>
      <p:sp>
        <p:nvSpPr>
          <p:cNvPr id="9" name="Text 5"/>
          <p:cNvSpPr/>
          <p:nvPr/>
        </p:nvSpPr>
        <p:spPr>
          <a:xfrm>
            <a:off x="5667137" y="4179689"/>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Scope</a:t>
            </a:r>
            <a:endParaRPr lang="en-US" sz="2187" dirty="0"/>
          </a:p>
        </p:txBody>
      </p:sp>
      <p:sp>
        <p:nvSpPr>
          <p:cNvPr id="10" name="Text 6"/>
          <p:cNvSpPr/>
          <p:nvPr/>
        </p:nvSpPr>
        <p:spPr>
          <a:xfrm>
            <a:off x="5667137" y="4660106"/>
            <a:ext cx="3296007" cy="2843213"/>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project scope includes data collection, exploratory data analysis, feature engineering, model training, evaluation, and deployment. The goal is to provide a reliable and accurate price prediction tool for customers and businesses.</a:t>
            </a:r>
            <a:endParaRPr lang="en-US" sz="1750" dirty="0"/>
          </a:p>
        </p:txBody>
      </p:sp>
      <p:pic>
        <p:nvPicPr>
          <p:cNvPr id="11" name="Image 2" descr="preencoded.png">    </p:cNvPr>
          <p:cNvPicPr>
            <a:picLocks noChangeAspect="1"/>
          </p:cNvPicPr>
          <p:nvPr/>
        </p:nvPicPr>
        <p:blipFill>
          <a:blip r:embed="rId3"/>
          <a:stretch>
            <a:fillRect/>
          </a:stretch>
        </p:blipFill>
        <p:spPr>
          <a:xfrm>
            <a:off x="9296400" y="1864995"/>
            <a:ext cx="3296007" cy="2037040"/>
          </a:xfrm>
          <a:prstGeom prst="rect">
            <a:avLst/>
          </a:prstGeom>
        </p:spPr>
      </p:pic>
      <p:sp>
        <p:nvSpPr>
          <p:cNvPr id="12" name="Text 7"/>
          <p:cNvSpPr/>
          <p:nvPr/>
        </p:nvSpPr>
        <p:spPr>
          <a:xfrm>
            <a:off x="9296400" y="4179689"/>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Collaboration</a:t>
            </a:r>
            <a:endParaRPr lang="en-US" sz="2187" dirty="0"/>
          </a:p>
        </p:txBody>
      </p:sp>
      <p:sp>
        <p:nvSpPr>
          <p:cNvPr id="13" name="Text 8"/>
          <p:cNvSpPr/>
          <p:nvPr/>
        </p:nvSpPr>
        <p:spPr>
          <a:xfrm>
            <a:off x="9296400" y="4660106"/>
            <a:ext cx="3296007" cy="2487811"/>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project will involve a cross-functional team of data scientists, machine learning engineers, and business analysts to ensure the model aligns with the business requirements and delivers maximum impact.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2469475"/>
            <a:ext cx="6639282"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Business Problem and Objective</a:t>
            </a:r>
            <a:endParaRPr lang="en-US" sz="4374" dirty="0"/>
          </a:p>
        </p:txBody>
      </p:sp>
      <p:sp>
        <p:nvSpPr>
          <p:cNvPr id="5" name="Shape 3"/>
          <p:cNvSpPr/>
          <p:nvPr/>
        </p:nvSpPr>
        <p:spPr>
          <a:xfrm>
            <a:off x="2037993" y="3858101"/>
            <a:ext cx="388739" cy="388739"/>
          </a:xfrm>
          <a:prstGeom prst="roundRect">
            <a:avLst>
              <a:gd name="adj" fmla="val 34295"/>
            </a:avLst>
          </a:prstGeom>
          <a:solidFill>
            <a:srgbClr val="0D0D0D"/>
          </a:solidFill>
          <a:ln/>
        </p:spPr>
      </p:sp>
      <p:sp>
        <p:nvSpPr>
          <p:cNvPr id="6" name="Text 4"/>
          <p:cNvSpPr/>
          <p:nvPr/>
        </p:nvSpPr>
        <p:spPr>
          <a:xfrm>
            <a:off x="2648903" y="3858101"/>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Laptop Price Prediction</a:t>
            </a:r>
            <a:endParaRPr lang="en-US" sz="2187" dirty="0"/>
          </a:p>
        </p:txBody>
      </p:sp>
      <p:sp>
        <p:nvSpPr>
          <p:cNvPr id="7" name="Text 5"/>
          <p:cNvSpPr/>
          <p:nvPr/>
        </p:nvSpPr>
        <p:spPr>
          <a:xfrm>
            <a:off x="2648903" y="4338518"/>
            <a:ext cx="4555212"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business problem is to help consumers find the best laptop at the most suitable price point based on their specific needs and budget.</a:t>
            </a:r>
            <a:endParaRPr lang="en-US" sz="1750" dirty="0"/>
          </a:p>
        </p:txBody>
      </p:sp>
      <p:sp>
        <p:nvSpPr>
          <p:cNvPr id="8" name="Shape 6"/>
          <p:cNvSpPr/>
          <p:nvPr/>
        </p:nvSpPr>
        <p:spPr>
          <a:xfrm>
            <a:off x="7426285" y="3858101"/>
            <a:ext cx="388739" cy="388739"/>
          </a:xfrm>
          <a:prstGeom prst="roundRect">
            <a:avLst>
              <a:gd name="adj" fmla="val 34295"/>
            </a:avLst>
          </a:prstGeom>
          <a:solidFill>
            <a:srgbClr val="0D0D0D"/>
          </a:solidFill>
          <a:ln/>
        </p:spPr>
      </p:sp>
      <p:sp>
        <p:nvSpPr>
          <p:cNvPr id="9" name="Text 7"/>
          <p:cNvSpPr/>
          <p:nvPr/>
        </p:nvSpPr>
        <p:spPr>
          <a:xfrm>
            <a:off x="8037195" y="3858101"/>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Objective</a:t>
            </a:r>
            <a:endParaRPr lang="en-US" sz="2187" dirty="0"/>
          </a:p>
        </p:txBody>
      </p:sp>
      <p:sp>
        <p:nvSpPr>
          <p:cNvPr id="10" name="Text 8"/>
          <p:cNvSpPr/>
          <p:nvPr/>
        </p:nvSpPr>
        <p:spPr>
          <a:xfrm>
            <a:off x="8037195" y="4338518"/>
            <a:ext cx="4555212"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objective is to develop accurate machine learning models that can predict laptop prices based on features such as processor, RAM, storage, and other technical specifications.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2027872"/>
            <a:ext cx="6238161"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Technical Stack and Approach</a:t>
            </a:r>
            <a:endParaRPr lang="en-US" sz="4374" dirty="0"/>
          </a:p>
        </p:txBody>
      </p:sp>
      <p:pic>
        <p:nvPicPr>
          <p:cNvPr id="5" name="Image 0" descr="preencoded.png">    </p:cNvPr>
          <p:cNvPicPr>
            <a:picLocks noChangeAspect="1"/>
          </p:cNvPicPr>
          <p:nvPr/>
        </p:nvPicPr>
        <p:blipFill>
          <a:blip r:embed="rId1"/>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Languages</a:t>
            </a:r>
            <a:endParaRPr lang="en-US" sz="2187" dirty="0"/>
          </a:p>
        </p:txBody>
      </p:sp>
      <p:sp>
        <p:nvSpPr>
          <p:cNvPr id="7" name="Text 4"/>
          <p:cNvSpPr/>
          <p:nvPr/>
        </p:nvSpPr>
        <p:spPr>
          <a:xfrm>
            <a:off x="2037993" y="4424601"/>
            <a:ext cx="3295888" cy="1421606"/>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Python is the primary language used for this project, with a focus on libraries like NumPy, Pandas, and Scikit-learn.</a:t>
            </a:r>
            <a:endParaRPr lang="en-US" sz="1750" dirty="0"/>
          </a:p>
        </p:txBody>
      </p:sp>
      <p:pic>
        <p:nvPicPr>
          <p:cNvPr id="8" name="Image 1" descr="preencoded.png">    </p:cNvPr>
          <p:cNvPicPr>
            <a:picLocks noChangeAspect="1"/>
          </p:cNvPicPr>
          <p:nvPr/>
        </p:nvPicPr>
        <p:blipFill>
          <a:blip r:embed="rId2"/>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Algorithms</a:t>
            </a:r>
            <a:endParaRPr lang="en-US" sz="2187" dirty="0"/>
          </a:p>
        </p:txBody>
      </p:sp>
      <p:sp>
        <p:nvSpPr>
          <p:cNvPr id="10" name="Text 6"/>
          <p:cNvSpPr/>
          <p:nvPr/>
        </p:nvSpPr>
        <p:spPr>
          <a:xfrm>
            <a:off x="5667137" y="4424601"/>
            <a:ext cx="3296007" cy="1066205"/>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Two machine learning models will be developed: Linear Regression and Random Forest Regression.</a:t>
            </a:r>
            <a:endParaRPr lang="en-US" sz="1750" dirty="0"/>
          </a:p>
        </p:txBody>
      </p:sp>
      <p:pic>
        <p:nvPicPr>
          <p:cNvPr id="11" name="Image 2" descr="preencoded.png">    </p:cNvPr>
          <p:cNvPicPr>
            <a:picLocks noChangeAspect="1"/>
          </p:cNvPicPr>
          <p:nvPr/>
        </p:nvPicPr>
        <p:blipFill>
          <a:blip r:embed="rId3"/>
          <a:stretch>
            <a:fillRect/>
          </a:stretch>
        </p:blipFill>
        <p:spPr>
          <a:xfrm>
            <a:off x="9296400" y="3166586"/>
            <a:ext cx="555427" cy="555427"/>
          </a:xfrm>
          <a:prstGeom prst="rect">
            <a:avLst/>
          </a:prstGeom>
        </p:spPr>
      </p:pic>
      <p:sp>
        <p:nvSpPr>
          <p:cNvPr id="12" name="Text 7"/>
          <p:cNvSpPr/>
          <p:nvPr/>
        </p:nvSpPr>
        <p:spPr>
          <a:xfrm>
            <a:off x="9296400" y="3944183"/>
            <a:ext cx="2777490" cy="347186"/>
          </a:xfrm>
          <a:prstGeom prst="rect">
            <a:avLst/>
          </a:prstGeom>
          <a:noFill/>
          <a:ln/>
        </p:spPr>
        <p:txBody>
          <a:bodyPr wrap="none" rtlCol="0" anchor="t"/>
          <a:lstStyle/>
          <a:p>
            <a:pPr algn="l" indent="0" marL="0">
              <a:lnSpc>
                <a:spcPts val="2734"/>
              </a:lnSpc>
              <a:buNone/>
            </a:pPr>
            <a:r>
              <a:rPr lang="en-US" sz="2187" spc="-66" kern="0" dirty="0">
                <a:solidFill>
                  <a:srgbClr val="FA95AF"/>
                </a:solidFill>
                <a:latin typeface="Anton" pitchFamily="34" charset="0"/>
                <a:ea typeface="Anton" pitchFamily="34" charset="-122"/>
                <a:cs typeface="Anton" pitchFamily="34" charset="-120"/>
              </a:rPr>
              <a:t>Tools</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Jupyter Notebook and relevant data analysis/visualization libraries will be used for exploratory data analysis and model building.</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F1F1F">
              <a:alpha val="80000"/>
            </a:srgbClr>
          </a:solidFill>
          <a:ln/>
        </p:spPr>
      </p:sp>
      <p:sp>
        <p:nvSpPr>
          <p:cNvPr id="6" name="Text 3"/>
          <p:cNvSpPr/>
          <p:nvPr/>
        </p:nvSpPr>
        <p:spPr>
          <a:xfrm>
            <a:off x="2037993" y="1717000"/>
            <a:ext cx="7086362"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Data Collection and Understanding</a:t>
            </a:r>
            <a:endParaRPr lang="en-US" sz="4374" dirty="0"/>
          </a:p>
        </p:txBody>
      </p:sp>
      <p:sp>
        <p:nvSpPr>
          <p:cNvPr id="7" name="Shape 4"/>
          <p:cNvSpPr/>
          <p:nvPr/>
        </p:nvSpPr>
        <p:spPr>
          <a:xfrm>
            <a:off x="2037993" y="2744629"/>
            <a:ext cx="3370064" cy="3767971"/>
          </a:xfrm>
          <a:prstGeom prst="roundRect">
            <a:avLst>
              <a:gd name="adj" fmla="val 3956"/>
            </a:avLst>
          </a:prstGeom>
          <a:solidFill>
            <a:srgbClr val="0D0D0D"/>
          </a:solidFill>
          <a:ln/>
        </p:spPr>
      </p:sp>
      <p:sp>
        <p:nvSpPr>
          <p:cNvPr id="8" name="Text 5"/>
          <p:cNvSpPr/>
          <p:nvPr/>
        </p:nvSpPr>
        <p:spPr>
          <a:xfrm>
            <a:off x="2260163" y="2966799"/>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Data Sources</a:t>
            </a:r>
            <a:endParaRPr lang="en-US" sz="2187" dirty="0"/>
          </a:p>
        </p:txBody>
      </p:sp>
      <p:sp>
        <p:nvSpPr>
          <p:cNvPr id="9" name="Text 6"/>
          <p:cNvSpPr/>
          <p:nvPr/>
        </p:nvSpPr>
        <p:spPr>
          <a:xfrm>
            <a:off x="2260163" y="3447217"/>
            <a:ext cx="2925723" cy="2843213"/>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laptop price data was collected from various online marketplaces and retailer websites, providing a comprehensive dataset covering a wide range of laptop models and specifications.</a:t>
            </a:r>
            <a:endParaRPr lang="en-US" sz="1750" dirty="0"/>
          </a:p>
        </p:txBody>
      </p:sp>
      <p:sp>
        <p:nvSpPr>
          <p:cNvPr id="10" name="Shape 7"/>
          <p:cNvSpPr/>
          <p:nvPr/>
        </p:nvSpPr>
        <p:spPr>
          <a:xfrm>
            <a:off x="5630228" y="2744629"/>
            <a:ext cx="3370064" cy="3767971"/>
          </a:xfrm>
          <a:prstGeom prst="roundRect">
            <a:avLst>
              <a:gd name="adj" fmla="val 3956"/>
            </a:avLst>
          </a:prstGeom>
          <a:solidFill>
            <a:srgbClr val="0D0D0D"/>
          </a:solidFill>
          <a:ln/>
        </p:spPr>
      </p:sp>
      <p:sp>
        <p:nvSpPr>
          <p:cNvPr id="11" name="Text 8"/>
          <p:cNvSpPr/>
          <p:nvPr/>
        </p:nvSpPr>
        <p:spPr>
          <a:xfrm>
            <a:off x="5852398" y="2966799"/>
            <a:ext cx="2925723" cy="694373"/>
          </a:xfrm>
          <a:prstGeom prst="rect">
            <a:avLst/>
          </a:prstGeom>
          <a:noFill/>
          <a:ln/>
        </p:spPr>
        <p:txBody>
          <a:bodyPr wrap="squar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Data Cleaning and Preprocessing</a:t>
            </a:r>
            <a:endParaRPr lang="en-US" sz="2187" dirty="0"/>
          </a:p>
        </p:txBody>
      </p:sp>
      <p:sp>
        <p:nvSpPr>
          <p:cNvPr id="12" name="Text 9"/>
          <p:cNvSpPr/>
          <p:nvPr/>
        </p:nvSpPr>
        <p:spPr>
          <a:xfrm>
            <a:off x="5852398" y="3794403"/>
            <a:ext cx="2925723" cy="2132409"/>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raw data was thoroughly cleaned, with missing values imputed and outliers removed to ensure the integrity and reliability of the dataset.</a:t>
            </a:r>
            <a:endParaRPr lang="en-US" sz="1750" dirty="0"/>
          </a:p>
        </p:txBody>
      </p:sp>
      <p:sp>
        <p:nvSpPr>
          <p:cNvPr id="13" name="Shape 10"/>
          <p:cNvSpPr/>
          <p:nvPr/>
        </p:nvSpPr>
        <p:spPr>
          <a:xfrm>
            <a:off x="9222462" y="2744629"/>
            <a:ext cx="3370064" cy="3767971"/>
          </a:xfrm>
          <a:prstGeom prst="roundRect">
            <a:avLst>
              <a:gd name="adj" fmla="val 3956"/>
            </a:avLst>
          </a:prstGeom>
          <a:solidFill>
            <a:srgbClr val="0D0D0D"/>
          </a:solidFill>
          <a:ln/>
        </p:spPr>
      </p:sp>
      <p:sp>
        <p:nvSpPr>
          <p:cNvPr id="14" name="Text 11"/>
          <p:cNvSpPr/>
          <p:nvPr/>
        </p:nvSpPr>
        <p:spPr>
          <a:xfrm>
            <a:off x="9444633" y="2966799"/>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Feature Engineering</a:t>
            </a:r>
            <a:endParaRPr lang="en-US" sz="2187" dirty="0"/>
          </a:p>
        </p:txBody>
      </p:sp>
      <p:sp>
        <p:nvSpPr>
          <p:cNvPr id="15" name="Text 12"/>
          <p:cNvSpPr/>
          <p:nvPr/>
        </p:nvSpPr>
        <p:spPr>
          <a:xfrm>
            <a:off x="9444633" y="3447217"/>
            <a:ext cx="2925723" cy="2487811"/>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Key features such as processor speed, RAM, storage capacity, and display size were extracted from the data and transformed into a format suitable for machine learning models.</a:t>
            </a:r>
            <a:endParaRPr lang="en-US" sz="1750"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707112"/>
            <a:ext cx="5554980"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Exploratory Data Analysis</a:t>
            </a:r>
            <a:endParaRPr lang="en-US" sz="4374" dirty="0"/>
          </a:p>
        </p:txBody>
      </p:sp>
      <p:sp>
        <p:nvSpPr>
          <p:cNvPr id="5" name="Text 3"/>
          <p:cNvSpPr/>
          <p:nvPr/>
        </p:nvSpPr>
        <p:spPr>
          <a:xfrm>
            <a:off x="2037993" y="1934647"/>
            <a:ext cx="500622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Conducted a thorough exploratory data analysis to understand the dataset and identify key trends and relationships.</a:t>
            </a:r>
            <a:endParaRPr lang="en-US" sz="1750" dirty="0"/>
          </a:p>
        </p:txBody>
      </p:sp>
      <p:sp>
        <p:nvSpPr>
          <p:cNvPr id="6" name="Text 4"/>
          <p:cNvSpPr/>
          <p:nvPr/>
        </p:nvSpPr>
        <p:spPr>
          <a:xfrm>
            <a:off x="2037993" y="3200757"/>
            <a:ext cx="500622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Analyzed the distribution of the target variable (laptop prices) and identified the factors with the strongest correlation to price.</a:t>
            </a:r>
            <a:endParaRPr lang="en-US" sz="1750" dirty="0"/>
          </a:p>
        </p:txBody>
      </p:sp>
      <p:sp>
        <p:nvSpPr>
          <p:cNvPr id="7" name="Text 5"/>
          <p:cNvSpPr/>
          <p:nvPr/>
        </p:nvSpPr>
        <p:spPr>
          <a:xfrm>
            <a:off x="2037993" y="4466868"/>
            <a:ext cx="500622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Explored the relationships between different features, such as screen size, processor speed, and memory capacity, to uncover insights that will inform the model development process.</a:t>
            </a:r>
            <a:endParaRPr lang="en-US" sz="1750" dirty="0"/>
          </a:p>
        </p:txBody>
      </p:sp>
      <p:pic>
        <p:nvPicPr>
          <p:cNvPr id="8" name="Image 0" descr="preencoded.png">    </p:cNvPr>
          <p:cNvPicPr>
            <a:picLocks noChangeAspect="1"/>
          </p:cNvPicPr>
          <p:nvPr/>
        </p:nvPicPr>
        <p:blipFill>
          <a:blip r:embed="rId1"/>
          <a:stretch>
            <a:fillRect/>
          </a:stretch>
        </p:blipFill>
        <p:spPr>
          <a:xfrm>
            <a:off x="7593806" y="1984653"/>
            <a:ext cx="5006221" cy="5287804"/>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3042761" y="494586"/>
            <a:ext cx="8544758" cy="1124188"/>
          </a:xfrm>
          <a:prstGeom prst="rect">
            <a:avLst/>
          </a:prstGeom>
          <a:noFill/>
          <a:ln/>
        </p:spPr>
        <p:txBody>
          <a:bodyPr wrap="square" rtlCol="0" anchor="t"/>
          <a:lstStyle/>
          <a:p>
            <a:pPr indent="0" marL="0">
              <a:lnSpc>
                <a:spcPts val="4426"/>
              </a:lnSpc>
              <a:buNone/>
            </a:pPr>
            <a:r>
              <a:rPr lang="en-US" sz="3541" spc="-106" kern="0" dirty="0">
                <a:solidFill>
                  <a:srgbClr val="FA95AF"/>
                </a:solidFill>
                <a:latin typeface="Anton" pitchFamily="34" charset="0"/>
                <a:ea typeface="Anton" pitchFamily="34" charset="-122"/>
                <a:cs typeface="Anton" pitchFamily="34" charset="-120"/>
              </a:rPr>
              <a:t>Model Development (Linear Regression and Random Forest)</a:t>
            </a:r>
            <a:endParaRPr lang="en-US" sz="3541" dirty="0"/>
          </a:p>
        </p:txBody>
      </p:sp>
      <p:pic>
        <p:nvPicPr>
          <p:cNvPr id="5" name="Image 0" descr="preencoded.png">    </p:cNvPr>
          <p:cNvPicPr>
            <a:picLocks noChangeAspect="1"/>
          </p:cNvPicPr>
          <p:nvPr/>
        </p:nvPicPr>
        <p:blipFill>
          <a:blip r:embed="rId1"/>
          <a:stretch>
            <a:fillRect/>
          </a:stretch>
        </p:blipFill>
        <p:spPr>
          <a:xfrm>
            <a:off x="3042761" y="1978462"/>
            <a:ext cx="899398" cy="1439108"/>
          </a:xfrm>
          <a:prstGeom prst="rect">
            <a:avLst/>
          </a:prstGeom>
        </p:spPr>
      </p:pic>
      <p:sp>
        <p:nvSpPr>
          <p:cNvPr id="6" name="Text 3"/>
          <p:cNvSpPr/>
          <p:nvPr/>
        </p:nvSpPr>
        <p:spPr>
          <a:xfrm>
            <a:off x="4211955" y="2158246"/>
            <a:ext cx="2248614" cy="281107"/>
          </a:xfrm>
          <a:prstGeom prst="rect">
            <a:avLst/>
          </a:prstGeom>
          <a:noFill/>
          <a:ln/>
        </p:spPr>
        <p:txBody>
          <a:bodyPr wrap="none" rtlCol="0" anchor="t"/>
          <a:lstStyle/>
          <a:p>
            <a:pPr algn="l" indent="0" marL="0">
              <a:lnSpc>
                <a:spcPts val="2213"/>
              </a:lnSpc>
              <a:buNone/>
            </a:pPr>
            <a:r>
              <a:rPr lang="en-US" sz="1771" spc="-53" kern="0" dirty="0">
                <a:solidFill>
                  <a:srgbClr val="FA95AF"/>
                </a:solidFill>
                <a:latin typeface="Anton" pitchFamily="34" charset="0"/>
                <a:ea typeface="Anton" pitchFamily="34" charset="-122"/>
                <a:cs typeface="Anton" pitchFamily="34" charset="-120"/>
              </a:rPr>
              <a:t>Linear Regression</a:t>
            </a:r>
            <a:endParaRPr lang="en-US" sz="1771" dirty="0"/>
          </a:p>
        </p:txBody>
      </p:sp>
      <p:sp>
        <p:nvSpPr>
          <p:cNvPr id="7" name="Text 4"/>
          <p:cNvSpPr/>
          <p:nvPr/>
        </p:nvSpPr>
        <p:spPr>
          <a:xfrm>
            <a:off x="4211955" y="2547223"/>
            <a:ext cx="7375565" cy="575548"/>
          </a:xfrm>
          <a:prstGeom prst="rect">
            <a:avLst/>
          </a:prstGeom>
          <a:noFill/>
          <a:ln/>
        </p:spPr>
        <p:txBody>
          <a:bodyPr wrap="square" rtlCol="0" anchor="t"/>
          <a:lstStyle/>
          <a:p>
            <a:pPr algn="l" indent="0" marL="0">
              <a:lnSpc>
                <a:spcPts val="2266"/>
              </a:lnSpc>
              <a:buNone/>
            </a:pPr>
            <a:r>
              <a:rPr lang="en-US" sz="1416" spc="-28" kern="0" dirty="0">
                <a:solidFill>
                  <a:srgbClr val="E0D6DE"/>
                </a:solidFill>
                <a:latin typeface="Fira Sans" pitchFamily="34" charset="0"/>
                <a:ea typeface="Fira Sans" pitchFamily="34" charset="-122"/>
                <a:cs typeface="Fira Sans" pitchFamily="34" charset="-120"/>
              </a:rPr>
              <a:t>Trained a linear regression model on the laptop price data, evaluating its performance using R-squared, RMSE, and other key metrics.</a:t>
            </a:r>
            <a:endParaRPr lang="en-US" sz="1416" dirty="0"/>
          </a:p>
        </p:txBody>
      </p:sp>
      <p:pic>
        <p:nvPicPr>
          <p:cNvPr id="8" name="Image 1" descr="preencoded.png">    </p:cNvPr>
          <p:cNvPicPr>
            <a:picLocks noChangeAspect="1"/>
          </p:cNvPicPr>
          <p:nvPr/>
        </p:nvPicPr>
        <p:blipFill>
          <a:blip r:embed="rId2"/>
          <a:stretch>
            <a:fillRect/>
          </a:stretch>
        </p:blipFill>
        <p:spPr>
          <a:xfrm>
            <a:off x="3042761" y="3417570"/>
            <a:ext cx="899398" cy="1439108"/>
          </a:xfrm>
          <a:prstGeom prst="rect">
            <a:avLst/>
          </a:prstGeom>
        </p:spPr>
      </p:pic>
      <p:sp>
        <p:nvSpPr>
          <p:cNvPr id="9" name="Text 5"/>
          <p:cNvSpPr/>
          <p:nvPr/>
        </p:nvSpPr>
        <p:spPr>
          <a:xfrm>
            <a:off x="4211955" y="3597354"/>
            <a:ext cx="2248614" cy="281107"/>
          </a:xfrm>
          <a:prstGeom prst="rect">
            <a:avLst/>
          </a:prstGeom>
          <a:noFill/>
          <a:ln/>
        </p:spPr>
        <p:txBody>
          <a:bodyPr wrap="none" rtlCol="0" anchor="t"/>
          <a:lstStyle/>
          <a:p>
            <a:pPr algn="l" indent="0" marL="0">
              <a:lnSpc>
                <a:spcPts val="2213"/>
              </a:lnSpc>
              <a:buNone/>
            </a:pPr>
            <a:r>
              <a:rPr lang="en-US" sz="1771" spc="-53" kern="0" dirty="0">
                <a:solidFill>
                  <a:srgbClr val="FA95AF"/>
                </a:solidFill>
                <a:latin typeface="Anton" pitchFamily="34" charset="0"/>
                <a:ea typeface="Anton" pitchFamily="34" charset="-122"/>
                <a:cs typeface="Anton" pitchFamily="34" charset="-120"/>
              </a:rPr>
              <a:t>Feature Engineering</a:t>
            </a:r>
            <a:endParaRPr lang="en-US" sz="1771" dirty="0"/>
          </a:p>
        </p:txBody>
      </p:sp>
      <p:sp>
        <p:nvSpPr>
          <p:cNvPr id="10" name="Text 6"/>
          <p:cNvSpPr/>
          <p:nvPr/>
        </p:nvSpPr>
        <p:spPr>
          <a:xfrm>
            <a:off x="4211955" y="3986332"/>
            <a:ext cx="7375565" cy="575548"/>
          </a:xfrm>
          <a:prstGeom prst="rect">
            <a:avLst/>
          </a:prstGeom>
          <a:noFill/>
          <a:ln/>
        </p:spPr>
        <p:txBody>
          <a:bodyPr wrap="square" rtlCol="0" anchor="t"/>
          <a:lstStyle/>
          <a:p>
            <a:pPr algn="l" indent="0" marL="0">
              <a:lnSpc>
                <a:spcPts val="2266"/>
              </a:lnSpc>
              <a:buNone/>
            </a:pPr>
            <a:r>
              <a:rPr lang="en-US" sz="1416" spc="-28" kern="0" dirty="0">
                <a:solidFill>
                  <a:srgbClr val="E0D6DE"/>
                </a:solidFill>
                <a:latin typeface="Fira Sans" pitchFamily="34" charset="0"/>
                <a:ea typeface="Fira Sans" pitchFamily="34" charset="-122"/>
                <a:cs typeface="Fira Sans" pitchFamily="34" charset="-120"/>
              </a:rPr>
              <a:t>Engineered new features like price-to-performance ratio and weighted processor speed to improve model accuracy.</a:t>
            </a:r>
            <a:endParaRPr lang="en-US" sz="1416" dirty="0"/>
          </a:p>
        </p:txBody>
      </p:sp>
      <p:pic>
        <p:nvPicPr>
          <p:cNvPr id="11" name="Image 2" descr="preencoded.png">    </p:cNvPr>
          <p:cNvPicPr>
            <a:picLocks noChangeAspect="1"/>
          </p:cNvPicPr>
          <p:nvPr/>
        </p:nvPicPr>
        <p:blipFill>
          <a:blip r:embed="rId3"/>
          <a:stretch>
            <a:fillRect/>
          </a:stretch>
        </p:blipFill>
        <p:spPr>
          <a:xfrm>
            <a:off x="3042761" y="4856678"/>
            <a:ext cx="899398" cy="1439108"/>
          </a:xfrm>
          <a:prstGeom prst="rect">
            <a:avLst/>
          </a:prstGeom>
        </p:spPr>
      </p:pic>
      <p:sp>
        <p:nvSpPr>
          <p:cNvPr id="12" name="Text 7"/>
          <p:cNvSpPr/>
          <p:nvPr/>
        </p:nvSpPr>
        <p:spPr>
          <a:xfrm>
            <a:off x="4211955" y="5036463"/>
            <a:ext cx="2248614" cy="281107"/>
          </a:xfrm>
          <a:prstGeom prst="rect">
            <a:avLst/>
          </a:prstGeom>
          <a:noFill/>
          <a:ln/>
        </p:spPr>
        <p:txBody>
          <a:bodyPr wrap="none" rtlCol="0" anchor="t"/>
          <a:lstStyle/>
          <a:p>
            <a:pPr algn="l" indent="0" marL="0">
              <a:lnSpc>
                <a:spcPts val="2213"/>
              </a:lnSpc>
              <a:buNone/>
            </a:pPr>
            <a:r>
              <a:rPr lang="en-US" sz="1771" spc="-53" kern="0" dirty="0">
                <a:solidFill>
                  <a:srgbClr val="FA95AF"/>
                </a:solidFill>
                <a:latin typeface="Anton" pitchFamily="34" charset="0"/>
                <a:ea typeface="Anton" pitchFamily="34" charset="-122"/>
                <a:cs typeface="Anton" pitchFamily="34" charset="-120"/>
              </a:rPr>
              <a:t>Random Forest</a:t>
            </a:r>
            <a:endParaRPr lang="en-US" sz="1771" dirty="0"/>
          </a:p>
        </p:txBody>
      </p:sp>
      <p:sp>
        <p:nvSpPr>
          <p:cNvPr id="13" name="Text 8"/>
          <p:cNvSpPr/>
          <p:nvPr/>
        </p:nvSpPr>
        <p:spPr>
          <a:xfrm>
            <a:off x="4211955" y="5425440"/>
            <a:ext cx="7375565" cy="575548"/>
          </a:xfrm>
          <a:prstGeom prst="rect">
            <a:avLst/>
          </a:prstGeom>
          <a:noFill/>
          <a:ln/>
        </p:spPr>
        <p:txBody>
          <a:bodyPr wrap="square" rtlCol="0" anchor="t"/>
          <a:lstStyle/>
          <a:p>
            <a:pPr algn="l" indent="0" marL="0">
              <a:lnSpc>
                <a:spcPts val="2266"/>
              </a:lnSpc>
              <a:buNone/>
            </a:pPr>
            <a:r>
              <a:rPr lang="en-US" sz="1416" spc="-28" kern="0" dirty="0">
                <a:solidFill>
                  <a:srgbClr val="E0D6DE"/>
                </a:solidFill>
                <a:latin typeface="Fira Sans" pitchFamily="34" charset="0"/>
                <a:ea typeface="Fira Sans" pitchFamily="34" charset="-122"/>
                <a:cs typeface="Fira Sans" pitchFamily="34" charset="-120"/>
              </a:rPr>
              <a:t>Implemented a Random Forest model, leveraging its ability to capture non-linear relationships and handle complex feature interactions.</a:t>
            </a:r>
            <a:endParaRPr lang="en-US" sz="1416" dirty="0"/>
          </a:p>
        </p:txBody>
      </p:sp>
      <p:pic>
        <p:nvPicPr>
          <p:cNvPr id="14" name="Image 3" descr="preencoded.png">    </p:cNvPr>
          <p:cNvPicPr>
            <a:picLocks noChangeAspect="1"/>
          </p:cNvPicPr>
          <p:nvPr/>
        </p:nvPicPr>
        <p:blipFill>
          <a:blip r:embed="rId4"/>
          <a:stretch>
            <a:fillRect/>
          </a:stretch>
        </p:blipFill>
        <p:spPr>
          <a:xfrm>
            <a:off x="3042761" y="6295787"/>
            <a:ext cx="899398" cy="1439108"/>
          </a:xfrm>
          <a:prstGeom prst="rect">
            <a:avLst/>
          </a:prstGeom>
        </p:spPr>
      </p:pic>
      <p:sp>
        <p:nvSpPr>
          <p:cNvPr id="15" name="Text 9"/>
          <p:cNvSpPr/>
          <p:nvPr/>
        </p:nvSpPr>
        <p:spPr>
          <a:xfrm>
            <a:off x="4211955" y="6475571"/>
            <a:ext cx="2248614" cy="281107"/>
          </a:xfrm>
          <a:prstGeom prst="rect">
            <a:avLst/>
          </a:prstGeom>
          <a:noFill/>
          <a:ln/>
        </p:spPr>
        <p:txBody>
          <a:bodyPr wrap="none" rtlCol="0" anchor="t"/>
          <a:lstStyle/>
          <a:p>
            <a:pPr algn="l" indent="0" marL="0">
              <a:lnSpc>
                <a:spcPts val="2213"/>
              </a:lnSpc>
              <a:buNone/>
            </a:pPr>
            <a:r>
              <a:rPr lang="en-US" sz="1771" spc="-53" kern="0" dirty="0">
                <a:solidFill>
                  <a:srgbClr val="FA95AF"/>
                </a:solidFill>
                <a:latin typeface="Anton" pitchFamily="34" charset="0"/>
                <a:ea typeface="Anton" pitchFamily="34" charset="-122"/>
                <a:cs typeface="Anton" pitchFamily="34" charset="-120"/>
              </a:rPr>
              <a:t>Hyperparameter Tuning</a:t>
            </a:r>
            <a:endParaRPr lang="en-US" sz="1771" dirty="0"/>
          </a:p>
        </p:txBody>
      </p:sp>
      <p:sp>
        <p:nvSpPr>
          <p:cNvPr id="16" name="Text 10"/>
          <p:cNvSpPr/>
          <p:nvPr/>
        </p:nvSpPr>
        <p:spPr>
          <a:xfrm>
            <a:off x="4211955" y="6864548"/>
            <a:ext cx="7375565" cy="575548"/>
          </a:xfrm>
          <a:prstGeom prst="rect">
            <a:avLst/>
          </a:prstGeom>
          <a:noFill/>
          <a:ln/>
        </p:spPr>
        <p:txBody>
          <a:bodyPr wrap="square" rtlCol="0" anchor="t"/>
          <a:lstStyle/>
          <a:p>
            <a:pPr algn="l" indent="0" marL="0">
              <a:lnSpc>
                <a:spcPts val="2266"/>
              </a:lnSpc>
              <a:buNone/>
            </a:pPr>
            <a:r>
              <a:rPr lang="en-US" sz="1416" spc="-28" kern="0" dirty="0">
                <a:solidFill>
                  <a:srgbClr val="E0D6DE"/>
                </a:solidFill>
                <a:latin typeface="Fira Sans" pitchFamily="34" charset="0"/>
                <a:ea typeface="Fira Sans" pitchFamily="34" charset="-122"/>
                <a:cs typeface="Fira Sans" pitchFamily="34" charset="-120"/>
              </a:rPr>
              <a:t>Carefully tuned hyperparameters like the number of trees and max depth to optimize the performance of the Random Forest model.</a:t>
            </a:r>
            <a:endParaRPr lang="en-US" sz="1416"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2216706"/>
            <a:ext cx="5554980"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Conclusion and Next Steps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Key Insights</a:t>
            </a:r>
            <a:endParaRPr lang="en-US" sz="2187" dirty="0"/>
          </a:p>
        </p:txBody>
      </p:sp>
      <p:sp>
        <p:nvSpPr>
          <p:cNvPr id="6" name="Text 4"/>
          <p:cNvSpPr/>
          <p:nvPr/>
        </p:nvSpPr>
        <p:spPr>
          <a:xfrm>
            <a:off x="2037993" y="4035862"/>
            <a:ext cx="500622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The analysis revealed that factors like processor speed, RAM, and storage capacity are the most influential in determining laptop prices. The models also highlighted the importance of brand recognition and display quality.</a:t>
            </a:r>
            <a:endParaRPr lang="en-US" sz="1750" dirty="0"/>
          </a:p>
        </p:txBody>
      </p:sp>
      <p:sp>
        <p:nvSpPr>
          <p:cNvPr id="7" name="Text 5"/>
          <p:cNvSpPr/>
          <p:nvPr/>
        </p:nvSpPr>
        <p:spPr>
          <a:xfrm>
            <a:off x="7593806" y="3466505"/>
            <a:ext cx="2777490" cy="347186"/>
          </a:xfrm>
          <a:prstGeom prst="rect">
            <a:avLst/>
          </a:prstGeom>
          <a:noFill/>
          <a:ln/>
        </p:spPr>
        <p:txBody>
          <a:bodyPr wrap="none" rtlCol="0" anchor="t"/>
          <a:lstStyle/>
          <a:p>
            <a:pPr indent="0" marL="0">
              <a:lnSpc>
                <a:spcPts val="2734"/>
              </a:lnSpc>
              <a:buNone/>
            </a:pPr>
            <a:r>
              <a:rPr lang="en-US" sz="2187" spc="-66" kern="0" dirty="0">
                <a:solidFill>
                  <a:srgbClr val="FA95AF"/>
                </a:solidFill>
                <a:latin typeface="Anton" pitchFamily="34" charset="0"/>
                <a:ea typeface="Anton" pitchFamily="34" charset="-122"/>
                <a:cs typeface="Anton" pitchFamily="34" charset="-120"/>
              </a:rPr>
              <a:t>Next Steps</a:t>
            </a:r>
            <a:endParaRPr lang="en-US" sz="2187" dirty="0"/>
          </a:p>
        </p:txBody>
      </p:sp>
      <p:sp>
        <p:nvSpPr>
          <p:cNvPr id="8" name="Text 6"/>
          <p:cNvSpPr/>
          <p:nvPr/>
        </p:nvSpPr>
        <p:spPr>
          <a:xfrm>
            <a:off x="7593806" y="4035862"/>
            <a:ext cx="500622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Going forward, we plan to expand the dataset to include more recent models and incorporate additional features such as battery life and warranty information. This will help refine the predictive capabilities of the models.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indent="0" marL="0">
              <a:lnSpc>
                <a:spcPts val="5468"/>
              </a:lnSpc>
              <a:buNone/>
            </a:pPr>
            <a:r>
              <a:rPr lang="en-US" sz="4374" spc="-131" kern="0" dirty="0">
                <a:solidFill>
                  <a:srgbClr val="FA95AF"/>
                </a:solidFill>
                <a:latin typeface="Anton" pitchFamily="34" charset="0"/>
                <a:ea typeface="Anton" pitchFamily="34" charset="-122"/>
                <a:cs typeface="Anton" pitchFamily="34" charset="-120"/>
              </a:rPr>
              <a:t>Questions If any ??</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Fira Sans" pitchFamily="34" charset="0"/>
                <a:ea typeface="Fira Sans" pitchFamily="34" charset="-122"/>
                <a:cs typeface="Fira Sans" pitchFamily="34" charset="-120"/>
              </a:rPr>
              <a:t>We have covered a lot of ground in our presentation on the Laptop Price Prediction project. At this point, we welcome any questions you may have about the technical approach, data analysis, model development, or potential next steps. Please feel free to ask, and we will do our best to provide clear and informative responses.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2024-05-31T03:12:40Z</dcterms:created>
  <dcterms:modified xsi:type="dcterms:W3CDTF">2024-05-31T03:12:40Z</dcterms:modified>
</cp:coreProperties>
</file>