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14630400" cy="8229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F1F1F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E4DFD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F1F1F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F1F1F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404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217" y="1663446"/>
            <a:ext cx="10395965" cy="1389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F1F1F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2534" y="2553716"/>
            <a:ext cx="9625330" cy="472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E4DFD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9657" y="1981657"/>
            <a:ext cx="6722745" cy="2503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600"/>
              </a:lnSpc>
            </a:pPr>
            <a:r>
              <a:rPr sz="5250" spc="5" dirty="0"/>
              <a:t>Introduction </a:t>
            </a:r>
            <a:r>
              <a:rPr sz="5250" spc="45" dirty="0"/>
              <a:t>to </a:t>
            </a:r>
            <a:r>
              <a:rPr sz="5250" spc="-30" dirty="0"/>
              <a:t>Plant </a:t>
            </a:r>
            <a:r>
              <a:rPr sz="5250" spc="-25" dirty="0"/>
              <a:t> </a:t>
            </a:r>
            <a:r>
              <a:rPr sz="5250" spc="-15" dirty="0"/>
              <a:t>Disease </a:t>
            </a:r>
            <a:r>
              <a:rPr sz="5250" spc="5" dirty="0"/>
              <a:t>Detection </a:t>
            </a:r>
            <a:r>
              <a:rPr sz="5250" spc="-45" dirty="0"/>
              <a:t>and </a:t>
            </a:r>
            <a:r>
              <a:rPr sz="5250" spc="-1445" dirty="0"/>
              <a:t> </a:t>
            </a:r>
            <a:r>
              <a:rPr sz="5250" dirty="0"/>
              <a:t>Recommendation</a:t>
            </a:r>
            <a:endParaRPr sz="5250"/>
          </a:p>
        </p:txBody>
      </p:sp>
      <p:sp>
        <p:nvSpPr>
          <p:cNvPr id="4" name="object 4"/>
          <p:cNvSpPr txBox="1"/>
          <p:nvPr/>
        </p:nvSpPr>
        <p:spPr>
          <a:xfrm>
            <a:off x="6399657" y="4814789"/>
            <a:ext cx="7148195" cy="1445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75"/>
              </a:spcBef>
            </a:pPr>
            <a:r>
              <a:rPr sz="175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In 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this</a:t>
            </a:r>
            <a:r>
              <a:rPr sz="175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presentation,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we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will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explore </a:t>
            </a:r>
            <a:r>
              <a:rPr sz="1750" spc="-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the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critical </a:t>
            </a:r>
            <a:r>
              <a:rPr sz="1750" spc="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aspects 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of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plant </a:t>
            </a:r>
            <a:r>
              <a:rPr sz="1750" spc="5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 </a:t>
            </a:r>
            <a:r>
              <a:rPr sz="1750" spc="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detection </a:t>
            </a:r>
            <a:r>
              <a:rPr sz="17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recommendation.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From </a:t>
            </a:r>
            <a:r>
              <a:rPr sz="1750" spc="-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common </a:t>
            </a:r>
            <a:r>
              <a:rPr sz="1750" spc="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diseases </a:t>
            </a:r>
            <a:r>
              <a:rPr sz="1750" spc="-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to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cutting-edge </a:t>
            </a:r>
            <a:r>
              <a:rPr sz="1750" spc="-48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detection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techniques </a:t>
            </a:r>
            <a:r>
              <a:rPr sz="17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 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future </a:t>
            </a:r>
            <a:r>
              <a:rPr sz="175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prospects, 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this</a:t>
            </a:r>
            <a:r>
              <a:rPr sz="175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guide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will </a:t>
            </a:r>
            <a:r>
              <a:rPr sz="175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provide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comprehensive</a:t>
            </a:r>
            <a:r>
              <a:rPr sz="175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overview</a:t>
            </a:r>
            <a:r>
              <a:rPr sz="1750" spc="-6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of</a:t>
            </a:r>
            <a:r>
              <a:rPr sz="1750" spc="-5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the</a:t>
            </a:r>
            <a:r>
              <a:rPr sz="1750" spc="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</a:t>
            </a:r>
            <a:r>
              <a:rPr sz="1750" spc="-3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ubject.</a:t>
            </a:r>
            <a:endParaRPr sz="175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217" y="741680"/>
            <a:ext cx="852233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-40" dirty="0"/>
              <a:t>Common</a:t>
            </a:r>
            <a:r>
              <a:rPr spc="-50" dirty="0"/>
              <a:t> </a:t>
            </a:r>
            <a:r>
              <a:rPr spc="-20" dirty="0"/>
              <a:t>Plant</a:t>
            </a:r>
            <a:r>
              <a:rPr spc="100" dirty="0"/>
              <a:t> </a:t>
            </a:r>
            <a:r>
              <a:rPr spc="-5" dirty="0"/>
              <a:t>Diseases</a:t>
            </a:r>
            <a:r>
              <a:rPr spc="114" dirty="0"/>
              <a:t> </a:t>
            </a:r>
            <a:r>
              <a:rPr spc="-40" dirty="0"/>
              <a:t>and</a:t>
            </a:r>
            <a:r>
              <a:rPr spc="35" dirty="0"/>
              <a:t> </a:t>
            </a:r>
            <a:r>
              <a:rPr spc="-85" dirty="0"/>
              <a:t>Their </a:t>
            </a:r>
            <a:r>
              <a:rPr spc="-1195" dirty="0"/>
              <a:t> </a:t>
            </a:r>
            <a:r>
              <a:rPr spc="-60" dirty="0"/>
              <a:t>Symptoms</a:t>
            </a:r>
            <a:endParaRPr spc="-60" dirty="0"/>
          </a:p>
        </p:txBody>
      </p:sp>
      <p:pic>
        <p:nvPicPr>
          <p:cNvPr id="3" name="object 3" descr="D:\Mini Project\app\test_images\TomatoEarlyBlight2.JPGTomatoEarlyBlight2"/>
          <p:cNvPicPr/>
          <p:nvPr/>
        </p:nvPicPr>
        <p:blipFill>
          <a:blip r:embed="rId1"/>
          <a:srcRect l="3739" t="3477" b="-2922"/>
          <a:stretch>
            <a:fillRect/>
          </a:stretch>
        </p:blipFill>
        <p:spPr>
          <a:xfrm>
            <a:off x="2162175" y="2234565"/>
            <a:ext cx="3171825" cy="30994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29790" y="5301615"/>
            <a:ext cx="3060065" cy="307403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0" dirty="0">
                <a:solidFill>
                  <a:srgbClr val="F1F1F3"/>
                </a:solidFill>
                <a:latin typeface="Arial MT"/>
                <a:cs typeface="Arial MT"/>
              </a:rPr>
              <a:t>Blight </a:t>
            </a:r>
            <a:r>
              <a:rPr sz="2150" spc="15" dirty="0">
                <a:solidFill>
                  <a:srgbClr val="F1F1F3"/>
                </a:solidFill>
                <a:latin typeface="Arial MT"/>
                <a:cs typeface="Arial MT"/>
              </a:rPr>
              <a:t>Disease</a:t>
            </a:r>
            <a:r>
              <a:rPr sz="2150" spc="-45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F1F1F3"/>
                </a:solidFill>
                <a:latin typeface="Arial MT"/>
                <a:cs typeface="Arial MT"/>
              </a:rPr>
              <a:t>in</a:t>
            </a:r>
            <a:r>
              <a:rPr sz="2150" spc="-95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150" spc="-35" dirty="0">
                <a:solidFill>
                  <a:srgbClr val="F1F1F3"/>
                </a:solidFill>
                <a:latin typeface="Arial MT"/>
                <a:cs typeface="Arial MT"/>
              </a:rPr>
              <a:t>Tomato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5" dirty="0">
                <a:solidFill>
                  <a:srgbClr val="F1F1F3"/>
                </a:solidFill>
                <a:latin typeface="Arial MT"/>
                <a:cs typeface="Arial MT"/>
              </a:rPr>
              <a:t>Plants</a:t>
            </a:r>
            <a:endParaRPr sz="2150">
              <a:latin typeface="Arial MT"/>
              <a:cs typeface="Arial MT"/>
            </a:endParaRPr>
          </a:p>
          <a:p>
            <a:pPr marL="12700" marR="43815">
              <a:lnSpc>
                <a:spcPct val="133000"/>
              </a:lnSpc>
              <a:spcBef>
                <a:spcPts val="1020"/>
              </a:spcBef>
            </a:pP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Blight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is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characterized </a:t>
            </a:r>
            <a:r>
              <a:rPr sz="1750" spc="25" dirty="0">
                <a:solidFill>
                  <a:srgbClr val="E4DFDF"/>
                </a:solidFill>
                <a:latin typeface="Arial MT"/>
                <a:cs typeface="Arial MT"/>
              </a:rPr>
              <a:t>by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the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appearance</a:t>
            </a:r>
            <a:r>
              <a:rPr sz="1750" spc="-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of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brown</a:t>
            </a:r>
            <a:r>
              <a:rPr sz="1750" spc="-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spots</a:t>
            </a:r>
            <a:r>
              <a:rPr sz="1750" spc="-4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on </a:t>
            </a:r>
            <a:r>
              <a:rPr sz="1750" spc="-4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leaves,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which eventually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turn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yellow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die.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It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also affects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the fruit,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leading</a:t>
            </a:r>
            <a:r>
              <a:rPr sz="1750" spc="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to rotting</a:t>
            </a:r>
            <a:r>
              <a:rPr sz="1750" spc="5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750" spc="-4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E4DFDF"/>
                </a:solidFill>
                <a:latin typeface="Arial MT"/>
                <a:cs typeface="Arial MT"/>
              </a:rPr>
              <a:t>decay.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5" name="object 5" descr="D:\Mini Project\app\test_images\AppleScab1.JPGAppleScab1"/>
          <p:cNvPicPr/>
          <p:nvPr/>
        </p:nvPicPr>
        <p:blipFill>
          <a:blip r:embed="rId2"/>
          <a:srcRect t="3516" r="293" b="-567"/>
          <a:stretch>
            <a:fillRect/>
          </a:stretch>
        </p:blipFill>
        <p:spPr>
          <a:xfrm>
            <a:off x="5666105" y="2235200"/>
            <a:ext cx="3288665" cy="3022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15000" y="5302250"/>
            <a:ext cx="2932430" cy="2717165"/>
          </a:xfrm>
          <a:prstGeom prst="rect">
            <a:avLst/>
          </a:prstGeom>
        </p:spPr>
        <p:txBody>
          <a:bodyPr vert="horz" wrap="square" lIns="0" tIns="1714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25" dirty="0">
                <a:solidFill>
                  <a:srgbClr val="F1F1F3"/>
                </a:solidFill>
                <a:latin typeface="Arial MT"/>
                <a:cs typeface="Arial MT"/>
              </a:rPr>
              <a:t>Apple</a:t>
            </a:r>
            <a:r>
              <a:rPr sz="2150" spc="5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150" spc="-80" dirty="0">
                <a:solidFill>
                  <a:srgbClr val="F1F1F3"/>
                </a:solidFill>
                <a:latin typeface="Arial MT"/>
                <a:cs typeface="Arial MT"/>
              </a:rPr>
              <a:t>Scab</a:t>
            </a:r>
            <a:r>
              <a:rPr sz="2150" spc="105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F1F1F3"/>
                </a:solidFill>
                <a:latin typeface="Arial MT"/>
                <a:cs typeface="Arial MT"/>
              </a:rPr>
              <a:t>Disease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20" dirty="0">
                <a:solidFill>
                  <a:srgbClr val="F1F1F3"/>
                </a:solidFill>
                <a:latin typeface="Arial MT"/>
                <a:cs typeface="Arial MT"/>
              </a:rPr>
              <a:t>Symptoms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25"/>
              </a:spcBef>
            </a:pP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Apple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scab causes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dark,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scabby</a:t>
            </a:r>
            <a:r>
              <a:rPr sz="1750" spc="-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lesions</a:t>
            </a:r>
            <a:r>
              <a:rPr sz="1750" spc="-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on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leaves</a:t>
            </a:r>
            <a:r>
              <a:rPr sz="1750" spc="-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750" spc="-4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fruit,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 leading</a:t>
            </a:r>
            <a:r>
              <a:rPr sz="1750" spc="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to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 a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significant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reduction</a:t>
            </a:r>
            <a:r>
              <a:rPr sz="1750" spc="-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in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fruit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 quality</a:t>
            </a:r>
            <a:r>
              <a:rPr sz="1750" spc="4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yield.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7" name="object 7" descr="D:\Mini Project\app\test_images\CornCommonRust1.JPGCornCommonRust1"/>
          <p:cNvPicPr/>
          <p:nvPr/>
        </p:nvPicPr>
        <p:blipFill>
          <a:blip r:embed="rId3"/>
          <a:srcRect t="19107" b="19107"/>
          <a:stretch>
            <a:fillRect/>
          </a:stretch>
        </p:blipFill>
        <p:spPr>
          <a:xfrm>
            <a:off x="9296400" y="2234565"/>
            <a:ext cx="3295015" cy="30175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72600" y="5327650"/>
            <a:ext cx="2972435" cy="2704465"/>
          </a:xfrm>
          <a:prstGeom prst="rect">
            <a:avLst/>
          </a:prstGeom>
        </p:spPr>
        <p:txBody>
          <a:bodyPr vert="horz" wrap="square" lIns="0" tIns="1714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20" dirty="0">
                <a:solidFill>
                  <a:srgbClr val="F1F1F3"/>
                </a:solidFill>
                <a:latin typeface="Arial MT"/>
                <a:cs typeface="Arial MT"/>
              </a:rPr>
              <a:t>Symptoms </a:t>
            </a:r>
            <a:r>
              <a:rPr sz="2150" spc="15" dirty="0">
                <a:solidFill>
                  <a:srgbClr val="F1F1F3"/>
                </a:solidFill>
                <a:latin typeface="Arial MT"/>
                <a:cs typeface="Arial MT"/>
              </a:rPr>
              <a:t>of</a:t>
            </a:r>
            <a:r>
              <a:rPr sz="2150" spc="-85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F1F1F3"/>
                </a:solidFill>
                <a:latin typeface="Arial MT"/>
                <a:cs typeface="Arial MT"/>
              </a:rPr>
              <a:t>Citrus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10" dirty="0">
                <a:solidFill>
                  <a:srgbClr val="F1F1F3"/>
                </a:solidFill>
                <a:latin typeface="Arial MT"/>
                <a:cs typeface="Arial MT"/>
              </a:rPr>
              <a:t>Canker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25"/>
              </a:spcBef>
            </a:pPr>
            <a:r>
              <a:rPr sz="1750" spc="-20" dirty="0">
                <a:solidFill>
                  <a:srgbClr val="E4DFDF"/>
                </a:solidFill>
                <a:latin typeface="Arial MT"/>
                <a:cs typeface="Arial MT"/>
              </a:rPr>
              <a:t>Citrus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canker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results in raised </a:t>
            </a:r>
            <a:r>
              <a:rPr sz="1750" spc="-4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lesions on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leaves, causing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them</a:t>
            </a:r>
            <a:r>
              <a:rPr sz="1750" spc="-1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to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become</a:t>
            </a:r>
            <a:r>
              <a:rPr sz="1750" spc="-8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distorted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750" spc="-4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drop 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prematurely,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impacting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overall</a:t>
            </a:r>
            <a:r>
              <a:rPr sz="1750" spc="-4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tree</a:t>
            </a:r>
            <a:r>
              <a:rPr sz="1750" spc="1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health.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217" y="1892554"/>
            <a:ext cx="9702165" cy="691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75" dirty="0"/>
              <a:t>Techniques</a:t>
            </a:r>
            <a:r>
              <a:rPr spc="110" dirty="0"/>
              <a:t> </a:t>
            </a:r>
            <a:r>
              <a:rPr spc="30" dirty="0"/>
              <a:t>for</a:t>
            </a:r>
            <a:r>
              <a:rPr spc="-50" dirty="0"/>
              <a:t> </a:t>
            </a:r>
            <a:r>
              <a:rPr spc="-20" dirty="0"/>
              <a:t>Plant</a:t>
            </a:r>
            <a:r>
              <a:rPr spc="90" dirty="0"/>
              <a:t> </a:t>
            </a:r>
            <a:r>
              <a:rPr spc="-5" dirty="0"/>
              <a:t>Disease</a:t>
            </a:r>
            <a:r>
              <a:rPr spc="100" dirty="0"/>
              <a:t> </a:t>
            </a:r>
            <a:r>
              <a:rPr spc="15" dirty="0"/>
              <a:t>Detection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2033016" y="3605784"/>
            <a:ext cx="3383279" cy="2917190"/>
            <a:chOff x="2033016" y="3605784"/>
            <a:chExt cx="3383279" cy="2917190"/>
          </a:xfrm>
        </p:grpSpPr>
        <p:sp>
          <p:nvSpPr>
            <p:cNvPr id="4" name="object 4"/>
            <p:cNvSpPr/>
            <p:nvPr/>
          </p:nvSpPr>
          <p:spPr>
            <a:xfrm>
              <a:off x="2040636" y="3613404"/>
              <a:ext cx="3368040" cy="2901950"/>
            </a:xfrm>
            <a:custGeom>
              <a:avLst/>
              <a:gdLst/>
              <a:ahLst/>
              <a:cxnLst/>
              <a:rect l="l" t="t" r="r" b="b"/>
              <a:pathLst>
                <a:path w="3368040" h="2901950">
                  <a:moveTo>
                    <a:pt x="3261741" y="0"/>
                  </a:moveTo>
                  <a:lnTo>
                    <a:pt x="106299" y="0"/>
                  </a:lnTo>
                  <a:lnTo>
                    <a:pt x="64936" y="8358"/>
                  </a:lnTo>
                  <a:lnTo>
                    <a:pt x="31146" y="31146"/>
                  </a:lnTo>
                  <a:lnTo>
                    <a:pt x="8358" y="64936"/>
                  </a:lnTo>
                  <a:lnTo>
                    <a:pt x="0" y="106299"/>
                  </a:lnTo>
                  <a:lnTo>
                    <a:pt x="0" y="2795397"/>
                  </a:lnTo>
                  <a:lnTo>
                    <a:pt x="8358" y="2836759"/>
                  </a:lnTo>
                  <a:lnTo>
                    <a:pt x="31146" y="2870549"/>
                  </a:lnTo>
                  <a:lnTo>
                    <a:pt x="64936" y="2893337"/>
                  </a:lnTo>
                  <a:lnTo>
                    <a:pt x="106299" y="2901696"/>
                  </a:lnTo>
                  <a:lnTo>
                    <a:pt x="3261741" y="2901696"/>
                  </a:lnTo>
                  <a:lnTo>
                    <a:pt x="3303103" y="2893337"/>
                  </a:lnTo>
                  <a:lnTo>
                    <a:pt x="3336893" y="2870549"/>
                  </a:lnTo>
                  <a:lnTo>
                    <a:pt x="3359681" y="2836759"/>
                  </a:lnTo>
                  <a:lnTo>
                    <a:pt x="3368040" y="2795397"/>
                  </a:lnTo>
                  <a:lnTo>
                    <a:pt x="3368040" y="106299"/>
                  </a:lnTo>
                  <a:lnTo>
                    <a:pt x="3359681" y="64936"/>
                  </a:lnTo>
                  <a:lnTo>
                    <a:pt x="3336893" y="31146"/>
                  </a:lnTo>
                  <a:lnTo>
                    <a:pt x="3303103" y="8358"/>
                  </a:lnTo>
                  <a:lnTo>
                    <a:pt x="3261741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40636" y="3613404"/>
              <a:ext cx="3368040" cy="2901950"/>
            </a:xfrm>
            <a:custGeom>
              <a:avLst/>
              <a:gdLst/>
              <a:ahLst/>
              <a:cxnLst/>
              <a:rect l="l" t="t" r="r" b="b"/>
              <a:pathLst>
                <a:path w="3368040" h="2901950">
                  <a:moveTo>
                    <a:pt x="0" y="106299"/>
                  </a:moveTo>
                  <a:lnTo>
                    <a:pt x="8358" y="64936"/>
                  </a:lnTo>
                  <a:lnTo>
                    <a:pt x="31146" y="31146"/>
                  </a:lnTo>
                  <a:lnTo>
                    <a:pt x="64936" y="8358"/>
                  </a:lnTo>
                  <a:lnTo>
                    <a:pt x="106299" y="0"/>
                  </a:lnTo>
                  <a:lnTo>
                    <a:pt x="3261741" y="0"/>
                  </a:lnTo>
                  <a:lnTo>
                    <a:pt x="3303103" y="8358"/>
                  </a:lnTo>
                  <a:lnTo>
                    <a:pt x="3336893" y="31146"/>
                  </a:lnTo>
                  <a:lnTo>
                    <a:pt x="3359681" y="64936"/>
                  </a:lnTo>
                  <a:lnTo>
                    <a:pt x="3368040" y="106299"/>
                  </a:lnTo>
                  <a:lnTo>
                    <a:pt x="3368040" y="2795397"/>
                  </a:lnTo>
                  <a:lnTo>
                    <a:pt x="3359681" y="2836759"/>
                  </a:lnTo>
                  <a:lnTo>
                    <a:pt x="3336893" y="2870549"/>
                  </a:lnTo>
                  <a:lnTo>
                    <a:pt x="3303103" y="2893337"/>
                  </a:lnTo>
                  <a:lnTo>
                    <a:pt x="3261741" y="2901696"/>
                  </a:lnTo>
                  <a:lnTo>
                    <a:pt x="106299" y="2901696"/>
                  </a:lnTo>
                  <a:lnTo>
                    <a:pt x="64936" y="2893337"/>
                  </a:lnTo>
                  <a:lnTo>
                    <a:pt x="31146" y="2870549"/>
                  </a:lnTo>
                  <a:lnTo>
                    <a:pt x="8358" y="2836759"/>
                  </a:lnTo>
                  <a:lnTo>
                    <a:pt x="0" y="2795397"/>
                  </a:lnTo>
                  <a:lnTo>
                    <a:pt x="0" y="106299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353182" y="3859733"/>
            <a:ext cx="2724150" cy="2618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0" dirty="0">
                <a:solidFill>
                  <a:srgbClr val="E4DFDF"/>
                </a:solidFill>
                <a:latin typeface="Arial MT"/>
                <a:cs typeface="Arial MT"/>
              </a:rPr>
              <a:t>Molecular</a:t>
            </a:r>
            <a:r>
              <a:rPr sz="2150" spc="-3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30" dirty="0">
                <a:solidFill>
                  <a:srgbClr val="E4DFDF"/>
                </a:solidFill>
                <a:latin typeface="Arial MT"/>
                <a:cs typeface="Arial MT"/>
              </a:rPr>
              <a:t>Methods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00"/>
              </a:spcBef>
            </a:pPr>
            <a:r>
              <a:rPr sz="1750" spc="-15" dirty="0">
                <a:solidFill>
                  <a:srgbClr val="E4DFDF"/>
                </a:solidFill>
                <a:latin typeface="Arial MT"/>
                <a:cs typeface="Arial MT"/>
              </a:rPr>
              <a:t>Utilizing</a:t>
            </a:r>
            <a:r>
              <a:rPr sz="1750" spc="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E4DFDF"/>
                </a:solidFill>
                <a:latin typeface="Arial MT"/>
                <a:cs typeface="Arial MT"/>
              </a:rPr>
              <a:t>DNA-based </a:t>
            </a:r>
            <a:r>
              <a:rPr sz="1750" spc="2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techniques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to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detect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pathogens</a:t>
            </a:r>
            <a:r>
              <a:rPr sz="1750" spc="-5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at</a:t>
            </a:r>
            <a:r>
              <a:rPr sz="1750" spc="-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the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molecular </a:t>
            </a:r>
            <a:r>
              <a:rPr sz="1750" spc="-4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level, providing accurate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early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disease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diagnosis.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3559" y="3605784"/>
            <a:ext cx="3386454" cy="2917190"/>
            <a:chOff x="5623559" y="3605784"/>
            <a:chExt cx="3386454" cy="2917190"/>
          </a:xfrm>
        </p:grpSpPr>
        <p:sp>
          <p:nvSpPr>
            <p:cNvPr id="8" name="object 8"/>
            <p:cNvSpPr/>
            <p:nvPr/>
          </p:nvSpPr>
          <p:spPr>
            <a:xfrm>
              <a:off x="5631179" y="3613404"/>
              <a:ext cx="3371215" cy="2901950"/>
            </a:xfrm>
            <a:custGeom>
              <a:avLst/>
              <a:gdLst/>
              <a:ahLst/>
              <a:cxnLst/>
              <a:rect l="l" t="t" r="r" b="b"/>
              <a:pathLst>
                <a:path w="3371215" h="2901950">
                  <a:moveTo>
                    <a:pt x="3264789" y="0"/>
                  </a:moveTo>
                  <a:lnTo>
                    <a:pt x="106299" y="0"/>
                  </a:lnTo>
                  <a:lnTo>
                    <a:pt x="64936" y="8358"/>
                  </a:lnTo>
                  <a:lnTo>
                    <a:pt x="31146" y="31146"/>
                  </a:lnTo>
                  <a:lnTo>
                    <a:pt x="8358" y="64936"/>
                  </a:lnTo>
                  <a:lnTo>
                    <a:pt x="0" y="106299"/>
                  </a:lnTo>
                  <a:lnTo>
                    <a:pt x="0" y="2795397"/>
                  </a:lnTo>
                  <a:lnTo>
                    <a:pt x="8358" y="2836759"/>
                  </a:lnTo>
                  <a:lnTo>
                    <a:pt x="31146" y="2870549"/>
                  </a:lnTo>
                  <a:lnTo>
                    <a:pt x="64936" y="2893337"/>
                  </a:lnTo>
                  <a:lnTo>
                    <a:pt x="106299" y="2901696"/>
                  </a:lnTo>
                  <a:lnTo>
                    <a:pt x="3264789" y="2901696"/>
                  </a:lnTo>
                  <a:lnTo>
                    <a:pt x="3306151" y="2893337"/>
                  </a:lnTo>
                  <a:lnTo>
                    <a:pt x="3339941" y="2870549"/>
                  </a:lnTo>
                  <a:lnTo>
                    <a:pt x="3362729" y="2836759"/>
                  </a:lnTo>
                  <a:lnTo>
                    <a:pt x="3371088" y="2795397"/>
                  </a:lnTo>
                  <a:lnTo>
                    <a:pt x="3371088" y="106299"/>
                  </a:lnTo>
                  <a:lnTo>
                    <a:pt x="3362729" y="64936"/>
                  </a:lnTo>
                  <a:lnTo>
                    <a:pt x="3339941" y="31146"/>
                  </a:lnTo>
                  <a:lnTo>
                    <a:pt x="3306151" y="8358"/>
                  </a:lnTo>
                  <a:lnTo>
                    <a:pt x="3264789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1179" y="3613404"/>
              <a:ext cx="3371215" cy="2901950"/>
            </a:xfrm>
            <a:custGeom>
              <a:avLst/>
              <a:gdLst/>
              <a:ahLst/>
              <a:cxnLst/>
              <a:rect l="l" t="t" r="r" b="b"/>
              <a:pathLst>
                <a:path w="3371215" h="2901950">
                  <a:moveTo>
                    <a:pt x="0" y="106299"/>
                  </a:moveTo>
                  <a:lnTo>
                    <a:pt x="8358" y="64936"/>
                  </a:lnTo>
                  <a:lnTo>
                    <a:pt x="31146" y="31146"/>
                  </a:lnTo>
                  <a:lnTo>
                    <a:pt x="64936" y="8358"/>
                  </a:lnTo>
                  <a:lnTo>
                    <a:pt x="106299" y="0"/>
                  </a:lnTo>
                  <a:lnTo>
                    <a:pt x="3264789" y="0"/>
                  </a:lnTo>
                  <a:lnTo>
                    <a:pt x="3306151" y="8358"/>
                  </a:lnTo>
                  <a:lnTo>
                    <a:pt x="3339941" y="31146"/>
                  </a:lnTo>
                  <a:lnTo>
                    <a:pt x="3362729" y="64936"/>
                  </a:lnTo>
                  <a:lnTo>
                    <a:pt x="3371088" y="106299"/>
                  </a:lnTo>
                  <a:lnTo>
                    <a:pt x="3371088" y="2795397"/>
                  </a:lnTo>
                  <a:lnTo>
                    <a:pt x="3362729" y="2836759"/>
                  </a:lnTo>
                  <a:lnTo>
                    <a:pt x="3339941" y="2870549"/>
                  </a:lnTo>
                  <a:lnTo>
                    <a:pt x="3306151" y="2893337"/>
                  </a:lnTo>
                  <a:lnTo>
                    <a:pt x="3264789" y="2901696"/>
                  </a:lnTo>
                  <a:lnTo>
                    <a:pt x="106299" y="2901696"/>
                  </a:lnTo>
                  <a:lnTo>
                    <a:pt x="64936" y="2893337"/>
                  </a:lnTo>
                  <a:lnTo>
                    <a:pt x="31146" y="2870549"/>
                  </a:lnTo>
                  <a:lnTo>
                    <a:pt x="8358" y="2836759"/>
                  </a:lnTo>
                  <a:lnTo>
                    <a:pt x="0" y="2795397"/>
                  </a:lnTo>
                  <a:lnTo>
                    <a:pt x="0" y="106299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946140" y="3859733"/>
            <a:ext cx="2697480" cy="2261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20" dirty="0">
                <a:solidFill>
                  <a:srgbClr val="E4DFDF"/>
                </a:solidFill>
                <a:latin typeface="Arial MT"/>
                <a:cs typeface="Arial MT"/>
              </a:rPr>
              <a:t>Remote</a:t>
            </a:r>
            <a:r>
              <a:rPr sz="2150" spc="-5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E4DFDF"/>
                </a:solidFill>
                <a:latin typeface="Arial MT"/>
                <a:cs typeface="Arial MT"/>
              </a:rPr>
              <a:t>Sensing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05"/>
              </a:spcBef>
            </a:pPr>
            <a:r>
              <a:rPr sz="1750" spc="-15" dirty="0">
                <a:solidFill>
                  <a:srgbClr val="E4DFDF"/>
                </a:solidFill>
                <a:latin typeface="Arial MT"/>
                <a:cs typeface="Arial MT"/>
              </a:rPr>
              <a:t>Utilizing</a:t>
            </a:r>
            <a:r>
              <a:rPr sz="1750" spc="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drones</a:t>
            </a:r>
            <a:r>
              <a:rPr sz="1750" spc="-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satellite</a:t>
            </a:r>
            <a:r>
              <a:rPr sz="1750" spc="-2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E4DFDF"/>
                </a:solidFill>
                <a:latin typeface="Arial MT"/>
                <a:cs typeface="Arial MT"/>
              </a:rPr>
              <a:t>imagery</a:t>
            </a:r>
            <a:r>
              <a:rPr sz="1750" spc="-8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to</a:t>
            </a:r>
            <a:r>
              <a:rPr sz="1750" spc="-1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monitor </a:t>
            </a:r>
            <a:r>
              <a:rPr sz="1750" spc="-4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crop health,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identifying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subtle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changes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associated </a:t>
            </a:r>
            <a:r>
              <a:rPr sz="1750" spc="-4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with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disease</a:t>
            </a:r>
            <a:r>
              <a:rPr sz="1750" spc="-4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presence.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17152" y="3605784"/>
            <a:ext cx="3383279" cy="2917190"/>
            <a:chOff x="9217152" y="3605784"/>
            <a:chExt cx="3383279" cy="2917190"/>
          </a:xfrm>
        </p:grpSpPr>
        <p:sp>
          <p:nvSpPr>
            <p:cNvPr id="12" name="object 12"/>
            <p:cNvSpPr/>
            <p:nvPr/>
          </p:nvSpPr>
          <p:spPr>
            <a:xfrm>
              <a:off x="9224772" y="3613404"/>
              <a:ext cx="3368040" cy="2901950"/>
            </a:xfrm>
            <a:custGeom>
              <a:avLst/>
              <a:gdLst/>
              <a:ahLst/>
              <a:cxnLst/>
              <a:rect l="l" t="t" r="r" b="b"/>
              <a:pathLst>
                <a:path w="3368040" h="2901950">
                  <a:moveTo>
                    <a:pt x="3261741" y="0"/>
                  </a:moveTo>
                  <a:lnTo>
                    <a:pt x="106299" y="0"/>
                  </a:lnTo>
                  <a:lnTo>
                    <a:pt x="64936" y="8358"/>
                  </a:lnTo>
                  <a:lnTo>
                    <a:pt x="31146" y="31146"/>
                  </a:lnTo>
                  <a:lnTo>
                    <a:pt x="8358" y="64936"/>
                  </a:lnTo>
                  <a:lnTo>
                    <a:pt x="0" y="106299"/>
                  </a:lnTo>
                  <a:lnTo>
                    <a:pt x="0" y="2795397"/>
                  </a:lnTo>
                  <a:lnTo>
                    <a:pt x="8358" y="2836759"/>
                  </a:lnTo>
                  <a:lnTo>
                    <a:pt x="31146" y="2870549"/>
                  </a:lnTo>
                  <a:lnTo>
                    <a:pt x="64936" y="2893337"/>
                  </a:lnTo>
                  <a:lnTo>
                    <a:pt x="106299" y="2901696"/>
                  </a:lnTo>
                  <a:lnTo>
                    <a:pt x="3261741" y="2901696"/>
                  </a:lnTo>
                  <a:lnTo>
                    <a:pt x="3303103" y="2893337"/>
                  </a:lnTo>
                  <a:lnTo>
                    <a:pt x="3336893" y="2870549"/>
                  </a:lnTo>
                  <a:lnTo>
                    <a:pt x="3359681" y="2836759"/>
                  </a:lnTo>
                  <a:lnTo>
                    <a:pt x="3368039" y="2795397"/>
                  </a:lnTo>
                  <a:lnTo>
                    <a:pt x="3368039" y="106299"/>
                  </a:lnTo>
                  <a:lnTo>
                    <a:pt x="3359681" y="64936"/>
                  </a:lnTo>
                  <a:lnTo>
                    <a:pt x="3336893" y="31146"/>
                  </a:lnTo>
                  <a:lnTo>
                    <a:pt x="3303103" y="8358"/>
                  </a:lnTo>
                  <a:lnTo>
                    <a:pt x="3261741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24772" y="3613404"/>
              <a:ext cx="3368040" cy="2901950"/>
            </a:xfrm>
            <a:custGeom>
              <a:avLst/>
              <a:gdLst/>
              <a:ahLst/>
              <a:cxnLst/>
              <a:rect l="l" t="t" r="r" b="b"/>
              <a:pathLst>
                <a:path w="3368040" h="2901950">
                  <a:moveTo>
                    <a:pt x="0" y="106299"/>
                  </a:moveTo>
                  <a:lnTo>
                    <a:pt x="8358" y="64936"/>
                  </a:lnTo>
                  <a:lnTo>
                    <a:pt x="31146" y="31146"/>
                  </a:lnTo>
                  <a:lnTo>
                    <a:pt x="64936" y="8358"/>
                  </a:lnTo>
                  <a:lnTo>
                    <a:pt x="106299" y="0"/>
                  </a:lnTo>
                  <a:lnTo>
                    <a:pt x="3261741" y="0"/>
                  </a:lnTo>
                  <a:lnTo>
                    <a:pt x="3303103" y="8358"/>
                  </a:lnTo>
                  <a:lnTo>
                    <a:pt x="3336893" y="31146"/>
                  </a:lnTo>
                  <a:lnTo>
                    <a:pt x="3359681" y="64936"/>
                  </a:lnTo>
                  <a:lnTo>
                    <a:pt x="3368039" y="106299"/>
                  </a:lnTo>
                  <a:lnTo>
                    <a:pt x="3368039" y="2795397"/>
                  </a:lnTo>
                  <a:lnTo>
                    <a:pt x="3359681" y="2836759"/>
                  </a:lnTo>
                  <a:lnTo>
                    <a:pt x="3336893" y="2870549"/>
                  </a:lnTo>
                  <a:lnTo>
                    <a:pt x="3303103" y="2893337"/>
                  </a:lnTo>
                  <a:lnTo>
                    <a:pt x="3261741" y="2901696"/>
                  </a:lnTo>
                  <a:lnTo>
                    <a:pt x="106299" y="2901696"/>
                  </a:lnTo>
                  <a:lnTo>
                    <a:pt x="64936" y="2893337"/>
                  </a:lnTo>
                  <a:lnTo>
                    <a:pt x="31146" y="2870549"/>
                  </a:lnTo>
                  <a:lnTo>
                    <a:pt x="8358" y="2836759"/>
                  </a:lnTo>
                  <a:lnTo>
                    <a:pt x="0" y="2795397"/>
                  </a:lnTo>
                  <a:lnTo>
                    <a:pt x="0" y="106299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539096" y="3859733"/>
            <a:ext cx="2705100" cy="2618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285" dirty="0">
                <a:solidFill>
                  <a:srgbClr val="E4DFDF"/>
                </a:solidFill>
                <a:latin typeface="Arial MT"/>
                <a:cs typeface="Arial MT"/>
              </a:rPr>
              <a:t>S</a:t>
            </a:r>
            <a:r>
              <a:rPr sz="2150" spc="30" dirty="0">
                <a:solidFill>
                  <a:srgbClr val="E4DFDF"/>
                </a:solidFill>
                <a:latin typeface="Arial MT"/>
                <a:cs typeface="Arial MT"/>
              </a:rPr>
              <a:t>m</a:t>
            </a:r>
            <a:r>
              <a:rPr sz="2150" spc="30" dirty="0">
                <a:solidFill>
                  <a:srgbClr val="E4DFDF"/>
                </a:solidFill>
                <a:latin typeface="Arial MT"/>
                <a:cs typeface="Arial MT"/>
              </a:rPr>
              <a:t>a</a:t>
            </a:r>
            <a:r>
              <a:rPr sz="2150" spc="10" dirty="0">
                <a:solidFill>
                  <a:srgbClr val="E4DFDF"/>
                </a:solidFill>
                <a:latin typeface="Arial MT"/>
                <a:cs typeface="Arial MT"/>
              </a:rPr>
              <a:t>r</a:t>
            </a:r>
            <a:r>
              <a:rPr sz="2150" spc="-5" dirty="0">
                <a:solidFill>
                  <a:srgbClr val="E4DFDF"/>
                </a:solidFill>
                <a:latin typeface="Arial MT"/>
                <a:cs typeface="Arial MT"/>
              </a:rPr>
              <a:t>t</a:t>
            </a:r>
            <a:r>
              <a:rPr sz="2150" spc="70" dirty="0">
                <a:solidFill>
                  <a:srgbClr val="E4DFDF"/>
                </a:solidFill>
                <a:latin typeface="Arial MT"/>
                <a:cs typeface="Arial MT"/>
              </a:rPr>
              <a:t>p</a:t>
            </a:r>
            <a:r>
              <a:rPr sz="2150" spc="20" dirty="0">
                <a:solidFill>
                  <a:srgbClr val="E4DFDF"/>
                </a:solidFill>
                <a:latin typeface="Arial MT"/>
                <a:cs typeface="Arial MT"/>
              </a:rPr>
              <a:t>hon</a:t>
            </a:r>
            <a:r>
              <a:rPr sz="2150" spc="15" dirty="0">
                <a:solidFill>
                  <a:srgbClr val="E4DFDF"/>
                </a:solidFill>
                <a:latin typeface="Arial MT"/>
                <a:cs typeface="Arial MT"/>
              </a:rPr>
              <a:t>e</a:t>
            </a:r>
            <a:r>
              <a:rPr sz="2150" spc="-1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E4DFDF"/>
                </a:solidFill>
                <a:latin typeface="Arial MT"/>
                <a:cs typeface="Arial MT"/>
              </a:rPr>
              <a:t>A</a:t>
            </a:r>
            <a:r>
              <a:rPr sz="2150" spc="70" dirty="0">
                <a:solidFill>
                  <a:srgbClr val="E4DFDF"/>
                </a:solidFill>
                <a:latin typeface="Arial MT"/>
                <a:cs typeface="Arial MT"/>
              </a:rPr>
              <a:t>pp</a:t>
            </a:r>
            <a:r>
              <a:rPr sz="2150" spc="15" dirty="0">
                <a:solidFill>
                  <a:srgbClr val="E4DFDF"/>
                </a:solidFill>
                <a:latin typeface="Arial MT"/>
                <a:cs typeface="Arial MT"/>
              </a:rPr>
              <a:t>s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00"/>
              </a:spcBef>
            </a:pP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Integration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of </a:t>
            </a:r>
            <a:r>
              <a:rPr sz="1750" spc="20" dirty="0">
                <a:solidFill>
                  <a:srgbClr val="E4DFDF"/>
                </a:solidFill>
                <a:latin typeface="Arial MT"/>
                <a:cs typeface="Arial MT"/>
              </a:rPr>
              <a:t>image </a:t>
            </a:r>
            <a:r>
              <a:rPr sz="1750" spc="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recognition and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AI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algorithms</a:t>
            </a:r>
            <a:r>
              <a:rPr sz="1750" spc="-8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to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allow</a:t>
            </a:r>
            <a:r>
              <a:rPr sz="1750" spc="-3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farmers </a:t>
            </a:r>
            <a:r>
              <a:rPr sz="1750" spc="-4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to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diagnose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diseases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directly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from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smartphone </a:t>
            </a:r>
            <a:r>
              <a:rPr sz="1750" spc="15" dirty="0">
                <a:solidFill>
                  <a:srgbClr val="E4DFDF"/>
                </a:solidFill>
                <a:latin typeface="Arial MT"/>
                <a:cs typeface="Arial MT"/>
              </a:rPr>
              <a:t> images.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777" y="604519"/>
            <a:ext cx="9291320" cy="13735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15"/>
              </a:spcBef>
            </a:pPr>
            <a:r>
              <a:rPr spc="-135" dirty="0">
                <a:latin typeface="Malgun Gothic Semilight" panose="020B0502040204020203" charset="-122"/>
                <a:cs typeface="Malgun Gothic Semilight" panose="020B0502040204020203" charset="-122"/>
              </a:rPr>
              <a:t>M</a:t>
            </a:r>
            <a:r>
              <a:rPr spc="20" dirty="0">
                <a:latin typeface="Malgun Gothic Semilight" panose="020B0502040204020203" charset="-122"/>
                <a:cs typeface="Malgun Gothic Semilight" panose="020B0502040204020203" charset="-122"/>
              </a:rPr>
              <a:t>a</a:t>
            </a:r>
            <a:r>
              <a:rPr spc="120" dirty="0">
                <a:latin typeface="Malgun Gothic Semilight" panose="020B0502040204020203" charset="-122"/>
                <a:cs typeface="Malgun Gothic Semilight" panose="020B0502040204020203" charset="-122"/>
              </a:rPr>
              <a:t>c</a:t>
            </a:r>
            <a:r>
              <a:rPr spc="-5" dirty="0">
                <a:latin typeface="Malgun Gothic Semilight" panose="020B0502040204020203" charset="-122"/>
                <a:cs typeface="Malgun Gothic Semilight" panose="020B0502040204020203" charset="-122"/>
              </a:rPr>
              <a:t>hine</a:t>
            </a:r>
            <a:r>
              <a:rPr spc="170" dirty="0"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pc="15" dirty="0">
                <a:latin typeface="Malgun Gothic Semilight" panose="020B0502040204020203" charset="-122"/>
                <a:cs typeface="Malgun Gothic Semilight" panose="020B0502040204020203" charset="-122"/>
              </a:rPr>
              <a:t>L</a:t>
            </a:r>
            <a:r>
              <a:rPr spc="10" dirty="0">
                <a:latin typeface="Malgun Gothic Semilight" panose="020B0502040204020203" charset="-122"/>
                <a:cs typeface="Malgun Gothic Semilight" panose="020B0502040204020203" charset="-122"/>
              </a:rPr>
              <a:t>e</a:t>
            </a:r>
            <a:r>
              <a:rPr spc="140" dirty="0">
                <a:latin typeface="Malgun Gothic Semilight" panose="020B0502040204020203" charset="-122"/>
                <a:cs typeface="Malgun Gothic Semilight" panose="020B0502040204020203" charset="-122"/>
              </a:rPr>
              <a:t>a</a:t>
            </a:r>
            <a:r>
              <a:rPr spc="-10" dirty="0">
                <a:latin typeface="Malgun Gothic Semilight" panose="020B0502040204020203" charset="-122"/>
                <a:cs typeface="Malgun Gothic Semilight" panose="020B0502040204020203" charset="-122"/>
              </a:rPr>
              <a:t>r</a:t>
            </a:r>
            <a:r>
              <a:rPr spc="-30" dirty="0">
                <a:latin typeface="Malgun Gothic Semilight" panose="020B0502040204020203" charset="-122"/>
                <a:cs typeface="Malgun Gothic Semilight" panose="020B0502040204020203" charset="-122"/>
              </a:rPr>
              <a:t>n</a:t>
            </a:r>
            <a:r>
              <a:rPr spc="-5" dirty="0">
                <a:latin typeface="Malgun Gothic Semilight" panose="020B0502040204020203" charset="-122"/>
                <a:cs typeface="Malgun Gothic Semilight" panose="020B0502040204020203" charset="-122"/>
              </a:rPr>
              <a:t>ing</a:t>
            </a:r>
            <a:r>
              <a:rPr spc="-365" dirty="0"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pc="-5" dirty="0">
                <a:latin typeface="Malgun Gothic Semilight" panose="020B0502040204020203" charset="-122"/>
                <a:cs typeface="Malgun Gothic Semilight" panose="020B0502040204020203" charset="-122"/>
              </a:rPr>
              <a:t>A</a:t>
            </a:r>
            <a:r>
              <a:rPr spc="-20" dirty="0">
                <a:latin typeface="Malgun Gothic Semilight" panose="020B0502040204020203" charset="-122"/>
                <a:cs typeface="Malgun Gothic Semilight" panose="020B0502040204020203" charset="-122"/>
              </a:rPr>
              <a:t>l</a:t>
            </a:r>
            <a:r>
              <a:rPr spc="-100" dirty="0">
                <a:latin typeface="Malgun Gothic Semilight" panose="020B0502040204020203" charset="-122"/>
                <a:cs typeface="Malgun Gothic Semilight" panose="020B0502040204020203" charset="-122"/>
              </a:rPr>
              <a:t>go</a:t>
            </a:r>
            <a:r>
              <a:rPr spc="-45" dirty="0">
                <a:latin typeface="Malgun Gothic Semilight" panose="020B0502040204020203" charset="-122"/>
                <a:cs typeface="Malgun Gothic Semilight" panose="020B0502040204020203" charset="-122"/>
              </a:rPr>
              <a:t>r</a:t>
            </a:r>
            <a:r>
              <a:rPr spc="-95" dirty="0">
                <a:latin typeface="Malgun Gothic Semilight" panose="020B0502040204020203" charset="-122"/>
                <a:cs typeface="Malgun Gothic Semilight" panose="020B0502040204020203" charset="-122"/>
              </a:rPr>
              <a:t>i</a:t>
            </a:r>
            <a:r>
              <a:rPr spc="-130" dirty="0">
                <a:latin typeface="Malgun Gothic Semilight" panose="020B0502040204020203" charset="-122"/>
                <a:cs typeface="Malgun Gothic Semilight" panose="020B0502040204020203" charset="-122"/>
              </a:rPr>
              <a:t>t</a:t>
            </a:r>
            <a:r>
              <a:rPr spc="-65" dirty="0">
                <a:latin typeface="Malgun Gothic Semilight" panose="020B0502040204020203" charset="-122"/>
                <a:cs typeface="Malgun Gothic Semilight" panose="020B0502040204020203" charset="-122"/>
              </a:rPr>
              <a:t>h</a:t>
            </a:r>
            <a:r>
              <a:rPr spc="-45" dirty="0">
                <a:latin typeface="Malgun Gothic Semilight" panose="020B0502040204020203" charset="-122"/>
                <a:cs typeface="Malgun Gothic Semilight" panose="020B0502040204020203" charset="-122"/>
              </a:rPr>
              <a:t>m</a:t>
            </a:r>
            <a:r>
              <a:rPr spc="-5" dirty="0">
                <a:latin typeface="Malgun Gothic Semilight" panose="020B0502040204020203" charset="-122"/>
                <a:cs typeface="Malgun Gothic Semilight" panose="020B0502040204020203" charset="-122"/>
              </a:rPr>
              <a:t>s</a:t>
            </a:r>
            <a:r>
              <a:rPr spc="215" dirty="0"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pc="-70" dirty="0">
                <a:latin typeface="Malgun Gothic Semilight" panose="020B0502040204020203" charset="-122"/>
                <a:cs typeface="Malgun Gothic Semilight" panose="020B0502040204020203" charset="-122"/>
              </a:rPr>
              <a:t>f</a:t>
            </a:r>
            <a:r>
              <a:rPr spc="-50" dirty="0">
                <a:latin typeface="Malgun Gothic Semilight" panose="020B0502040204020203" charset="-122"/>
                <a:cs typeface="Malgun Gothic Semilight" panose="020B0502040204020203" charset="-122"/>
              </a:rPr>
              <a:t>o</a:t>
            </a:r>
            <a:r>
              <a:rPr spc="-5" dirty="0">
                <a:latin typeface="Malgun Gothic Semilight" panose="020B0502040204020203" charset="-122"/>
                <a:cs typeface="Malgun Gothic Semilight" panose="020B0502040204020203" charset="-122"/>
              </a:rPr>
              <a:t>r</a:t>
            </a:r>
            <a:r>
              <a:rPr spc="-135" dirty="0"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pc="295" dirty="0">
                <a:latin typeface="Malgun Gothic Semilight" panose="020B0502040204020203" charset="-122"/>
                <a:cs typeface="Malgun Gothic Semilight" panose="020B0502040204020203" charset="-122"/>
              </a:rPr>
              <a:t>P</a:t>
            </a:r>
            <a:r>
              <a:rPr spc="20" dirty="0">
                <a:latin typeface="Malgun Gothic Semilight" panose="020B0502040204020203" charset="-122"/>
                <a:cs typeface="Malgun Gothic Semilight" panose="020B0502040204020203" charset="-122"/>
              </a:rPr>
              <a:t>l</a:t>
            </a:r>
            <a:r>
              <a:rPr spc="114" dirty="0">
                <a:latin typeface="Malgun Gothic Semilight" panose="020B0502040204020203" charset="-122"/>
                <a:cs typeface="Malgun Gothic Semilight" panose="020B0502040204020203" charset="-122"/>
              </a:rPr>
              <a:t>a</a:t>
            </a:r>
            <a:r>
              <a:rPr spc="-5" dirty="0">
                <a:latin typeface="Malgun Gothic Semilight" panose="020B0502040204020203" charset="-122"/>
                <a:cs typeface="Malgun Gothic Semilight" panose="020B0502040204020203" charset="-122"/>
              </a:rPr>
              <a:t>nt  </a:t>
            </a:r>
            <a:r>
              <a:rPr spc="140" dirty="0">
                <a:latin typeface="Malgun Gothic Semilight" panose="020B0502040204020203" charset="-122"/>
                <a:cs typeface="Malgun Gothic Semilight" panose="020B0502040204020203" charset="-122"/>
              </a:rPr>
              <a:t>Disease</a:t>
            </a:r>
            <a:r>
              <a:rPr spc="200" dirty="0"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dirty="0">
                <a:latin typeface="Malgun Gothic Semilight" panose="020B0502040204020203" charset="-122"/>
                <a:cs typeface="Malgun Gothic Semilight" panose="020B0502040204020203" charset="-122"/>
              </a:rPr>
              <a:t>Detection</a:t>
            </a:r>
            <a:endParaRPr dirty="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7729" y="2316479"/>
            <a:ext cx="1274445" cy="5306695"/>
            <a:chOff x="2157729" y="2316479"/>
            <a:chExt cx="1274445" cy="5306695"/>
          </a:xfrm>
        </p:grpSpPr>
        <p:sp>
          <p:nvSpPr>
            <p:cNvPr id="4" name="object 4"/>
            <p:cNvSpPr/>
            <p:nvPr/>
          </p:nvSpPr>
          <p:spPr>
            <a:xfrm>
              <a:off x="2389632" y="2316479"/>
              <a:ext cx="1042669" cy="5306695"/>
            </a:xfrm>
            <a:custGeom>
              <a:avLst/>
              <a:gdLst/>
              <a:ahLst/>
              <a:cxnLst/>
              <a:rect l="l" t="t" r="r" b="b"/>
              <a:pathLst>
                <a:path w="1042670" h="5306695">
                  <a:moveTo>
                    <a:pt x="45720" y="22860"/>
                  </a:moveTo>
                  <a:lnTo>
                    <a:pt x="43903" y="13995"/>
                  </a:lnTo>
                  <a:lnTo>
                    <a:pt x="39001" y="6718"/>
                  </a:lnTo>
                  <a:lnTo>
                    <a:pt x="31724" y="1816"/>
                  </a:lnTo>
                  <a:lnTo>
                    <a:pt x="22860" y="0"/>
                  </a:lnTo>
                  <a:lnTo>
                    <a:pt x="13982" y="1816"/>
                  </a:lnTo>
                  <a:lnTo>
                    <a:pt x="6705" y="6718"/>
                  </a:lnTo>
                  <a:lnTo>
                    <a:pt x="1803" y="13995"/>
                  </a:lnTo>
                  <a:lnTo>
                    <a:pt x="0" y="22860"/>
                  </a:lnTo>
                  <a:lnTo>
                    <a:pt x="0" y="5283708"/>
                  </a:lnTo>
                  <a:lnTo>
                    <a:pt x="1803" y="5292610"/>
                  </a:lnTo>
                  <a:lnTo>
                    <a:pt x="6705" y="5299875"/>
                  </a:lnTo>
                  <a:lnTo>
                    <a:pt x="13982" y="5304777"/>
                  </a:lnTo>
                  <a:lnTo>
                    <a:pt x="22860" y="5306568"/>
                  </a:lnTo>
                  <a:lnTo>
                    <a:pt x="31724" y="5304777"/>
                  </a:lnTo>
                  <a:lnTo>
                    <a:pt x="39001" y="5299875"/>
                  </a:lnTo>
                  <a:lnTo>
                    <a:pt x="43903" y="5292610"/>
                  </a:lnTo>
                  <a:lnTo>
                    <a:pt x="45720" y="5283708"/>
                  </a:lnTo>
                  <a:lnTo>
                    <a:pt x="45720" y="22860"/>
                  </a:lnTo>
                  <a:close/>
                </a:path>
                <a:path w="1042670" h="5306695">
                  <a:moveTo>
                    <a:pt x="1042416" y="419100"/>
                  </a:moveTo>
                  <a:lnTo>
                    <a:pt x="1040599" y="410235"/>
                  </a:lnTo>
                  <a:lnTo>
                    <a:pt x="1035697" y="402958"/>
                  </a:lnTo>
                  <a:lnTo>
                    <a:pt x="1028420" y="398056"/>
                  </a:lnTo>
                  <a:lnTo>
                    <a:pt x="1019556" y="396240"/>
                  </a:lnTo>
                  <a:lnTo>
                    <a:pt x="294132" y="396240"/>
                  </a:lnTo>
                  <a:lnTo>
                    <a:pt x="285254" y="398056"/>
                  </a:lnTo>
                  <a:lnTo>
                    <a:pt x="277977" y="402958"/>
                  </a:lnTo>
                  <a:lnTo>
                    <a:pt x="273075" y="410235"/>
                  </a:lnTo>
                  <a:lnTo>
                    <a:pt x="271272" y="419100"/>
                  </a:lnTo>
                  <a:lnTo>
                    <a:pt x="273075" y="427977"/>
                  </a:lnTo>
                  <a:lnTo>
                    <a:pt x="277977" y="435254"/>
                  </a:lnTo>
                  <a:lnTo>
                    <a:pt x="285254" y="440156"/>
                  </a:lnTo>
                  <a:lnTo>
                    <a:pt x="294132" y="441960"/>
                  </a:lnTo>
                  <a:lnTo>
                    <a:pt x="1019556" y="441960"/>
                  </a:lnTo>
                  <a:lnTo>
                    <a:pt x="1028420" y="440156"/>
                  </a:lnTo>
                  <a:lnTo>
                    <a:pt x="1035697" y="435254"/>
                  </a:lnTo>
                  <a:lnTo>
                    <a:pt x="1040599" y="427977"/>
                  </a:lnTo>
                  <a:lnTo>
                    <a:pt x="1042416" y="419100"/>
                  </a:lnTo>
                  <a:close/>
                </a:path>
              </a:pathLst>
            </a:custGeom>
            <a:solidFill>
              <a:srgbClr val="484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79" y="2487167"/>
              <a:ext cx="497205" cy="497205"/>
            </a:xfrm>
            <a:custGeom>
              <a:avLst/>
              <a:gdLst/>
              <a:ahLst/>
              <a:cxnLst/>
              <a:rect l="l" t="t" r="r" b="b"/>
              <a:pathLst>
                <a:path w="497205" h="497205">
                  <a:moveTo>
                    <a:pt x="397509" y="0"/>
                  </a:moveTo>
                  <a:lnTo>
                    <a:pt x="99313" y="0"/>
                  </a:lnTo>
                  <a:lnTo>
                    <a:pt x="60650" y="7802"/>
                  </a:lnTo>
                  <a:lnTo>
                    <a:pt x="29082" y="29083"/>
                  </a:lnTo>
                  <a:lnTo>
                    <a:pt x="7802" y="60650"/>
                  </a:lnTo>
                  <a:lnTo>
                    <a:pt x="0" y="99314"/>
                  </a:lnTo>
                  <a:lnTo>
                    <a:pt x="0" y="397510"/>
                  </a:lnTo>
                  <a:lnTo>
                    <a:pt x="7802" y="436173"/>
                  </a:lnTo>
                  <a:lnTo>
                    <a:pt x="29082" y="467740"/>
                  </a:lnTo>
                  <a:lnTo>
                    <a:pt x="60650" y="489021"/>
                  </a:lnTo>
                  <a:lnTo>
                    <a:pt x="99313" y="496824"/>
                  </a:lnTo>
                  <a:lnTo>
                    <a:pt x="397509" y="496824"/>
                  </a:lnTo>
                  <a:lnTo>
                    <a:pt x="436173" y="489021"/>
                  </a:lnTo>
                  <a:lnTo>
                    <a:pt x="467741" y="467740"/>
                  </a:lnTo>
                  <a:lnTo>
                    <a:pt x="489021" y="436173"/>
                  </a:lnTo>
                  <a:lnTo>
                    <a:pt x="496824" y="397510"/>
                  </a:lnTo>
                  <a:lnTo>
                    <a:pt x="496824" y="99314"/>
                  </a:lnTo>
                  <a:lnTo>
                    <a:pt x="489021" y="60650"/>
                  </a:lnTo>
                  <a:lnTo>
                    <a:pt x="467740" y="29083"/>
                  </a:lnTo>
                  <a:lnTo>
                    <a:pt x="436173" y="7802"/>
                  </a:lnTo>
                  <a:lnTo>
                    <a:pt x="397509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079" y="2487167"/>
              <a:ext cx="497205" cy="497205"/>
            </a:xfrm>
            <a:custGeom>
              <a:avLst/>
              <a:gdLst/>
              <a:ahLst/>
              <a:cxnLst/>
              <a:rect l="l" t="t" r="r" b="b"/>
              <a:pathLst>
                <a:path w="497205" h="497205">
                  <a:moveTo>
                    <a:pt x="0" y="99314"/>
                  </a:moveTo>
                  <a:lnTo>
                    <a:pt x="7802" y="60650"/>
                  </a:lnTo>
                  <a:lnTo>
                    <a:pt x="29082" y="29083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397509" y="0"/>
                  </a:lnTo>
                  <a:lnTo>
                    <a:pt x="436173" y="7802"/>
                  </a:lnTo>
                  <a:lnTo>
                    <a:pt x="467740" y="29083"/>
                  </a:lnTo>
                  <a:lnTo>
                    <a:pt x="489021" y="60650"/>
                  </a:lnTo>
                  <a:lnTo>
                    <a:pt x="496824" y="99314"/>
                  </a:lnTo>
                  <a:lnTo>
                    <a:pt x="496824" y="397510"/>
                  </a:lnTo>
                  <a:lnTo>
                    <a:pt x="489021" y="436173"/>
                  </a:lnTo>
                  <a:lnTo>
                    <a:pt x="467741" y="467740"/>
                  </a:lnTo>
                  <a:lnTo>
                    <a:pt x="436173" y="489021"/>
                  </a:lnTo>
                  <a:lnTo>
                    <a:pt x="397509" y="496824"/>
                  </a:lnTo>
                  <a:lnTo>
                    <a:pt x="99313" y="496824"/>
                  </a:lnTo>
                  <a:lnTo>
                    <a:pt x="60650" y="489021"/>
                  </a:lnTo>
                  <a:lnTo>
                    <a:pt x="29082" y="467740"/>
                  </a:lnTo>
                  <a:lnTo>
                    <a:pt x="7802" y="436173"/>
                  </a:lnTo>
                  <a:lnTo>
                    <a:pt x="0" y="397510"/>
                  </a:lnTo>
                  <a:lnTo>
                    <a:pt x="0" y="99314"/>
                  </a:lnTo>
                  <a:close/>
                </a:path>
              </a:pathLst>
            </a:custGeom>
            <a:ln w="12192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7495" y="2547619"/>
            <a:ext cx="15049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1</a:t>
            </a:r>
            <a:endParaRPr sz="260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3701" y="2551302"/>
            <a:ext cx="8087995" cy="1186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</a:t>
            </a:r>
            <a:r>
              <a:rPr sz="2150" spc="-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</a:t>
            </a:r>
            <a:r>
              <a:rPr sz="2150" spc="9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</a:t>
            </a:r>
            <a:r>
              <a:rPr sz="2150" spc="-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g</a:t>
            </a:r>
            <a:r>
              <a:rPr sz="21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</a:t>
            </a:r>
            <a:r>
              <a:rPr sz="2150" spc="8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21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R</a:t>
            </a:r>
            <a:r>
              <a:rPr sz="2150" spc="-3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2150" spc="7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</a:t>
            </a:r>
            <a:r>
              <a:rPr sz="2150" spc="8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</a:t>
            </a:r>
            <a:r>
              <a:rPr sz="2150" spc="-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og</a:t>
            </a:r>
            <a:r>
              <a:rPr sz="21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n</a:t>
            </a:r>
            <a:r>
              <a:rPr sz="21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</a:t>
            </a:r>
            <a:r>
              <a:rPr sz="2150" spc="-10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</a:t>
            </a:r>
            <a:r>
              <a:rPr sz="21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</a:t>
            </a:r>
            <a:r>
              <a:rPr sz="2150" spc="-6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</a:t>
            </a:r>
            <a:r>
              <a:rPr sz="21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n</a:t>
            </a:r>
            <a:endParaRPr sz="2150">
              <a:latin typeface="Malgun Gothic Semilight" panose="020B0502040204020203" charset="-122"/>
              <a:cs typeface="Malgun Gothic Semilight" panose="020B0502040204020203" charset="-122"/>
            </a:endParaRPr>
          </a:p>
          <a:p>
            <a:pPr marL="12700" marR="5080">
              <a:lnSpc>
                <a:spcPct val="137000"/>
              </a:lnSpc>
              <a:spcBef>
                <a:spcPts val="975"/>
              </a:spcBef>
            </a:pPr>
            <a:r>
              <a:rPr sz="170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Training</a:t>
            </a:r>
            <a:r>
              <a:rPr sz="1700" spc="7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algorithms</a:t>
            </a:r>
            <a:r>
              <a:rPr sz="1700" spc="8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to</a:t>
            </a:r>
            <a:r>
              <a:rPr sz="1700" spc="-9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classify</a:t>
            </a:r>
            <a:r>
              <a:rPr sz="1700" spc="14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</a:t>
            </a:r>
            <a:r>
              <a:rPr sz="1700" spc="18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symptoms</a:t>
            </a:r>
            <a:r>
              <a:rPr sz="1700" spc="8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present</a:t>
            </a:r>
            <a:r>
              <a:rPr sz="1700" spc="7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in</a:t>
            </a:r>
            <a:r>
              <a:rPr sz="170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plant</a:t>
            </a:r>
            <a:r>
              <a:rPr sz="170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images,</a:t>
            </a:r>
            <a:r>
              <a:rPr sz="1700" spc="2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enabling </a:t>
            </a:r>
            <a:r>
              <a:rPr sz="1700" spc="-46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automated</a:t>
            </a:r>
            <a:r>
              <a:rPr sz="1700" spc="-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diagnosis.</a:t>
            </a:r>
            <a:endParaRPr sz="170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7729" y="4324858"/>
            <a:ext cx="1274445" cy="506730"/>
            <a:chOff x="2157729" y="4324858"/>
            <a:chExt cx="1274445" cy="506730"/>
          </a:xfrm>
        </p:grpSpPr>
        <p:sp>
          <p:nvSpPr>
            <p:cNvPr id="10" name="object 10"/>
            <p:cNvSpPr/>
            <p:nvPr/>
          </p:nvSpPr>
          <p:spPr>
            <a:xfrm>
              <a:off x="2660903" y="4556760"/>
              <a:ext cx="771525" cy="43180"/>
            </a:xfrm>
            <a:custGeom>
              <a:avLst/>
              <a:gdLst/>
              <a:ahLst/>
              <a:cxnLst/>
              <a:rect l="l" t="t" r="r" b="b"/>
              <a:pathLst>
                <a:path w="771525" h="43179">
                  <a:moveTo>
                    <a:pt x="749807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749807" y="42672"/>
                  </a:lnTo>
                  <a:lnTo>
                    <a:pt x="758124" y="40999"/>
                  </a:lnTo>
                  <a:lnTo>
                    <a:pt x="764905" y="36433"/>
                  </a:lnTo>
                  <a:lnTo>
                    <a:pt x="769471" y="29652"/>
                  </a:lnTo>
                  <a:lnTo>
                    <a:pt x="771144" y="21336"/>
                  </a:lnTo>
                  <a:lnTo>
                    <a:pt x="769471" y="13019"/>
                  </a:lnTo>
                  <a:lnTo>
                    <a:pt x="764905" y="6238"/>
                  </a:lnTo>
                  <a:lnTo>
                    <a:pt x="758124" y="1672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484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64079" y="4331208"/>
              <a:ext cx="497205" cy="494030"/>
            </a:xfrm>
            <a:custGeom>
              <a:avLst/>
              <a:gdLst/>
              <a:ahLst/>
              <a:cxnLst/>
              <a:rect l="l" t="t" r="r" b="b"/>
              <a:pathLst>
                <a:path w="497205" h="494029">
                  <a:moveTo>
                    <a:pt x="398018" y="0"/>
                  </a:moveTo>
                  <a:lnTo>
                    <a:pt x="98806" y="0"/>
                  </a:lnTo>
                  <a:lnTo>
                    <a:pt x="60328" y="7758"/>
                  </a:lnTo>
                  <a:lnTo>
                    <a:pt x="28924" y="28924"/>
                  </a:lnTo>
                  <a:lnTo>
                    <a:pt x="7758" y="60328"/>
                  </a:lnTo>
                  <a:lnTo>
                    <a:pt x="0" y="98805"/>
                  </a:lnTo>
                  <a:lnTo>
                    <a:pt x="0" y="394969"/>
                  </a:lnTo>
                  <a:lnTo>
                    <a:pt x="7758" y="433447"/>
                  </a:lnTo>
                  <a:lnTo>
                    <a:pt x="28924" y="464851"/>
                  </a:lnTo>
                  <a:lnTo>
                    <a:pt x="60328" y="486017"/>
                  </a:lnTo>
                  <a:lnTo>
                    <a:pt x="98806" y="493775"/>
                  </a:lnTo>
                  <a:lnTo>
                    <a:pt x="398018" y="493775"/>
                  </a:lnTo>
                  <a:lnTo>
                    <a:pt x="436495" y="486017"/>
                  </a:lnTo>
                  <a:lnTo>
                    <a:pt x="467899" y="464851"/>
                  </a:lnTo>
                  <a:lnTo>
                    <a:pt x="489065" y="433447"/>
                  </a:lnTo>
                  <a:lnTo>
                    <a:pt x="496824" y="394969"/>
                  </a:lnTo>
                  <a:lnTo>
                    <a:pt x="496824" y="98805"/>
                  </a:lnTo>
                  <a:lnTo>
                    <a:pt x="489065" y="60328"/>
                  </a:lnTo>
                  <a:lnTo>
                    <a:pt x="467899" y="28924"/>
                  </a:lnTo>
                  <a:lnTo>
                    <a:pt x="436495" y="7758"/>
                  </a:lnTo>
                  <a:lnTo>
                    <a:pt x="398018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64079" y="4331208"/>
              <a:ext cx="497205" cy="494030"/>
            </a:xfrm>
            <a:custGeom>
              <a:avLst/>
              <a:gdLst/>
              <a:ahLst/>
              <a:cxnLst/>
              <a:rect l="l" t="t" r="r" b="b"/>
              <a:pathLst>
                <a:path w="497205" h="494029">
                  <a:moveTo>
                    <a:pt x="0" y="98805"/>
                  </a:moveTo>
                  <a:lnTo>
                    <a:pt x="7758" y="60328"/>
                  </a:lnTo>
                  <a:lnTo>
                    <a:pt x="28924" y="28924"/>
                  </a:lnTo>
                  <a:lnTo>
                    <a:pt x="60328" y="7758"/>
                  </a:lnTo>
                  <a:lnTo>
                    <a:pt x="98806" y="0"/>
                  </a:lnTo>
                  <a:lnTo>
                    <a:pt x="398018" y="0"/>
                  </a:lnTo>
                  <a:lnTo>
                    <a:pt x="436495" y="7758"/>
                  </a:lnTo>
                  <a:lnTo>
                    <a:pt x="467899" y="28924"/>
                  </a:lnTo>
                  <a:lnTo>
                    <a:pt x="489065" y="60328"/>
                  </a:lnTo>
                  <a:lnTo>
                    <a:pt x="496824" y="98805"/>
                  </a:lnTo>
                  <a:lnTo>
                    <a:pt x="496824" y="394969"/>
                  </a:lnTo>
                  <a:lnTo>
                    <a:pt x="489065" y="433447"/>
                  </a:lnTo>
                  <a:lnTo>
                    <a:pt x="467899" y="464851"/>
                  </a:lnTo>
                  <a:lnTo>
                    <a:pt x="436495" y="486017"/>
                  </a:lnTo>
                  <a:lnTo>
                    <a:pt x="398018" y="493775"/>
                  </a:lnTo>
                  <a:lnTo>
                    <a:pt x="98806" y="493775"/>
                  </a:lnTo>
                  <a:lnTo>
                    <a:pt x="60328" y="486017"/>
                  </a:lnTo>
                  <a:lnTo>
                    <a:pt x="28924" y="464851"/>
                  </a:lnTo>
                  <a:lnTo>
                    <a:pt x="7758" y="433447"/>
                  </a:lnTo>
                  <a:lnTo>
                    <a:pt x="0" y="394969"/>
                  </a:lnTo>
                  <a:lnTo>
                    <a:pt x="0" y="98805"/>
                  </a:lnTo>
                  <a:close/>
                </a:path>
              </a:pathLst>
            </a:custGeom>
            <a:ln w="12192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11400" y="4390085"/>
            <a:ext cx="2025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2</a:t>
            </a:r>
            <a:endParaRPr sz="260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3701" y="4393768"/>
            <a:ext cx="8415020" cy="1186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Pattern</a:t>
            </a:r>
            <a:r>
              <a:rPr sz="2150" spc="-114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2150" spc="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Analysis</a:t>
            </a:r>
            <a:endParaRPr sz="2150">
              <a:latin typeface="Malgun Gothic Semilight" panose="020B0502040204020203" charset="-122"/>
              <a:cs typeface="Malgun Gothic Semilight" panose="020B0502040204020203" charset="-122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Identifying</a:t>
            </a:r>
            <a:r>
              <a:rPr sz="170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subtle</a:t>
            </a:r>
            <a:r>
              <a:rPr sz="1700" spc="7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patterns</a:t>
            </a:r>
            <a:r>
              <a:rPr sz="1700" spc="1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</a:t>
            </a:r>
            <a:r>
              <a:rPr sz="1700" spc="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variations</a:t>
            </a:r>
            <a:r>
              <a:rPr sz="1700" spc="1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in</a:t>
            </a:r>
            <a:r>
              <a:rPr sz="170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leaf</a:t>
            </a:r>
            <a:r>
              <a:rPr sz="1700" spc="9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color</a:t>
            </a:r>
            <a:r>
              <a:rPr sz="170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</a:t>
            </a:r>
            <a:r>
              <a:rPr sz="170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texture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as</a:t>
            </a:r>
            <a:r>
              <a:rPr sz="1700" spc="204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early</a:t>
            </a:r>
            <a:r>
              <a:rPr sz="1700" spc="1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indicators</a:t>
            </a:r>
            <a:r>
              <a:rPr sz="1700" spc="1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of</a:t>
            </a:r>
            <a:endParaRPr sz="1700">
              <a:latin typeface="Malgun Gothic Semilight" panose="020B0502040204020203" charset="-122"/>
              <a:cs typeface="Malgun Gothic Semilight" panose="020B0502040204020203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700" spc="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</a:t>
            </a:r>
            <a:r>
              <a:rPr sz="1700" spc="1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presence.</a:t>
            </a:r>
            <a:endParaRPr sz="170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57983" y="6166103"/>
            <a:ext cx="1274445" cy="509270"/>
            <a:chOff x="2157983" y="6166103"/>
            <a:chExt cx="1274445" cy="509270"/>
          </a:xfrm>
        </p:grpSpPr>
        <p:sp>
          <p:nvSpPr>
            <p:cNvPr id="16" name="object 16"/>
            <p:cNvSpPr/>
            <p:nvPr/>
          </p:nvSpPr>
          <p:spPr>
            <a:xfrm>
              <a:off x="2660903" y="6397751"/>
              <a:ext cx="771525" cy="43180"/>
            </a:xfrm>
            <a:custGeom>
              <a:avLst/>
              <a:gdLst/>
              <a:ahLst/>
              <a:cxnLst/>
              <a:rect l="l" t="t" r="r" b="b"/>
              <a:pathLst>
                <a:path w="771525" h="43179">
                  <a:moveTo>
                    <a:pt x="749807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749807" y="42672"/>
                  </a:lnTo>
                  <a:lnTo>
                    <a:pt x="758124" y="40999"/>
                  </a:lnTo>
                  <a:lnTo>
                    <a:pt x="764905" y="36433"/>
                  </a:lnTo>
                  <a:lnTo>
                    <a:pt x="769471" y="29652"/>
                  </a:lnTo>
                  <a:lnTo>
                    <a:pt x="771144" y="21336"/>
                  </a:lnTo>
                  <a:lnTo>
                    <a:pt x="769471" y="13019"/>
                  </a:lnTo>
                  <a:lnTo>
                    <a:pt x="764905" y="6238"/>
                  </a:lnTo>
                  <a:lnTo>
                    <a:pt x="758124" y="1672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484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64079" y="6172199"/>
              <a:ext cx="497205" cy="497205"/>
            </a:xfrm>
            <a:custGeom>
              <a:avLst/>
              <a:gdLst/>
              <a:ahLst/>
              <a:cxnLst/>
              <a:rect l="l" t="t" r="r" b="b"/>
              <a:pathLst>
                <a:path w="497205" h="497204">
                  <a:moveTo>
                    <a:pt x="397509" y="0"/>
                  </a:moveTo>
                  <a:lnTo>
                    <a:pt x="99313" y="0"/>
                  </a:lnTo>
                  <a:lnTo>
                    <a:pt x="60650" y="7802"/>
                  </a:lnTo>
                  <a:lnTo>
                    <a:pt x="29082" y="29082"/>
                  </a:lnTo>
                  <a:lnTo>
                    <a:pt x="7802" y="60650"/>
                  </a:lnTo>
                  <a:lnTo>
                    <a:pt x="0" y="99313"/>
                  </a:lnTo>
                  <a:lnTo>
                    <a:pt x="0" y="397510"/>
                  </a:lnTo>
                  <a:lnTo>
                    <a:pt x="7802" y="436173"/>
                  </a:lnTo>
                  <a:lnTo>
                    <a:pt x="29082" y="467741"/>
                  </a:lnTo>
                  <a:lnTo>
                    <a:pt x="60650" y="489021"/>
                  </a:lnTo>
                  <a:lnTo>
                    <a:pt x="99313" y="496824"/>
                  </a:lnTo>
                  <a:lnTo>
                    <a:pt x="397509" y="496824"/>
                  </a:lnTo>
                  <a:lnTo>
                    <a:pt x="436173" y="489021"/>
                  </a:lnTo>
                  <a:lnTo>
                    <a:pt x="467741" y="467741"/>
                  </a:lnTo>
                  <a:lnTo>
                    <a:pt x="489021" y="436173"/>
                  </a:lnTo>
                  <a:lnTo>
                    <a:pt x="496824" y="397510"/>
                  </a:lnTo>
                  <a:lnTo>
                    <a:pt x="496824" y="99313"/>
                  </a:lnTo>
                  <a:lnTo>
                    <a:pt x="489021" y="60650"/>
                  </a:lnTo>
                  <a:lnTo>
                    <a:pt x="467740" y="29082"/>
                  </a:lnTo>
                  <a:lnTo>
                    <a:pt x="436173" y="7802"/>
                  </a:lnTo>
                  <a:lnTo>
                    <a:pt x="397509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64079" y="6172199"/>
              <a:ext cx="497205" cy="497205"/>
            </a:xfrm>
            <a:custGeom>
              <a:avLst/>
              <a:gdLst/>
              <a:ahLst/>
              <a:cxnLst/>
              <a:rect l="l" t="t" r="r" b="b"/>
              <a:pathLst>
                <a:path w="497205" h="497204">
                  <a:moveTo>
                    <a:pt x="0" y="99313"/>
                  </a:moveTo>
                  <a:lnTo>
                    <a:pt x="7802" y="60650"/>
                  </a:lnTo>
                  <a:lnTo>
                    <a:pt x="29082" y="29082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397509" y="0"/>
                  </a:lnTo>
                  <a:lnTo>
                    <a:pt x="436173" y="7802"/>
                  </a:lnTo>
                  <a:lnTo>
                    <a:pt x="467740" y="29082"/>
                  </a:lnTo>
                  <a:lnTo>
                    <a:pt x="489021" y="60650"/>
                  </a:lnTo>
                  <a:lnTo>
                    <a:pt x="496824" y="99313"/>
                  </a:lnTo>
                  <a:lnTo>
                    <a:pt x="496824" y="397510"/>
                  </a:lnTo>
                  <a:lnTo>
                    <a:pt x="489021" y="436173"/>
                  </a:lnTo>
                  <a:lnTo>
                    <a:pt x="467741" y="467741"/>
                  </a:lnTo>
                  <a:lnTo>
                    <a:pt x="436173" y="489021"/>
                  </a:lnTo>
                  <a:lnTo>
                    <a:pt x="397509" y="496824"/>
                  </a:lnTo>
                  <a:lnTo>
                    <a:pt x="99313" y="496824"/>
                  </a:lnTo>
                  <a:lnTo>
                    <a:pt x="60650" y="489021"/>
                  </a:lnTo>
                  <a:lnTo>
                    <a:pt x="29082" y="467741"/>
                  </a:lnTo>
                  <a:lnTo>
                    <a:pt x="7802" y="436173"/>
                  </a:lnTo>
                  <a:lnTo>
                    <a:pt x="0" y="397510"/>
                  </a:lnTo>
                  <a:lnTo>
                    <a:pt x="0" y="99313"/>
                  </a:lnTo>
                  <a:close/>
                </a:path>
              </a:pathLst>
            </a:custGeom>
            <a:ln w="12192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13558" y="6233540"/>
            <a:ext cx="20256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3</a:t>
            </a:r>
            <a:endParaRPr sz="260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3701" y="6236919"/>
            <a:ext cx="8668385" cy="1186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Ensemble</a:t>
            </a:r>
            <a:r>
              <a:rPr sz="2150" spc="7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2150" spc="-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Methods</a:t>
            </a:r>
            <a:endParaRPr sz="2150">
              <a:latin typeface="Malgun Gothic Semilight" panose="020B0502040204020203" charset="-122"/>
              <a:cs typeface="Malgun Gothic Semilight" panose="020B0502040204020203" charset="-122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Combining</a:t>
            </a:r>
            <a:r>
              <a:rPr sz="170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multiple</a:t>
            </a:r>
            <a:r>
              <a:rPr sz="170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models</a:t>
            </a:r>
            <a:r>
              <a:rPr sz="1700" spc="1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to</a:t>
            </a:r>
            <a:r>
              <a:rPr sz="1700" spc="-9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improve</a:t>
            </a:r>
            <a:r>
              <a:rPr sz="170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the</a:t>
            </a:r>
            <a:r>
              <a:rPr sz="170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accuracy</a:t>
            </a:r>
            <a:r>
              <a:rPr sz="1700" spc="17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</a:t>
            </a:r>
            <a:r>
              <a:rPr sz="170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robustness</a:t>
            </a:r>
            <a:r>
              <a:rPr sz="1700" spc="29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of</a:t>
            </a:r>
            <a:r>
              <a:rPr sz="1700" spc="-7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</a:t>
            </a:r>
            <a:r>
              <a:rPr sz="1700" spc="1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0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detection</a:t>
            </a:r>
            <a:endParaRPr sz="1700">
              <a:latin typeface="Malgun Gothic Semilight" panose="020B0502040204020203" charset="-122"/>
              <a:cs typeface="Malgun Gothic Semilight" panose="020B0502040204020203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700" spc="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systems.</a:t>
            </a:r>
            <a:endParaRPr sz="170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40404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7217" y="1478102"/>
            <a:ext cx="8327390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-10" dirty="0"/>
              <a:t>I</a:t>
            </a:r>
            <a:r>
              <a:rPr spc="85" dirty="0"/>
              <a:t>m</a:t>
            </a:r>
            <a:r>
              <a:rPr spc="70" dirty="0"/>
              <a:t>po</a:t>
            </a:r>
            <a:r>
              <a:rPr spc="-35" dirty="0"/>
              <a:t>r</a:t>
            </a:r>
            <a:r>
              <a:rPr spc="55" dirty="0"/>
              <a:t>t</a:t>
            </a:r>
            <a:r>
              <a:rPr spc="-190" dirty="0"/>
              <a:t>a</a:t>
            </a:r>
            <a:r>
              <a:rPr spc="20" dirty="0"/>
              <a:t>n</a:t>
            </a:r>
            <a:r>
              <a:rPr spc="25" dirty="0"/>
              <a:t>c</a:t>
            </a:r>
            <a:r>
              <a:rPr spc="10" dirty="0"/>
              <a:t>e</a:t>
            </a:r>
            <a:r>
              <a:rPr spc="50" dirty="0"/>
              <a:t> </a:t>
            </a:r>
            <a:r>
              <a:rPr spc="114" dirty="0"/>
              <a:t>o</a:t>
            </a:r>
            <a:r>
              <a:rPr spc="5" dirty="0"/>
              <a:t>f</a:t>
            </a:r>
            <a:r>
              <a:rPr spc="-290" dirty="0"/>
              <a:t> </a:t>
            </a:r>
            <a:r>
              <a:rPr spc="-340" dirty="0"/>
              <a:t>E</a:t>
            </a:r>
            <a:r>
              <a:rPr spc="-190" dirty="0"/>
              <a:t>a</a:t>
            </a:r>
            <a:r>
              <a:rPr spc="55" dirty="0"/>
              <a:t>r</a:t>
            </a:r>
            <a:r>
              <a:rPr spc="5" dirty="0"/>
              <a:t>l</a:t>
            </a:r>
            <a:r>
              <a:rPr spc="10" dirty="0"/>
              <a:t>y</a:t>
            </a:r>
            <a:r>
              <a:rPr spc="-40" dirty="0"/>
              <a:t> </a:t>
            </a:r>
            <a:r>
              <a:rPr spc="-55" dirty="0"/>
              <a:t>D</a:t>
            </a:r>
            <a:r>
              <a:rPr spc="-25" dirty="0"/>
              <a:t>e</a:t>
            </a:r>
            <a:r>
              <a:rPr spc="175" dirty="0"/>
              <a:t>t</a:t>
            </a:r>
            <a:r>
              <a:rPr spc="-140" dirty="0"/>
              <a:t>e</a:t>
            </a:r>
            <a:r>
              <a:rPr spc="10" dirty="0"/>
              <a:t>c</a:t>
            </a:r>
            <a:r>
              <a:rPr spc="150" dirty="0"/>
              <a:t>t</a:t>
            </a:r>
            <a:r>
              <a:rPr spc="-35" dirty="0"/>
              <a:t>i</a:t>
            </a:r>
            <a:r>
              <a:rPr spc="45" dirty="0"/>
              <a:t>o</a:t>
            </a:r>
            <a:r>
              <a:rPr spc="10" dirty="0"/>
              <a:t>n</a:t>
            </a:r>
            <a:r>
              <a:rPr spc="-20" dirty="0"/>
              <a:t> </a:t>
            </a:r>
            <a:r>
              <a:rPr spc="-140" dirty="0"/>
              <a:t>a</a:t>
            </a:r>
            <a:r>
              <a:rPr spc="20" dirty="0"/>
              <a:t>n</a:t>
            </a:r>
            <a:r>
              <a:rPr spc="5" dirty="0"/>
              <a:t>d  </a:t>
            </a:r>
            <a:r>
              <a:rPr spc="15" dirty="0"/>
              <a:t>Prevention</a:t>
            </a:r>
            <a:endParaRPr spc="15" dirty="0"/>
          </a:p>
        </p:txBody>
      </p:sp>
      <p:grpSp>
        <p:nvGrpSpPr>
          <p:cNvPr id="5" name="object 5"/>
          <p:cNvGrpSpPr/>
          <p:nvPr/>
        </p:nvGrpSpPr>
        <p:grpSpPr>
          <a:xfrm>
            <a:off x="2033016" y="3364991"/>
            <a:ext cx="515620" cy="515620"/>
            <a:chOff x="2033016" y="3364991"/>
            <a:chExt cx="515620" cy="515620"/>
          </a:xfrm>
        </p:grpSpPr>
        <p:sp>
          <p:nvSpPr>
            <p:cNvPr id="6" name="object 6"/>
            <p:cNvSpPr/>
            <p:nvPr/>
          </p:nvSpPr>
          <p:spPr>
            <a:xfrm>
              <a:off x="2040636" y="337261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79">
                  <a:moveTo>
                    <a:pt x="399922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399922" y="499872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1" y="399923"/>
                  </a:lnTo>
                  <a:lnTo>
                    <a:pt x="499871" y="99949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2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40636" y="337261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7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2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1" y="99949"/>
                  </a:lnTo>
                  <a:lnTo>
                    <a:pt x="499871" y="399923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2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39592" y="3460241"/>
            <a:ext cx="2326005" cy="260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5" dirty="0">
                <a:solidFill>
                  <a:srgbClr val="E4DFDF"/>
                </a:solidFill>
                <a:latin typeface="Arial MT"/>
                <a:cs typeface="Arial MT"/>
              </a:rPr>
              <a:t>Minimizing</a:t>
            </a:r>
            <a:r>
              <a:rPr sz="2150" spc="-8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E4DFDF"/>
                </a:solidFill>
                <a:latin typeface="Arial MT"/>
                <a:cs typeface="Arial MT"/>
              </a:rPr>
              <a:t>Crop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5" dirty="0">
                <a:solidFill>
                  <a:srgbClr val="E4DFDF"/>
                </a:solidFill>
                <a:latin typeface="Arial MT"/>
                <a:cs typeface="Arial MT"/>
              </a:rPr>
              <a:t>Losses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25"/>
              </a:spcBef>
            </a:pPr>
            <a:r>
              <a:rPr sz="1750" spc="-25" dirty="0">
                <a:solidFill>
                  <a:srgbClr val="E4DFDF"/>
                </a:solidFill>
                <a:latin typeface="Arial MT"/>
                <a:cs typeface="Arial MT"/>
              </a:rPr>
              <a:t>Early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disease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detection </a:t>
            </a:r>
            <a:r>
              <a:rPr sz="1750" spc="-4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helps in taking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prompt </a:t>
            </a:r>
            <a:r>
              <a:rPr sz="1750" spc="1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preventive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measures,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reducing the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impact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on </a:t>
            </a:r>
            <a:r>
              <a:rPr sz="1750" spc="-4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crop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Arial MT"/>
                <a:cs typeface="Arial MT"/>
              </a:rPr>
              <a:t>yield.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3559" y="3364991"/>
            <a:ext cx="515620" cy="515620"/>
            <a:chOff x="5623559" y="3364991"/>
            <a:chExt cx="515620" cy="515620"/>
          </a:xfrm>
        </p:grpSpPr>
        <p:sp>
          <p:nvSpPr>
            <p:cNvPr id="10" name="object 10"/>
            <p:cNvSpPr/>
            <p:nvPr/>
          </p:nvSpPr>
          <p:spPr>
            <a:xfrm>
              <a:off x="5631179" y="337261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99923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399923" y="499872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2" y="399923"/>
                  </a:lnTo>
                  <a:lnTo>
                    <a:pt x="499872" y="99949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31179" y="337261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3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2" y="99949"/>
                  </a:lnTo>
                  <a:lnTo>
                    <a:pt x="499872" y="399923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3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184273" y="3428187"/>
            <a:ext cx="380301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604895" algn="l"/>
              </a:tabLst>
            </a:pPr>
            <a:r>
              <a:rPr sz="2600" spc="5" dirty="0">
                <a:solidFill>
                  <a:srgbClr val="E4DFDF"/>
                </a:solidFill>
                <a:latin typeface="Arial MT"/>
                <a:cs typeface="Arial MT"/>
              </a:rPr>
              <a:t>1</a:t>
            </a:r>
            <a:r>
              <a:rPr sz="2600" spc="5" dirty="0">
                <a:solidFill>
                  <a:srgbClr val="E4DFDF"/>
                </a:solidFill>
                <a:latin typeface="Arial MT"/>
                <a:cs typeface="Arial MT"/>
              </a:rPr>
              <a:t>	</a:t>
            </a:r>
            <a:r>
              <a:rPr sz="2600" spc="5" dirty="0">
                <a:solidFill>
                  <a:srgbClr val="E4DFD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2550" y="3460241"/>
            <a:ext cx="2446655" cy="331279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698500">
              <a:lnSpc>
                <a:spcPct val="105000"/>
              </a:lnSpc>
              <a:spcBef>
                <a:spcPts val="10"/>
              </a:spcBef>
            </a:pPr>
            <a:r>
              <a:rPr sz="2150" spc="10" dirty="0">
                <a:solidFill>
                  <a:srgbClr val="E4DFDF"/>
                </a:solidFill>
                <a:latin typeface="Arial MT"/>
                <a:cs typeface="Arial MT"/>
              </a:rPr>
              <a:t>Reducing </a:t>
            </a:r>
            <a:r>
              <a:rPr sz="2150" spc="1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-315" dirty="0">
                <a:solidFill>
                  <a:srgbClr val="E4DFDF"/>
                </a:solidFill>
                <a:latin typeface="Arial MT"/>
                <a:cs typeface="Arial MT"/>
              </a:rPr>
              <a:t>E</a:t>
            </a:r>
            <a:r>
              <a:rPr sz="2150" spc="20" dirty="0">
                <a:solidFill>
                  <a:srgbClr val="E4DFDF"/>
                </a:solidFill>
                <a:latin typeface="Arial MT"/>
                <a:cs typeface="Arial MT"/>
              </a:rPr>
              <a:t>n</a:t>
            </a:r>
            <a:r>
              <a:rPr sz="2150" spc="-50" dirty="0">
                <a:solidFill>
                  <a:srgbClr val="E4DFDF"/>
                </a:solidFill>
                <a:latin typeface="Arial MT"/>
                <a:cs typeface="Arial MT"/>
              </a:rPr>
              <a:t>v</a:t>
            </a:r>
            <a:r>
              <a:rPr sz="2150" spc="5" dirty="0">
                <a:solidFill>
                  <a:srgbClr val="E4DFDF"/>
                </a:solidFill>
                <a:latin typeface="Arial MT"/>
                <a:cs typeface="Arial MT"/>
              </a:rPr>
              <a:t>i</a:t>
            </a:r>
            <a:r>
              <a:rPr sz="2150" spc="-5" dirty="0">
                <a:solidFill>
                  <a:srgbClr val="E4DFDF"/>
                </a:solidFill>
                <a:latin typeface="Arial MT"/>
                <a:cs typeface="Arial MT"/>
              </a:rPr>
              <a:t>r</a:t>
            </a:r>
            <a:r>
              <a:rPr sz="2150" spc="20" dirty="0">
                <a:solidFill>
                  <a:srgbClr val="E4DFDF"/>
                </a:solidFill>
                <a:latin typeface="Arial MT"/>
                <a:cs typeface="Arial MT"/>
              </a:rPr>
              <a:t>on</a:t>
            </a:r>
            <a:r>
              <a:rPr sz="2150" spc="30" dirty="0">
                <a:solidFill>
                  <a:srgbClr val="E4DFDF"/>
                </a:solidFill>
                <a:latin typeface="Arial MT"/>
                <a:cs typeface="Arial MT"/>
              </a:rPr>
              <a:t>m</a:t>
            </a:r>
            <a:r>
              <a:rPr sz="2150" spc="25" dirty="0">
                <a:solidFill>
                  <a:srgbClr val="E4DFDF"/>
                </a:solidFill>
                <a:latin typeface="Arial MT"/>
                <a:cs typeface="Arial MT"/>
              </a:rPr>
              <a:t>e</a:t>
            </a:r>
            <a:r>
              <a:rPr sz="2150" spc="20" dirty="0">
                <a:solidFill>
                  <a:srgbClr val="E4DFDF"/>
                </a:solidFill>
                <a:latin typeface="Arial MT"/>
                <a:cs typeface="Arial MT"/>
              </a:rPr>
              <a:t>n</a:t>
            </a:r>
            <a:r>
              <a:rPr sz="2150" dirty="0">
                <a:solidFill>
                  <a:srgbClr val="E4DFDF"/>
                </a:solidFill>
                <a:latin typeface="Arial MT"/>
                <a:cs typeface="Arial MT"/>
              </a:rPr>
              <a:t>t</a:t>
            </a:r>
            <a:r>
              <a:rPr sz="2150" spc="20" dirty="0">
                <a:solidFill>
                  <a:srgbClr val="E4DFDF"/>
                </a:solidFill>
                <a:latin typeface="Arial MT"/>
                <a:cs typeface="Arial MT"/>
              </a:rPr>
              <a:t>a</a:t>
            </a:r>
            <a:r>
              <a:rPr sz="2150" spc="5" dirty="0">
                <a:solidFill>
                  <a:srgbClr val="E4DFDF"/>
                </a:solidFill>
                <a:latin typeface="Arial MT"/>
                <a:cs typeface="Arial MT"/>
              </a:rPr>
              <a:t>l  </a:t>
            </a:r>
            <a:r>
              <a:rPr sz="2150" spc="5" dirty="0">
                <a:solidFill>
                  <a:srgbClr val="E4DFDF"/>
                </a:solidFill>
                <a:latin typeface="Arial MT"/>
                <a:cs typeface="Arial MT"/>
              </a:rPr>
              <a:t>Impact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70"/>
              </a:spcBef>
            </a:pPr>
            <a:r>
              <a:rPr sz="1750" spc="-20" dirty="0">
                <a:solidFill>
                  <a:srgbClr val="E4DFDF"/>
                </a:solidFill>
                <a:latin typeface="Arial MT"/>
                <a:cs typeface="Arial MT"/>
              </a:rPr>
              <a:t>Prevention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reduces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 need</a:t>
            </a:r>
            <a:r>
              <a:rPr sz="1750" spc="-4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for</a:t>
            </a:r>
            <a:r>
              <a:rPr sz="1750" spc="-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heavy</a:t>
            </a:r>
            <a:r>
              <a:rPr sz="1750" spc="-6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chemical </a:t>
            </a:r>
            <a:r>
              <a:rPr sz="1750" spc="-4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application,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promoting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sustainable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environmentally friendly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 farming</a:t>
            </a:r>
            <a:r>
              <a:rPr sz="1750" spc="-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practices.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17152" y="3364991"/>
            <a:ext cx="515620" cy="515620"/>
            <a:chOff x="9217152" y="3364991"/>
            <a:chExt cx="515620" cy="515620"/>
          </a:xfrm>
        </p:grpSpPr>
        <p:sp>
          <p:nvSpPr>
            <p:cNvPr id="15" name="object 15"/>
            <p:cNvSpPr/>
            <p:nvPr/>
          </p:nvSpPr>
          <p:spPr>
            <a:xfrm>
              <a:off x="9224772" y="337261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399923" y="0"/>
                  </a:moveTo>
                  <a:lnTo>
                    <a:pt x="99949" y="0"/>
                  </a:lnTo>
                  <a:lnTo>
                    <a:pt x="61025" y="7848"/>
                  </a:lnTo>
                  <a:lnTo>
                    <a:pt x="29257" y="29257"/>
                  </a:lnTo>
                  <a:lnTo>
                    <a:pt x="7848" y="61025"/>
                  </a:lnTo>
                  <a:lnTo>
                    <a:pt x="0" y="99949"/>
                  </a:lnTo>
                  <a:lnTo>
                    <a:pt x="0" y="399923"/>
                  </a:lnTo>
                  <a:lnTo>
                    <a:pt x="7848" y="438846"/>
                  </a:lnTo>
                  <a:lnTo>
                    <a:pt x="29257" y="470614"/>
                  </a:lnTo>
                  <a:lnTo>
                    <a:pt x="61025" y="492023"/>
                  </a:lnTo>
                  <a:lnTo>
                    <a:pt x="99949" y="499872"/>
                  </a:lnTo>
                  <a:lnTo>
                    <a:pt x="399923" y="499872"/>
                  </a:lnTo>
                  <a:lnTo>
                    <a:pt x="438846" y="492023"/>
                  </a:lnTo>
                  <a:lnTo>
                    <a:pt x="470614" y="470614"/>
                  </a:lnTo>
                  <a:lnTo>
                    <a:pt x="492023" y="438846"/>
                  </a:lnTo>
                  <a:lnTo>
                    <a:pt x="499872" y="399923"/>
                  </a:lnTo>
                  <a:lnTo>
                    <a:pt x="499872" y="99949"/>
                  </a:lnTo>
                  <a:lnTo>
                    <a:pt x="492023" y="61025"/>
                  </a:lnTo>
                  <a:lnTo>
                    <a:pt x="470614" y="29257"/>
                  </a:lnTo>
                  <a:lnTo>
                    <a:pt x="438846" y="7848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24772" y="337261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9949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399923" y="0"/>
                  </a:lnTo>
                  <a:lnTo>
                    <a:pt x="438846" y="7848"/>
                  </a:lnTo>
                  <a:lnTo>
                    <a:pt x="470614" y="29257"/>
                  </a:lnTo>
                  <a:lnTo>
                    <a:pt x="492023" y="61025"/>
                  </a:lnTo>
                  <a:lnTo>
                    <a:pt x="499872" y="99949"/>
                  </a:lnTo>
                  <a:lnTo>
                    <a:pt x="499872" y="399923"/>
                  </a:lnTo>
                  <a:lnTo>
                    <a:pt x="492023" y="438846"/>
                  </a:lnTo>
                  <a:lnTo>
                    <a:pt x="470614" y="470614"/>
                  </a:lnTo>
                  <a:lnTo>
                    <a:pt x="438846" y="492023"/>
                  </a:lnTo>
                  <a:lnTo>
                    <a:pt x="399923" y="499872"/>
                  </a:lnTo>
                  <a:lnTo>
                    <a:pt x="99949" y="499872"/>
                  </a:lnTo>
                  <a:lnTo>
                    <a:pt x="61025" y="492023"/>
                  </a:lnTo>
                  <a:lnTo>
                    <a:pt x="29257" y="470614"/>
                  </a:lnTo>
                  <a:lnTo>
                    <a:pt x="7848" y="438846"/>
                  </a:lnTo>
                  <a:lnTo>
                    <a:pt x="0" y="399923"/>
                  </a:lnTo>
                  <a:lnTo>
                    <a:pt x="0" y="99949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369297" y="3428187"/>
            <a:ext cx="21082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00" spc="5" dirty="0">
                <a:solidFill>
                  <a:srgbClr val="E4DFD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25633" y="3460241"/>
            <a:ext cx="2329815" cy="2261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35" dirty="0">
                <a:solidFill>
                  <a:srgbClr val="E4DFDF"/>
                </a:solidFill>
                <a:latin typeface="Arial MT"/>
                <a:cs typeface="Arial MT"/>
              </a:rPr>
              <a:t>Economic</a:t>
            </a:r>
            <a:r>
              <a:rPr sz="2150" spc="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15" dirty="0">
                <a:solidFill>
                  <a:srgbClr val="E4DFDF"/>
                </a:solidFill>
                <a:latin typeface="Arial MT"/>
                <a:cs typeface="Arial MT"/>
              </a:rPr>
              <a:t>Benefits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05"/>
              </a:spcBef>
            </a:pPr>
            <a:r>
              <a:rPr sz="1750" spc="-25" dirty="0">
                <a:solidFill>
                  <a:srgbClr val="E4DFDF"/>
                </a:solidFill>
                <a:latin typeface="Arial MT"/>
                <a:cs typeface="Arial MT"/>
              </a:rPr>
              <a:t>Early</a:t>
            </a:r>
            <a:r>
              <a:rPr sz="1750" spc="5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detection</a:t>
            </a:r>
            <a:r>
              <a:rPr sz="1750" spc="-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saves </a:t>
            </a:r>
            <a:r>
              <a:rPr sz="175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costs</a:t>
            </a:r>
            <a:r>
              <a:rPr sz="1750" spc="-4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25" dirty="0">
                <a:solidFill>
                  <a:srgbClr val="E4DFDF"/>
                </a:solidFill>
                <a:latin typeface="Arial MT"/>
                <a:cs typeface="Arial MT"/>
              </a:rPr>
              <a:t>by</a:t>
            </a:r>
            <a:r>
              <a:rPr sz="1750" spc="-8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minimizing</a:t>
            </a:r>
            <a:r>
              <a:rPr sz="1750" spc="-3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the </a:t>
            </a:r>
            <a:r>
              <a:rPr sz="1750" spc="-4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spread</a:t>
            </a:r>
            <a:r>
              <a:rPr sz="1750" spc="-4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of</a:t>
            </a:r>
            <a:r>
              <a:rPr sz="1750" spc="-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diseases</a:t>
            </a:r>
            <a:r>
              <a:rPr sz="1750" spc="-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750" spc="-4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need </a:t>
            </a:r>
            <a:r>
              <a:rPr sz="1750" spc="5" dirty="0">
                <a:solidFill>
                  <a:srgbClr val="E4DFDF"/>
                </a:solidFill>
                <a:latin typeface="Arial MT"/>
                <a:cs typeface="Arial MT"/>
              </a:rPr>
              <a:t>for </a:t>
            </a:r>
            <a:r>
              <a:rPr sz="1750" spc="-5" dirty="0">
                <a:solidFill>
                  <a:srgbClr val="E4DFDF"/>
                </a:solidFill>
                <a:latin typeface="Arial MT"/>
                <a:cs typeface="Arial MT"/>
              </a:rPr>
              <a:t>extensive </a:t>
            </a:r>
            <a:r>
              <a:rPr sz="1750" dirty="0">
                <a:solidFill>
                  <a:srgbClr val="E4DFDF"/>
                </a:solidFill>
                <a:latin typeface="Arial MT"/>
                <a:cs typeface="Arial MT"/>
              </a:rPr>
              <a:t> treatments.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863" y="571246"/>
            <a:ext cx="8446135" cy="129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110"/>
              </a:lnSpc>
            </a:pPr>
            <a:r>
              <a:rPr sz="4050" spc="25" dirty="0"/>
              <a:t>Recommendations </a:t>
            </a:r>
            <a:r>
              <a:rPr sz="4050" spc="30" dirty="0"/>
              <a:t>for </a:t>
            </a:r>
            <a:r>
              <a:rPr sz="4050" spc="-15" dirty="0"/>
              <a:t>Plant </a:t>
            </a:r>
            <a:r>
              <a:rPr sz="4050" dirty="0"/>
              <a:t>Disease </a:t>
            </a:r>
            <a:r>
              <a:rPr sz="4050" spc="-1115" dirty="0"/>
              <a:t> </a:t>
            </a:r>
            <a:r>
              <a:rPr sz="4050" spc="10" dirty="0"/>
              <a:t>Management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2459863" y="2389758"/>
            <a:ext cx="178181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2050" spc="-10" dirty="0">
                <a:solidFill>
                  <a:srgbClr val="F1F1F3"/>
                </a:solidFill>
                <a:latin typeface="Arial MT"/>
                <a:cs typeface="Arial MT"/>
              </a:rPr>
              <a:t>Integrated</a:t>
            </a:r>
            <a:r>
              <a:rPr sz="2050" spc="-85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F1F1F3"/>
                </a:solidFill>
                <a:latin typeface="Arial MT"/>
                <a:cs typeface="Arial MT"/>
              </a:rPr>
              <a:t>Pest </a:t>
            </a:r>
            <a:r>
              <a:rPr sz="2050" spc="-555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1F1F3"/>
                </a:solidFill>
                <a:latin typeface="Arial MT"/>
                <a:cs typeface="Arial MT"/>
              </a:rPr>
              <a:t>Management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9863" y="3236518"/>
            <a:ext cx="2729865" cy="290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5"/>
              </a:spcBef>
            </a:pP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Implementing a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holistic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 approach,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20" dirty="0">
                <a:solidFill>
                  <a:srgbClr val="E4DFDF"/>
                </a:solidFill>
                <a:latin typeface="Arial MT"/>
                <a:cs typeface="Arial MT"/>
              </a:rPr>
              <a:t>incorporating 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biological,</a:t>
            </a:r>
            <a:r>
              <a:rPr sz="1600" spc="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cultural,</a:t>
            </a:r>
            <a:r>
              <a:rPr sz="1600" spc="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chemical</a:t>
            </a:r>
            <a:r>
              <a:rPr sz="1600" spc="10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20" dirty="0">
                <a:solidFill>
                  <a:srgbClr val="E4DFDF"/>
                </a:solidFill>
                <a:latin typeface="Arial MT"/>
                <a:cs typeface="Arial MT"/>
              </a:rPr>
              <a:t>control</a:t>
            </a:r>
            <a:r>
              <a:rPr sz="1600" spc="-8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measures</a:t>
            </a:r>
            <a:r>
              <a:rPr sz="1600" spc="7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35" dirty="0">
                <a:solidFill>
                  <a:srgbClr val="E4DFDF"/>
                </a:solidFill>
                <a:latin typeface="Arial MT"/>
                <a:cs typeface="Arial MT"/>
              </a:rPr>
              <a:t>to </a:t>
            </a:r>
            <a:r>
              <a:rPr sz="1600" spc="-4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manage  </a:t>
            </a: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diseases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DFDF"/>
                </a:solidFill>
                <a:latin typeface="Arial MT"/>
                <a:cs typeface="Arial MT"/>
              </a:rPr>
              <a:t>sustainably.</a:t>
            </a:r>
            <a:endParaRPr sz="1600" spc="-10" dirty="0">
              <a:solidFill>
                <a:srgbClr val="E4DFD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36000"/>
              </a:lnSpc>
              <a:spcBef>
                <a:spcPts val="10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ts val="1550"/>
              </a:lnSpc>
            </a:pPr>
            <a:r>
              <a:rPr sz="1600" spc="-45" dirty="0">
                <a:solidFill>
                  <a:srgbClr val="E4DFDF"/>
                </a:solidFill>
                <a:latin typeface="Arial MT"/>
                <a:cs typeface="Arial MT"/>
              </a:rPr>
              <a:t>I</a:t>
            </a:r>
            <a:r>
              <a:rPr sz="1600" spc="100" dirty="0">
                <a:solidFill>
                  <a:srgbClr val="E4DFDF"/>
                </a:solidFill>
                <a:latin typeface="Arial MT"/>
                <a:cs typeface="Arial MT"/>
              </a:rPr>
              <a:t>M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G</a:t>
            </a:r>
            <a:r>
              <a:rPr sz="1600" spc="-4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E4DFDF"/>
                </a:solidFill>
                <a:latin typeface="Arial MT"/>
                <a:cs typeface="Arial MT"/>
              </a:rPr>
              <a:t>q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u</a:t>
            </a:r>
            <a:r>
              <a:rPr sz="1600" spc="-30" dirty="0">
                <a:solidFill>
                  <a:srgbClr val="E4DFDF"/>
                </a:solidFill>
                <a:latin typeface="Arial MT"/>
                <a:cs typeface="Arial MT"/>
              </a:rPr>
              <a:t>e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r</a:t>
            </a:r>
            <a:r>
              <a:rPr sz="1600" spc="-35" dirty="0">
                <a:solidFill>
                  <a:srgbClr val="E4DFDF"/>
                </a:solidFill>
                <a:latin typeface="Arial MT"/>
                <a:cs typeface="Arial MT"/>
              </a:rPr>
              <a:t>y</a:t>
            </a:r>
            <a:r>
              <a:rPr sz="1600" spc="20" dirty="0">
                <a:solidFill>
                  <a:srgbClr val="E4DFDF"/>
                </a:solidFill>
                <a:latin typeface="Arial MT"/>
                <a:cs typeface="Arial MT"/>
              </a:rPr>
              <a:t>=</a:t>
            </a:r>
            <a:r>
              <a:rPr sz="1600" spc="-30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"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i</a:t>
            </a:r>
            <a:r>
              <a:rPr sz="1600" spc="-10" dirty="0">
                <a:solidFill>
                  <a:srgbClr val="E4DFDF"/>
                </a:solidFill>
                <a:latin typeface="Arial MT"/>
                <a:cs typeface="Arial MT"/>
              </a:rPr>
              <a:t>n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t</a:t>
            </a:r>
            <a:r>
              <a:rPr sz="1600" spc="-30" dirty="0">
                <a:solidFill>
                  <a:srgbClr val="E4DFDF"/>
                </a:solidFill>
                <a:latin typeface="Arial MT"/>
                <a:cs typeface="Arial MT"/>
              </a:rPr>
              <a:t>e</a:t>
            </a:r>
            <a:r>
              <a:rPr sz="1600" spc="60" dirty="0">
                <a:solidFill>
                  <a:srgbClr val="E4DFDF"/>
                </a:solidFill>
                <a:latin typeface="Arial MT"/>
                <a:cs typeface="Arial MT"/>
              </a:rPr>
              <a:t>g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r</a:t>
            </a:r>
            <a:r>
              <a:rPr sz="1600" spc="-55" dirty="0">
                <a:solidFill>
                  <a:srgbClr val="E4DFDF"/>
                </a:solidFill>
                <a:latin typeface="Arial MT"/>
                <a:cs typeface="Arial MT"/>
              </a:rPr>
              <a:t>a</a:t>
            </a:r>
            <a:r>
              <a:rPr sz="1600" spc="75" dirty="0">
                <a:solidFill>
                  <a:srgbClr val="E4DFDF"/>
                </a:solidFill>
                <a:latin typeface="Arial MT"/>
                <a:cs typeface="Arial MT"/>
              </a:rPr>
              <a:t>t</a:t>
            </a:r>
            <a:r>
              <a:rPr sz="1600" spc="-30" dirty="0">
                <a:solidFill>
                  <a:srgbClr val="E4DFDF"/>
                </a:solidFill>
                <a:latin typeface="Arial MT"/>
                <a:cs typeface="Arial MT"/>
              </a:rPr>
              <a:t>e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d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60" dirty="0">
                <a:solidFill>
                  <a:srgbClr val="E4DFDF"/>
                </a:solidFill>
                <a:latin typeface="Arial MT"/>
                <a:cs typeface="Arial MT"/>
              </a:rPr>
              <a:t>p</a:t>
            </a:r>
            <a:r>
              <a:rPr sz="1600" spc="-10" dirty="0">
                <a:solidFill>
                  <a:srgbClr val="E4DFDF"/>
                </a:solidFill>
                <a:latin typeface="Arial MT"/>
                <a:cs typeface="Arial MT"/>
              </a:rPr>
              <a:t>e</a:t>
            </a:r>
            <a:r>
              <a:rPr sz="1600" spc="-135" dirty="0">
                <a:solidFill>
                  <a:srgbClr val="E4DFDF"/>
                </a:solidFill>
                <a:latin typeface="Arial MT"/>
                <a:cs typeface="Arial MT"/>
              </a:rPr>
              <a:t>s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management</a:t>
            </a:r>
            <a:r>
              <a:rPr sz="1600" spc="8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agriculture"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6582" y="2411095"/>
            <a:ext cx="221170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5" dirty="0">
                <a:solidFill>
                  <a:srgbClr val="F1F1F3"/>
                </a:solidFill>
                <a:latin typeface="Arial MT"/>
                <a:cs typeface="Arial MT"/>
              </a:rPr>
              <a:t>Regular</a:t>
            </a:r>
            <a:r>
              <a:rPr sz="2050" spc="-20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1F1F3"/>
                </a:solidFill>
                <a:latin typeface="Arial MT"/>
                <a:cs typeface="Arial MT"/>
              </a:rPr>
              <a:t>Monitoring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6582" y="2911906"/>
            <a:ext cx="2662555" cy="168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5"/>
              </a:spcBef>
            </a:pP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Establishing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routine </a:t>
            </a:r>
            <a:r>
              <a:rPr sz="1600" spc="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surveillance </a:t>
            </a:r>
            <a:r>
              <a:rPr sz="1600" spc="45" dirty="0">
                <a:solidFill>
                  <a:srgbClr val="E4DFDF"/>
                </a:solidFill>
                <a:latin typeface="Arial MT"/>
                <a:cs typeface="Arial MT"/>
              </a:rPr>
              <a:t>to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detect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diseases</a:t>
            </a:r>
            <a:r>
              <a:rPr sz="1600" spc="9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DFDF"/>
                </a:solidFill>
                <a:latin typeface="Arial MT"/>
                <a:cs typeface="Arial MT"/>
              </a:rPr>
              <a:t>early</a:t>
            </a:r>
            <a:r>
              <a:rPr sz="1600" spc="7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E4DFDF"/>
                </a:solidFill>
                <a:latin typeface="Arial MT"/>
                <a:cs typeface="Arial MT"/>
              </a:rPr>
              <a:t>and</a:t>
            </a:r>
            <a:r>
              <a:rPr sz="1600" spc="8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take </a:t>
            </a:r>
            <a:r>
              <a:rPr sz="1600" spc="2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timely</a:t>
            </a:r>
            <a:r>
              <a:rPr sz="1600" spc="-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action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35" dirty="0">
                <a:solidFill>
                  <a:srgbClr val="E4DFDF"/>
                </a:solidFill>
                <a:latin typeface="Arial MT"/>
                <a:cs typeface="Arial MT"/>
              </a:rPr>
              <a:t>to</a:t>
            </a:r>
            <a:r>
              <a:rPr sz="1600" spc="-6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mitigate</a:t>
            </a:r>
            <a:r>
              <a:rPr sz="1600" spc="-6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their </a:t>
            </a:r>
            <a:r>
              <a:rPr sz="1600" spc="-4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impact.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45810" y="4826000"/>
            <a:ext cx="2950210" cy="28397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93173" y="2411095"/>
            <a:ext cx="18300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solidFill>
                  <a:srgbClr val="F1F1F3"/>
                </a:solidFill>
                <a:latin typeface="Arial MT"/>
                <a:cs typeface="Arial MT"/>
              </a:rPr>
              <a:t>Farmer</a:t>
            </a:r>
            <a:r>
              <a:rPr sz="2050" spc="-20" dirty="0">
                <a:solidFill>
                  <a:srgbClr val="F1F1F3"/>
                </a:solidFill>
                <a:latin typeface="Arial MT"/>
                <a:cs typeface="Arial MT"/>
              </a:rPr>
              <a:t> </a:t>
            </a:r>
            <a:r>
              <a:rPr sz="2050" spc="-40" dirty="0">
                <a:solidFill>
                  <a:srgbClr val="F1F1F3"/>
                </a:solidFill>
                <a:latin typeface="Arial MT"/>
                <a:cs typeface="Arial MT"/>
              </a:rPr>
              <a:t>Training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3173" y="2911906"/>
            <a:ext cx="2753360" cy="168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5"/>
              </a:spcBef>
            </a:pP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Providing </a:t>
            </a:r>
            <a:r>
              <a:rPr sz="1600" spc="15" dirty="0">
                <a:solidFill>
                  <a:srgbClr val="E4DFDF"/>
                </a:solidFill>
                <a:latin typeface="Arial MT"/>
                <a:cs typeface="Arial MT"/>
              </a:rPr>
              <a:t>education </a:t>
            </a:r>
            <a:r>
              <a:rPr sz="1600" spc="-10" dirty="0">
                <a:solidFill>
                  <a:srgbClr val="E4DFDF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training</a:t>
            </a:r>
            <a:r>
              <a:rPr sz="1600" spc="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35" dirty="0">
                <a:solidFill>
                  <a:srgbClr val="E4DFDF"/>
                </a:solidFill>
                <a:latin typeface="Arial MT"/>
                <a:cs typeface="Arial MT"/>
              </a:rPr>
              <a:t>to</a:t>
            </a:r>
            <a:r>
              <a:rPr sz="1600" spc="-6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farmers</a:t>
            </a:r>
            <a:r>
              <a:rPr sz="1600" spc="5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40" dirty="0">
                <a:solidFill>
                  <a:srgbClr val="E4DFDF"/>
                </a:solidFill>
                <a:latin typeface="Arial MT"/>
                <a:cs typeface="Arial MT"/>
              </a:rPr>
              <a:t>on</a:t>
            </a:r>
            <a:r>
              <a:rPr sz="1600" spc="-4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disease </a:t>
            </a:r>
            <a:r>
              <a:rPr sz="1600" spc="-4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20" dirty="0">
                <a:solidFill>
                  <a:srgbClr val="E4DFDF"/>
                </a:solidFill>
                <a:latin typeface="Arial MT"/>
                <a:cs typeface="Arial MT"/>
              </a:rPr>
              <a:t>recognition, preventive </a:t>
            </a:r>
            <a:r>
              <a:rPr sz="1600" spc="2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measures,</a:t>
            </a:r>
            <a:r>
              <a:rPr sz="1600" spc="9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E4DFDF"/>
                </a:solidFill>
                <a:latin typeface="Arial MT"/>
                <a:cs typeface="Arial MT"/>
              </a:rPr>
              <a:t>and</a:t>
            </a:r>
            <a:r>
              <a:rPr sz="1600" spc="10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sustainable </a:t>
            </a:r>
            <a:r>
              <a:rPr sz="1600" spc="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E4DFDF"/>
                </a:solidFill>
                <a:latin typeface="Arial MT"/>
                <a:cs typeface="Arial MT"/>
              </a:rPr>
              <a:t>farming</a:t>
            </a:r>
            <a:r>
              <a:rPr sz="1600" spc="8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E4DFDF"/>
                </a:solidFill>
                <a:latin typeface="Arial MT"/>
                <a:cs typeface="Arial MT"/>
              </a:rPr>
              <a:t>practices.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40" y="4815840"/>
            <a:ext cx="2953385" cy="2850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604519"/>
            <a:ext cx="6543675" cy="13735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15"/>
              </a:spcBef>
            </a:pPr>
            <a:r>
              <a:rPr spc="-125" dirty="0"/>
              <a:t>Case</a:t>
            </a:r>
            <a:r>
              <a:rPr spc="95" dirty="0"/>
              <a:t> </a:t>
            </a:r>
            <a:r>
              <a:rPr spc="-100" dirty="0"/>
              <a:t>Studies</a:t>
            </a:r>
            <a:r>
              <a:rPr spc="-35" dirty="0"/>
              <a:t> </a:t>
            </a:r>
            <a:r>
              <a:rPr spc="45" dirty="0"/>
              <a:t>of</a:t>
            </a:r>
            <a:r>
              <a:rPr spc="-20" dirty="0"/>
              <a:t> </a:t>
            </a:r>
            <a:r>
              <a:rPr spc="-70" dirty="0"/>
              <a:t>Successful </a:t>
            </a:r>
            <a:r>
              <a:rPr spc="-1195" dirty="0"/>
              <a:t> </a:t>
            </a:r>
            <a:r>
              <a:rPr spc="10" dirty="0"/>
              <a:t>Implementation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6544" y="2319527"/>
            <a:ext cx="1106424" cy="53035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92835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Case</a:t>
            </a:r>
            <a:r>
              <a:rPr spc="-85" dirty="0"/>
              <a:t> </a:t>
            </a:r>
            <a:r>
              <a:rPr spc="-45" dirty="0"/>
              <a:t>1:</a:t>
            </a:r>
            <a:r>
              <a:rPr spc="70" dirty="0"/>
              <a:t> </a:t>
            </a:r>
            <a:r>
              <a:rPr spc="5" dirty="0"/>
              <a:t>Precision</a:t>
            </a:r>
            <a:r>
              <a:rPr spc="-100" dirty="0"/>
              <a:t> </a:t>
            </a:r>
            <a:r>
              <a:rPr dirty="0"/>
              <a:t>Agriculture</a:t>
            </a:r>
            <a:endParaRPr dirty="0"/>
          </a:p>
          <a:p>
            <a:pPr marL="1092835">
              <a:lnSpc>
                <a:spcPct val="100000"/>
              </a:lnSpc>
              <a:spcBef>
                <a:spcPts val="1730"/>
              </a:spcBef>
            </a:pPr>
            <a:r>
              <a:rPr sz="1700" spc="20" dirty="0"/>
              <a:t>Integration</a:t>
            </a:r>
            <a:r>
              <a:rPr sz="1700" spc="-45" dirty="0"/>
              <a:t> </a:t>
            </a:r>
            <a:r>
              <a:rPr sz="1700" spc="30" dirty="0"/>
              <a:t>of</a:t>
            </a:r>
            <a:r>
              <a:rPr sz="1700" spc="-15" dirty="0"/>
              <a:t> </a:t>
            </a:r>
            <a:r>
              <a:rPr sz="1700" dirty="0"/>
              <a:t>advanced</a:t>
            </a:r>
            <a:r>
              <a:rPr sz="1700" spc="170" dirty="0"/>
              <a:t> </a:t>
            </a:r>
            <a:r>
              <a:rPr sz="1700" spc="5" dirty="0"/>
              <a:t>sensors</a:t>
            </a:r>
            <a:r>
              <a:rPr sz="1700" spc="55" dirty="0"/>
              <a:t> </a:t>
            </a:r>
            <a:r>
              <a:rPr sz="1700" spc="-10" dirty="0"/>
              <a:t>and</a:t>
            </a:r>
            <a:r>
              <a:rPr sz="1700" spc="75" dirty="0"/>
              <a:t> </a:t>
            </a:r>
            <a:r>
              <a:rPr sz="1700" spc="20" dirty="0"/>
              <a:t>data</a:t>
            </a:r>
            <a:r>
              <a:rPr sz="1700" spc="-15" dirty="0"/>
              <a:t> </a:t>
            </a:r>
            <a:r>
              <a:rPr sz="1700" dirty="0"/>
              <a:t>analytics</a:t>
            </a:r>
            <a:r>
              <a:rPr sz="1700" spc="130" dirty="0"/>
              <a:t> </a:t>
            </a:r>
            <a:r>
              <a:rPr sz="1700" spc="30" dirty="0"/>
              <a:t>to</a:t>
            </a:r>
            <a:r>
              <a:rPr sz="1700" spc="25" dirty="0"/>
              <a:t> </a:t>
            </a:r>
            <a:r>
              <a:rPr sz="1700" spc="10" dirty="0"/>
              <a:t>optimize </a:t>
            </a:r>
            <a:r>
              <a:rPr sz="1700" dirty="0"/>
              <a:t>disease</a:t>
            </a:r>
            <a:r>
              <a:rPr sz="1700" spc="100" dirty="0"/>
              <a:t> </a:t>
            </a:r>
            <a:r>
              <a:rPr sz="1700" spc="10" dirty="0"/>
              <a:t>management</a:t>
            </a:r>
            <a:r>
              <a:rPr sz="1700" spc="150" dirty="0"/>
              <a:t> </a:t>
            </a:r>
            <a:r>
              <a:rPr sz="1700" spc="10" dirty="0"/>
              <a:t>in</a:t>
            </a:r>
            <a:endParaRPr sz="1700"/>
          </a:p>
          <a:p>
            <a:pPr marL="1092835">
              <a:lnSpc>
                <a:spcPct val="100000"/>
              </a:lnSpc>
              <a:spcBef>
                <a:spcPts val="745"/>
              </a:spcBef>
            </a:pPr>
            <a:r>
              <a:rPr sz="1700" dirty="0"/>
              <a:t>commercial</a:t>
            </a:r>
            <a:r>
              <a:rPr sz="1700" spc="135" dirty="0"/>
              <a:t> </a:t>
            </a:r>
            <a:r>
              <a:rPr sz="1700" spc="-10" dirty="0"/>
              <a:t>farms.</a:t>
            </a:r>
            <a:endParaRPr sz="1700"/>
          </a:p>
          <a:p>
            <a:pPr marL="1080135">
              <a:lnSpc>
                <a:spcPct val="100000"/>
              </a:lnSpc>
            </a:pPr>
            <a:endParaRPr sz="1900"/>
          </a:p>
          <a:p>
            <a:pPr marL="1080135">
              <a:lnSpc>
                <a:spcPct val="100000"/>
              </a:lnSpc>
              <a:spcBef>
                <a:spcPts val="15"/>
              </a:spcBef>
            </a:pPr>
            <a:endParaRPr sz="2250"/>
          </a:p>
          <a:p>
            <a:pPr marL="1092835">
              <a:lnSpc>
                <a:spcPct val="100000"/>
              </a:lnSpc>
            </a:pPr>
            <a:r>
              <a:rPr spc="-15" dirty="0"/>
              <a:t>Case</a:t>
            </a:r>
            <a:r>
              <a:rPr spc="-105" dirty="0"/>
              <a:t> </a:t>
            </a:r>
            <a:r>
              <a:rPr spc="15" dirty="0"/>
              <a:t>2:</a:t>
            </a:r>
            <a:r>
              <a:rPr spc="-114" dirty="0"/>
              <a:t> </a:t>
            </a:r>
            <a:r>
              <a:rPr spc="10" dirty="0"/>
              <a:t>Community</a:t>
            </a:r>
            <a:r>
              <a:rPr spc="-125" dirty="0"/>
              <a:t> </a:t>
            </a:r>
            <a:r>
              <a:rPr spc="-25" dirty="0"/>
              <a:t>Surveillance</a:t>
            </a:r>
            <a:endParaRPr spc="-25" dirty="0"/>
          </a:p>
          <a:p>
            <a:pPr marL="1092835" marR="610235">
              <a:lnSpc>
                <a:spcPct val="137000"/>
              </a:lnSpc>
              <a:spcBef>
                <a:spcPts val="990"/>
              </a:spcBef>
            </a:pPr>
            <a:r>
              <a:rPr sz="1700" spc="15" dirty="0"/>
              <a:t>Engaging</a:t>
            </a:r>
            <a:r>
              <a:rPr sz="1700" spc="20" dirty="0"/>
              <a:t> </a:t>
            </a:r>
            <a:r>
              <a:rPr sz="1700" spc="-10" dirty="0"/>
              <a:t>local </a:t>
            </a:r>
            <a:r>
              <a:rPr sz="1700" spc="20" dirty="0"/>
              <a:t>communities </a:t>
            </a:r>
            <a:r>
              <a:rPr sz="1700" spc="10" dirty="0"/>
              <a:t>in </a:t>
            </a:r>
            <a:r>
              <a:rPr sz="1700" spc="5" dirty="0"/>
              <a:t>disease </a:t>
            </a:r>
            <a:r>
              <a:rPr sz="1700" spc="20" dirty="0"/>
              <a:t>monitoring </a:t>
            </a:r>
            <a:r>
              <a:rPr sz="1700" spc="-10" dirty="0"/>
              <a:t>and </a:t>
            </a:r>
            <a:r>
              <a:rPr sz="1700" spc="20" dirty="0"/>
              <a:t>reporting, </a:t>
            </a:r>
            <a:r>
              <a:rPr sz="1700" dirty="0"/>
              <a:t>leading </a:t>
            </a:r>
            <a:r>
              <a:rPr sz="1700" spc="40" dirty="0"/>
              <a:t>to </a:t>
            </a:r>
            <a:r>
              <a:rPr sz="1700" spc="5" dirty="0"/>
              <a:t>rapid </a:t>
            </a:r>
            <a:r>
              <a:rPr sz="1700" spc="-459" dirty="0"/>
              <a:t> </a:t>
            </a:r>
            <a:r>
              <a:rPr sz="1700" dirty="0"/>
              <a:t>response</a:t>
            </a:r>
            <a:r>
              <a:rPr sz="1700" spc="120" dirty="0"/>
              <a:t> </a:t>
            </a:r>
            <a:r>
              <a:rPr sz="1700" spc="-10" dirty="0"/>
              <a:t>and</a:t>
            </a:r>
            <a:r>
              <a:rPr sz="1700" spc="75" dirty="0"/>
              <a:t> </a:t>
            </a:r>
            <a:r>
              <a:rPr sz="1700" spc="20" dirty="0"/>
              <a:t>control.</a:t>
            </a:r>
            <a:endParaRPr sz="1700"/>
          </a:p>
          <a:p>
            <a:pPr marL="1080135">
              <a:lnSpc>
                <a:spcPct val="100000"/>
              </a:lnSpc>
            </a:pPr>
            <a:endParaRPr sz="1900"/>
          </a:p>
          <a:p>
            <a:pPr marL="1080135">
              <a:lnSpc>
                <a:spcPct val="100000"/>
              </a:lnSpc>
              <a:spcBef>
                <a:spcPts val="15"/>
              </a:spcBef>
            </a:pPr>
            <a:endParaRPr sz="2250"/>
          </a:p>
          <a:p>
            <a:pPr marL="1092835">
              <a:lnSpc>
                <a:spcPct val="100000"/>
              </a:lnSpc>
            </a:pPr>
            <a:r>
              <a:rPr spc="-15" dirty="0"/>
              <a:t>Case</a:t>
            </a:r>
            <a:r>
              <a:rPr spc="-95" dirty="0"/>
              <a:t> </a:t>
            </a:r>
            <a:r>
              <a:rPr dirty="0"/>
              <a:t>3:</a:t>
            </a:r>
            <a:r>
              <a:rPr spc="-105" dirty="0"/>
              <a:t> </a:t>
            </a:r>
            <a:r>
              <a:rPr spc="-15" dirty="0"/>
              <a:t>AI-Enabled</a:t>
            </a:r>
            <a:r>
              <a:rPr spc="-75" dirty="0"/>
              <a:t> </a:t>
            </a:r>
            <a:r>
              <a:rPr spc="15" dirty="0"/>
              <a:t>Diagnosis</a:t>
            </a:r>
            <a:endParaRPr spc="15" dirty="0"/>
          </a:p>
          <a:p>
            <a:pPr marL="1092835">
              <a:lnSpc>
                <a:spcPct val="100000"/>
              </a:lnSpc>
              <a:spcBef>
                <a:spcPts val="1730"/>
              </a:spcBef>
            </a:pPr>
            <a:r>
              <a:rPr sz="1700" dirty="0"/>
              <a:t>Utilizing</a:t>
            </a:r>
            <a:r>
              <a:rPr sz="1700" spc="-20" dirty="0"/>
              <a:t> </a:t>
            </a:r>
            <a:r>
              <a:rPr sz="1700" spc="20" dirty="0"/>
              <a:t>AI-powered</a:t>
            </a:r>
            <a:r>
              <a:rPr sz="1700" spc="105" dirty="0"/>
              <a:t> </a:t>
            </a:r>
            <a:r>
              <a:rPr sz="1700" spc="10" dirty="0"/>
              <a:t>systems</a:t>
            </a:r>
            <a:r>
              <a:rPr sz="1700" spc="60" dirty="0"/>
              <a:t> </a:t>
            </a:r>
            <a:r>
              <a:rPr sz="1700" spc="45" dirty="0"/>
              <a:t>to</a:t>
            </a:r>
            <a:r>
              <a:rPr sz="1700" spc="-40" dirty="0"/>
              <a:t> </a:t>
            </a:r>
            <a:r>
              <a:rPr sz="1700" spc="25" dirty="0"/>
              <a:t>provide</a:t>
            </a:r>
            <a:r>
              <a:rPr sz="1700" spc="-60" dirty="0"/>
              <a:t> </a:t>
            </a:r>
            <a:r>
              <a:rPr sz="1700" spc="25" dirty="0"/>
              <a:t>real-time</a:t>
            </a:r>
            <a:r>
              <a:rPr sz="1700" spc="65" dirty="0"/>
              <a:t> </a:t>
            </a:r>
            <a:r>
              <a:rPr sz="1700" dirty="0"/>
              <a:t>disease</a:t>
            </a:r>
            <a:r>
              <a:rPr sz="1700" spc="110" dirty="0"/>
              <a:t> </a:t>
            </a:r>
            <a:r>
              <a:rPr sz="1700" spc="10" dirty="0"/>
              <a:t>diagnosis,</a:t>
            </a:r>
            <a:r>
              <a:rPr sz="1700" spc="140" dirty="0"/>
              <a:t> </a:t>
            </a:r>
            <a:r>
              <a:rPr sz="1700" spc="15" dirty="0"/>
              <a:t>benefiting</a:t>
            </a:r>
            <a:r>
              <a:rPr sz="1700" spc="90" dirty="0"/>
              <a:t> </a:t>
            </a:r>
            <a:r>
              <a:rPr sz="1700" spc="-15" dirty="0"/>
              <a:t>small-</a:t>
            </a:r>
            <a:endParaRPr sz="1700"/>
          </a:p>
          <a:p>
            <a:pPr marL="1092835">
              <a:lnSpc>
                <a:spcPct val="100000"/>
              </a:lnSpc>
              <a:spcBef>
                <a:spcPts val="750"/>
              </a:spcBef>
            </a:pPr>
            <a:r>
              <a:rPr sz="1700" spc="-5" dirty="0"/>
              <a:t>scale</a:t>
            </a:r>
            <a:r>
              <a:rPr sz="1700" spc="114" dirty="0"/>
              <a:t> </a:t>
            </a:r>
            <a:r>
              <a:rPr sz="1700" spc="10" dirty="0"/>
              <a:t>farmers</a:t>
            </a:r>
            <a:r>
              <a:rPr sz="1700" spc="-5" dirty="0"/>
              <a:t> </a:t>
            </a:r>
            <a:r>
              <a:rPr sz="1700" spc="-10" dirty="0"/>
              <a:t>and</a:t>
            </a:r>
            <a:r>
              <a:rPr sz="1700" spc="90" dirty="0"/>
              <a:t> </a:t>
            </a:r>
            <a:r>
              <a:rPr sz="1700" spc="10" dirty="0"/>
              <a:t>agribusinesses.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pc="20" dirty="0"/>
              <a:t>Future </a:t>
            </a:r>
            <a:r>
              <a:rPr spc="60" dirty="0"/>
              <a:t>of </a:t>
            </a:r>
            <a:r>
              <a:rPr spc="-25" dirty="0"/>
              <a:t>Plant </a:t>
            </a:r>
            <a:r>
              <a:rPr spc="-5" dirty="0"/>
              <a:t>Disease </a:t>
            </a:r>
            <a:r>
              <a:rPr spc="15" dirty="0"/>
              <a:t>Detection </a:t>
            </a:r>
            <a:r>
              <a:rPr spc="-35" dirty="0"/>
              <a:t>and </a:t>
            </a:r>
            <a:r>
              <a:rPr spc="-1195" dirty="0"/>
              <a:t> </a:t>
            </a:r>
            <a:r>
              <a:rPr spc="15" dirty="0"/>
              <a:t>Recommendation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2033016" y="3486911"/>
            <a:ext cx="3383279" cy="3261360"/>
            <a:chOff x="2033016" y="3486911"/>
            <a:chExt cx="3383279" cy="3261360"/>
          </a:xfrm>
        </p:grpSpPr>
        <p:sp>
          <p:nvSpPr>
            <p:cNvPr id="4" name="object 4"/>
            <p:cNvSpPr/>
            <p:nvPr/>
          </p:nvSpPr>
          <p:spPr>
            <a:xfrm>
              <a:off x="2040636" y="3494531"/>
              <a:ext cx="3368040" cy="3246120"/>
            </a:xfrm>
            <a:custGeom>
              <a:avLst/>
              <a:gdLst/>
              <a:ahLst/>
              <a:cxnLst/>
              <a:rect l="l" t="t" r="r" b="b"/>
              <a:pathLst>
                <a:path w="3368040" h="3246120">
                  <a:moveTo>
                    <a:pt x="3262503" y="0"/>
                  </a:moveTo>
                  <a:lnTo>
                    <a:pt x="105537" y="0"/>
                  </a:lnTo>
                  <a:lnTo>
                    <a:pt x="64454" y="8292"/>
                  </a:lnTo>
                  <a:lnTo>
                    <a:pt x="30908" y="30908"/>
                  </a:lnTo>
                  <a:lnTo>
                    <a:pt x="8292" y="64454"/>
                  </a:lnTo>
                  <a:lnTo>
                    <a:pt x="0" y="105537"/>
                  </a:lnTo>
                  <a:lnTo>
                    <a:pt x="0" y="3140582"/>
                  </a:lnTo>
                  <a:lnTo>
                    <a:pt x="8292" y="3181665"/>
                  </a:lnTo>
                  <a:lnTo>
                    <a:pt x="30908" y="3215211"/>
                  </a:lnTo>
                  <a:lnTo>
                    <a:pt x="64454" y="3237827"/>
                  </a:lnTo>
                  <a:lnTo>
                    <a:pt x="105537" y="3246119"/>
                  </a:lnTo>
                  <a:lnTo>
                    <a:pt x="3262503" y="3246119"/>
                  </a:lnTo>
                  <a:lnTo>
                    <a:pt x="3303585" y="3237827"/>
                  </a:lnTo>
                  <a:lnTo>
                    <a:pt x="3337131" y="3215211"/>
                  </a:lnTo>
                  <a:lnTo>
                    <a:pt x="3359747" y="3181665"/>
                  </a:lnTo>
                  <a:lnTo>
                    <a:pt x="3368040" y="3140582"/>
                  </a:lnTo>
                  <a:lnTo>
                    <a:pt x="3368040" y="105537"/>
                  </a:lnTo>
                  <a:lnTo>
                    <a:pt x="3359747" y="64454"/>
                  </a:lnTo>
                  <a:lnTo>
                    <a:pt x="3337131" y="30908"/>
                  </a:lnTo>
                  <a:lnTo>
                    <a:pt x="3303585" y="8292"/>
                  </a:lnTo>
                  <a:lnTo>
                    <a:pt x="3262503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40636" y="3494531"/>
              <a:ext cx="3368040" cy="3246120"/>
            </a:xfrm>
            <a:custGeom>
              <a:avLst/>
              <a:gdLst/>
              <a:ahLst/>
              <a:cxnLst/>
              <a:rect l="l" t="t" r="r" b="b"/>
              <a:pathLst>
                <a:path w="3368040" h="3246120">
                  <a:moveTo>
                    <a:pt x="0" y="105537"/>
                  </a:moveTo>
                  <a:lnTo>
                    <a:pt x="8292" y="64454"/>
                  </a:lnTo>
                  <a:lnTo>
                    <a:pt x="30908" y="30908"/>
                  </a:lnTo>
                  <a:lnTo>
                    <a:pt x="64454" y="8292"/>
                  </a:lnTo>
                  <a:lnTo>
                    <a:pt x="105537" y="0"/>
                  </a:lnTo>
                  <a:lnTo>
                    <a:pt x="3262503" y="0"/>
                  </a:lnTo>
                  <a:lnTo>
                    <a:pt x="3303585" y="8292"/>
                  </a:lnTo>
                  <a:lnTo>
                    <a:pt x="3337131" y="30908"/>
                  </a:lnTo>
                  <a:lnTo>
                    <a:pt x="3359747" y="64454"/>
                  </a:lnTo>
                  <a:lnTo>
                    <a:pt x="3368040" y="105537"/>
                  </a:lnTo>
                  <a:lnTo>
                    <a:pt x="3368040" y="3140582"/>
                  </a:lnTo>
                  <a:lnTo>
                    <a:pt x="3359747" y="3181665"/>
                  </a:lnTo>
                  <a:lnTo>
                    <a:pt x="3337131" y="3215211"/>
                  </a:lnTo>
                  <a:lnTo>
                    <a:pt x="3303585" y="3237827"/>
                  </a:lnTo>
                  <a:lnTo>
                    <a:pt x="3262503" y="3246119"/>
                  </a:lnTo>
                  <a:lnTo>
                    <a:pt x="105537" y="3246119"/>
                  </a:lnTo>
                  <a:lnTo>
                    <a:pt x="64454" y="3237827"/>
                  </a:lnTo>
                  <a:lnTo>
                    <a:pt x="30908" y="3215211"/>
                  </a:lnTo>
                  <a:lnTo>
                    <a:pt x="8292" y="3181665"/>
                  </a:lnTo>
                  <a:lnTo>
                    <a:pt x="0" y="3140582"/>
                  </a:lnTo>
                  <a:lnTo>
                    <a:pt x="0" y="105537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353182" y="3741877"/>
            <a:ext cx="2726055" cy="2965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5" dirty="0">
                <a:solidFill>
                  <a:srgbClr val="E4DFDF"/>
                </a:solidFill>
                <a:latin typeface="Arial MT"/>
                <a:cs typeface="Arial MT"/>
              </a:rPr>
              <a:t>Advancements</a:t>
            </a:r>
            <a:r>
              <a:rPr sz="2150" spc="30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E4DFDF"/>
                </a:solidFill>
                <a:latin typeface="Arial MT"/>
                <a:cs typeface="Arial MT"/>
              </a:rPr>
              <a:t>in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-25" dirty="0">
                <a:solidFill>
                  <a:srgbClr val="E4DFDF"/>
                </a:solidFill>
                <a:latin typeface="Arial MT"/>
                <a:cs typeface="Arial MT"/>
              </a:rPr>
              <a:t>Technology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20"/>
              </a:spcBef>
            </a:pP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Ongoing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technological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advancements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will </a:t>
            </a:r>
            <a:r>
              <a:rPr sz="1750" spc="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lead </a:t>
            </a:r>
            <a:r>
              <a:rPr sz="1750" spc="-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to </a:t>
            </a:r>
            <a:r>
              <a:rPr sz="1750" spc="-4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more</a:t>
            </a:r>
            <a:r>
              <a:rPr sz="1750" spc="-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accurate</a:t>
            </a:r>
            <a:r>
              <a:rPr sz="175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</a:t>
            </a:r>
            <a:r>
              <a:rPr sz="1750" spc="-9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efficient </a:t>
            </a:r>
            <a:r>
              <a:rPr sz="1750" spc="-48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5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 </a:t>
            </a:r>
            <a:r>
              <a:rPr sz="175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detection </a:t>
            </a:r>
            <a:r>
              <a:rPr sz="1750" spc="4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systems </a:t>
            </a:r>
            <a:r>
              <a:rPr sz="1750" spc="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for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proactive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plant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protection.</a:t>
            </a:r>
            <a:endParaRPr sz="175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3559" y="3486911"/>
            <a:ext cx="3386454" cy="3261360"/>
            <a:chOff x="5623559" y="3486911"/>
            <a:chExt cx="3386454" cy="3261360"/>
          </a:xfrm>
        </p:grpSpPr>
        <p:sp>
          <p:nvSpPr>
            <p:cNvPr id="8" name="object 8"/>
            <p:cNvSpPr/>
            <p:nvPr/>
          </p:nvSpPr>
          <p:spPr>
            <a:xfrm>
              <a:off x="5631179" y="3494531"/>
              <a:ext cx="3371215" cy="3246120"/>
            </a:xfrm>
            <a:custGeom>
              <a:avLst/>
              <a:gdLst/>
              <a:ahLst/>
              <a:cxnLst/>
              <a:rect l="l" t="t" r="r" b="b"/>
              <a:pathLst>
                <a:path w="3371215" h="3246120">
                  <a:moveTo>
                    <a:pt x="3265551" y="0"/>
                  </a:moveTo>
                  <a:lnTo>
                    <a:pt x="105537" y="0"/>
                  </a:lnTo>
                  <a:lnTo>
                    <a:pt x="64454" y="8292"/>
                  </a:lnTo>
                  <a:lnTo>
                    <a:pt x="30908" y="30908"/>
                  </a:lnTo>
                  <a:lnTo>
                    <a:pt x="8292" y="64454"/>
                  </a:lnTo>
                  <a:lnTo>
                    <a:pt x="0" y="105537"/>
                  </a:lnTo>
                  <a:lnTo>
                    <a:pt x="0" y="3140582"/>
                  </a:lnTo>
                  <a:lnTo>
                    <a:pt x="8292" y="3181665"/>
                  </a:lnTo>
                  <a:lnTo>
                    <a:pt x="30908" y="3215211"/>
                  </a:lnTo>
                  <a:lnTo>
                    <a:pt x="64454" y="3237827"/>
                  </a:lnTo>
                  <a:lnTo>
                    <a:pt x="105537" y="3246119"/>
                  </a:lnTo>
                  <a:lnTo>
                    <a:pt x="3265551" y="3246119"/>
                  </a:lnTo>
                  <a:lnTo>
                    <a:pt x="3306633" y="3237827"/>
                  </a:lnTo>
                  <a:lnTo>
                    <a:pt x="3340179" y="3215211"/>
                  </a:lnTo>
                  <a:lnTo>
                    <a:pt x="3362795" y="3181665"/>
                  </a:lnTo>
                  <a:lnTo>
                    <a:pt x="3371088" y="3140582"/>
                  </a:lnTo>
                  <a:lnTo>
                    <a:pt x="3371088" y="105537"/>
                  </a:lnTo>
                  <a:lnTo>
                    <a:pt x="3362795" y="64454"/>
                  </a:lnTo>
                  <a:lnTo>
                    <a:pt x="3340179" y="30908"/>
                  </a:lnTo>
                  <a:lnTo>
                    <a:pt x="3306633" y="8292"/>
                  </a:lnTo>
                  <a:lnTo>
                    <a:pt x="3265551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1179" y="3494531"/>
              <a:ext cx="3371215" cy="3246120"/>
            </a:xfrm>
            <a:custGeom>
              <a:avLst/>
              <a:gdLst/>
              <a:ahLst/>
              <a:cxnLst/>
              <a:rect l="l" t="t" r="r" b="b"/>
              <a:pathLst>
                <a:path w="3371215" h="3246120">
                  <a:moveTo>
                    <a:pt x="0" y="105537"/>
                  </a:moveTo>
                  <a:lnTo>
                    <a:pt x="8292" y="64454"/>
                  </a:lnTo>
                  <a:lnTo>
                    <a:pt x="30908" y="30908"/>
                  </a:lnTo>
                  <a:lnTo>
                    <a:pt x="64454" y="8292"/>
                  </a:lnTo>
                  <a:lnTo>
                    <a:pt x="105537" y="0"/>
                  </a:lnTo>
                  <a:lnTo>
                    <a:pt x="3265551" y="0"/>
                  </a:lnTo>
                  <a:lnTo>
                    <a:pt x="3306633" y="8292"/>
                  </a:lnTo>
                  <a:lnTo>
                    <a:pt x="3340179" y="30908"/>
                  </a:lnTo>
                  <a:lnTo>
                    <a:pt x="3362795" y="64454"/>
                  </a:lnTo>
                  <a:lnTo>
                    <a:pt x="3371088" y="105537"/>
                  </a:lnTo>
                  <a:lnTo>
                    <a:pt x="3371088" y="3140582"/>
                  </a:lnTo>
                  <a:lnTo>
                    <a:pt x="3362795" y="3181665"/>
                  </a:lnTo>
                  <a:lnTo>
                    <a:pt x="3340179" y="3215211"/>
                  </a:lnTo>
                  <a:lnTo>
                    <a:pt x="3306633" y="3237827"/>
                  </a:lnTo>
                  <a:lnTo>
                    <a:pt x="3265551" y="3246119"/>
                  </a:lnTo>
                  <a:lnTo>
                    <a:pt x="105537" y="3246119"/>
                  </a:lnTo>
                  <a:lnTo>
                    <a:pt x="64454" y="3237827"/>
                  </a:lnTo>
                  <a:lnTo>
                    <a:pt x="30908" y="3215211"/>
                  </a:lnTo>
                  <a:lnTo>
                    <a:pt x="8292" y="3181665"/>
                  </a:lnTo>
                  <a:lnTo>
                    <a:pt x="0" y="3140582"/>
                  </a:lnTo>
                  <a:lnTo>
                    <a:pt x="0" y="105537"/>
                  </a:lnTo>
                  <a:close/>
                </a:path>
              </a:pathLst>
            </a:custGeom>
            <a:ln w="15240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946140" y="3741877"/>
            <a:ext cx="268414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5" dirty="0">
                <a:solidFill>
                  <a:srgbClr val="E4DFDF"/>
                </a:solidFill>
                <a:latin typeface="Arial MT"/>
                <a:cs typeface="Arial MT"/>
              </a:rPr>
              <a:t>Data-Driven</a:t>
            </a:r>
            <a:r>
              <a:rPr sz="2150" spc="-8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E4DFDF"/>
                </a:solidFill>
                <a:latin typeface="Arial MT"/>
                <a:cs typeface="Arial MT"/>
              </a:rPr>
              <a:t>Solutions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140" y="4549844"/>
            <a:ext cx="2597785" cy="2157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0"/>
              </a:spcBef>
            </a:pPr>
            <a:r>
              <a:rPr sz="175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The</a:t>
            </a:r>
            <a:r>
              <a:rPr sz="1750" spc="-4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integration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of</a:t>
            </a:r>
            <a:r>
              <a:rPr sz="1750" spc="-7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big</a:t>
            </a:r>
            <a:r>
              <a:rPr sz="1750" spc="-7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data </a:t>
            </a:r>
            <a:r>
              <a:rPr sz="1750" spc="-47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analytics</a:t>
            </a:r>
            <a:r>
              <a:rPr sz="1750" spc="14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</a:t>
            </a:r>
            <a:r>
              <a:rPr sz="1750" spc="-8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machine </a:t>
            </a:r>
            <a:r>
              <a:rPr sz="17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learning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will </a:t>
            </a:r>
            <a:r>
              <a:rPr sz="175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further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enhance</a:t>
            </a:r>
            <a:r>
              <a:rPr sz="175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the</a:t>
            </a:r>
            <a:r>
              <a:rPr sz="175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predictive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capabilities</a:t>
            </a:r>
            <a:r>
              <a:rPr sz="1750" spc="7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of</a:t>
            </a:r>
            <a:r>
              <a:rPr sz="1750" spc="-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5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 </a:t>
            </a:r>
            <a:r>
              <a:rPr sz="1750" spc="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</a:t>
            </a:r>
            <a:r>
              <a:rPr sz="1750" spc="8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n</a:t>
            </a:r>
            <a:r>
              <a:rPr sz="1750" spc="8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g</a:t>
            </a:r>
            <a:r>
              <a:rPr sz="1750" spc="3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</a:t>
            </a:r>
            <a:r>
              <a:rPr sz="1750" spc="-4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</a:t>
            </a:r>
            <a:r>
              <a:rPr sz="1750" spc="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e</a:t>
            </a:r>
            <a:r>
              <a:rPr sz="1750" spc="-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n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</a:t>
            </a:r>
            <a:r>
              <a:rPr sz="1750" spc="-1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8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t</a:t>
            </a:r>
            <a:r>
              <a:rPr sz="1750" spc="-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oo</a:t>
            </a:r>
            <a:r>
              <a:rPr sz="1750" spc="-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l</a:t>
            </a:r>
            <a:r>
              <a:rPr sz="1750" spc="1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.</a:t>
            </a:r>
            <a:endParaRPr sz="175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17152" y="3486911"/>
            <a:ext cx="3383279" cy="3261360"/>
            <a:chOff x="9217152" y="3486911"/>
            <a:chExt cx="3383279" cy="3261360"/>
          </a:xfrm>
        </p:grpSpPr>
        <p:sp>
          <p:nvSpPr>
            <p:cNvPr id="13" name="object 13"/>
            <p:cNvSpPr/>
            <p:nvPr/>
          </p:nvSpPr>
          <p:spPr>
            <a:xfrm>
              <a:off x="9224772" y="3494531"/>
              <a:ext cx="3368040" cy="3246120"/>
            </a:xfrm>
            <a:custGeom>
              <a:avLst/>
              <a:gdLst/>
              <a:ahLst/>
              <a:cxnLst/>
              <a:rect l="l" t="t" r="r" b="b"/>
              <a:pathLst>
                <a:path w="3368040" h="3246120">
                  <a:moveTo>
                    <a:pt x="3262503" y="0"/>
                  </a:moveTo>
                  <a:lnTo>
                    <a:pt x="105536" y="0"/>
                  </a:lnTo>
                  <a:lnTo>
                    <a:pt x="64454" y="8292"/>
                  </a:lnTo>
                  <a:lnTo>
                    <a:pt x="30908" y="30908"/>
                  </a:lnTo>
                  <a:lnTo>
                    <a:pt x="8292" y="64454"/>
                  </a:lnTo>
                  <a:lnTo>
                    <a:pt x="0" y="105537"/>
                  </a:lnTo>
                  <a:lnTo>
                    <a:pt x="0" y="3140582"/>
                  </a:lnTo>
                  <a:lnTo>
                    <a:pt x="8292" y="3181665"/>
                  </a:lnTo>
                  <a:lnTo>
                    <a:pt x="30908" y="3215211"/>
                  </a:lnTo>
                  <a:lnTo>
                    <a:pt x="64454" y="3237827"/>
                  </a:lnTo>
                  <a:lnTo>
                    <a:pt x="105536" y="3246119"/>
                  </a:lnTo>
                  <a:lnTo>
                    <a:pt x="3262503" y="3246119"/>
                  </a:lnTo>
                  <a:lnTo>
                    <a:pt x="3303585" y="3237827"/>
                  </a:lnTo>
                  <a:lnTo>
                    <a:pt x="3337131" y="3215211"/>
                  </a:lnTo>
                  <a:lnTo>
                    <a:pt x="3359747" y="3181665"/>
                  </a:lnTo>
                  <a:lnTo>
                    <a:pt x="3368039" y="3140582"/>
                  </a:lnTo>
                  <a:lnTo>
                    <a:pt x="3368039" y="105537"/>
                  </a:lnTo>
                  <a:lnTo>
                    <a:pt x="3359747" y="64454"/>
                  </a:lnTo>
                  <a:lnTo>
                    <a:pt x="3337131" y="30908"/>
                  </a:lnTo>
                  <a:lnTo>
                    <a:pt x="3303585" y="8292"/>
                  </a:lnTo>
                  <a:lnTo>
                    <a:pt x="3262503" y="0"/>
                  </a:lnTo>
                  <a:close/>
                </a:path>
              </a:pathLst>
            </a:custGeom>
            <a:solidFill>
              <a:srgbClr val="3C3C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24772" y="3494531"/>
              <a:ext cx="3368040" cy="3246120"/>
            </a:xfrm>
            <a:custGeom>
              <a:avLst/>
              <a:gdLst/>
              <a:ahLst/>
              <a:cxnLst/>
              <a:rect l="l" t="t" r="r" b="b"/>
              <a:pathLst>
                <a:path w="3368040" h="3246120">
                  <a:moveTo>
                    <a:pt x="0" y="105537"/>
                  </a:moveTo>
                  <a:lnTo>
                    <a:pt x="8292" y="64454"/>
                  </a:lnTo>
                  <a:lnTo>
                    <a:pt x="30908" y="30908"/>
                  </a:lnTo>
                  <a:lnTo>
                    <a:pt x="64454" y="8292"/>
                  </a:lnTo>
                  <a:lnTo>
                    <a:pt x="105536" y="0"/>
                  </a:lnTo>
                  <a:lnTo>
                    <a:pt x="3262503" y="0"/>
                  </a:lnTo>
                  <a:lnTo>
                    <a:pt x="3303585" y="8292"/>
                  </a:lnTo>
                  <a:lnTo>
                    <a:pt x="3337131" y="30908"/>
                  </a:lnTo>
                  <a:lnTo>
                    <a:pt x="3359747" y="64454"/>
                  </a:lnTo>
                  <a:lnTo>
                    <a:pt x="3368039" y="105537"/>
                  </a:lnTo>
                  <a:lnTo>
                    <a:pt x="3368039" y="3140582"/>
                  </a:lnTo>
                  <a:lnTo>
                    <a:pt x="3359747" y="3181665"/>
                  </a:lnTo>
                  <a:lnTo>
                    <a:pt x="3337131" y="3215211"/>
                  </a:lnTo>
                  <a:lnTo>
                    <a:pt x="3303585" y="3237827"/>
                  </a:lnTo>
                  <a:lnTo>
                    <a:pt x="3262503" y="3246119"/>
                  </a:lnTo>
                  <a:lnTo>
                    <a:pt x="105536" y="3246119"/>
                  </a:lnTo>
                  <a:lnTo>
                    <a:pt x="64454" y="3237827"/>
                  </a:lnTo>
                  <a:lnTo>
                    <a:pt x="30908" y="3215211"/>
                  </a:lnTo>
                  <a:lnTo>
                    <a:pt x="8292" y="3181665"/>
                  </a:lnTo>
                  <a:lnTo>
                    <a:pt x="0" y="3140582"/>
                  </a:lnTo>
                  <a:lnTo>
                    <a:pt x="0" y="105537"/>
                  </a:lnTo>
                  <a:close/>
                </a:path>
              </a:pathLst>
            </a:custGeom>
            <a:ln w="15239">
              <a:solidFill>
                <a:srgbClr val="484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539096" y="3741877"/>
            <a:ext cx="2699385" cy="2618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5" dirty="0">
                <a:solidFill>
                  <a:srgbClr val="E4DFDF"/>
                </a:solidFill>
                <a:latin typeface="Arial MT"/>
                <a:cs typeface="Arial MT"/>
              </a:rPr>
              <a:t>Global</a:t>
            </a:r>
            <a:r>
              <a:rPr sz="2150" spc="-35" dirty="0">
                <a:solidFill>
                  <a:srgbClr val="E4DFDF"/>
                </a:solidFill>
                <a:latin typeface="Arial MT"/>
                <a:cs typeface="Arial MT"/>
              </a:rPr>
              <a:t> </a:t>
            </a:r>
            <a:r>
              <a:rPr sz="2150" spc="20" dirty="0">
                <a:solidFill>
                  <a:srgbClr val="E4DFDF"/>
                </a:solidFill>
                <a:latin typeface="Arial MT"/>
                <a:cs typeface="Arial MT"/>
              </a:rPr>
              <a:t>Collaboration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33000"/>
              </a:lnSpc>
              <a:spcBef>
                <a:spcPts val="1000"/>
              </a:spcBef>
            </a:pP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International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cooperation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and</a:t>
            </a:r>
            <a:r>
              <a:rPr sz="1750" spc="-10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knowledge</a:t>
            </a:r>
            <a:r>
              <a:rPr sz="1750" spc="-4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3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sharing</a:t>
            </a:r>
            <a:r>
              <a:rPr sz="1750" spc="-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will </a:t>
            </a:r>
            <a:r>
              <a:rPr sz="1750" spc="-48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2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aid </a:t>
            </a:r>
            <a:r>
              <a:rPr sz="1750" spc="-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in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developing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comprehensive </a:t>
            </a:r>
            <a:r>
              <a:rPr sz="1750" spc="1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strategies </a:t>
            </a:r>
            <a:r>
              <a:rPr sz="1750" spc="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-2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for </a:t>
            </a:r>
            <a:r>
              <a:rPr sz="175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global </a:t>
            </a:r>
            <a:r>
              <a:rPr sz="1750" spc="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plant </a:t>
            </a:r>
            <a:r>
              <a:rPr sz="1750" spc="6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disease </a:t>
            </a:r>
            <a:r>
              <a:rPr sz="1750" spc="65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 </a:t>
            </a:r>
            <a:r>
              <a:rPr sz="1750" spc="10" dirty="0">
                <a:solidFill>
                  <a:srgbClr val="E4DFDF"/>
                </a:solidFill>
                <a:latin typeface="Malgun Gothic Semilight" panose="020B0502040204020203" charset="-122"/>
                <a:cs typeface="Malgun Gothic Semilight" panose="020B0502040204020203" charset="-122"/>
              </a:rPr>
              <a:t>management.</a:t>
            </a:r>
            <a:endParaRPr sz="1750">
              <a:latin typeface="Malgun Gothic Semilight" panose="020B0502040204020203" charset="-122"/>
              <a:cs typeface="Malgun Gothic Semilight" panose="020B0502040204020203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3731</Words>
  <Application>WPS Presentation</Application>
  <PresentationFormat>On-screen Show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MT</vt:lpstr>
      <vt:lpstr>Malgun Gothic Semilight</vt:lpstr>
      <vt:lpstr>Calibri</vt:lpstr>
      <vt:lpstr>Microsoft YaHei</vt:lpstr>
      <vt:lpstr>Arial Unicode MS</vt:lpstr>
      <vt:lpstr>Office Theme</vt:lpstr>
      <vt:lpstr>Introduction to Plant  Disease Detection and  Recommendation</vt:lpstr>
      <vt:lpstr>Common Plant Diseases and Their  Symptoms</vt:lpstr>
      <vt:lpstr>Techniques for Plant Disease Detection</vt:lpstr>
      <vt:lpstr>Machine Learning Algorithms for Plant  Disease Detection</vt:lpstr>
      <vt:lpstr>Importance of Early Detection and  Prevention</vt:lpstr>
      <vt:lpstr>Recommendations for Plant Disease  Management</vt:lpstr>
      <vt:lpstr>Case Studies of Successful  Implementation</vt:lpstr>
      <vt:lpstr>Future of Plant Disease Detection and 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Plant  Disease Detection and  Recommendation</dc:title>
  <dc:creator/>
  <cp:lastModifiedBy>YOGESH SAINI</cp:lastModifiedBy>
  <cp:revision>2</cp:revision>
  <dcterms:created xsi:type="dcterms:W3CDTF">2024-01-08T04:17:35Z</dcterms:created>
  <dcterms:modified xsi:type="dcterms:W3CDTF">2024-01-08T04:23:43Z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2024-01-07T05:30:00Z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2024-01-08T05:30:00Z</vt:filetime>
  </property>
  <property fmtid="{D5CDD505-2E9C-101B-9397-08002B2CF9AE}" pid="5" name="ICV">
    <vt:lpwstr>732165163DE140B295E22713A065841B_12</vt:lpwstr>
  </property>
  <property fmtid="{D5CDD505-2E9C-101B-9397-08002B2CF9AE}" pid="6" name="KSOProductBuildVer">
    <vt:lpwstr>1033-12.2.0.13359</vt:lpwstr>
  </property>
</Properties>
</file>