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5C07FE-B3B4-4FF4-B0EF-7C2BAD8063B7}" type="datetimeFigureOut">
              <a:rPr lang="en-US" smtClean="0"/>
              <a:pPr/>
              <a:t>20-Jul-20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C07FE-B3B4-4FF4-B0EF-7C2BAD8063B7}" type="datetimeFigureOut">
              <a:rPr lang="en-US" smtClean="0"/>
              <a:pPr/>
              <a:t>20-Jul-20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C07FE-B3B4-4FF4-B0EF-7C2BAD8063B7}" type="datetimeFigureOut">
              <a:rPr lang="en-US" smtClean="0"/>
              <a:pPr/>
              <a:t>20-Jul-20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C07FE-B3B4-4FF4-B0EF-7C2BAD8063B7}" type="datetimeFigureOut">
              <a:rPr lang="en-US" smtClean="0"/>
              <a:pPr/>
              <a:t>20-Jul-20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C07FE-B3B4-4FF4-B0EF-7C2BAD8063B7}" type="datetimeFigureOut">
              <a:rPr lang="en-US" smtClean="0"/>
              <a:pPr/>
              <a:t>20-Jul-20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5C07FE-B3B4-4FF4-B0EF-7C2BAD8063B7}" type="datetimeFigureOut">
              <a:rPr lang="en-US" smtClean="0"/>
              <a:pPr/>
              <a:t>20-Jul-20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5C07FE-B3B4-4FF4-B0EF-7C2BAD8063B7}" type="datetimeFigureOut">
              <a:rPr lang="en-US" smtClean="0"/>
              <a:pPr/>
              <a:t>20-Jul-20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5C07FE-B3B4-4FF4-B0EF-7C2BAD8063B7}" type="datetimeFigureOut">
              <a:rPr lang="en-US" smtClean="0"/>
              <a:pPr/>
              <a:t>20-Jul-20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C07FE-B3B4-4FF4-B0EF-7C2BAD8063B7}" type="datetimeFigureOut">
              <a:rPr lang="en-US" smtClean="0"/>
              <a:pPr/>
              <a:t>20-Jul-20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07FE-B3B4-4FF4-B0EF-7C2BAD8063B7}" type="datetimeFigureOut">
              <a:rPr lang="en-US" smtClean="0"/>
              <a:pPr/>
              <a:t>20-Jul-20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07FE-B3B4-4FF4-B0EF-7C2BAD8063B7}" type="datetimeFigureOut">
              <a:rPr lang="en-US" smtClean="0"/>
              <a:pPr/>
              <a:t>20-Jul-20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49CE7-9AB7-4267-AC1E-3B359EE245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C07FE-B3B4-4FF4-B0EF-7C2BAD8063B7}" type="datetimeFigureOut">
              <a:rPr lang="en-US" smtClean="0"/>
              <a:pPr/>
              <a:t>20-Jul-20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49CE7-9AB7-4267-AC1E-3B359EE245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MVC</a:t>
            </a:r>
            <a:br>
              <a:rPr lang="en-US" dirty="0" smtClean="0"/>
            </a:br>
            <a:r>
              <a:rPr lang="en-US" dirty="0" smtClean="0"/>
              <a:t>Part 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0070C0"/>
                </a:solidFill>
              </a:rPr>
              <a:t>JSP fragments</a:t>
            </a:r>
            <a:endParaRPr lang="en-US" dirty="0">
              <a:solidFill>
                <a:srgbClr val="0070C0"/>
              </a:solidFill>
            </a:endParaRPr>
          </a:p>
        </p:txBody>
      </p:sp>
      <p:sp>
        <p:nvSpPr>
          <p:cNvPr id="3" name="Content Placeholder 2"/>
          <p:cNvSpPr>
            <a:spLocks noGrp="1"/>
          </p:cNvSpPr>
          <p:nvPr>
            <p:ph idx="1"/>
          </p:nvPr>
        </p:nvSpPr>
        <p:spPr>
          <a:xfrm>
            <a:off x="457200" y="685801"/>
            <a:ext cx="8229600" cy="2133600"/>
          </a:xfrm>
        </p:spPr>
        <p:txBody>
          <a:bodyPr>
            <a:normAutofit lnSpcReduction="10000"/>
          </a:bodyPr>
          <a:lstStyle/>
          <a:p>
            <a:r>
              <a:rPr lang="en-US" sz="2200" dirty="0" smtClean="0"/>
              <a:t>To maintain code clear and easy readable we use jsp fragments, it contain extension .</a:t>
            </a:r>
            <a:r>
              <a:rPr lang="en-US" sz="2200" dirty="0" err="1" smtClean="0"/>
              <a:t>jspf</a:t>
            </a:r>
            <a:endParaRPr lang="en-US" sz="2200" dirty="0" smtClean="0"/>
          </a:p>
          <a:p>
            <a:r>
              <a:rPr lang="en-US" sz="2200" dirty="0" smtClean="0"/>
              <a:t>We put header related code in</a:t>
            </a:r>
            <a:r>
              <a:rPr lang="en-US" sz="2200" b="1" dirty="0" smtClean="0"/>
              <a:t> </a:t>
            </a:r>
            <a:r>
              <a:rPr lang="en-US" sz="2200" b="1" dirty="0" err="1" smtClean="0"/>
              <a:t>header.jspf</a:t>
            </a:r>
            <a:r>
              <a:rPr lang="en-US" sz="2200" dirty="0" smtClean="0"/>
              <a:t>, navigation </a:t>
            </a:r>
            <a:r>
              <a:rPr lang="en-US" sz="2200" dirty="0" err="1" smtClean="0"/>
              <a:t>re;ated</a:t>
            </a:r>
            <a:r>
              <a:rPr lang="en-US" sz="2200" dirty="0" smtClean="0"/>
              <a:t> code in </a:t>
            </a:r>
            <a:r>
              <a:rPr lang="en-US" sz="2200" b="1" dirty="0" err="1" smtClean="0"/>
              <a:t>navigation.jspf</a:t>
            </a:r>
            <a:r>
              <a:rPr lang="en-US" sz="2200" dirty="0" smtClean="0"/>
              <a:t>, and footer related code in </a:t>
            </a:r>
            <a:r>
              <a:rPr lang="en-US" sz="2200" b="1" dirty="0" err="1" smtClean="0"/>
              <a:t>footer.jspf</a:t>
            </a:r>
            <a:endParaRPr lang="en-US" sz="2200" b="1" dirty="0" smtClean="0"/>
          </a:p>
          <a:p>
            <a:r>
              <a:rPr lang="en-US" sz="2200" dirty="0" smtClean="0"/>
              <a:t>Once we defined these three things for one jsp, we can also use these for other </a:t>
            </a:r>
            <a:r>
              <a:rPr lang="en-US" sz="2200" dirty="0" err="1" smtClean="0"/>
              <a:t>jsp’s</a:t>
            </a:r>
            <a:r>
              <a:rPr lang="en-US" sz="2200" dirty="0" smtClean="0"/>
              <a:t> also.</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p:txBody>
      </p:sp>
      <p:pic>
        <p:nvPicPr>
          <p:cNvPr id="1027" name="Picture 3"/>
          <p:cNvPicPr>
            <a:picLocks noChangeAspect="1" noChangeArrowheads="1"/>
          </p:cNvPicPr>
          <p:nvPr/>
        </p:nvPicPr>
        <p:blipFill>
          <a:blip r:embed="rId2"/>
          <a:srcRect/>
          <a:stretch>
            <a:fillRect/>
          </a:stretch>
        </p:blipFill>
        <p:spPr bwMode="auto">
          <a:xfrm>
            <a:off x="152400" y="2895600"/>
            <a:ext cx="4495800" cy="1728692"/>
          </a:xfrm>
          <a:prstGeom prst="rect">
            <a:avLst/>
          </a:prstGeom>
          <a:noFill/>
          <a:ln w="9525">
            <a:noFill/>
            <a:miter lim="800000"/>
            <a:headEnd/>
            <a:tailEnd/>
          </a:ln>
          <a:effectLst/>
        </p:spPr>
      </p:pic>
      <p:sp>
        <p:nvSpPr>
          <p:cNvPr id="6" name="TextBox 5"/>
          <p:cNvSpPr txBox="1"/>
          <p:nvPr/>
        </p:nvSpPr>
        <p:spPr>
          <a:xfrm>
            <a:off x="4648200" y="3200400"/>
            <a:ext cx="4823088" cy="1200329"/>
          </a:xfrm>
          <a:prstGeom prst="rect">
            <a:avLst/>
          </a:prstGeom>
          <a:noFill/>
        </p:spPr>
        <p:txBody>
          <a:bodyPr wrap="square" rtlCol="0">
            <a:spAutoFit/>
          </a:bodyPr>
          <a:lstStyle/>
          <a:p>
            <a:r>
              <a:rPr lang="en-US" dirty="0" smtClean="0"/>
              <a:t>For </a:t>
            </a:r>
            <a:r>
              <a:rPr lang="en-US" dirty="0" err="1" smtClean="0"/>
              <a:t>reftracting</a:t>
            </a:r>
            <a:r>
              <a:rPr lang="en-US" dirty="0" smtClean="0"/>
              <a:t> the user name from </a:t>
            </a:r>
          </a:p>
          <a:p>
            <a:r>
              <a:rPr lang="en-US" dirty="0" smtClean="0"/>
              <a:t>“in28minytes” to </a:t>
            </a:r>
            <a:r>
              <a:rPr lang="en-US" dirty="0" err="1" smtClean="0"/>
              <a:t>retrieveLoggedinuserName</a:t>
            </a:r>
            <a:r>
              <a:rPr lang="en-US" dirty="0" smtClean="0"/>
              <a:t>()</a:t>
            </a:r>
          </a:p>
          <a:p>
            <a:r>
              <a:rPr lang="en-US" dirty="0" smtClean="0"/>
              <a:t>In </a:t>
            </a:r>
            <a:r>
              <a:rPr lang="en-US" dirty="0" err="1" smtClean="0"/>
              <a:t>listTodos</a:t>
            </a:r>
            <a:r>
              <a:rPr lang="en-US" dirty="0" smtClean="0"/>
              <a:t>-GET method , in </a:t>
            </a:r>
            <a:r>
              <a:rPr lang="en-US" dirty="0" err="1" smtClean="0"/>
              <a:t>TodoController</a:t>
            </a:r>
            <a:r>
              <a:rPr lang="en-US" dirty="0" smtClean="0"/>
              <a:t> </a:t>
            </a:r>
          </a:p>
          <a:p>
            <a:r>
              <a:rPr lang="en-US" dirty="0" smtClean="0"/>
              <a:t>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Spring Security</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r>
              <a:rPr lang="en-US" sz="2200" dirty="0" smtClean="0"/>
              <a:t>Need to use 2 jars, </a:t>
            </a:r>
            <a:r>
              <a:rPr lang="en-US" sz="2200" b="1" dirty="0" smtClean="0"/>
              <a:t>spring-security-web and spring-security-</a:t>
            </a:r>
            <a:r>
              <a:rPr lang="en-US" sz="2200" b="1" dirty="0" err="1" smtClean="0"/>
              <a:t>config</a:t>
            </a:r>
            <a:r>
              <a:rPr lang="en-US" sz="2200" b="1" dirty="0" smtClean="0"/>
              <a:t> </a:t>
            </a:r>
            <a:r>
              <a:rPr lang="en-US" sz="2200" dirty="0" smtClean="0"/>
              <a:t>in pom.xml</a:t>
            </a:r>
          </a:p>
          <a:p>
            <a:r>
              <a:rPr lang="en-US" sz="2200" dirty="0" smtClean="0"/>
              <a:t>Need to add </a:t>
            </a:r>
            <a:r>
              <a:rPr lang="en-US" sz="2200" b="1" dirty="0" err="1" smtClean="0"/>
              <a:t>SecurityConfiguration</a:t>
            </a:r>
            <a:r>
              <a:rPr lang="en-US" sz="2200" dirty="0" smtClean="0"/>
              <a:t> class</a:t>
            </a:r>
          </a:p>
          <a:p>
            <a:r>
              <a:rPr lang="en-US" sz="2200" dirty="0" smtClean="0"/>
              <a:t>Also need to add filters, </a:t>
            </a:r>
            <a:r>
              <a:rPr lang="en-US" sz="2200" b="1" dirty="0" err="1" smtClean="0"/>
              <a:t>SpringSecurityFilterChain</a:t>
            </a:r>
            <a:endParaRPr lang="en-US" sz="2200" b="1" dirty="0" smtClean="0"/>
          </a:p>
          <a:p>
            <a:r>
              <a:rPr lang="en-US" sz="2200" dirty="0" smtClean="0"/>
              <a:t>In </a:t>
            </a:r>
            <a:r>
              <a:rPr lang="en-US" sz="2200" dirty="0" err="1" smtClean="0"/>
              <a:t>javaEE</a:t>
            </a:r>
            <a:r>
              <a:rPr lang="en-US" sz="2200" dirty="0" smtClean="0"/>
              <a:t> we intercepts every request by using filter, But here in spring </a:t>
            </a:r>
            <a:r>
              <a:rPr lang="en-US" sz="2200" dirty="0" err="1" smtClean="0"/>
              <a:t>mvc</a:t>
            </a:r>
            <a:r>
              <a:rPr lang="en-US" sz="2200" dirty="0" smtClean="0"/>
              <a:t> we use </a:t>
            </a:r>
            <a:r>
              <a:rPr lang="en-US" sz="2200" dirty="0" err="1" smtClean="0"/>
              <a:t>springSecurityFilterChain</a:t>
            </a:r>
            <a:r>
              <a:rPr lang="en-US" sz="2200" dirty="0" smtClean="0"/>
              <a:t>. What this filter will do, It makes the  request first go to </a:t>
            </a:r>
            <a:r>
              <a:rPr lang="en-US" sz="2200" dirty="0" err="1" smtClean="0"/>
              <a:t>SpringSecurity</a:t>
            </a:r>
            <a:r>
              <a:rPr lang="en-US" sz="2200" dirty="0" smtClean="0"/>
              <a:t>. If no user logged in then the user automatically be sent to login page.</a:t>
            </a:r>
          </a:p>
          <a:p>
            <a:r>
              <a:rPr lang="en-US" sz="2200" dirty="0" err="1" smtClean="0"/>
              <a:t>SpringConfiguration</a:t>
            </a:r>
            <a:r>
              <a:rPr lang="en-US" sz="2200" dirty="0" smtClean="0"/>
              <a:t> class contains, two </a:t>
            </a:r>
            <a:r>
              <a:rPr lang="en-US" sz="2200" dirty="0" err="1" smtClean="0"/>
              <a:t>thigs</a:t>
            </a:r>
            <a:r>
              <a:rPr lang="en-US" sz="2200" dirty="0" smtClean="0"/>
              <a:t> who are valid users and his pw’s, and His roles(“user” or “admin”).</a:t>
            </a:r>
          </a:p>
          <a:p>
            <a:r>
              <a:rPr lang="en-US" sz="2200" dirty="0" smtClean="0"/>
              <a:t>In any one logged in with valid user name and password, we will give them the access and will give the roles also like user or admin. If he is invalid user we send him back to login page.</a:t>
            </a:r>
          </a:p>
          <a:p>
            <a:r>
              <a:rPr lang="en-US" sz="2200" dirty="0" smtClean="0"/>
              <a:t>We can add as many user we want in this class.</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228600" y="1295400"/>
            <a:ext cx="8686800" cy="4830763"/>
          </a:xfrm>
        </p:spPr>
        <p:txBody>
          <a:bodyPr>
            <a:normAutofit/>
          </a:bodyPr>
          <a:lstStyle/>
          <a:p>
            <a:r>
              <a:rPr lang="en-US" sz="2200" dirty="0" smtClean="0"/>
              <a:t>We are securing the url here, if any request like /todo we have to make it secure. We will only allow them if he is user or admin and will send to todo page, otherwise will send back the him to login page.</a:t>
            </a:r>
          </a:p>
          <a:p>
            <a:r>
              <a:rPr lang="en-US" sz="2200" dirty="0" smtClean="0"/>
              <a:t>We already removed our login.jsp, but how we can send them to log page. ???. Magic is spring security has its own login page to provide security, to out todos, “/login” we use as a link for login page.</a:t>
            </a:r>
          </a:p>
          <a:p>
            <a:r>
              <a:rPr lang="en-US" sz="2200" dirty="0" smtClean="0"/>
              <a:t>Anyone is trying to login , first they sent to this login page.</a:t>
            </a:r>
          </a:p>
          <a:p>
            <a:r>
              <a:rPr lang="en-US" sz="2200" dirty="0" smtClean="0"/>
              <a:t>For filters, : any request like “/*” -&gt;</a:t>
            </a:r>
            <a:r>
              <a:rPr lang="en-US" sz="2200" dirty="0" err="1" smtClean="0"/>
              <a:t>SpringSecurity</a:t>
            </a:r>
            <a:r>
              <a:rPr lang="en-US" sz="2200" dirty="0" smtClean="0"/>
              <a:t>-&gt;</a:t>
            </a:r>
            <a:r>
              <a:rPr lang="en-US" sz="2200" dirty="0" err="1" smtClean="0"/>
              <a:t>Dispatcherservlet</a:t>
            </a:r>
            <a:endParaRPr lang="en-US" sz="2200" dirty="0" smtClean="0"/>
          </a:p>
          <a:p>
            <a:r>
              <a:rPr lang="en-US" sz="2200" dirty="0" smtClean="0"/>
              <a:t>Before we added Spring Security functionality, we can </a:t>
            </a:r>
            <a:r>
              <a:rPr lang="en-US" sz="2200" dirty="0" err="1" smtClean="0"/>
              <a:t>goto</a:t>
            </a:r>
            <a:r>
              <a:rPr lang="en-US" sz="2200" dirty="0" smtClean="0"/>
              <a:t> any page we want like , welcome, todo.jsp, but after adding this feature we can’t access the todos page without logging in. If we enter valid credentials then only we will redirect to todo webpage otherwise not.</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smtClean="0"/>
              <a:t>Adding log out </a:t>
            </a:r>
            <a:r>
              <a:rPr lang="en-US" sz="2400" dirty="0" smtClean="0"/>
              <a:t>functionality : </a:t>
            </a:r>
            <a:endParaRPr lang="en-US" sz="2200" dirty="0" smtClean="0"/>
          </a:p>
          <a:p>
            <a:r>
              <a:rPr lang="en-US" sz="2200" dirty="0" smtClean="0"/>
              <a:t>Principle is basically a user who is logged in, we call it as Principle in security systems.</a:t>
            </a:r>
          </a:p>
          <a:p>
            <a:r>
              <a:rPr lang="en-US" sz="2200" dirty="0" smtClean="0"/>
              <a:t>Need to use logout controller class, inside the logout method , we need to check the user’s session is timed out or not , if time is up we need to send the user to login page. </a:t>
            </a:r>
          </a:p>
          <a:p>
            <a:r>
              <a:rPr lang="en-US" sz="2200" dirty="0" smtClean="0"/>
              <a:t>To validate, we use </a:t>
            </a:r>
            <a:r>
              <a:rPr lang="en-US" sz="2400" dirty="0" err="1" smtClean="0"/>
              <a:t>request.getSession</a:t>
            </a:r>
            <a:r>
              <a:rPr lang="en-US" sz="2400" dirty="0" smtClean="0"/>
              <a:t>().invalidate</a:t>
            </a:r>
            <a:r>
              <a:rPr lang="en-US" sz="2400" dirty="0" smtClean="0"/>
              <a:t>(); method.</a:t>
            </a:r>
          </a:p>
          <a:p>
            <a:r>
              <a:rPr lang="en-US" sz="2400" dirty="0" smtClean="0"/>
              <a:t>When the use clicked on logout , we just redirect him to login page.</a:t>
            </a:r>
            <a:endParaRPr lang="en-US" sz="2400" dirty="0" smtClean="0"/>
          </a:p>
          <a:p>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r>
              <a:rPr lang="en-US" sz="2200" dirty="0" smtClean="0"/>
              <a:t>Exception handling is called a cross cutting concern. If we want to do exception handling for data layer, business layer, or irrespective of any layer then we call it as cross cutting concern.</a:t>
            </a:r>
          </a:p>
          <a:p>
            <a:r>
              <a:rPr lang="en-US" sz="2200" dirty="0" smtClean="0"/>
              <a:t>Don’t try to handle all the exceptions, just understand why he is getting the error, and show that validation to th user.	</a:t>
            </a:r>
          </a:p>
          <a:p>
            <a:r>
              <a:rPr lang="en-US" sz="2200" dirty="0" smtClean="0"/>
              <a:t>@</a:t>
            </a:r>
            <a:r>
              <a:rPr lang="en-US" sz="2200" dirty="0" err="1" smtClean="0"/>
              <a:t>ControllerAdvice</a:t>
            </a:r>
            <a:r>
              <a:rPr lang="en-US" sz="2200" dirty="0" smtClean="0"/>
              <a:t>, the annotation that what ever the code we put in this </a:t>
            </a:r>
            <a:r>
              <a:rPr lang="en-US" sz="2200" dirty="0" err="1" smtClean="0"/>
              <a:t>perticular</a:t>
            </a:r>
            <a:r>
              <a:rPr lang="en-US" sz="2200" dirty="0" smtClean="0"/>
              <a:t> controller, it is applicable to all controllers in the project.</a:t>
            </a:r>
          </a:p>
          <a:p>
            <a:r>
              <a:rPr lang="en-US" sz="2200" dirty="0" smtClean="0"/>
              <a:t>Or if we want to handle specifically, we use Controller specific Exception handling. When we get any exception we call </a:t>
            </a:r>
            <a:r>
              <a:rPr lang="en-US" sz="2200" dirty="0" err="1" smtClean="0"/>
              <a:t>logger.error</a:t>
            </a:r>
            <a:r>
              <a:rPr lang="en-US" sz="2200" dirty="0" smtClean="0"/>
              <a:t>() method, and we show the error page.</a:t>
            </a:r>
          </a:p>
          <a:p>
            <a:r>
              <a:rPr lang="en-US" sz="2200" dirty="0" smtClean="0"/>
              <a:t>Also we will create a error.jsp page , to display the error when ever we get an exception. And we use @</a:t>
            </a:r>
            <a:r>
              <a:rPr lang="en-US" sz="2200" dirty="0" err="1" smtClean="0"/>
              <a:t>ExceptionHandler</a:t>
            </a:r>
            <a:r>
              <a:rPr lang="en-US" sz="2200" dirty="0" smtClean="0"/>
              <a:t> annotation on top of handle exception method. So that this method is recognized as a </a:t>
            </a:r>
            <a:r>
              <a:rPr lang="en-US" sz="2200" dirty="0" err="1" smtClean="0"/>
              <a:t>Excetion</a:t>
            </a:r>
            <a:r>
              <a:rPr lang="en-US" sz="2200" dirty="0" smtClean="0"/>
              <a:t> handler. And this </a:t>
            </a:r>
            <a:r>
              <a:rPr lang="en-US" sz="2200" dirty="0" err="1" smtClean="0"/>
              <a:t>ExceptionController</a:t>
            </a:r>
            <a:r>
              <a:rPr lang="en-US" sz="2200" dirty="0" smtClean="0"/>
              <a:t> is generic.</a:t>
            </a:r>
          </a:p>
          <a:p>
            <a:r>
              <a:rPr lang="en-US" sz="2200" dirty="0" smtClean="0"/>
              <a:t>If we want to perform specific Exception handling, we have to create a error specific page, </a:t>
            </a:r>
            <a:r>
              <a:rPr lang="en-US" sz="2200" dirty="0" err="1" smtClean="0"/>
              <a:t>looger</a:t>
            </a:r>
            <a:r>
              <a:rPr lang="en-US" sz="2200" dirty="0" smtClean="0"/>
              <a:t> in that class and redirect to that </a:t>
            </a:r>
            <a:r>
              <a:rPr lang="en-US" sz="2200" dirty="0" err="1" smtClean="0"/>
              <a:t>page,M</a:t>
            </a:r>
            <a:r>
              <a:rPr lang="en-US" sz="2200" dirty="0" smtClean="0"/>
              <a:t> for this we have to use handle exception method in the specified class.</a:t>
            </a:r>
          </a:p>
          <a:p>
            <a:r>
              <a:rPr lang="en-US" sz="2200" dirty="0" smtClean="0"/>
              <a:t>  if we get error in any jsp, then the entire app’n will not work to overcome this we use &lt;error-page&gt; element in web.xml</a:t>
            </a:r>
          </a:p>
          <a:p>
            <a:endParaRPr lang="en-US" sz="2200" dirty="0" smtClean="0"/>
          </a:p>
          <a:p>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200" b="1" dirty="0" smtClean="0"/>
              <a:t>Internationalization</a:t>
            </a:r>
            <a:r>
              <a:rPr lang="en-US" sz="2200" dirty="0" smtClean="0"/>
              <a:t> means When the user want to see the application in different languages, the entire application need to customized into their specific language.</a:t>
            </a:r>
          </a:p>
          <a:p>
            <a:r>
              <a:rPr lang="en-US" sz="2200" dirty="0" smtClean="0"/>
              <a:t>For this we need to use, </a:t>
            </a:r>
            <a:r>
              <a:rPr lang="en-US" sz="2200" dirty="0" smtClean="0"/>
              <a:t>&lt;bean id="</a:t>
            </a:r>
            <a:r>
              <a:rPr lang="en-US" sz="2200" dirty="0" err="1" smtClean="0"/>
              <a:t>messageSource</a:t>
            </a:r>
            <a:r>
              <a:rPr lang="en-US" sz="2200" dirty="0" smtClean="0"/>
              <a:t>" /&gt;, &lt;bean id="</a:t>
            </a:r>
            <a:r>
              <a:rPr lang="en-US" sz="2200" dirty="0" err="1" smtClean="0"/>
              <a:t>localeResolver</a:t>
            </a:r>
            <a:r>
              <a:rPr lang="en-US" sz="2200" dirty="0" smtClean="0"/>
              <a:t>“/&gt;,  &lt;</a:t>
            </a:r>
            <a:r>
              <a:rPr lang="en-US" sz="2200" dirty="0" err="1" smtClean="0"/>
              <a:t>mvc:interceptors</a:t>
            </a:r>
            <a:r>
              <a:rPr lang="en-US" sz="2200" dirty="0" smtClean="0"/>
              <a:t>&gt;&lt;,</a:t>
            </a:r>
            <a:r>
              <a:rPr lang="en-US" sz="2200" dirty="0" err="1" smtClean="0"/>
              <a:t>mvc:interceptors</a:t>
            </a:r>
            <a:r>
              <a:rPr lang="en-US" sz="2200" dirty="0" smtClean="0"/>
              <a:t>&gt; in todo-servlet.xml.</a:t>
            </a:r>
          </a:p>
          <a:p>
            <a:r>
              <a:rPr lang="en-US" sz="2200" dirty="0" smtClean="0"/>
              <a:t>Also need to create </a:t>
            </a:r>
            <a:r>
              <a:rPr lang="en-US" sz="2200" dirty="0" err="1" smtClean="0"/>
              <a:t>messages_en.prop</a:t>
            </a:r>
            <a:r>
              <a:rPr lang="en-US" sz="2200" dirty="0" smtClean="0"/>
              <a:t>, </a:t>
            </a:r>
            <a:r>
              <a:rPr lang="en-US" sz="2200" dirty="0" err="1" smtClean="0"/>
              <a:t>messages_fr.prop</a:t>
            </a:r>
            <a:r>
              <a:rPr lang="en-US" sz="2200" dirty="0" smtClean="0"/>
              <a:t>  properties files in </a:t>
            </a:r>
            <a:r>
              <a:rPr lang="en-US" sz="2200" dirty="0" err="1" smtClean="0"/>
              <a:t>src</a:t>
            </a:r>
            <a:r>
              <a:rPr lang="en-US" sz="2200" dirty="0" smtClean="0"/>
              <a:t>/main/resources- folder to show the messages in </a:t>
            </a:r>
            <a:r>
              <a:rPr lang="en-US" sz="2200" dirty="0" err="1" smtClean="0"/>
              <a:t>english</a:t>
            </a:r>
            <a:r>
              <a:rPr lang="en-US" sz="2200" dirty="0" smtClean="0"/>
              <a:t> or in </a:t>
            </a:r>
            <a:r>
              <a:rPr lang="en-US" sz="2200" dirty="0" err="1" smtClean="0"/>
              <a:t>french</a:t>
            </a:r>
            <a:r>
              <a:rPr lang="en-US" sz="2200" dirty="0" smtClean="0"/>
              <a:t>.</a:t>
            </a:r>
            <a:br>
              <a:rPr lang="en-US" sz="2200" dirty="0" smtClean="0"/>
            </a:b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Web Services</a:t>
            </a:r>
            <a:endParaRPr lang="en-US" dirty="0"/>
          </a:p>
        </p:txBody>
      </p:sp>
      <p:sp>
        <p:nvSpPr>
          <p:cNvPr id="3" name="Content Placeholder 2"/>
          <p:cNvSpPr>
            <a:spLocks noGrp="1"/>
          </p:cNvSpPr>
          <p:nvPr>
            <p:ph idx="1"/>
          </p:nvPr>
        </p:nvSpPr>
        <p:spPr/>
        <p:txBody>
          <a:bodyPr>
            <a:normAutofit/>
          </a:bodyPr>
          <a:lstStyle/>
          <a:p>
            <a:r>
              <a:rPr lang="en-US" sz="2200" dirty="0" smtClean="0"/>
              <a:t>The Rest services that we are creating will have a </a:t>
            </a:r>
            <a:r>
              <a:rPr lang="en-US" sz="2200" dirty="0" err="1" smtClean="0"/>
              <a:t>json</a:t>
            </a:r>
            <a:r>
              <a:rPr lang="en-US" sz="2200" dirty="0" smtClean="0"/>
              <a:t> i/p and </a:t>
            </a:r>
            <a:r>
              <a:rPr lang="en-US" sz="2200" dirty="0" err="1" smtClean="0"/>
              <a:t>json</a:t>
            </a:r>
            <a:r>
              <a:rPr lang="en-US" sz="2200" dirty="0" smtClean="0"/>
              <a:t> o/p.</a:t>
            </a:r>
          </a:p>
          <a:p>
            <a:r>
              <a:rPr lang="en-US" sz="2200" dirty="0" smtClean="0"/>
              <a:t>The use of this services is when the user enter the todos in the url , we will display those todos in the url.</a:t>
            </a:r>
          </a:p>
          <a:p>
            <a:r>
              <a:rPr lang="en-US" sz="2200" dirty="0" smtClean="0"/>
              <a:t>Need to create a class </a:t>
            </a:r>
            <a:r>
              <a:rPr lang="en-US" sz="2200" dirty="0" err="1" smtClean="0"/>
              <a:t>TodoRestController</a:t>
            </a:r>
            <a:r>
              <a:rPr lang="en-US" sz="2200" dirty="0" smtClean="0"/>
              <a:t>, also need converter called </a:t>
            </a:r>
            <a:r>
              <a:rPr lang="en-US" sz="2200" dirty="0" err="1" smtClean="0"/>
              <a:t>jackson</a:t>
            </a:r>
            <a:r>
              <a:rPr lang="en-US" sz="2200" dirty="0" smtClean="0"/>
              <a:t> for add a dependency in pom.xml</a:t>
            </a:r>
          </a:p>
          <a:p>
            <a:r>
              <a:rPr lang="en-US" sz="2200" dirty="0" smtClean="0"/>
              <a:t>If we have 4 todos, want to get todo of id = 1, we also get a specific todo also for this </a:t>
            </a:r>
          </a:p>
          <a:p>
            <a:r>
              <a:rPr lang="en-US" sz="2000" dirty="0" smtClean="0"/>
              <a:t>@</a:t>
            </a:r>
            <a:r>
              <a:rPr lang="en-US" sz="2000" dirty="0" err="1" smtClean="0"/>
              <a:t>RequestMapping</a:t>
            </a:r>
            <a:r>
              <a:rPr lang="en-US" sz="2000" dirty="0" smtClean="0"/>
              <a:t>(path="/todos/{id}")</a:t>
            </a:r>
          </a:p>
          <a:p>
            <a:r>
              <a:rPr lang="en-US" sz="2000" b="1" dirty="0" smtClean="0"/>
              <a:t>public </a:t>
            </a:r>
            <a:r>
              <a:rPr lang="en-US" sz="2000" b="1" dirty="0" smtClean="0"/>
              <a:t>Todo </a:t>
            </a:r>
            <a:r>
              <a:rPr lang="en-US" sz="2000" b="1" dirty="0" err="1" smtClean="0"/>
              <a:t>retrieveTodo</a:t>
            </a:r>
            <a:r>
              <a:rPr lang="en-US" sz="2000" b="1" dirty="0" smtClean="0"/>
              <a:t>(@</a:t>
            </a:r>
            <a:r>
              <a:rPr lang="en-US" sz="2000" b="1" dirty="0" err="1" smtClean="0"/>
              <a:t>PathVariable</a:t>
            </a:r>
            <a:r>
              <a:rPr lang="en-US" sz="2000" b="1" dirty="0" smtClean="0"/>
              <a:t> </a:t>
            </a:r>
            <a:r>
              <a:rPr lang="en-US" sz="2000" b="1" dirty="0" err="1" smtClean="0"/>
              <a:t>int</a:t>
            </a:r>
            <a:r>
              <a:rPr lang="en-US" sz="2000" b="1" dirty="0" smtClean="0"/>
              <a:t> id){</a:t>
            </a:r>
          </a:p>
          <a:p>
            <a:r>
              <a:rPr lang="en-US" sz="2000" b="1" dirty="0" smtClean="0"/>
              <a:t>return </a:t>
            </a:r>
            <a:r>
              <a:rPr lang="en-US" sz="2000" b="1" dirty="0" err="1" smtClean="0"/>
              <a:t>service.retrieveTodo</a:t>
            </a:r>
            <a:r>
              <a:rPr lang="en-US" sz="2000" b="1" dirty="0" smtClean="0"/>
              <a:t>(id</a:t>
            </a:r>
            <a:r>
              <a:rPr lang="en-US" sz="2000" b="1" dirty="0" smtClean="0"/>
              <a:t>);   </a:t>
            </a:r>
            <a:r>
              <a:rPr lang="en-US" sz="2000" dirty="0" smtClean="0"/>
              <a:t>}     - need to give dynamic id and @</a:t>
            </a:r>
            <a:r>
              <a:rPr lang="en-US" sz="2000" dirty="0" err="1" smtClean="0"/>
              <a:t>PathVariable</a:t>
            </a:r>
            <a:r>
              <a:rPr lang="en-US" sz="2000" smtClean="0"/>
              <a:t> annotation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200" dirty="0" smtClean="0"/>
              <a:t>Delete todo is one of the most important thing we  have to do. But how to tell to spring delete a particular todo.</a:t>
            </a:r>
          </a:p>
          <a:p>
            <a:r>
              <a:rPr lang="en-US" sz="2200" dirty="0" smtClean="0"/>
              <a:t>For this we have to use Expression language. So that we can dynamically take the input from jsp. Also mention @RequestParam in controller method to receive the input to out controller method(</a:t>
            </a:r>
            <a:r>
              <a:rPr lang="en-US" sz="2200" dirty="0" err="1" smtClean="0"/>
              <a:t>deleteTodo</a:t>
            </a:r>
            <a:r>
              <a:rPr lang="en-US" sz="2200" dirty="0" smtClean="0"/>
              <a:t>() method).</a:t>
            </a:r>
          </a:p>
          <a:p>
            <a:r>
              <a:rPr lang="en-US" sz="2400" dirty="0">
                <a:solidFill>
                  <a:schemeClr val="accent6">
                    <a:lumMod val="75000"/>
                  </a:schemeClr>
                </a:solidFill>
              </a:rPr>
              <a:t>&lt;a </a:t>
            </a:r>
            <a:r>
              <a:rPr lang="en-US" sz="2400" dirty="0" err="1">
                <a:solidFill>
                  <a:schemeClr val="accent6">
                    <a:lumMod val="75000"/>
                  </a:schemeClr>
                </a:solidFill>
              </a:rPr>
              <a:t>href</a:t>
            </a:r>
            <a:r>
              <a:rPr lang="en-US" sz="2400" dirty="0">
                <a:solidFill>
                  <a:schemeClr val="accent6">
                    <a:lumMod val="75000"/>
                  </a:schemeClr>
                </a:solidFill>
              </a:rPr>
              <a:t>=</a:t>
            </a:r>
            <a:r>
              <a:rPr lang="en-US" sz="2400" i="1" dirty="0">
                <a:solidFill>
                  <a:schemeClr val="accent6">
                    <a:lumMod val="75000"/>
                  </a:schemeClr>
                </a:solidFill>
              </a:rPr>
              <a:t>"/delete-</a:t>
            </a:r>
            <a:r>
              <a:rPr lang="en-US" sz="2400" i="1" dirty="0" err="1">
                <a:solidFill>
                  <a:schemeClr val="accent6">
                    <a:lumMod val="75000"/>
                  </a:schemeClr>
                </a:solidFill>
              </a:rPr>
              <a:t>todo?id</a:t>
            </a:r>
            <a:r>
              <a:rPr lang="en-US" sz="2400" i="1" dirty="0">
                <a:solidFill>
                  <a:schemeClr val="accent6">
                    <a:lumMod val="75000"/>
                  </a:schemeClr>
                </a:solidFill>
              </a:rPr>
              <a:t>=${todo.id}" class="</a:t>
            </a:r>
            <a:r>
              <a:rPr lang="en-US" sz="2400" i="1" dirty="0" err="1">
                <a:solidFill>
                  <a:schemeClr val="accent6">
                    <a:lumMod val="75000"/>
                  </a:schemeClr>
                </a:solidFill>
              </a:rPr>
              <a:t>btn</a:t>
            </a:r>
            <a:r>
              <a:rPr lang="en-US" sz="2400" i="1" dirty="0">
                <a:solidFill>
                  <a:schemeClr val="accent6">
                    <a:lumMod val="75000"/>
                  </a:schemeClr>
                </a:solidFill>
              </a:rPr>
              <a:t> </a:t>
            </a:r>
            <a:r>
              <a:rPr lang="en-US" sz="2400" i="1" dirty="0" err="1">
                <a:solidFill>
                  <a:schemeClr val="accent6">
                    <a:lumMod val="75000"/>
                  </a:schemeClr>
                </a:solidFill>
              </a:rPr>
              <a:t>btn</a:t>
            </a:r>
            <a:r>
              <a:rPr lang="en-US" sz="2400" i="1" dirty="0">
                <a:solidFill>
                  <a:schemeClr val="accent6">
                    <a:lumMod val="75000"/>
                  </a:schemeClr>
                </a:solidFill>
              </a:rPr>
              <a:t>-danger"&gt;Delete&lt;/a&gt;</a:t>
            </a:r>
            <a:endParaRPr lang="en-US" sz="2200" dirty="0">
              <a:solidFill>
                <a:schemeClr val="accent6">
                  <a:lumMod val="75000"/>
                </a:schemeClr>
              </a:solidFill>
            </a:endParaRPr>
          </a:p>
          <a:p>
            <a:endParaRPr lang="en-US" sz="2200" dirty="0" smtClean="0"/>
          </a:p>
          <a:p>
            <a:pPr>
              <a:buNone/>
            </a:pPr>
            <a:r>
              <a:rPr lang="en-US" sz="1800" dirty="0" smtClean="0">
                <a:solidFill>
                  <a:schemeClr val="accent5">
                    <a:lumMod val="75000"/>
                  </a:schemeClr>
                </a:solidFill>
              </a:rPr>
              <a:t>	@</a:t>
            </a:r>
            <a:r>
              <a:rPr lang="en-US" sz="1800" dirty="0" err="1">
                <a:solidFill>
                  <a:schemeClr val="accent5">
                    <a:lumMod val="75000"/>
                  </a:schemeClr>
                </a:solidFill>
              </a:rPr>
              <a:t>RequestMapping</a:t>
            </a:r>
            <a:r>
              <a:rPr lang="en-US" sz="1800" dirty="0">
                <a:solidFill>
                  <a:schemeClr val="accent5">
                    <a:lumMod val="75000"/>
                  </a:schemeClr>
                </a:solidFill>
              </a:rPr>
              <a:t>(value="/delete-</a:t>
            </a:r>
            <a:r>
              <a:rPr lang="en-US" sz="1800" dirty="0" err="1">
                <a:solidFill>
                  <a:schemeClr val="accent5">
                    <a:lumMod val="75000"/>
                  </a:schemeClr>
                </a:solidFill>
              </a:rPr>
              <a:t>todo",method</a:t>
            </a:r>
            <a:r>
              <a:rPr lang="en-US" sz="1800" dirty="0">
                <a:solidFill>
                  <a:schemeClr val="accent5">
                    <a:lumMod val="75000"/>
                  </a:schemeClr>
                </a:solidFill>
              </a:rPr>
              <a:t>=</a:t>
            </a:r>
            <a:r>
              <a:rPr lang="en-US" sz="1800" dirty="0" err="1">
                <a:solidFill>
                  <a:schemeClr val="accent5">
                    <a:lumMod val="75000"/>
                  </a:schemeClr>
                </a:solidFill>
              </a:rPr>
              <a:t>RequestMethod.</a:t>
            </a:r>
            <a:r>
              <a:rPr lang="en-US" sz="1800" b="1" i="1" dirty="0" err="1">
                <a:solidFill>
                  <a:schemeClr val="accent5">
                    <a:lumMod val="75000"/>
                  </a:schemeClr>
                </a:solidFill>
              </a:rPr>
              <a:t>GET</a:t>
            </a:r>
            <a:r>
              <a:rPr lang="en-US" sz="1800" b="1" i="1" dirty="0">
                <a:solidFill>
                  <a:schemeClr val="accent5">
                    <a:lumMod val="75000"/>
                  </a:schemeClr>
                </a:solidFill>
              </a:rPr>
              <a:t>)</a:t>
            </a:r>
          </a:p>
          <a:p>
            <a:pPr>
              <a:buNone/>
            </a:pPr>
            <a:r>
              <a:rPr lang="en-US" sz="1800" b="1" dirty="0" smtClean="0">
                <a:solidFill>
                  <a:schemeClr val="accent5">
                    <a:lumMod val="75000"/>
                  </a:schemeClr>
                </a:solidFill>
              </a:rPr>
              <a:t>	public </a:t>
            </a:r>
            <a:r>
              <a:rPr lang="en-US" sz="1800" b="1" dirty="0">
                <a:solidFill>
                  <a:schemeClr val="accent5">
                    <a:lumMod val="75000"/>
                  </a:schemeClr>
                </a:solidFill>
              </a:rPr>
              <a:t>String </a:t>
            </a:r>
            <a:r>
              <a:rPr lang="en-US" sz="1800" b="1" dirty="0" err="1">
                <a:solidFill>
                  <a:schemeClr val="accent5">
                    <a:lumMod val="75000"/>
                  </a:schemeClr>
                </a:solidFill>
              </a:rPr>
              <a:t>deleteTodo</a:t>
            </a:r>
            <a:r>
              <a:rPr lang="en-US" sz="1800" b="1" dirty="0">
                <a:solidFill>
                  <a:schemeClr val="accent5">
                    <a:lumMod val="75000"/>
                  </a:schemeClr>
                </a:solidFill>
              </a:rPr>
              <a:t>(</a:t>
            </a:r>
            <a:r>
              <a:rPr lang="en-US" sz="1800" b="1" dirty="0" err="1">
                <a:solidFill>
                  <a:schemeClr val="accent5">
                    <a:lumMod val="75000"/>
                  </a:schemeClr>
                </a:solidFill>
              </a:rPr>
              <a:t>ModelMap</a:t>
            </a:r>
            <a:r>
              <a:rPr lang="en-US" sz="1800" b="1" dirty="0">
                <a:solidFill>
                  <a:schemeClr val="accent5">
                    <a:lumMod val="75000"/>
                  </a:schemeClr>
                </a:solidFill>
              </a:rPr>
              <a:t> model, @RequestParam </a:t>
            </a:r>
            <a:r>
              <a:rPr lang="en-US" sz="1800" b="1" dirty="0" err="1">
                <a:solidFill>
                  <a:schemeClr val="accent5">
                    <a:lumMod val="75000"/>
                  </a:schemeClr>
                </a:solidFill>
              </a:rPr>
              <a:t>int</a:t>
            </a:r>
            <a:r>
              <a:rPr lang="en-US" sz="1800" b="1" dirty="0">
                <a:solidFill>
                  <a:schemeClr val="accent5">
                    <a:lumMod val="75000"/>
                  </a:schemeClr>
                </a:solidFill>
              </a:rPr>
              <a:t> id){</a:t>
            </a:r>
          </a:p>
          <a:p>
            <a:pPr>
              <a:buNone/>
            </a:pPr>
            <a:r>
              <a:rPr lang="en-US" sz="1800" dirty="0" smtClean="0">
                <a:solidFill>
                  <a:schemeClr val="accent5">
                    <a:lumMod val="75000"/>
                  </a:schemeClr>
                </a:solidFill>
              </a:rPr>
              <a:t>	</a:t>
            </a:r>
            <a:r>
              <a:rPr lang="en-US" sz="1800" dirty="0" err="1" smtClean="0">
                <a:solidFill>
                  <a:schemeClr val="accent5">
                    <a:lumMod val="75000"/>
                  </a:schemeClr>
                </a:solidFill>
              </a:rPr>
              <a:t>service.deleteTodo</a:t>
            </a:r>
            <a:r>
              <a:rPr lang="en-US" sz="1800" dirty="0" smtClean="0">
                <a:solidFill>
                  <a:schemeClr val="accent5">
                    <a:lumMod val="75000"/>
                  </a:schemeClr>
                </a:solidFill>
              </a:rPr>
              <a:t>(id</a:t>
            </a:r>
            <a:r>
              <a:rPr lang="en-US" sz="1800" dirty="0">
                <a:solidFill>
                  <a:schemeClr val="accent5">
                    <a:lumMod val="75000"/>
                  </a:schemeClr>
                </a:solidFill>
              </a:rPr>
              <a:t>);</a:t>
            </a:r>
          </a:p>
          <a:p>
            <a:pPr>
              <a:buNone/>
            </a:pPr>
            <a:r>
              <a:rPr lang="en-US" sz="1800" dirty="0" smtClean="0">
                <a:solidFill>
                  <a:schemeClr val="accent5">
                    <a:lumMod val="75000"/>
                  </a:schemeClr>
                </a:solidFill>
              </a:rPr>
              <a:t>	model.clear</a:t>
            </a:r>
            <a:r>
              <a:rPr lang="en-US" sz="1800" dirty="0">
                <a:solidFill>
                  <a:schemeClr val="accent5">
                    <a:lumMod val="75000"/>
                  </a:schemeClr>
                </a:solidFill>
              </a:rPr>
              <a:t>();</a:t>
            </a:r>
          </a:p>
          <a:p>
            <a:pPr>
              <a:buNone/>
            </a:pPr>
            <a:r>
              <a:rPr lang="en-US" sz="1800" b="1" dirty="0" smtClean="0">
                <a:solidFill>
                  <a:schemeClr val="accent5">
                    <a:lumMod val="75000"/>
                  </a:schemeClr>
                </a:solidFill>
              </a:rPr>
              <a:t>	return </a:t>
            </a:r>
            <a:r>
              <a:rPr lang="en-US" sz="1800" b="1" dirty="0">
                <a:solidFill>
                  <a:schemeClr val="accent5">
                    <a:lumMod val="75000"/>
                  </a:schemeClr>
                </a:solidFill>
              </a:rPr>
              <a:t>"</a:t>
            </a:r>
            <a:r>
              <a:rPr lang="en-US" sz="1800" b="1" dirty="0" err="1">
                <a:solidFill>
                  <a:schemeClr val="accent5">
                    <a:lumMod val="75000"/>
                  </a:schemeClr>
                </a:solidFill>
              </a:rPr>
              <a:t>redirect:list</a:t>
            </a:r>
            <a:r>
              <a:rPr lang="en-US" sz="1800" b="1" dirty="0">
                <a:solidFill>
                  <a:schemeClr val="accent5">
                    <a:lumMod val="75000"/>
                  </a:schemeClr>
                </a:solidFill>
              </a:rPr>
              <a:t>-todos</a:t>
            </a:r>
            <a:r>
              <a:rPr lang="en-US" sz="1800" b="1" dirty="0" smtClean="0">
                <a:solidFill>
                  <a:schemeClr val="accent5">
                    <a:lumMod val="75000"/>
                  </a:schemeClr>
                </a:solidFill>
              </a:rPr>
              <a:t>"; }</a:t>
            </a:r>
            <a:endParaRPr lang="en-US" sz="1800" dirty="0" smtClean="0">
              <a:solidFill>
                <a:schemeClr val="accent5">
                  <a:lumMod val="75000"/>
                </a:schemeClr>
              </a:solidFill>
            </a:endParaRPr>
          </a:p>
          <a:p>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smtClean="0"/>
              <a:t>If we have four todos , we want to delete one todo, by the time we click on </a:t>
            </a:r>
            <a:r>
              <a:rPr lang="en-US" sz="2200" smtClean="0"/>
              <a:t>particular todo, </a:t>
            </a:r>
            <a:r>
              <a:rPr lang="en-US" sz="2200" dirty="0" smtClean="0"/>
              <a:t>the corresponding id is passed to controller method.(used expression language to take input dynamically </a:t>
            </a:r>
            <a:r>
              <a:rPr lang="en-US" sz="2200" dirty="0" err="1" smtClean="0"/>
              <a:t>aslo</a:t>
            </a:r>
            <a:r>
              <a:rPr lang="en-US" sz="2200" dirty="0" smtClean="0"/>
              <a:t> using @RequestParam annotation for id in controller method to receive that dynamic input, from the jsp while we are trying to delete that particular todo. )</a:t>
            </a:r>
          </a:p>
          <a:p>
            <a:r>
              <a:rPr lang="en-US" sz="2200" dirty="0" smtClean="0"/>
              <a:t>So the controller will understand which todo I need to delete, and it will delete that particular todo.</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838200"/>
            <a:ext cx="8229600" cy="15915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81000" y="2743200"/>
            <a:ext cx="8305800" cy="3416320"/>
          </a:xfrm>
          <a:prstGeom prst="rect">
            <a:avLst/>
          </a:prstGeom>
          <a:noFill/>
        </p:spPr>
        <p:txBody>
          <a:bodyPr wrap="square" rtlCol="0">
            <a:spAutoFit/>
          </a:bodyPr>
          <a:lstStyle/>
          <a:p>
            <a:pPr marL="342900" indent="-342900">
              <a:buFont typeface="+mj-lt"/>
              <a:buAutoNum type="arabicPeriod"/>
            </a:pPr>
            <a:r>
              <a:rPr lang="en-US" dirty="0" smtClean="0"/>
              <a:t>Here we are typing each filed as a request, If we need </a:t>
            </a:r>
            <a:r>
              <a:rPr lang="en-US" dirty="0" err="1" smtClean="0"/>
              <a:t>desc</a:t>
            </a:r>
            <a:r>
              <a:rPr lang="en-US" dirty="0" smtClean="0"/>
              <a:t>, then we have bind it to the description field. Or I f we want to bind as id I need to add request </a:t>
            </a:r>
            <a:r>
              <a:rPr lang="en-US" dirty="0" err="1" smtClean="0"/>
              <a:t>param</a:t>
            </a:r>
            <a:r>
              <a:rPr lang="en-US" dirty="0" smtClean="0"/>
              <a:t> for Id. The same for any other field if we want to use. If we want to use many fields, we have bind them all.</a:t>
            </a:r>
          </a:p>
          <a:p>
            <a:pPr marL="342900" indent="-342900">
              <a:buFont typeface="+mj-lt"/>
              <a:buAutoNum type="arabicPeriod"/>
            </a:pPr>
            <a:r>
              <a:rPr lang="en-US" dirty="0" smtClean="0"/>
              <a:t>It is not a better practice, instead of binding one by one, I would directly bind to </a:t>
            </a:r>
            <a:r>
              <a:rPr lang="en-US" b="1" dirty="0" smtClean="0"/>
              <a:t>CommandObject. </a:t>
            </a:r>
            <a:r>
              <a:rPr lang="en-US" dirty="0" smtClean="0"/>
              <a:t>For example the object name is todo, we simply get the parameter by using </a:t>
            </a:r>
            <a:r>
              <a:rPr lang="en-US" dirty="0" err="1" smtClean="0"/>
              <a:t>todo.getDesc</a:t>
            </a:r>
            <a:r>
              <a:rPr lang="en-US" dirty="0" smtClean="0"/>
              <a:t>(); . Also we can get all the parameters in the command object in the same way. </a:t>
            </a:r>
          </a:p>
          <a:p>
            <a:pPr marL="342900" indent="-342900">
              <a:buFont typeface="+mj-lt"/>
              <a:buAutoNum type="arabicPeriod"/>
            </a:pPr>
            <a:r>
              <a:rPr lang="en-US" dirty="0" smtClean="0"/>
              <a:t>If we want to make use of CommandObject we have to use spring framework tags in  the corresponding jsp also. Also need to use spring form tag.(in todo.jsp)</a:t>
            </a:r>
          </a:p>
          <a:p>
            <a:pPr marL="342900" indent="-342900">
              <a:buFont typeface="+mj-lt"/>
              <a:buAutoNum type="arabicPeriod"/>
            </a:pPr>
            <a:r>
              <a:rPr lang="en-US" dirty="0" smtClean="0"/>
              <a:t>&lt;%@</a:t>
            </a:r>
            <a:r>
              <a:rPr lang="en-US" dirty="0" err="1" smtClean="0"/>
              <a:t>taglib</a:t>
            </a:r>
            <a:r>
              <a:rPr lang="en-US" dirty="0" smtClean="0"/>
              <a:t> </a:t>
            </a:r>
            <a:r>
              <a:rPr lang="en-US" dirty="0" err="1" smtClean="0"/>
              <a:t>uri</a:t>
            </a:r>
            <a:r>
              <a:rPr lang="en-US" dirty="0" smtClean="0"/>
              <a:t>="http://www.springframework.org/tags/form" prefix="form"%&gt;</a:t>
            </a:r>
          </a:p>
          <a:p>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a:bodyPr>
          <a:lstStyle/>
          <a:p>
            <a:r>
              <a:rPr lang="en-US" sz="2200" dirty="0" smtClean="0"/>
              <a:t>Instead of using normal &lt;form&gt; tag, use &lt;</a:t>
            </a:r>
            <a:r>
              <a:rPr lang="en-US" sz="2200" dirty="0" err="1" smtClean="0"/>
              <a:t>form:form</a:t>
            </a:r>
            <a:r>
              <a:rPr lang="en-US" sz="2200" dirty="0" smtClean="0"/>
              <a:t>&gt;  tag in the jsp.</a:t>
            </a:r>
          </a:p>
          <a:p>
            <a:r>
              <a:rPr lang="en-US" sz="2200" dirty="0" smtClean="0"/>
              <a:t> </a:t>
            </a:r>
          </a:p>
          <a:p>
            <a:pPr>
              <a:buNone/>
            </a:pPr>
            <a:r>
              <a:rPr lang="en-US" sz="2400" b="1" dirty="0" smtClean="0">
                <a:solidFill>
                  <a:schemeClr val="tx2">
                    <a:lumMod val="60000"/>
                    <a:lumOff val="40000"/>
                  </a:schemeClr>
                </a:solidFill>
              </a:rPr>
              <a:t>Hibernate validations:</a:t>
            </a:r>
          </a:p>
          <a:p>
            <a:r>
              <a:rPr lang="en-US" sz="2000" dirty="0" smtClean="0"/>
              <a:t>To apply validations to the bean(Todo) we have to use Bean Validation API.</a:t>
            </a:r>
          </a:p>
          <a:p>
            <a:pPr algn="just"/>
            <a:r>
              <a:rPr lang="en-US" sz="2000" dirty="0" smtClean="0"/>
              <a:t>If we want to validate size, use @Size it is </a:t>
            </a:r>
            <a:r>
              <a:rPr lang="en-US" sz="2000" dirty="0" err="1" smtClean="0"/>
              <a:t>avaikable</a:t>
            </a:r>
            <a:r>
              <a:rPr lang="en-US" sz="2000" dirty="0" smtClean="0"/>
              <a:t> </a:t>
            </a:r>
            <a:r>
              <a:rPr lang="en-US" sz="2000" dirty="0" err="1" smtClean="0"/>
              <a:t>javax</a:t>
            </a:r>
            <a:r>
              <a:rPr lang="en-US" sz="2000" dirty="0" smtClean="0"/>
              <a:t> Validations, it have attributes like min, max. So we can define min or max no of characters for a field.</a:t>
            </a:r>
          </a:p>
          <a:p>
            <a:pPr algn="just"/>
            <a:r>
              <a:rPr lang="en-US" sz="2000" dirty="0" smtClean="0"/>
              <a:t>@Size(min=6, “At least enter minimum 6 characters” ) , it means the field is less than 6 characters it will display the above error.</a:t>
            </a:r>
          </a:p>
          <a:p>
            <a:pPr algn="just"/>
            <a:r>
              <a:rPr lang="en-US" sz="2000" dirty="0" smtClean="0"/>
              <a:t>What ever the validations we use it is a part of </a:t>
            </a:r>
            <a:r>
              <a:rPr lang="en-US" sz="2000" dirty="0" err="1" smtClean="0"/>
              <a:t>javax.validation.contraints</a:t>
            </a:r>
            <a:r>
              <a:rPr lang="en-US" sz="2000" dirty="0" smtClean="0"/>
              <a:t>, but we don’t have implementation for this validations. If we want to get the implementation we have to use hibernate </a:t>
            </a:r>
            <a:r>
              <a:rPr lang="en-US" sz="2000" dirty="0" err="1" smtClean="0"/>
              <a:t>validator</a:t>
            </a:r>
            <a:r>
              <a:rPr lang="en-US" sz="2000" dirty="0" smtClean="0"/>
              <a:t>.</a:t>
            </a:r>
          </a:p>
          <a:p>
            <a:pPr algn="just"/>
            <a:r>
              <a:rPr lang="en-US" sz="2000" dirty="0" smtClean="0"/>
              <a:t>To use this implementation we need a jar, we have to add this </a:t>
            </a:r>
            <a:r>
              <a:rPr lang="en-US" sz="2000" dirty="0" err="1" smtClean="0"/>
              <a:t>hibernatevalidator</a:t>
            </a:r>
            <a:r>
              <a:rPr lang="en-US" sz="2000" dirty="0" smtClean="0"/>
              <a:t>. jar in pom.xml </a:t>
            </a:r>
          </a:p>
          <a:p>
            <a:endParaRPr lang="en-US" sz="2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US" sz="2200" dirty="0" smtClean="0"/>
              <a:t>Now I  want to apply the validations while the user is trying to add a new todo.</a:t>
            </a:r>
          </a:p>
          <a:p>
            <a:r>
              <a:rPr lang="en-US" sz="2200" dirty="0" smtClean="0"/>
              <a:t>For that we need to use @Valid annotation in </a:t>
            </a:r>
            <a:r>
              <a:rPr lang="en-US" sz="2200" dirty="0" err="1" smtClean="0"/>
              <a:t>addTodo</a:t>
            </a:r>
            <a:r>
              <a:rPr lang="en-US" sz="2200" dirty="0" smtClean="0"/>
              <a:t> POST method. So when ever user adding new todo, this validations were applied to that new todo.</a:t>
            </a:r>
          </a:p>
          <a:p>
            <a:r>
              <a:rPr lang="en-US" sz="2200" dirty="0" smtClean="0"/>
              <a:t>Also when ever we are using @Valid annotation , we have to use “</a:t>
            </a:r>
            <a:r>
              <a:rPr lang="en-US" sz="2200" dirty="0" err="1" smtClean="0"/>
              <a:t>BindingResult</a:t>
            </a:r>
            <a:r>
              <a:rPr lang="en-US" sz="2200" dirty="0" smtClean="0"/>
              <a:t> result” . When ever we perform validations we get some results from it.</a:t>
            </a:r>
          </a:p>
          <a:p>
            <a:r>
              <a:rPr lang="en-US" sz="2200" dirty="0" smtClean="0"/>
              <a:t>So in order to access those results we have to use </a:t>
            </a:r>
            <a:r>
              <a:rPr lang="en-US" sz="2200" dirty="0" err="1" smtClean="0"/>
              <a:t>BindingResult</a:t>
            </a:r>
            <a:r>
              <a:rPr lang="en-US" sz="2200" dirty="0" smtClean="0"/>
              <a:t>, also if any error occurred while performing validations, that are put into </a:t>
            </a:r>
            <a:r>
              <a:rPr lang="en-US" sz="2200" dirty="0" err="1" smtClean="0"/>
              <a:t>BindingResult</a:t>
            </a:r>
            <a:r>
              <a:rPr lang="en-US" sz="2200" dirty="0" smtClean="0"/>
              <a:t>.</a:t>
            </a:r>
          </a:p>
          <a:p>
            <a:r>
              <a:rPr lang="en-US" sz="2400" dirty="0" smtClean="0"/>
              <a:t>Use </a:t>
            </a:r>
            <a:r>
              <a:rPr lang="en-US" sz="2400" dirty="0" err="1" smtClean="0"/>
              <a:t>result.hasError</a:t>
            </a:r>
            <a:r>
              <a:rPr lang="en-US" sz="2400" dirty="0" smtClean="0"/>
              <a:t>() method, so if there is an error we will redirect to todo.jsp with error message, where all list of todo were present.</a:t>
            </a:r>
          </a:p>
          <a:p>
            <a:pPr>
              <a:buNone/>
            </a:pPr>
            <a:endParaRPr lang="en-US" sz="2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smtClean="0"/>
              <a:t>If we want to display the error message , we need to use &lt;</a:t>
            </a:r>
            <a:r>
              <a:rPr lang="en-US" sz="2200" dirty="0" err="1" smtClean="0"/>
              <a:t>form:errors</a:t>
            </a:r>
            <a:r>
              <a:rPr lang="en-US" sz="2200" dirty="0" smtClean="0"/>
              <a:t>&gt; element otherwise the error message would not be displayed in the web page, even though we got the error. </a:t>
            </a:r>
          </a:p>
          <a:p>
            <a:r>
              <a:rPr lang="en-US" sz="2400" dirty="0" smtClean="0"/>
              <a:t>If there is no error we will redirect to todo.jsp, where all list of todo were present.</a:t>
            </a:r>
          </a:p>
          <a:p>
            <a:r>
              <a:rPr lang="en-US" sz="2200" dirty="0" smtClean="0"/>
              <a:t>If we want to update a todo we no need new jsp, instead we  add some changes to todo.jsp and we will make use of it.</a:t>
            </a:r>
          </a:p>
          <a:p>
            <a:r>
              <a:rPr lang="en-US" sz="2200" dirty="0" smtClean="0"/>
              <a:t>Once we have CommandObject , we can use it for updating , deleting, etc. For now we use CommandObject to provide update functionality to our existing todo.</a:t>
            </a:r>
          </a:p>
          <a:p>
            <a:r>
              <a:rPr lang="en-US" sz="2200" dirty="0" smtClean="0"/>
              <a:t>Till now we don’t have a retrieve todo based on id, So we create this method in </a:t>
            </a:r>
            <a:r>
              <a:rPr lang="en-US" sz="2200" dirty="0" err="1" smtClean="0"/>
              <a:t>TodoService</a:t>
            </a:r>
            <a:r>
              <a:rPr lang="en-US" sz="2200" dirty="0" smtClean="0"/>
              <a:t>.</a:t>
            </a:r>
          </a:p>
          <a:p>
            <a:endParaRPr lang="en-US" sz="2200" dirty="0" smtClean="0"/>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200" dirty="0" smtClean="0"/>
              <a:t>After Successfully updating todo, we are not getting the </a:t>
            </a:r>
            <a:r>
              <a:rPr lang="en-US" sz="2200" dirty="0" err="1" smtClean="0"/>
              <a:t>targetDate</a:t>
            </a:r>
            <a:r>
              <a:rPr lang="en-US" sz="2200" dirty="0" smtClean="0"/>
              <a:t>. We will try to fix it later. For now the update to is working fine.</a:t>
            </a:r>
          </a:p>
          <a:p>
            <a:pPr algn="just"/>
            <a:r>
              <a:rPr lang="en-US" sz="2200" dirty="0" smtClean="0"/>
              <a:t>We should not use hidden variables always. Hidden variables are the part of post, anybody can see and intercept those variables. Also can able to change them.</a:t>
            </a:r>
          </a:p>
          <a:p>
            <a:pPr algn="just"/>
            <a:r>
              <a:rPr lang="en-US" sz="2200" dirty="0" smtClean="0"/>
              <a:t>So we should put very few parameters in hidden parameters. We can put id in there, but if we put user or some confidential data then it will be a security problem. Hackers can change the username and todo will stored against that particular user.</a:t>
            </a:r>
          </a:p>
          <a:p>
            <a:pPr algn="just"/>
            <a:r>
              <a:rPr lang="en-US" sz="2200" dirty="0" smtClean="0"/>
              <a:t>So instead of taking the data from the form , we take it from session. For that use </a:t>
            </a:r>
            <a:r>
              <a:rPr lang="en-US" sz="2200" dirty="0" err="1" smtClean="0"/>
              <a:t>use</a:t>
            </a:r>
            <a:r>
              <a:rPr lang="en-US" sz="2200" dirty="0" smtClean="0"/>
              <a:t> </a:t>
            </a:r>
            <a:r>
              <a:rPr lang="en-US" sz="2200" dirty="0" err="1" smtClean="0"/>
              <a:t>ModelMap</a:t>
            </a:r>
            <a:r>
              <a:rPr lang="en-US" sz="2200" dirty="0" smtClean="0"/>
              <a:t> in the method also we will hardcode the user name. like </a:t>
            </a:r>
            <a:r>
              <a:rPr lang="en-US" sz="2400" dirty="0" err="1" smtClean="0"/>
              <a:t>todo.setUser</a:t>
            </a:r>
            <a:r>
              <a:rPr lang="en-US" sz="2400" dirty="0" smtClean="0"/>
              <a:t>("in28Minutes");M</a:t>
            </a:r>
            <a:endParaRPr lang="en-US" sz="2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t>
            </a:r>
            <a:r>
              <a:rPr lang="en-US" dirty="0" err="1" smtClean="0">
                <a:solidFill>
                  <a:srgbClr val="0070C0"/>
                </a:solidFill>
              </a:rPr>
              <a:t>InitBinder</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200" dirty="0" smtClean="0"/>
              <a:t>In order to make the date looks better, we can </a:t>
            </a:r>
            <a:r>
              <a:rPr lang="en-US" sz="2200" dirty="0" err="1" smtClean="0"/>
              <a:t>ues</a:t>
            </a:r>
            <a:r>
              <a:rPr lang="en-US" sz="2200" dirty="0" smtClean="0"/>
              <a:t> </a:t>
            </a:r>
            <a:r>
              <a:rPr lang="en-US" sz="2200" dirty="0" err="1" smtClean="0"/>
              <a:t>jstl</a:t>
            </a:r>
            <a:r>
              <a:rPr lang="en-US" sz="2200" dirty="0" smtClean="0"/>
              <a:t> </a:t>
            </a:r>
            <a:r>
              <a:rPr lang="en-US" sz="2200" dirty="0" err="1" smtClean="0"/>
              <a:t>formatdate</a:t>
            </a:r>
            <a:r>
              <a:rPr lang="en-US" sz="2200" dirty="0" smtClean="0"/>
              <a:t> tags </a:t>
            </a:r>
            <a:r>
              <a:rPr lang="en-US" sz="1800" dirty="0" smtClean="0"/>
              <a:t>&lt;</a:t>
            </a:r>
            <a:r>
              <a:rPr lang="en-US" sz="1800" dirty="0" err="1" smtClean="0"/>
              <a:t>fmt:formatDate</a:t>
            </a:r>
            <a:r>
              <a:rPr lang="en-US" sz="1800" dirty="0" smtClean="0"/>
              <a:t> pattern=</a:t>
            </a:r>
            <a:r>
              <a:rPr lang="en-US" sz="1800" i="1" dirty="0" smtClean="0"/>
              <a:t>"</a:t>
            </a:r>
            <a:r>
              <a:rPr lang="en-US" sz="1800" i="1" dirty="0" err="1" smtClean="0"/>
              <a:t>dd</a:t>
            </a:r>
            <a:r>
              <a:rPr lang="en-US" sz="1800" i="1" dirty="0" smtClean="0"/>
              <a:t>/MM/</a:t>
            </a:r>
            <a:r>
              <a:rPr lang="en-US" sz="1800" i="1" dirty="0" err="1" smtClean="0"/>
              <a:t>yyyy</a:t>
            </a:r>
            <a:r>
              <a:rPr lang="en-US" sz="1800" i="1" dirty="0" smtClean="0"/>
              <a:t>" value="${</a:t>
            </a:r>
            <a:r>
              <a:rPr lang="en-US" sz="1800" i="1" dirty="0" err="1" smtClean="0"/>
              <a:t>todo.targetDate</a:t>
            </a:r>
            <a:r>
              <a:rPr lang="en-US" sz="1800" i="1" dirty="0" smtClean="0"/>
              <a:t>}"/&gt;</a:t>
            </a:r>
          </a:p>
          <a:p>
            <a:r>
              <a:rPr lang="en-US" sz="2200" dirty="0" smtClean="0"/>
              <a:t>,  we also define the format like : </a:t>
            </a:r>
            <a:r>
              <a:rPr lang="en-US" sz="2200" dirty="0" err="1" smtClean="0"/>
              <a:t>dd</a:t>
            </a:r>
            <a:r>
              <a:rPr lang="en-US" sz="2200" dirty="0" smtClean="0"/>
              <a:t>/MM/</a:t>
            </a:r>
            <a:r>
              <a:rPr lang="en-US" sz="2200" dirty="0" err="1" smtClean="0"/>
              <a:t>yyyy</a:t>
            </a:r>
            <a:r>
              <a:rPr lang="en-US" sz="2200" dirty="0" smtClean="0"/>
              <a:t>.</a:t>
            </a:r>
          </a:p>
          <a:p>
            <a:r>
              <a:rPr lang="en-US" sz="2200" dirty="0" smtClean="0"/>
              <a:t>To use this format date, we need to add a tag library in list-todos.jsp</a:t>
            </a:r>
          </a:p>
          <a:p>
            <a:r>
              <a:rPr lang="it-IT" sz="2000" dirty="0" smtClean="0"/>
              <a:t>&lt;%@ taglib uri=</a:t>
            </a:r>
            <a:r>
              <a:rPr lang="it-IT" sz="2000" i="1" dirty="0" smtClean="0"/>
              <a:t>"http://java.sun.com/jsp/jstl/fmt" prefix="fmt" %&gt;</a:t>
            </a:r>
          </a:p>
          <a:p>
            <a:pPr>
              <a:buNone/>
            </a:pPr>
            <a:r>
              <a:rPr lang="en-US" sz="2400" b="1" dirty="0" smtClean="0">
                <a:solidFill>
                  <a:srgbClr val="FF0000"/>
                </a:solidFill>
              </a:rPr>
              <a:t>Navigation to our jsp :</a:t>
            </a:r>
          </a:p>
          <a:p>
            <a:r>
              <a:rPr lang="en-US" sz="2200" dirty="0" smtClean="0"/>
              <a:t>We will use classes like </a:t>
            </a:r>
            <a:r>
              <a:rPr lang="en-US" sz="2200" dirty="0" err="1" smtClean="0"/>
              <a:t>navbar</a:t>
            </a:r>
            <a:r>
              <a:rPr lang="en-US" sz="2200" dirty="0" smtClean="0"/>
              <a:t>, </a:t>
            </a:r>
            <a:r>
              <a:rPr lang="en-US" sz="2200" dirty="0" err="1" smtClean="0"/>
              <a:t>navbar</a:t>
            </a:r>
            <a:r>
              <a:rPr lang="en-US" sz="2200" dirty="0" smtClean="0"/>
              <a:t>-default, to provide navigation to our list-todo.jsp</a:t>
            </a:r>
          </a:p>
          <a:p>
            <a:r>
              <a:rPr lang="en-US" sz="2200" dirty="0" err="1" smtClean="0"/>
              <a:t>navbar</a:t>
            </a:r>
            <a:r>
              <a:rPr lang="en-US" sz="2200" dirty="0" smtClean="0"/>
              <a:t>-brand : It is a class for Displaying brand of company, etc</a:t>
            </a:r>
          </a:p>
          <a:p>
            <a:r>
              <a:rPr lang="en-US" sz="2400" dirty="0" err="1" smtClean="0"/>
              <a:t>navbar-nav</a:t>
            </a:r>
            <a:r>
              <a:rPr lang="en-US" sz="2400" dirty="0" smtClean="0"/>
              <a:t> : class to display values in horizontal line.</a:t>
            </a:r>
          </a:p>
          <a:p>
            <a:r>
              <a:rPr lang="en-US" sz="2400" i="1" dirty="0" smtClean="0"/>
              <a:t>active : To highlight a particular value,  in web page.</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1779</Words>
  <Application>Microsoft Office PowerPoint</Application>
  <PresentationFormat>On-screen Show (4:3)</PresentationFormat>
  <Paragraphs>112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Spring MVC Part 3</vt:lpstr>
      <vt:lpstr>Slide 2</vt:lpstr>
      <vt:lpstr>Slide 3</vt:lpstr>
      <vt:lpstr>Slide 4</vt:lpstr>
      <vt:lpstr>Slide 5</vt:lpstr>
      <vt:lpstr>Slide 6</vt:lpstr>
      <vt:lpstr>Slide 7</vt:lpstr>
      <vt:lpstr>Slide 8</vt:lpstr>
      <vt:lpstr>@InitBinder</vt:lpstr>
      <vt:lpstr>JSP fragments</vt:lpstr>
      <vt:lpstr>Adding Spring Security</vt:lpstr>
      <vt:lpstr>Slide 12</vt:lpstr>
      <vt:lpstr>Slide 13</vt:lpstr>
      <vt:lpstr>Slide 14</vt:lpstr>
      <vt:lpstr>Internationalization</vt:lpstr>
      <vt:lpstr>Spring Web Services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 Part 3</dc:title>
  <dc:creator>sairam</dc:creator>
  <cp:lastModifiedBy>sairam</cp:lastModifiedBy>
  <cp:revision>192</cp:revision>
  <dcterms:created xsi:type="dcterms:W3CDTF">2020-07-10T03:32:42Z</dcterms:created>
  <dcterms:modified xsi:type="dcterms:W3CDTF">2020-07-20T13:33:35Z</dcterms:modified>
</cp:coreProperties>
</file>