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321" r:id="rId5"/>
    <p:sldId id="270" r:id="rId6"/>
    <p:sldId id="284" r:id="rId7"/>
    <p:sldId id="318" r:id="rId8"/>
    <p:sldId id="320" r:id="rId9"/>
    <p:sldId id="272" r:id="rId10"/>
    <p:sldId id="276" r:id="rId11"/>
    <p:sldId id="319" r:id="rId12"/>
    <p:sldId id="274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8" autoAdjust="0"/>
    <p:restoredTop sz="94660"/>
  </p:normalViewPr>
  <p:slideViewPr>
    <p:cSldViewPr>
      <p:cViewPr varScale="1">
        <p:scale>
          <a:sx n="69" d="100"/>
          <a:sy n="69" d="100"/>
        </p:scale>
        <p:origin x="954" y="54"/>
      </p:cViewPr>
      <p:guideLst>
        <p:guide orient="horz" pos="21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0877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226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787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 panose="020B0604020202020204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 panose="020B0604020202020204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 panose="020B0604020202020204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 panose="020B0604020202020204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 panose="020F0502020204030204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 panose="020F0502020204030204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 panose="020F0502020204030204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 panose="020F0502020204030204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 panose="020F0502020204030204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 panose="020F0502020204030204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 panose="020F0502020204030204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 panose="020F0502020204030204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 panose="020F0502020204030204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 panose="020F0502020204030204"/>
              <a:buNone/>
              <a:defRPr/>
            </a:lvl1pPr>
            <a:lvl2pPr marL="457200" indent="0" rtl="0">
              <a:spcBef>
                <a:spcPts val="0"/>
              </a:spcBef>
              <a:buFont typeface="Calibri" panose="020F0502020204030204"/>
              <a:buNone/>
              <a:defRPr/>
            </a:lvl2pPr>
            <a:lvl3pPr marL="914400" indent="0" rtl="0">
              <a:spcBef>
                <a:spcPts val="0"/>
              </a:spcBef>
              <a:buFont typeface="Calibri" panose="020F0502020204030204"/>
              <a:buNone/>
              <a:defRPr/>
            </a:lvl3pPr>
            <a:lvl4pPr marL="1371600" indent="0" rtl="0">
              <a:spcBef>
                <a:spcPts val="0"/>
              </a:spcBef>
              <a:buFont typeface="Calibri" panose="020F0502020204030204"/>
              <a:buNone/>
              <a:defRPr/>
            </a:lvl4pPr>
            <a:lvl5pPr marL="1828800" indent="0" rtl="0">
              <a:spcBef>
                <a:spcPts val="0"/>
              </a:spcBef>
              <a:buFont typeface="Calibri" panose="020F0502020204030204"/>
              <a:buNone/>
              <a:defRPr/>
            </a:lvl5pPr>
            <a:lvl6pPr marL="2286000" indent="0" rtl="0">
              <a:spcBef>
                <a:spcPts val="0"/>
              </a:spcBef>
              <a:buFont typeface="Calibri" panose="020F0502020204030204"/>
              <a:buNone/>
              <a:defRPr/>
            </a:lvl6pPr>
            <a:lvl7pPr marL="2743200" indent="0" rtl="0">
              <a:spcBef>
                <a:spcPts val="0"/>
              </a:spcBef>
              <a:buFont typeface="Calibri" panose="020F0502020204030204"/>
              <a:buNone/>
              <a:defRPr/>
            </a:lvl7pPr>
            <a:lvl8pPr marL="3200400" indent="0" rtl="0">
              <a:spcBef>
                <a:spcPts val="0"/>
              </a:spcBef>
              <a:buFont typeface="Calibri" panose="020F0502020204030204"/>
              <a:buNone/>
              <a:defRPr/>
            </a:lvl8pPr>
            <a:lvl9pPr marL="3657600" indent="0" rtl="0">
              <a:spcBef>
                <a:spcPts val="0"/>
              </a:spcBef>
              <a:buFont typeface="Calibri" panose="020F0502020204030204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 panose="020F0502020204030204"/>
              <a:buNone/>
              <a:defRPr/>
            </a:lvl1pPr>
            <a:lvl2pPr marL="457200" indent="0" rtl="0">
              <a:spcBef>
                <a:spcPts val="0"/>
              </a:spcBef>
              <a:buFont typeface="Calibri" panose="020F0502020204030204"/>
              <a:buNone/>
              <a:defRPr/>
            </a:lvl2pPr>
            <a:lvl3pPr marL="914400" indent="0" rtl="0">
              <a:spcBef>
                <a:spcPts val="0"/>
              </a:spcBef>
              <a:buFont typeface="Calibri" panose="020F0502020204030204"/>
              <a:buNone/>
              <a:defRPr/>
            </a:lvl3pPr>
            <a:lvl4pPr marL="1371600" indent="0" rtl="0">
              <a:spcBef>
                <a:spcPts val="0"/>
              </a:spcBef>
              <a:buFont typeface="Calibri" panose="020F0502020204030204"/>
              <a:buNone/>
              <a:defRPr/>
            </a:lvl4pPr>
            <a:lvl5pPr marL="1828800" indent="0" rtl="0">
              <a:spcBef>
                <a:spcPts val="0"/>
              </a:spcBef>
              <a:buFont typeface="Calibri" panose="020F0502020204030204"/>
              <a:buNone/>
              <a:defRPr/>
            </a:lvl5pPr>
            <a:lvl6pPr marL="2286000" indent="0" rtl="0">
              <a:spcBef>
                <a:spcPts val="0"/>
              </a:spcBef>
              <a:buFont typeface="Calibri" panose="020F0502020204030204"/>
              <a:buNone/>
              <a:defRPr/>
            </a:lvl6pPr>
            <a:lvl7pPr marL="2743200" indent="0" rtl="0">
              <a:spcBef>
                <a:spcPts val="0"/>
              </a:spcBef>
              <a:buFont typeface="Calibri" panose="020F0502020204030204"/>
              <a:buNone/>
              <a:defRPr/>
            </a:lvl7pPr>
            <a:lvl8pPr marL="3200400" indent="0" rtl="0">
              <a:spcBef>
                <a:spcPts val="0"/>
              </a:spcBef>
              <a:buFont typeface="Calibri" panose="020F0502020204030204"/>
              <a:buNone/>
              <a:defRPr/>
            </a:lvl8pPr>
            <a:lvl9pPr marL="3657600" indent="0" rtl="0">
              <a:spcBef>
                <a:spcPts val="0"/>
              </a:spcBef>
              <a:buFont typeface="Calibri" panose="020F0502020204030204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 panose="020F0502020204030204"/>
              <a:buNone/>
              <a:defRPr/>
            </a:lvl1pPr>
            <a:lvl2pPr marL="457200" indent="0" rtl="0">
              <a:spcBef>
                <a:spcPts val="0"/>
              </a:spcBef>
              <a:buFont typeface="Calibri" panose="020F0502020204030204"/>
              <a:buNone/>
              <a:defRPr/>
            </a:lvl2pPr>
            <a:lvl3pPr marL="914400" indent="0" rtl="0">
              <a:spcBef>
                <a:spcPts val="0"/>
              </a:spcBef>
              <a:buFont typeface="Calibri" panose="020F0502020204030204"/>
              <a:buNone/>
              <a:defRPr/>
            </a:lvl3pPr>
            <a:lvl4pPr marL="1371600" indent="0" rtl="0">
              <a:spcBef>
                <a:spcPts val="0"/>
              </a:spcBef>
              <a:buFont typeface="Calibri" panose="020F0502020204030204"/>
              <a:buNone/>
              <a:defRPr/>
            </a:lvl4pPr>
            <a:lvl5pPr marL="1828800" indent="0" rtl="0">
              <a:spcBef>
                <a:spcPts val="0"/>
              </a:spcBef>
              <a:buFont typeface="Calibri" panose="020F0502020204030204"/>
              <a:buNone/>
              <a:defRPr/>
            </a:lvl5pPr>
            <a:lvl6pPr marL="2286000" indent="0" rtl="0">
              <a:spcBef>
                <a:spcPts val="0"/>
              </a:spcBef>
              <a:buFont typeface="Calibri" panose="020F0502020204030204"/>
              <a:buNone/>
              <a:defRPr/>
            </a:lvl6pPr>
            <a:lvl7pPr marL="2743200" indent="0" rtl="0">
              <a:spcBef>
                <a:spcPts val="0"/>
              </a:spcBef>
              <a:buFont typeface="Calibri" panose="020F0502020204030204"/>
              <a:buNone/>
              <a:defRPr/>
            </a:lvl7pPr>
            <a:lvl8pPr marL="3200400" indent="0" rtl="0">
              <a:spcBef>
                <a:spcPts val="0"/>
              </a:spcBef>
              <a:buFont typeface="Calibri" panose="020F0502020204030204"/>
              <a:buNone/>
              <a:defRPr/>
            </a:lvl8pPr>
            <a:lvl9pPr marL="3657600" indent="0" rtl="0">
              <a:spcBef>
                <a:spcPts val="0"/>
              </a:spcBef>
              <a:buFont typeface="Calibri" panose="020F0502020204030204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990600" y="76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/>
              <a:t/>
            </a:r>
            <a:br>
              <a:rPr lang="en-US" sz="4400" dirty="0"/>
            </a:br>
            <a:r>
              <a:rPr lang="en-US" sz="28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Global Academy of Technology</a:t>
            </a:r>
            <a:r>
              <a:rPr lang="en-US" sz="18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/>
            </a:r>
            <a:br>
              <a:rPr lang="en-US" sz="18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sz="20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Department of Computer Science and Engineering</a:t>
            </a:r>
            <a:r>
              <a:rPr lang="en-US" sz="18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sz="18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4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-214745" y="4006098"/>
            <a:ext cx="4329545" cy="1775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 eaLnBrk="1" hangingPunct="1">
              <a:spcBef>
                <a:spcPts val="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Name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ROHAN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USN   </a:t>
            </a: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1GA15CS123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392043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the Missing Piece of Online Education?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1524000" cy="134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73300" y="1600200"/>
            <a:ext cx="559117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Semina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(15</a:t>
            </a:r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CSS86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Shape 85"/>
          <p:cNvSpPr txBox="1"/>
          <p:nvPr/>
        </p:nvSpPr>
        <p:spPr>
          <a:xfrm>
            <a:off x="4114800" y="4267200"/>
            <a:ext cx="4953000" cy="15144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 panose="020B0604020202020204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Guide </a:t>
            </a:r>
            <a:r>
              <a:rPr kumimoji="0" lang="en-I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 Mr. </a:t>
            </a: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KRISHNA PRASAD </a:t>
            </a:r>
            <a:r>
              <a:rPr kumimoji="0" lang="en-I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 panose="020B0604020202020204"/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 panose="020B0604020202020204"/>
              <a:buNone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           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Dept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 of CSE, GAT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07"/>
            <a:ext cx="8229600" cy="1143000"/>
          </a:xfrm>
        </p:spPr>
        <p:txBody>
          <a:bodyPr/>
          <a:lstStyle/>
          <a:p>
            <a:pPr lvl="0"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1785"/>
            <a:ext cx="8229600" cy="5060950"/>
          </a:xfrm>
        </p:spPr>
        <p:txBody>
          <a:bodyPr/>
          <a:lstStyle/>
          <a:p>
            <a:pPr algn="just"/>
            <a:r>
              <a:rPr lang="en-US" sz="2800" dirty="0" smtClean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unprecedented convenience, breadth, flexibility, and accessibility, online education is cemented as a new pedagogical frontier for learners across all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ages.</a:t>
            </a:r>
          </a:p>
          <a:p>
            <a:pPr marL="20320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 helps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engage and connect students with each other and their instructors in asynchronous online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77610"/>
            <a:ext cx="2895600" cy="365125"/>
          </a:xfrm>
        </p:spPr>
        <p:txBody>
          <a:bodyPr/>
          <a:lstStyle/>
          <a:p>
            <a:r>
              <a:rPr lang="en-IN"/>
              <a:t>Dept. of CSE                            15CSS86: Technical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could get additional support from AI tutors</a:t>
            </a:r>
            <a:r>
              <a:rPr lang="en-US" sz="28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03200" indent="0" algn="just">
              <a:buNone/>
            </a:pPr>
            <a:endParaRPr lang="en-US" sz="2800" b="1" dirty="0" smtClean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Artificial intelligence can automate basic activities in education, like grading.</a:t>
            </a:r>
          </a:p>
          <a:p>
            <a:pPr marL="203200" indent="0" algn="just">
              <a:buNone/>
            </a:pPr>
            <a:endParaRPr lang="en-US" sz="2800" dirty="0" smtClean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Educational 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can be adapted to student needs.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501650"/>
          </a:xfrm>
        </p:spPr>
        <p:txBody>
          <a:bodyPr/>
          <a:lstStyle/>
          <a:p>
            <a:r>
              <a:rPr lang="en-IN" dirty="0" smtClean="0"/>
              <a:t>Dept. of CSE                            15CS86: Technical Seminar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Bibliography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331754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I. E. Allen and J. Seaman.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2018).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course: Ten years of tracking online education in the United States. Newburyport, MA, USA: Sloan Consortium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320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Parker,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Lenhart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Moore.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2017).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revolution and higher education. Washington, DC, USA: Pew Research Center.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Open Online Course. (2018). Retrieved from: https://en.wikipedia.org/ wiki/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Massive_open_online_course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–interactive games for learning economics. (2018).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Parkes and M. Wellman. (2015). Economic reasoning and artificial intelligence. Science, 349, 267–272.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Hartford, J. Wright, and K.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Leyton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-Brown. (2016). Deep learning for predicting human strategic behavior. Proceedings of Advances in Neural Information Processing Systems, 2424–2432.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2960370" y="6198870"/>
            <a:ext cx="3223260" cy="522605"/>
          </a:xfrm>
        </p:spPr>
        <p:txBody>
          <a:bodyPr/>
          <a:lstStyle/>
          <a:p>
            <a:r>
              <a:rPr lang="en-IN">
                <a:sym typeface="+mn-ea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28"/>
            <a:ext cx="8229600" cy="83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b="1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Index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23010"/>
            <a:ext cx="8229600" cy="46272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 / References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15CSS86: 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Objectives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510030"/>
            <a:ext cx="8229600" cy="440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 algn="just">
              <a:spcBef>
                <a:spcPts val="0"/>
              </a:spcBef>
              <a:buSzPct val="100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tudents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learn about competitive markets by joining a market full of automated trading robots who find every chance to arbitrage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Bef>
                <a:spcPts val="0"/>
              </a:spcBef>
              <a:buSzPct val="100000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0"/>
              </a:spcBef>
              <a:buSzPct val="100000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could learn to play against other humans by playing against robotic players trained to mimic human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behavior.</a:t>
            </a:r>
          </a:p>
          <a:p>
            <a:pPr marL="457200" indent="-457200" algn="just">
              <a:spcBef>
                <a:spcPts val="0"/>
              </a:spcBef>
              <a:buSzPct val="100000"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CSE                            15CSS86: Technical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sz="4000" b="1" i="0" u="none" strike="noStrike" cap="none" baseline="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Abstract </a:t>
            </a:r>
            <a:endParaRPr lang="en-US" sz="4000" b="1" i="0" u="none" strike="noStrike" cap="none" baseline="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510030"/>
            <a:ext cx="8229600" cy="440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 algn="just">
              <a:spcBef>
                <a:spcPts val="0"/>
              </a:spcBef>
              <a:buSzPct val="100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recent explosive growth of online       education, it still suffers from suboptimal learning effectiveness, as evidenced by low student completion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rates.</a:t>
            </a:r>
          </a:p>
          <a:p>
            <a:pPr marL="457200" indent="-457200" algn="just">
              <a:spcBef>
                <a:spcPts val="0"/>
              </a:spcBef>
              <a:buSzPct val="100000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0"/>
              </a:spcBef>
              <a:buSzPct val="100000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deficiency can be attributed to the lack of FaceTime between teachers and students, and amongst students themselves.</a:t>
            </a:r>
          </a:p>
          <a:p>
            <a:pPr marL="457200" indent="-457200" algn="just">
              <a:spcBef>
                <a:spcPts val="0"/>
              </a:spcBef>
              <a:buSzPct val="100000"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CSE                            15CSS86: Technical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22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54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Introduction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4636" y="1206758"/>
            <a:ext cx="2982190" cy="486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is the simulation of human intelligence processes by machines especially computer system.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applications of AI include expert systems, speech recognition and machine vision.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CSE                            15CSS86: Technical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91614"/>
            <a:ext cx="5791200" cy="44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559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Technologies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Used</a:t>
            </a:r>
            <a:endParaRPr lang="en-US" sz="4000" b="1" i="0" u="none" strike="noStrike" cap="none" baseline="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5" name="Shape 99"/>
          <p:cNvSpPr txBox="1">
            <a:spLocks noGrp="1"/>
          </p:cNvSpPr>
          <p:nvPr>
            <p:ph type="body" idx="1"/>
          </p:nvPr>
        </p:nvSpPr>
        <p:spPr>
          <a:xfrm>
            <a:off x="207645" y="1069974"/>
            <a:ext cx="8229600" cy="5026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indent="0" algn="just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Education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algn="just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Computer-based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training, Web-based training, Internet based training, online training, e-learning (electronic learning), m-learning (mobile learning), computer-aided distance education - online education goes by many names and comes in a variety of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15CSS86: 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559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Technologies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Used</a:t>
            </a:r>
            <a:endParaRPr lang="en-US" sz="4000" b="1" i="0" u="none" strike="noStrike" cap="none" baseline="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5" name="Shape 99"/>
          <p:cNvSpPr txBox="1">
            <a:spLocks noGrp="1"/>
          </p:cNvSpPr>
          <p:nvPr>
            <p:ph type="body" idx="1"/>
          </p:nvPr>
        </p:nvSpPr>
        <p:spPr>
          <a:xfrm>
            <a:off x="207645" y="1069974"/>
            <a:ext cx="8229600" cy="5026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Room Experiments</a:t>
            </a:r>
          </a:p>
          <a:p>
            <a:pPr marL="203200" indent="0" algn="just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Lucida Sans Unicode" panose="020B0602030504020204" pitchFamily="34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Classroom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are activities where any number of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students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in groups on carefully designed guided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Materials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students with the means of collecting data through interaction with typical laboratory materials, data simulation tools or a decision making environment, as well a series of questions that lead to discovery based learning.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15CSS86: 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2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559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Technologies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Used</a:t>
            </a:r>
            <a:endParaRPr lang="en-US" sz="4000" b="1" i="0" u="none" strike="noStrike" cap="none" baseline="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5" name="Shape 99"/>
          <p:cNvSpPr txBox="1">
            <a:spLocks noGrp="1"/>
          </p:cNvSpPr>
          <p:nvPr>
            <p:ph type="body" idx="1"/>
          </p:nvPr>
        </p:nvSpPr>
        <p:spPr>
          <a:xfrm>
            <a:off x="207645" y="1069974"/>
            <a:ext cx="8229600" cy="5026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 Strategy</a:t>
            </a:r>
          </a:p>
          <a:p>
            <a:pPr marL="203200" indent="0" algn="just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Lucida Sans Unicode" panose="020B0602030504020204" pitchFamily="34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 system of devices that automate production and manufacturing of goods and </a:t>
            </a:r>
            <a:r>
              <a:rPr 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services. AI-based 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surgical </a:t>
            </a:r>
            <a:r>
              <a:rPr 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system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processes sensory input from haptic interfaces and/or allows surgeons to act with more accuracy than the unassisted human hand.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15CSS86: 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34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559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19100" algn="ctr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312545"/>
            <a:ext cx="8229600" cy="49358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indent="-342900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from machine learning and train the robot with past data in our dataset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85800" indent="-342900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could even come from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cultures to capture the significant between-country heterogeneity in the proposal offers.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342900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not only gives students a chance to play the game asynchronously but also enables them to experience and learn how players in different cultures might make decisions under the same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CSE                            15CSS86: 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663</Words>
  <Application>Microsoft Office PowerPoint</Application>
  <PresentationFormat>On-screen Show (4:3)</PresentationFormat>
  <Paragraphs>86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Lucida Sans Unicode</vt:lpstr>
      <vt:lpstr>Times New Roman</vt:lpstr>
      <vt:lpstr>Office Theme</vt:lpstr>
      <vt:lpstr> Global Academy of Technology Department of Computer Science and Engineering </vt:lpstr>
      <vt:lpstr>Index</vt:lpstr>
      <vt:lpstr>Objectives </vt:lpstr>
      <vt:lpstr>Abstract </vt:lpstr>
      <vt:lpstr>Introduction</vt:lpstr>
      <vt:lpstr>Technologies Used</vt:lpstr>
      <vt:lpstr>Technologies Used</vt:lpstr>
      <vt:lpstr>Technologies Used</vt:lpstr>
      <vt:lpstr>Implementation</vt:lpstr>
      <vt:lpstr>Conclusion </vt:lpstr>
      <vt:lpstr>Future Scope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Academy Of Technology Department Of CSE Subject Code : Project Work Title (IEEE paper)</dc:title>
  <dc:creator>Student</dc:creator>
  <cp:lastModifiedBy>Rohan V</cp:lastModifiedBy>
  <cp:revision>100</cp:revision>
  <dcterms:created xsi:type="dcterms:W3CDTF">2019-04-01T03:21:00Z</dcterms:created>
  <dcterms:modified xsi:type="dcterms:W3CDTF">2019-04-30T13:05:56Z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