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81" r:id="rId2"/>
    <p:sldId id="280"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Bs" initials="RB" lastIdx="1" clrIdx="0">
    <p:extLst>
      <p:ext uri="{19B8F6BF-5375-455C-9EA6-DF929625EA0E}">
        <p15:presenceInfo xmlns:p15="http://schemas.microsoft.com/office/powerpoint/2012/main" userId="d91aa903197d31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C3EC2-8220-44A0-BBB0-CA5FF1346D1E}" type="datetimeFigureOut">
              <a:rPr lang="en-IN" smtClean="0"/>
              <a:t>27-03-2019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352DF-73B8-4315-96E6-3F7D42493CC9}" type="slidenum">
              <a:rPr lang="en-IN" smtClean="0"/>
              <a:t>‹#›</a:t>
            </a:fld>
            <a:endParaRPr lang="en-IN"/>
          </a:p>
        </p:txBody>
      </p:sp>
    </p:spTree>
    <p:extLst>
      <p:ext uri="{BB962C8B-B14F-4D97-AF65-F5344CB8AC3E}">
        <p14:creationId xmlns:p14="http://schemas.microsoft.com/office/powerpoint/2010/main" val="168731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D029-2B2B-4D8D-82F5-A407CC66AA0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D4001F4-2D2B-4984-A2C5-EDC631A469D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D37820-EF1C-4A5B-8AEE-B318E29A68F1}"/>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FE6E2113-30D9-4CF3-B45F-A106539D12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ED0DE-C82C-408D-9DD1-A629F1C9BB0E}"/>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373645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FD92-9242-4652-BC6F-8EDB385686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328F5-94A5-4A73-BFF9-2056C08012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B1C0C-4F7B-4232-9DC5-AC2D4E6B8495}"/>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B61CBA6E-351A-46BB-AE41-9A569A8803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A83CD8-16EA-4378-A79B-DE19C1E28A02}"/>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294875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1D1BF-5676-47E9-820B-B7B8B099A2B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C70AD-356E-45CB-B1DC-6BB26200B3D9}"/>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E1B4E-D900-441A-8C4A-245BFD5A5E9D}"/>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1208AD61-8785-4BB3-8223-06F9C98995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17C2AF-6830-4D72-A4BA-0045D38FECAE}"/>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216425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A13C-9ADD-4DD6-AF50-1FB9B827F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34B4F8-C2F4-45B6-80D9-6CC19CB631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51F7A-7B3F-40AC-BF99-24B4C2401A65}"/>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F5E4CEA4-D816-4C8B-B13C-A4AA22617B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547DAB-7D21-4421-B372-5A9306D41677}"/>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38663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DE34-A0FC-4855-8114-5ABB79D9A30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17866F-033D-4479-A5D5-5A2C9AF2293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97C819-7E7B-4EF3-B88A-7F7F43738AA0}"/>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BB17ADBA-DED2-4834-A149-9B5D10E7E7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C4F472-5D55-4571-8C88-6FAACF4BF591}"/>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325794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74C3-B447-46BC-8CFE-8A6C0989F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00E9D-46B2-41C8-AFBB-95FB7F8E6CC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952EA7-3120-4F92-B10C-A62FBAB21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6807F1-5B56-4D5F-8AAA-9A9B0FD17259}"/>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6" name="Footer Placeholder 5">
            <a:extLst>
              <a:ext uri="{FF2B5EF4-FFF2-40B4-BE49-F238E27FC236}">
                <a16:creationId xmlns:a16="http://schemas.microsoft.com/office/drawing/2014/main" id="{6573EC92-6B9D-4357-8E69-A0388A306F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684F5B-80E3-4D9E-B4F7-6E548E50661A}"/>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356369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57EE-12EC-418F-834C-E80F0EE96F8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711F5-F93F-49AB-BF82-CED9C965513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F8899F-BDC0-445F-B12B-BEB771C7223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E7550C-78B2-4A29-9312-0BE02BC7E66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7192B3A-0BC8-49F2-95CF-2870E47FC78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A6DAA6-334C-442B-93AF-AB5A06FE0677}"/>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8" name="Footer Placeholder 7">
            <a:extLst>
              <a:ext uri="{FF2B5EF4-FFF2-40B4-BE49-F238E27FC236}">
                <a16:creationId xmlns:a16="http://schemas.microsoft.com/office/drawing/2014/main" id="{D9FB5D25-C84B-4D7E-A240-19435F96D5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C67215-B408-4975-B12A-04D0CBDBEE07}"/>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264904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A83F-0722-412A-BCE3-76AB181C64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A78A7B-82AF-4B27-9610-2D91E29EC5DA}"/>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4" name="Footer Placeholder 3">
            <a:extLst>
              <a:ext uri="{FF2B5EF4-FFF2-40B4-BE49-F238E27FC236}">
                <a16:creationId xmlns:a16="http://schemas.microsoft.com/office/drawing/2014/main" id="{85737285-8F70-411B-987D-D8B9B0A906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E8F71C-BBAA-4CC9-9258-36F87BF0C7E0}"/>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18162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5B2522-8D8A-44CB-B872-47F20EB7B439}"/>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3" name="Footer Placeholder 2">
            <a:extLst>
              <a:ext uri="{FF2B5EF4-FFF2-40B4-BE49-F238E27FC236}">
                <a16:creationId xmlns:a16="http://schemas.microsoft.com/office/drawing/2014/main" id="{DA3DF5CB-5385-4953-8541-E047C4B535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34D43DF-ABD5-45B6-AD05-A31C94B0BA17}"/>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862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6381-3DF8-4485-BD05-E031F75CC25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E675B6-DDE2-4C00-89CF-AFF1B6B2EAB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2B827C-0C87-4C9B-978E-785FA435286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BEBBA21-185F-47B4-AA72-E75A6A537FCF}"/>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6" name="Footer Placeholder 5">
            <a:extLst>
              <a:ext uri="{FF2B5EF4-FFF2-40B4-BE49-F238E27FC236}">
                <a16:creationId xmlns:a16="http://schemas.microsoft.com/office/drawing/2014/main" id="{DB6B94A7-6575-4D9F-BBDA-16E6EA713A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C83532-98BC-46E8-9DD4-25DF900550ED}"/>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190714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8093-AB88-4DC5-B016-BA89F5EE46A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93173A-AABD-4D02-B9FA-0A1AB332EA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984B165-06A9-4C0E-988F-AFDFE57549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E107483-7D77-403F-A4D2-23298E6E66CA}"/>
              </a:ext>
            </a:extLst>
          </p:cNvPr>
          <p:cNvSpPr>
            <a:spLocks noGrp="1"/>
          </p:cNvSpPr>
          <p:nvPr>
            <p:ph type="dt" sz="half" idx="10"/>
          </p:nvPr>
        </p:nvSpPr>
        <p:spPr/>
        <p:txBody>
          <a:bodyPr/>
          <a:lstStyle/>
          <a:p>
            <a:fld id="{325BAADA-9EF2-4E38-9974-0FC218D77DCE}" type="datetimeFigureOut">
              <a:rPr lang="en-US" smtClean="0"/>
              <a:pPr/>
              <a:t>3/27/2019</a:t>
            </a:fld>
            <a:endParaRPr lang="en-US" dirty="0"/>
          </a:p>
        </p:txBody>
      </p:sp>
      <p:sp>
        <p:nvSpPr>
          <p:cNvPr id="6" name="Footer Placeholder 5">
            <a:extLst>
              <a:ext uri="{FF2B5EF4-FFF2-40B4-BE49-F238E27FC236}">
                <a16:creationId xmlns:a16="http://schemas.microsoft.com/office/drawing/2014/main" id="{386E702A-C8EA-4538-AA25-C4B5DF98FF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3AA17F-1A73-464C-ACB5-B687D1F750CD}"/>
              </a:ext>
            </a:extLst>
          </p:cNvPr>
          <p:cNvSpPr>
            <a:spLocks noGrp="1"/>
          </p:cNvSpPr>
          <p:nvPr>
            <p:ph type="sldNum" sz="quarter" idx="12"/>
          </p:nvPr>
        </p:nvSpPr>
        <p:spPr/>
        <p:txBody>
          <a:body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195187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0D331-017D-40FF-878F-9D41D205308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3F89DC-30F2-4C49-AEB8-0CD6655074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B443C-8035-46E4-9F68-BADC8E263CB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5BAADA-9EF2-4E38-9974-0FC218D77DCE}" type="datetimeFigureOut">
              <a:rPr lang="en-US" smtClean="0"/>
              <a:pPr/>
              <a:t>3/27/2019</a:t>
            </a:fld>
            <a:endParaRPr lang="en-US" dirty="0"/>
          </a:p>
        </p:txBody>
      </p:sp>
      <p:sp>
        <p:nvSpPr>
          <p:cNvPr id="5" name="Footer Placeholder 4">
            <a:extLst>
              <a:ext uri="{FF2B5EF4-FFF2-40B4-BE49-F238E27FC236}">
                <a16:creationId xmlns:a16="http://schemas.microsoft.com/office/drawing/2014/main" id="{FE357992-8FF3-45D5-AC0C-BC4BE96132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12DFC3-B576-4E50-AC1D-DAE157DB7D5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88427E-0498-4713-9AD6-1A07A37DD13D}" type="slidenum">
              <a:rPr lang="en-US" smtClean="0"/>
              <a:pPr/>
              <a:t>‹#›</a:t>
            </a:fld>
            <a:endParaRPr lang="en-US" dirty="0"/>
          </a:p>
        </p:txBody>
      </p:sp>
    </p:spTree>
    <p:extLst>
      <p:ext uri="{BB962C8B-B14F-4D97-AF65-F5344CB8AC3E}">
        <p14:creationId xmlns:p14="http://schemas.microsoft.com/office/powerpoint/2010/main" val="13373114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stretch>
            <a:fillRect/>
          </a:stretch>
        </p:blipFill>
        <p:spPr>
          <a:xfrm>
            <a:off x="167802" y="152400"/>
            <a:ext cx="1762600" cy="1600200"/>
          </a:xfrm>
          <a:prstGeom prst="rect">
            <a:avLst/>
          </a:prstGeom>
        </p:spPr>
      </p:pic>
      <p:pic>
        <p:nvPicPr>
          <p:cNvPr id="25" name="Picture 24" descr="C:\Documents and Settings\ISE-OFFICE\My Documents\My Pictures\PRJ 1 college.JPG"/>
          <p:cNvPicPr/>
          <p:nvPr/>
        </p:nvPicPr>
        <p:blipFill>
          <a:blip r:embed="rId3" cstate="print">
            <a:lum/>
            <a:alphaModFix/>
          </a:blip>
          <a:srcRect/>
          <a:stretch>
            <a:fillRect/>
          </a:stretch>
        </p:blipFill>
        <p:spPr>
          <a:xfrm>
            <a:off x="7467600" y="152401"/>
            <a:ext cx="1528479" cy="1600200"/>
          </a:xfrm>
          <a:prstGeom prst="rect">
            <a:avLst/>
          </a:prstGeom>
          <a:noFill/>
          <a:ln>
            <a:noFill/>
            <a:prstDash/>
          </a:ln>
        </p:spPr>
      </p:pic>
      <p:sp>
        <p:nvSpPr>
          <p:cNvPr id="27" name="TextBox 26"/>
          <p:cNvSpPr txBox="1"/>
          <p:nvPr/>
        </p:nvSpPr>
        <p:spPr>
          <a:xfrm>
            <a:off x="1879600" y="0"/>
            <a:ext cx="5587999" cy="2215991"/>
          </a:xfrm>
          <a:prstGeom prst="rect">
            <a:avLst/>
          </a:prstGeom>
          <a:noFill/>
        </p:spPr>
        <p:txBody>
          <a:bodyPr wrap="square" rtlCol="0">
            <a:spAutoFit/>
          </a:bodyPr>
          <a:lstStyle/>
          <a:p>
            <a:pPr algn="ctr">
              <a:lnSpc>
                <a:spcPct val="150000"/>
              </a:lnSpc>
            </a:pPr>
            <a:r>
              <a:rPr lang="en-US" dirty="0">
                <a:latin typeface="Times New Roman" pitchFamily="18" charset="0"/>
                <a:cs typeface="Times New Roman" pitchFamily="18" charset="0"/>
              </a:rPr>
              <a:t> || Jai Sri </a:t>
            </a:r>
            <a:r>
              <a:rPr lang="en-US" dirty="0" err="1">
                <a:latin typeface="Times New Roman" pitchFamily="18" charset="0"/>
                <a:cs typeface="Times New Roman" pitchFamily="18" charset="0"/>
              </a:rPr>
              <a:t>Gurudev</a:t>
            </a:r>
            <a:r>
              <a:rPr lang="en-US" dirty="0">
                <a:latin typeface="Times New Roman" pitchFamily="18" charset="0"/>
                <a:cs typeface="Times New Roman" pitchFamily="18" charset="0"/>
              </a:rPr>
              <a:t> ||</a:t>
            </a:r>
          </a:p>
          <a:p>
            <a:pPr algn="ctr">
              <a:lnSpc>
                <a:spcPct val="150000"/>
              </a:lnSpc>
            </a:pPr>
            <a:r>
              <a:rPr lang="en-US" sz="1400" dirty="0">
                <a:latin typeface="Times New Roman" pitchFamily="18" charset="0"/>
                <a:cs typeface="Times New Roman" pitchFamily="18" charset="0"/>
              </a:rPr>
              <a:t>Sri </a:t>
            </a:r>
            <a:r>
              <a:rPr lang="en-US" sz="1400" dirty="0" err="1">
                <a:latin typeface="Times New Roman" pitchFamily="18" charset="0"/>
                <a:cs typeface="Times New Roman" pitchFamily="18" charset="0"/>
              </a:rPr>
              <a:t>Adichunchanagiri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Shikshana</a:t>
            </a:r>
            <a:r>
              <a:rPr lang="en-US" sz="1400" dirty="0">
                <a:latin typeface="Times New Roman" pitchFamily="18" charset="0"/>
                <a:cs typeface="Times New Roman" pitchFamily="18" charset="0"/>
              </a:rPr>
              <a:t> Trust ®</a:t>
            </a:r>
          </a:p>
          <a:p>
            <a:pPr algn="ctr" defTabSz="584200" hangingPunct="0"/>
            <a:r>
              <a:rPr lang="en-US" dirty="0">
                <a:latin typeface="Times New Roman" pitchFamily="18" charset="0"/>
                <a:cs typeface="Times New Roman" pitchFamily="18" charset="0"/>
              </a:rPr>
              <a:t>     </a:t>
            </a:r>
            <a:r>
              <a:rPr lang="en-US" sz="1400" dirty="0">
                <a:latin typeface="Times New Roman" pitchFamily="18" charset="0"/>
                <a:cs typeface="Times New Roman" pitchFamily="18" charset="0"/>
              </a:rPr>
              <a:t>SJB INSTITUTE OF TECHNOLOGY</a:t>
            </a:r>
          </a:p>
          <a:p>
            <a:pPr algn="ctr" defTabSz="584200" hangingPunct="0"/>
            <a:r>
              <a:rPr lang="en-US" dirty="0">
                <a:latin typeface="Times New Roman" pitchFamily="18" charset="0"/>
                <a:cs typeface="Times New Roman" pitchFamily="18" charset="0"/>
              </a:rPr>
              <a:t>Department of Information Science and Engineering</a:t>
            </a:r>
          </a:p>
          <a:p>
            <a:pPr algn="ctr" defTabSz="584200" hangingPunct="0"/>
            <a:r>
              <a:rPr lang="en-US" dirty="0">
                <a:latin typeface="Times New Roman" pitchFamily="18" charset="0"/>
                <a:cs typeface="Times New Roman" pitchFamily="18" charset="0"/>
              </a:rPr>
              <a:t>Technical Seminar </a:t>
            </a:r>
          </a:p>
          <a:p>
            <a:pPr algn="ctr" defTabSz="584200" hangingPunct="0"/>
            <a:r>
              <a:rPr lang="en-US" dirty="0">
                <a:latin typeface="Times New Roman" pitchFamily="18" charset="0"/>
                <a:cs typeface="Times New Roman" pitchFamily="18" charset="0"/>
              </a:rPr>
              <a:t>Presentation-1</a:t>
            </a:r>
          </a:p>
          <a:p>
            <a:pPr algn="ctr" defTabSz="584200" hangingPunct="0"/>
            <a:r>
              <a:rPr lang="en-US" dirty="0">
                <a:latin typeface="Times New Roman" pitchFamily="18" charset="0"/>
                <a:cs typeface="Times New Roman" pitchFamily="18" charset="0"/>
              </a:rPr>
              <a:t>on</a:t>
            </a:r>
          </a:p>
        </p:txBody>
      </p:sp>
      <p:sp>
        <p:nvSpPr>
          <p:cNvPr id="28" name="TextBox 27"/>
          <p:cNvSpPr txBox="1"/>
          <p:nvPr/>
        </p:nvSpPr>
        <p:spPr>
          <a:xfrm>
            <a:off x="609599" y="2523767"/>
            <a:ext cx="8386479"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itchFamily="18" charset="0"/>
              </a:rPr>
              <a:t>“A Computational Model for Improving the Accuracy of Multi-criteria Recommender Systems”</a:t>
            </a:r>
          </a:p>
        </p:txBody>
      </p:sp>
      <p:sp>
        <p:nvSpPr>
          <p:cNvPr id="29" name="TextBox 28"/>
          <p:cNvSpPr txBox="1"/>
          <p:nvPr/>
        </p:nvSpPr>
        <p:spPr>
          <a:xfrm>
            <a:off x="1930402" y="3689962"/>
            <a:ext cx="4698999" cy="3107389"/>
          </a:xfrm>
          <a:prstGeom prst="rect">
            <a:avLst/>
          </a:prstGeom>
          <a:noFill/>
        </p:spPr>
        <p:txBody>
          <a:bodyPr wrap="square" rtlCol="0">
            <a:spAutoFit/>
          </a:bodyPr>
          <a:lstStyle/>
          <a:p>
            <a:pPr lvl="1" algn="ctr" defTabSz="525779">
              <a:lnSpc>
                <a:spcPct val="30000"/>
              </a:lnSpc>
              <a:spcBef>
                <a:spcPts val="2000"/>
              </a:spcBef>
              <a:defRPr sz="1619">
                <a:solidFill>
                  <a:srgbClr val="FFFFFF"/>
                </a:solidFill>
              </a:defRPr>
            </a:pPr>
            <a:r>
              <a:rPr lang="en-IN" b="1" dirty="0">
                <a:latin typeface="Times New Roman" pitchFamily="18" charset="0"/>
                <a:cs typeface="Times New Roman" pitchFamily="18" charset="0"/>
              </a:rPr>
              <a:t>Under the guidance of</a:t>
            </a:r>
          </a:p>
          <a:p>
            <a:pPr lvl="1" algn="ctr" defTabSz="525779">
              <a:lnSpc>
                <a:spcPct val="30000"/>
              </a:lnSpc>
              <a:spcBef>
                <a:spcPts val="2000"/>
              </a:spcBef>
              <a:defRPr sz="1619">
                <a:solidFill>
                  <a:srgbClr val="FFFFFF"/>
                </a:solidFill>
              </a:defRPr>
            </a:pPr>
            <a:r>
              <a:rPr lang="en-IN" sz="2400" b="1" dirty="0">
                <a:solidFill>
                  <a:schemeClr val="tx1">
                    <a:lumMod val="95000"/>
                    <a:lumOff val="5000"/>
                  </a:schemeClr>
                </a:solidFill>
                <a:latin typeface="Times New Roman" pitchFamily="18" charset="0"/>
                <a:cs typeface="Times New Roman" pitchFamily="18" charset="0"/>
              </a:rPr>
              <a:t>Under the guidance of</a:t>
            </a:r>
            <a:endParaRPr lang="en-IN" sz="2400" dirty="0">
              <a:solidFill>
                <a:schemeClr val="tx1">
                  <a:lumMod val="95000"/>
                  <a:lumOff val="5000"/>
                </a:schemeClr>
              </a:solidFill>
              <a:latin typeface="Times New Roman" pitchFamily="18" charset="0"/>
              <a:cs typeface="Times New Roman" pitchFamily="18" charset="0"/>
            </a:endParaRPr>
          </a:p>
          <a:p>
            <a:pPr lvl="1" algn="ctr" defTabSz="525779">
              <a:lnSpc>
                <a:spcPct val="30000"/>
              </a:lnSpc>
              <a:spcBef>
                <a:spcPts val="2000"/>
              </a:spcBef>
              <a:defRPr sz="1619">
                <a:solidFill>
                  <a:srgbClr val="FFFFFF"/>
                </a:solidFill>
              </a:defRPr>
            </a:pPr>
            <a:r>
              <a:rPr lang="en-IN" sz="2400" dirty="0">
                <a:solidFill>
                  <a:schemeClr val="tx1">
                    <a:lumMod val="95000"/>
                    <a:lumOff val="5000"/>
                  </a:schemeClr>
                </a:solidFill>
                <a:latin typeface="Times New Roman" pitchFamily="18" charset="0"/>
                <a:cs typeface="Times New Roman" pitchFamily="18" charset="0"/>
              </a:rPr>
              <a:t>Mr. Manu M N</a:t>
            </a:r>
          </a:p>
          <a:p>
            <a:pPr lvl="1" algn="ctr" defTabSz="525779">
              <a:lnSpc>
                <a:spcPct val="30000"/>
              </a:lnSpc>
              <a:spcBef>
                <a:spcPts val="2000"/>
              </a:spcBef>
              <a:defRPr sz="1619">
                <a:solidFill>
                  <a:srgbClr val="FFFFFF"/>
                </a:solidFill>
              </a:defRPr>
            </a:pPr>
            <a:r>
              <a:rPr lang="en-IN" sz="2400" dirty="0">
                <a:solidFill>
                  <a:schemeClr val="tx1">
                    <a:lumMod val="95000"/>
                    <a:lumOff val="5000"/>
                  </a:schemeClr>
                </a:solidFill>
                <a:latin typeface="Times New Roman" pitchFamily="18" charset="0"/>
                <a:cs typeface="Times New Roman" pitchFamily="18" charset="0"/>
              </a:rPr>
              <a:t>Assistant professor</a:t>
            </a:r>
          </a:p>
          <a:p>
            <a:pPr lvl="1" algn="ctr" defTabSz="525779">
              <a:lnSpc>
                <a:spcPct val="30000"/>
              </a:lnSpc>
              <a:spcBef>
                <a:spcPts val="2000"/>
              </a:spcBef>
              <a:defRPr sz="1619">
                <a:solidFill>
                  <a:srgbClr val="FFFFFF"/>
                </a:solidFill>
              </a:defRPr>
            </a:pPr>
            <a:r>
              <a:rPr lang="en-IN" sz="2400" dirty="0" err="1">
                <a:solidFill>
                  <a:schemeClr val="tx1">
                    <a:lumMod val="95000"/>
                    <a:lumOff val="5000"/>
                  </a:schemeClr>
                </a:solidFill>
                <a:latin typeface="Times New Roman" pitchFamily="18" charset="0"/>
                <a:cs typeface="Times New Roman" pitchFamily="18" charset="0"/>
              </a:rPr>
              <a:t>Dept</a:t>
            </a:r>
            <a:r>
              <a:rPr lang="en-IN" sz="2400" dirty="0">
                <a:solidFill>
                  <a:schemeClr val="tx1">
                    <a:lumMod val="95000"/>
                    <a:lumOff val="5000"/>
                  </a:schemeClr>
                </a:solidFill>
                <a:latin typeface="Times New Roman" pitchFamily="18" charset="0"/>
                <a:cs typeface="Times New Roman" pitchFamily="18" charset="0"/>
              </a:rPr>
              <a:t> of ISE, SJBIT</a:t>
            </a:r>
          </a:p>
          <a:p>
            <a:pPr lvl="1" algn="ctr" defTabSz="525779">
              <a:lnSpc>
                <a:spcPct val="30000"/>
              </a:lnSpc>
              <a:spcBef>
                <a:spcPts val="2000"/>
              </a:spcBef>
              <a:defRPr sz="1619">
                <a:solidFill>
                  <a:srgbClr val="FFFFFF"/>
                </a:solidFill>
              </a:defRPr>
            </a:pPr>
            <a:endParaRPr lang="en-IN" sz="2400" dirty="0">
              <a:solidFill>
                <a:schemeClr val="tx1">
                  <a:lumMod val="95000"/>
                  <a:lumOff val="5000"/>
                </a:schemeClr>
              </a:solidFill>
              <a:latin typeface="Times New Roman" pitchFamily="18" charset="0"/>
              <a:cs typeface="Times New Roman" pitchFamily="18" charset="0"/>
            </a:endParaRPr>
          </a:p>
          <a:p>
            <a:pPr lvl="1" algn="ctr" defTabSz="525779">
              <a:lnSpc>
                <a:spcPct val="30000"/>
              </a:lnSpc>
              <a:spcBef>
                <a:spcPts val="2000"/>
              </a:spcBef>
              <a:defRPr sz="1619">
                <a:solidFill>
                  <a:srgbClr val="FFFFFF"/>
                </a:solidFill>
              </a:defRPr>
            </a:pPr>
            <a:r>
              <a:rPr lang="en-IN" sz="2400" dirty="0">
                <a:solidFill>
                  <a:schemeClr val="tx1">
                    <a:lumMod val="95000"/>
                    <a:lumOff val="5000"/>
                  </a:schemeClr>
                </a:solidFill>
                <a:latin typeface="Times New Roman" pitchFamily="18" charset="0"/>
                <a:cs typeface="Times New Roman" pitchFamily="18" charset="0"/>
              </a:rPr>
              <a:t>PRESENTED BY:</a:t>
            </a:r>
          </a:p>
          <a:p>
            <a:pPr lvl="1" algn="ctr" defTabSz="525779">
              <a:lnSpc>
                <a:spcPct val="30000"/>
              </a:lnSpc>
              <a:spcBef>
                <a:spcPts val="2000"/>
              </a:spcBef>
              <a:defRPr sz="1619">
                <a:solidFill>
                  <a:srgbClr val="FFFFFF"/>
                </a:solidFill>
              </a:defRPr>
            </a:pPr>
            <a:r>
              <a:rPr lang="en-IN" sz="2400" dirty="0">
                <a:solidFill>
                  <a:schemeClr val="tx1">
                    <a:lumMod val="95000"/>
                    <a:lumOff val="5000"/>
                  </a:schemeClr>
                </a:solidFill>
                <a:latin typeface="Times New Roman" pitchFamily="18" charset="0"/>
                <a:cs typeface="Times New Roman" pitchFamily="18" charset="0"/>
              </a:rPr>
              <a:t>Rahul B.S(1JB15IS083)</a:t>
            </a:r>
          </a:p>
          <a:p>
            <a:endParaRPr lang="en-IN" sz="2400" dirty="0">
              <a:solidFill>
                <a:srgbClr val="FF0000"/>
              </a:solidFill>
              <a:latin typeface="+mj-lt"/>
            </a:endParaRPr>
          </a:p>
        </p:txBody>
      </p:sp>
    </p:spTree>
    <p:extLst>
      <p:ext uri="{BB962C8B-B14F-4D97-AF65-F5344CB8AC3E}">
        <p14:creationId xmlns:p14="http://schemas.microsoft.com/office/powerpoint/2010/main" val="8262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D2BD-1AA1-459D-9966-6184BB11BF3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Experiment and Findings</a:t>
            </a:r>
          </a:p>
        </p:txBody>
      </p:sp>
      <p:sp>
        <p:nvSpPr>
          <p:cNvPr id="3" name="Content Placeholder 2">
            <a:extLst>
              <a:ext uri="{FF2B5EF4-FFF2-40B4-BE49-F238E27FC236}">
                <a16:creationId xmlns:a16="http://schemas.microsoft.com/office/drawing/2014/main" id="{9DB23D82-1B2C-4A5B-9250-2A0BD07972A9}"/>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To analyze the predictions of the proposed artiﬁcial neural networks (ANNs)-based approach, a multi-criteria data set was extracted from a Yahoo! Movie website, where users gave ratings to movies based on four attributes (criteria):</a:t>
            </a:r>
          </a:p>
          <a:p>
            <a:pPr lvl="5"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action, </a:t>
            </a:r>
          </a:p>
          <a:p>
            <a:pPr lvl="5"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story,</a:t>
            </a:r>
          </a:p>
          <a:p>
            <a:pPr lvl="5"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direction,</a:t>
            </a:r>
          </a:p>
          <a:p>
            <a:pPr lvl="5"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and the visual effect of the movies.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In addition to ratings on these criteria, the data set also contains an overall rating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which represents the ﬁnal decisions of the users. Both </a:t>
            </a:r>
            <a:r>
              <a:rPr lang="en-US" sz="2000" dirty="0" err="1">
                <a:latin typeface="Times New Roman" panose="02020603050405020304" pitchFamily="18" charset="0"/>
                <a:cs typeface="Times New Roman" panose="02020603050405020304" pitchFamily="18" charset="0"/>
              </a:rPr>
              <a:t>r</a:t>
            </a:r>
            <a:r>
              <a:rPr lang="en-US" sz="1800" dirty="0" err="1">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rk’s</a:t>
            </a:r>
            <a:r>
              <a:rPr lang="en-US" sz="2000" dirty="0">
                <a:latin typeface="Times New Roman" panose="02020603050405020304" pitchFamily="18" charset="0"/>
                <a:cs typeface="Times New Roman" panose="02020603050405020304" pitchFamily="18" charset="0"/>
              </a:rPr>
              <a:t> were measured in a scale of 13 points from A+ to F, representing the highest and the lowest preferences respectively.</a:t>
            </a:r>
          </a:p>
        </p:txBody>
      </p:sp>
    </p:spTree>
    <p:extLst>
      <p:ext uri="{BB962C8B-B14F-4D97-AF65-F5344CB8AC3E}">
        <p14:creationId xmlns:p14="http://schemas.microsoft.com/office/powerpoint/2010/main" val="139056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21BB5-6ED2-4744-B263-2CD9F6A68C25}"/>
              </a:ext>
            </a:extLst>
          </p:cNvPr>
          <p:cNvSpPr>
            <a:spLocks noGrp="1"/>
          </p:cNvSpPr>
          <p:nvPr>
            <p:ph idx="1"/>
          </p:nvPr>
        </p:nvSpPr>
        <p:spPr>
          <a:xfrm>
            <a:off x="628650" y="438539"/>
            <a:ext cx="7886700" cy="5719763"/>
          </a:xfrm>
        </p:spPr>
        <p:txBody>
          <a:bodyPr/>
          <a:lstStyle/>
          <a:p>
            <a:pPr algn="just"/>
            <a:r>
              <a:rPr lang="en-US" dirty="0"/>
              <a:t>However, in order to work with the numerical ratings, the data set was converted to numerical ratings from 13 to 1 to take the place of the previous A+ to F respectively. </a:t>
            </a:r>
          </a:p>
          <a:p>
            <a:pPr algn="just"/>
            <a:endParaRPr lang="en-IN" dirty="0"/>
          </a:p>
        </p:txBody>
      </p:sp>
      <p:pic>
        <p:nvPicPr>
          <p:cNvPr id="4" name="Picture 3">
            <a:extLst>
              <a:ext uri="{FF2B5EF4-FFF2-40B4-BE49-F238E27FC236}">
                <a16:creationId xmlns:a16="http://schemas.microsoft.com/office/drawing/2014/main" id="{88375914-18A3-4B6A-931E-97ED1A206B41}"/>
              </a:ext>
            </a:extLst>
          </p:cNvPr>
          <p:cNvPicPr>
            <a:picLocks noChangeAspect="1"/>
          </p:cNvPicPr>
          <p:nvPr/>
        </p:nvPicPr>
        <p:blipFill>
          <a:blip r:embed="rId2"/>
          <a:stretch>
            <a:fillRect/>
          </a:stretch>
        </p:blipFill>
        <p:spPr>
          <a:xfrm>
            <a:off x="1295400" y="1752600"/>
            <a:ext cx="5943600" cy="4424363"/>
          </a:xfrm>
          <a:prstGeom prst="rect">
            <a:avLst/>
          </a:prstGeom>
        </p:spPr>
      </p:pic>
    </p:spTree>
    <p:extLst>
      <p:ext uri="{BB962C8B-B14F-4D97-AF65-F5344CB8AC3E}">
        <p14:creationId xmlns:p14="http://schemas.microsoft.com/office/powerpoint/2010/main" val="143852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E3EA1-E466-4A7D-B396-3B4DD507872E}"/>
              </a:ext>
            </a:extLst>
          </p:cNvPr>
          <p:cNvSpPr>
            <a:spLocks noGrp="1"/>
          </p:cNvSpPr>
          <p:nvPr>
            <p:ph idx="1"/>
          </p:nvPr>
        </p:nvSpPr>
        <p:spPr>
          <a:xfrm>
            <a:off x="628650" y="457200"/>
            <a:ext cx="7886700" cy="5719763"/>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Furthermore, the ANNs used for the study was a single layer network trained with a delta rule algorithm .The inputs to the network are the criteria ratings </a:t>
            </a:r>
            <a:r>
              <a:rPr lang="en-US" sz="2000" dirty="0" err="1">
                <a:latin typeface="Times New Roman" panose="02020603050405020304" pitchFamily="18" charset="0"/>
                <a:cs typeface="Times New Roman" panose="02020603050405020304" pitchFamily="18" charset="0"/>
              </a:rPr>
              <a:t>rk</a:t>
            </a:r>
            <a:r>
              <a:rPr lang="en-US" sz="2000" dirty="0">
                <a:latin typeface="Times New Roman" panose="02020603050405020304" pitchFamily="18" charset="0"/>
                <a:cs typeface="Times New Roman" panose="02020603050405020304" pitchFamily="18" charset="0"/>
              </a:rPr>
              <a:t> for k =1 ,2,3,4, and a bias b =1. The output of the network is the overall rating ro. The values of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were computed using an activation function f, which adds a non linearity to the network as neurons’ behaviors are nonlinear.</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Furthermore, the study used item-based collaborative ﬁltering techniques in building the three MCRSs. Two heuristic based RSs were implemented based on worst-case and average similarities respectively in addition to the ANNs based MCRSs. Therefore, the experiment was based on the following four RSs:</a:t>
            </a:r>
          </a:p>
          <a:p>
            <a:pPr lvl="1" algn="just"/>
            <a:r>
              <a:rPr lang="en-US" sz="2000" dirty="0">
                <a:latin typeface="Times New Roman" panose="02020603050405020304" pitchFamily="18" charset="0"/>
                <a:cs typeface="Times New Roman" panose="02020603050405020304" pitchFamily="18" charset="0"/>
              </a:rPr>
              <a:t>1) The single rating collaborative ﬁltering (CF). </a:t>
            </a:r>
          </a:p>
          <a:p>
            <a:pPr lvl="1" algn="just"/>
            <a:r>
              <a:rPr lang="en-US" sz="2000" dirty="0">
                <a:latin typeface="Times New Roman" panose="02020603050405020304" pitchFamily="18" charset="0"/>
                <a:cs typeface="Times New Roman" panose="02020603050405020304" pitchFamily="18" charset="0"/>
              </a:rPr>
              <a:t>2) The ANNs-based MCRSs.</a:t>
            </a:r>
          </a:p>
          <a:p>
            <a:pPr lvl="1" algn="just"/>
            <a:r>
              <a:rPr lang="en-US" sz="2000" dirty="0">
                <a:latin typeface="Times New Roman" panose="02020603050405020304" pitchFamily="18" charset="0"/>
                <a:cs typeface="Times New Roman" panose="02020603050405020304" pitchFamily="18" charset="0"/>
              </a:rPr>
              <a:t> 3) The average similarity (</a:t>
            </a:r>
            <a:r>
              <a:rPr lang="en-US" sz="2000" dirty="0" err="1">
                <a:latin typeface="Times New Roman" panose="02020603050405020304" pitchFamily="18" charset="0"/>
                <a:cs typeface="Times New Roman" panose="02020603050405020304" pitchFamily="18" charset="0"/>
              </a:rPr>
              <a:t>SIMav</a:t>
            </a:r>
            <a:r>
              <a:rPr lang="en-US" sz="2000" dirty="0">
                <a:latin typeface="Times New Roman" panose="02020603050405020304" pitchFamily="18" charset="0"/>
                <a:cs typeface="Times New Roman" panose="02020603050405020304" pitchFamily="18" charset="0"/>
              </a:rPr>
              <a:t>) MCRSs. </a:t>
            </a:r>
          </a:p>
          <a:p>
            <a:pPr lvl="1" algn="just"/>
            <a:r>
              <a:rPr lang="en-US" sz="2000" dirty="0">
                <a:latin typeface="Times New Roman" panose="02020603050405020304" pitchFamily="18" charset="0"/>
                <a:cs typeface="Times New Roman" panose="02020603050405020304" pitchFamily="18" charset="0"/>
              </a:rPr>
              <a:t>4) The worst-case similarity (</a:t>
            </a:r>
            <a:r>
              <a:rPr lang="en-US" sz="2000" dirty="0" err="1">
                <a:latin typeface="Times New Roman" panose="02020603050405020304" pitchFamily="18" charset="0"/>
                <a:cs typeface="Times New Roman" panose="02020603050405020304" pitchFamily="18" charset="0"/>
              </a:rPr>
              <a:t>SIMworst</a:t>
            </a:r>
            <a:r>
              <a:rPr lang="en-US" sz="2000" dirty="0">
                <a:latin typeface="Times New Roman" panose="02020603050405020304" pitchFamily="18" charset="0"/>
                <a:cs typeface="Times New Roman" panose="02020603050405020304" pitchFamily="18" charset="0"/>
              </a:rPr>
              <a:t>) MCRSs.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four RSs were designed and implemented using object oriented techniques in Java.</a:t>
            </a:r>
          </a:p>
        </p:txBody>
      </p:sp>
    </p:spTree>
    <p:extLst>
      <p:ext uri="{BB962C8B-B14F-4D97-AF65-F5344CB8AC3E}">
        <p14:creationId xmlns:p14="http://schemas.microsoft.com/office/powerpoint/2010/main" val="141552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E0203-2E7D-4A75-BF58-46D7CFBE72A6}"/>
              </a:ext>
            </a:extLst>
          </p:cNvPr>
          <p:cNvSpPr>
            <a:spLocks noGrp="1"/>
          </p:cNvSpPr>
          <p:nvPr>
            <p:ph idx="1"/>
          </p:nvPr>
        </p:nvSpPr>
        <p:spPr>
          <a:xfrm>
            <a:off x="628650" y="304800"/>
            <a:ext cx="7886700" cy="5872163"/>
          </a:xfrm>
        </p:spPr>
        <p:txBody>
          <a:bodyPr>
            <a:normAutofit/>
          </a:bodyPr>
          <a:lstStyle/>
          <a:p>
            <a:pPr algn="just"/>
            <a:r>
              <a:rPr lang="en-US" sz="2000" dirty="0">
                <a:latin typeface="Times New Roman" panose="02020603050405020304" pitchFamily="18" charset="0"/>
                <a:cs typeface="Times New Roman" panose="02020603050405020304" pitchFamily="18" charset="0"/>
              </a:rPr>
              <a:t>Their prediction results were analyzed in order to provide an exciting opportunity to advance our knowledge of the better technique between different modeling techniques and show the anticipated accuracy improvement of the proposed ANNs-based MCRSs. </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EBC150-C879-400C-B8DE-8AB0A676A80B}"/>
              </a:ext>
            </a:extLst>
          </p:cNvPr>
          <p:cNvPicPr>
            <a:picLocks noChangeAspect="1"/>
          </p:cNvPicPr>
          <p:nvPr/>
        </p:nvPicPr>
        <p:blipFill>
          <a:blip r:embed="rId2"/>
          <a:stretch>
            <a:fillRect/>
          </a:stretch>
        </p:blipFill>
        <p:spPr>
          <a:xfrm>
            <a:off x="167258" y="1524000"/>
            <a:ext cx="8809483" cy="2209992"/>
          </a:xfrm>
          <a:prstGeom prst="rect">
            <a:avLst/>
          </a:prstGeom>
        </p:spPr>
      </p:pic>
      <p:sp>
        <p:nvSpPr>
          <p:cNvPr id="5" name="Rectangle 4">
            <a:extLst>
              <a:ext uri="{FF2B5EF4-FFF2-40B4-BE49-F238E27FC236}">
                <a16:creationId xmlns:a16="http://schemas.microsoft.com/office/drawing/2014/main" id="{42299B67-BEC1-49DF-A0B2-CEECB25F4414}"/>
              </a:ext>
            </a:extLst>
          </p:cNvPr>
          <p:cNvSpPr/>
          <p:nvPr/>
        </p:nvSpPr>
        <p:spPr>
          <a:xfrm>
            <a:off x="628650" y="3748950"/>
            <a:ext cx="8210550" cy="2554545"/>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evaluation metrics used are summarized as follows: </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Mean absolute error (MAE), which measures the average of positive deviations between predicted ratings and the actual ratings.</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Root mean square error (RMSE), which is similar to MAE but it puts more emphasis on large deviations.</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PRECISION: It was used to measure the ratio of relevant recommendation to the total items selected. </a:t>
            </a:r>
          </a:p>
        </p:txBody>
      </p:sp>
    </p:spTree>
    <p:extLst>
      <p:ext uri="{BB962C8B-B14F-4D97-AF65-F5344CB8AC3E}">
        <p14:creationId xmlns:p14="http://schemas.microsoft.com/office/powerpoint/2010/main" val="315595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49D05-D825-44FC-ADB9-483DFD895EC8}"/>
              </a:ext>
            </a:extLst>
          </p:cNvPr>
          <p:cNvSpPr>
            <a:spLocks noGrp="1"/>
          </p:cNvSpPr>
          <p:nvPr>
            <p:ph idx="1"/>
          </p:nvPr>
        </p:nvSpPr>
        <p:spPr>
          <a:xfrm>
            <a:off x="628650" y="152400"/>
            <a:ext cx="7886700" cy="6024563"/>
          </a:xfrm>
        </p:spPr>
        <p:txBody>
          <a:bodyPr>
            <a:normAutofit/>
          </a:bodyPr>
          <a:lstStyle/>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RECALL: As a metric for measuring the ratio of relevant items recommended to the total relevant items available.</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F1: This combines the PRECISION and RECALL to measure the recommendation accuracy. </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Fraction of concordant pairs (FCP): Measures the fraction of all correct ordered pairs in the prediction list compared with the actual ratings .</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Mean reciprocal rank (MRR): It calculates the average of the reciprocal of the recommendation list.</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Mean average precision (MAP): Is the average of the average precision of each user at position n for n =1 ,2,...,N in top-N recommendation.</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Each column of the table presents the performance of the four techniques on a particular metric, and one row shows the performance of individual technique on all the metrics.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76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18D947-A46E-4BF1-A449-9FB58C35BA81}"/>
              </a:ext>
            </a:extLst>
          </p:cNvPr>
          <p:cNvPicPr>
            <a:picLocks noGrp="1" noChangeAspect="1"/>
          </p:cNvPicPr>
          <p:nvPr>
            <p:ph idx="1"/>
          </p:nvPr>
        </p:nvPicPr>
        <p:blipFill>
          <a:blip r:embed="rId2"/>
          <a:stretch>
            <a:fillRect/>
          </a:stretch>
        </p:blipFill>
        <p:spPr>
          <a:xfrm>
            <a:off x="921703" y="191278"/>
            <a:ext cx="7300593" cy="2606266"/>
          </a:xfrm>
          <a:prstGeom prst="rect">
            <a:avLst/>
          </a:prstGeom>
        </p:spPr>
      </p:pic>
      <p:sp>
        <p:nvSpPr>
          <p:cNvPr id="5" name="Rectangle 4">
            <a:extLst>
              <a:ext uri="{FF2B5EF4-FFF2-40B4-BE49-F238E27FC236}">
                <a16:creationId xmlns:a16="http://schemas.microsoft.com/office/drawing/2014/main" id="{4EEEE946-F605-427D-841B-470248F92866}"/>
              </a:ext>
            </a:extLst>
          </p:cNvPr>
          <p:cNvSpPr/>
          <p:nvPr/>
        </p:nvSpPr>
        <p:spPr>
          <a:xfrm>
            <a:off x="700409" y="2971800"/>
            <a:ext cx="7300592" cy="3785652"/>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Turning to the correlations between the predicted values and their corresponding actual ratings, Table 2 provides the results of inter-correlations between the four techniques as well as their correlations with the actual ratings.</a:t>
            </a:r>
          </a:p>
          <a:p>
            <a:pPr algn="just"/>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ﬁndings observed in this table mirror those of the previous table that has shown the signiﬁcant increase in accuracy of ANNs based techniques over other techniques </a:t>
            </a:r>
            <a:r>
              <a:rPr lang="en-IN" sz="2000">
                <a:latin typeface="Times New Roman" panose="02020603050405020304" pitchFamily="18" charset="0"/>
                <a:cs typeface="Times New Roman" panose="02020603050405020304" pitchFamily="18" charset="0"/>
              </a:rPr>
              <a:t>of the RSs.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most surprising aspect of the data is the correlation between the actual rating and the ANNs based technique, which was measured to be approximately 94% (perfect correlation). </a:t>
            </a:r>
          </a:p>
        </p:txBody>
      </p:sp>
    </p:spTree>
    <p:extLst>
      <p:ext uri="{BB962C8B-B14F-4D97-AF65-F5344CB8AC3E}">
        <p14:creationId xmlns:p14="http://schemas.microsoft.com/office/powerpoint/2010/main" val="119110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B6A925-62B3-4C76-BEE4-3721077E2689}"/>
              </a:ext>
            </a:extLst>
          </p:cNvPr>
          <p:cNvPicPr>
            <a:picLocks noGrp="1" noChangeAspect="1"/>
          </p:cNvPicPr>
          <p:nvPr>
            <p:ph idx="1"/>
          </p:nvPr>
        </p:nvPicPr>
        <p:blipFill rotWithShape="1">
          <a:blip r:embed="rId2"/>
          <a:srcRect l="2793" t="3808" r="4940"/>
          <a:stretch/>
        </p:blipFill>
        <p:spPr>
          <a:xfrm>
            <a:off x="1219199" y="267478"/>
            <a:ext cx="6553201" cy="3849770"/>
          </a:xfrm>
          <a:prstGeom prst="rect">
            <a:avLst/>
          </a:prstGeom>
        </p:spPr>
      </p:pic>
      <p:sp>
        <p:nvSpPr>
          <p:cNvPr id="5" name="Rectangle 4">
            <a:extLst>
              <a:ext uri="{FF2B5EF4-FFF2-40B4-BE49-F238E27FC236}">
                <a16:creationId xmlns:a16="http://schemas.microsoft.com/office/drawing/2014/main" id="{A38E08FB-248C-46D6-8702-3FAD2B63CBD8}"/>
              </a:ext>
            </a:extLst>
          </p:cNvPr>
          <p:cNvSpPr/>
          <p:nvPr/>
        </p:nvSpPr>
        <p:spPr>
          <a:xfrm>
            <a:off x="517070" y="4154570"/>
            <a:ext cx="7957457" cy="2554545"/>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Furthermore, to provide a strong evidence of the accuracy predictions of ANNs-based technique, Figure 2 shows some of the main characteristics of the predictions of the CF and ANNs-based techniques.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ﬁgure contains graphs of some number of predictions of the two techniques and the corresponding actual ratings. From the ﬁgure, it can be seen that by far the curve of ANNs-based and that of the actual ratings show more linear relationship than with CF.</a:t>
            </a:r>
          </a:p>
        </p:txBody>
      </p:sp>
    </p:spTree>
    <p:extLst>
      <p:ext uri="{BB962C8B-B14F-4D97-AF65-F5344CB8AC3E}">
        <p14:creationId xmlns:p14="http://schemas.microsoft.com/office/powerpoint/2010/main" val="207670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914D-90A2-4CA8-8811-369DC2C982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4CE0CA-B61D-42ED-92BB-E9DE97276D6D}"/>
              </a:ext>
            </a:extLst>
          </p:cNvPr>
          <p:cNvSpPr>
            <a:spLocks noGrp="1"/>
          </p:cNvSpPr>
          <p:nvPr>
            <p:ph idx="1"/>
          </p:nvPr>
        </p:nvSpPr>
        <p:spPr>
          <a:xfrm>
            <a:off x="628650" y="1825624"/>
            <a:ext cx="7886700" cy="4422775"/>
          </a:xfrm>
        </p:spPr>
        <p:txBody>
          <a:bodyPr>
            <a:normAutofit/>
          </a:bodyPr>
          <a:lstStyle/>
          <a:p>
            <a:pPr algn="just"/>
            <a:r>
              <a:rPr lang="en-US" sz="2000" dirty="0">
                <a:latin typeface="Times New Roman" panose="02020603050405020304" pitchFamily="18" charset="0"/>
                <a:cs typeface="Times New Roman" panose="02020603050405020304" pitchFamily="18" charset="0"/>
              </a:rPr>
              <a:t>Accuracy improvement is one of the fundamental issues within the area of intelligent decision support systems. RSs are intelligent online tools that help users to discover items that might satisfy their requirements.</a:t>
            </a:r>
          </a:p>
          <a:p>
            <a:pPr algn="just"/>
            <a:r>
              <a:rPr lang="en-US" sz="2000" dirty="0">
                <a:latin typeface="Times New Roman" panose="02020603050405020304" pitchFamily="18" charset="0"/>
                <a:cs typeface="Times New Roman" panose="02020603050405020304" pitchFamily="18" charset="0"/>
              </a:rPr>
              <a:t>Three multi-criteria RSs have been implemented together with a traditional neighborhood-based collaborative ﬁltering RSs. The three multi-criteria RSs integrate the neighborhood-based for computing unknown ratings to the criteria. </a:t>
            </a:r>
          </a:p>
          <a:p>
            <a:pPr algn="just"/>
            <a:r>
              <a:rPr lang="en-US" sz="2000" dirty="0">
                <a:latin typeface="Times New Roman" panose="02020603050405020304" pitchFamily="18" charset="0"/>
                <a:cs typeface="Times New Roman" panose="02020603050405020304" pitchFamily="18" charset="0"/>
              </a:rPr>
              <a:t>The research contributes additional evidence that suggests using ANNs as an aggregation function to model the criteria ratings.</a:t>
            </a:r>
          </a:p>
          <a:p>
            <a:pPr algn="just"/>
            <a:r>
              <a:rPr lang="en-US" sz="2000" dirty="0">
                <a:latin typeface="Times New Roman" panose="02020603050405020304" pitchFamily="18" charset="0"/>
                <a:cs typeface="Times New Roman" panose="02020603050405020304" pitchFamily="18" charset="0"/>
              </a:rPr>
              <a:t>The result of this research supports the sophisticated machine learning algorithms other than the simple techniques should be explored into modeling the criteria ratings in multi-criteria RSs. </a:t>
            </a:r>
          </a:p>
          <a:p>
            <a:pPr algn="just"/>
            <a:r>
              <a:rPr lang="en-US" sz="2000" dirty="0">
                <a:latin typeface="Times New Roman" panose="02020603050405020304" pitchFamily="18" charset="0"/>
                <a:cs typeface="Times New Roman" panose="02020603050405020304" pitchFamily="18" charset="0"/>
              </a:rPr>
              <a:t> However, one limitation of this study is that the ANNs used in this study does not contain any hidden layer.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36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0E54-6CC8-40DF-A3AA-A31A2F93A51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3DC78-8500-46A9-9F14-0BD3C1D9EDD4}"/>
              </a:ext>
            </a:extLst>
          </p:cNvPr>
          <p:cNvSpPr>
            <a:spLocks noGrp="1"/>
          </p:cNvSpPr>
          <p:nvPr>
            <p:ph idx="1"/>
          </p:nvPr>
        </p:nvSpPr>
        <p:spPr>
          <a:xfrm>
            <a:off x="628650" y="1690689"/>
            <a:ext cx="7886700" cy="5029199"/>
          </a:xfrm>
        </p:spPr>
        <p:txBody>
          <a:bodyPr>
            <a:noAutofit/>
          </a:bodyPr>
          <a:lstStyle/>
          <a:p>
            <a:pPr algn="just"/>
            <a:r>
              <a:rPr lang="en-IN" sz="1800" dirty="0">
                <a:latin typeface="Times New Roman" panose="02020603050405020304" pitchFamily="18" charset="0"/>
                <a:cs typeface="Times New Roman" panose="02020603050405020304" pitchFamily="18" charset="0"/>
              </a:rPr>
              <a:t>[1] N. </a:t>
            </a:r>
            <a:r>
              <a:rPr lang="en-IN" sz="1800" dirty="0" err="1">
                <a:latin typeface="Times New Roman" panose="02020603050405020304" pitchFamily="18" charset="0"/>
                <a:cs typeface="Times New Roman" panose="02020603050405020304" pitchFamily="18" charset="0"/>
              </a:rPr>
              <a:t>Manouselis</a:t>
            </a:r>
            <a:r>
              <a:rPr lang="en-IN" sz="1800" dirty="0">
                <a:latin typeface="Times New Roman" panose="02020603050405020304" pitchFamily="18" charset="0"/>
                <a:cs typeface="Times New Roman" panose="02020603050405020304" pitchFamily="18" charset="0"/>
              </a:rPr>
              <a:t> and C. </a:t>
            </a:r>
            <a:r>
              <a:rPr lang="en-IN" sz="1800" dirty="0" err="1">
                <a:latin typeface="Times New Roman" panose="02020603050405020304" pitchFamily="18" charset="0"/>
                <a:cs typeface="Times New Roman" panose="02020603050405020304" pitchFamily="18" charset="0"/>
              </a:rPr>
              <a:t>Costopoulou</a:t>
            </a:r>
            <a:r>
              <a:rPr lang="en-IN" sz="1800" dirty="0">
                <a:latin typeface="Times New Roman" panose="02020603050405020304" pitchFamily="18" charset="0"/>
                <a:cs typeface="Times New Roman" panose="02020603050405020304" pitchFamily="18" charset="0"/>
              </a:rPr>
              <a:t>, “Experimental analysis of design choices in </a:t>
            </a:r>
            <a:r>
              <a:rPr lang="en-IN" sz="1800" dirty="0" err="1">
                <a:latin typeface="Times New Roman" panose="02020603050405020304" pitchFamily="18" charset="0"/>
                <a:cs typeface="Times New Roman" panose="02020603050405020304" pitchFamily="18" charset="0"/>
              </a:rPr>
              <a:t>multiattribute</a:t>
            </a:r>
            <a:r>
              <a:rPr lang="en-IN" sz="1800" dirty="0">
                <a:latin typeface="Times New Roman" panose="02020603050405020304" pitchFamily="18" charset="0"/>
                <a:cs typeface="Times New Roman" panose="02020603050405020304" pitchFamily="18" charset="0"/>
              </a:rPr>
              <a:t> utility collaborative ﬁltering,” International Journal of Pattern Recognition and Artiﬁcial Intelligence, vol. 21, no. 02, pp. 311–331, 2007. </a:t>
            </a:r>
          </a:p>
          <a:p>
            <a:pPr algn="just"/>
            <a:r>
              <a:rPr lang="en-IN" sz="1800" dirty="0">
                <a:latin typeface="Times New Roman" panose="02020603050405020304" pitchFamily="18" charset="0"/>
                <a:cs typeface="Times New Roman" panose="02020603050405020304" pitchFamily="18" charset="0"/>
              </a:rPr>
              <a:t>[2] M. Hassan and M. Hamada, “Performance comparison of featured neural network trained with backpropagation and </a:t>
            </a:r>
            <a:r>
              <a:rPr lang="en-IN" sz="1800" dirty="0" err="1">
                <a:latin typeface="Times New Roman" panose="02020603050405020304" pitchFamily="18" charset="0"/>
                <a:cs typeface="Times New Roman" panose="02020603050405020304" pitchFamily="18" charset="0"/>
              </a:rPr>
              <a:t>deltarule</a:t>
            </a:r>
            <a:r>
              <a:rPr lang="en-IN" sz="1800" dirty="0">
                <a:latin typeface="Times New Roman" panose="02020603050405020304" pitchFamily="18" charset="0"/>
                <a:cs typeface="Times New Roman" panose="02020603050405020304" pitchFamily="18" charset="0"/>
              </a:rPr>
              <a:t> techniques for movie rating prediction in multi-criteria recommender systems,” Informatica, vol. 40, no. 4, p. 409, 2016.</a:t>
            </a:r>
          </a:p>
          <a:p>
            <a:pPr algn="just"/>
            <a:r>
              <a:rPr lang="en-IN" sz="1800" dirty="0">
                <a:latin typeface="Times New Roman" panose="02020603050405020304" pitchFamily="18" charset="0"/>
                <a:cs typeface="Times New Roman" panose="02020603050405020304" pitchFamily="18" charset="0"/>
              </a:rPr>
              <a:t> [3] M. Hasan and M. Hamada, “A framework for recommending learning peers to support collaborative learning on social network,” International Journal of Simulation–Systems, Science &amp; Technology, vol. 17, no. 35, 2016. </a:t>
            </a:r>
          </a:p>
          <a:p>
            <a:pPr algn="just"/>
            <a:r>
              <a:rPr lang="en-IN" sz="1800" dirty="0">
                <a:latin typeface="Times New Roman" panose="02020603050405020304" pitchFamily="18" charset="0"/>
                <a:cs typeface="Times New Roman" panose="02020603050405020304" pitchFamily="18" charset="0"/>
              </a:rPr>
              <a:t>[4] M. Hamada and M. Hassan, “Recommending learning peers for collaborative learning through social network sites,” in 7th International Conference on Intelligent Systems, Modelling and Simulation (ISMS). IEEE, 2016, pp. 60–63.</a:t>
            </a:r>
          </a:p>
          <a:p>
            <a:pPr algn="just"/>
            <a:r>
              <a:rPr lang="en-IN" sz="1800" dirty="0">
                <a:latin typeface="Times New Roman" panose="02020603050405020304" pitchFamily="18" charset="0"/>
                <a:cs typeface="Times New Roman" panose="02020603050405020304" pitchFamily="18" charset="0"/>
              </a:rPr>
              <a:t> [5] G. </a:t>
            </a:r>
            <a:r>
              <a:rPr lang="en-IN" sz="1800" dirty="0" err="1">
                <a:latin typeface="Times New Roman" panose="02020603050405020304" pitchFamily="18" charset="0"/>
                <a:cs typeface="Times New Roman" panose="02020603050405020304" pitchFamily="18" charset="0"/>
              </a:rPr>
              <a:t>Adomavicius</a:t>
            </a:r>
            <a:r>
              <a:rPr lang="en-IN" sz="1800" dirty="0">
                <a:latin typeface="Times New Roman" panose="02020603050405020304" pitchFamily="18" charset="0"/>
                <a:cs typeface="Times New Roman" panose="02020603050405020304" pitchFamily="18" charset="0"/>
              </a:rPr>
              <a:t>, N. </a:t>
            </a:r>
            <a:r>
              <a:rPr lang="en-IN" sz="1800" dirty="0" err="1">
                <a:latin typeface="Times New Roman" panose="02020603050405020304" pitchFamily="18" charset="0"/>
                <a:cs typeface="Times New Roman" panose="02020603050405020304" pitchFamily="18" charset="0"/>
              </a:rPr>
              <a:t>Manouselis</a:t>
            </a:r>
            <a:r>
              <a:rPr lang="en-IN" sz="1800" dirty="0">
                <a:latin typeface="Times New Roman" panose="02020603050405020304" pitchFamily="18" charset="0"/>
                <a:cs typeface="Times New Roman" panose="02020603050405020304" pitchFamily="18" charset="0"/>
              </a:rPr>
              <a:t>, and Y. Kwon, “Multi-criteria recommender systems,” in Recommender systems handbook. Springer, 2015, pp. 854–887. </a:t>
            </a: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59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3E4E2-D132-44B8-86F8-4BCAB72870C9}"/>
              </a:ext>
            </a:extLst>
          </p:cNvPr>
          <p:cNvSpPr>
            <a:spLocks noGrp="1"/>
          </p:cNvSpPr>
          <p:nvPr>
            <p:ph idx="1"/>
          </p:nvPr>
        </p:nvSpPr>
        <p:spPr>
          <a:xfrm>
            <a:off x="628650" y="381000"/>
            <a:ext cx="7886700" cy="6400800"/>
          </a:xfrm>
        </p:spPr>
        <p:txBody>
          <a:bodyPr>
            <a:normAutofit/>
          </a:bodyPr>
          <a:lstStyle/>
          <a:p>
            <a:pPr algn="just"/>
            <a:r>
              <a:rPr lang="en-IN" sz="1800" dirty="0">
                <a:latin typeface="Times New Roman" panose="02020603050405020304" pitchFamily="18" charset="0"/>
                <a:cs typeface="Times New Roman" panose="02020603050405020304" pitchFamily="18" charset="0"/>
              </a:rPr>
              <a:t>[6] P. </a:t>
            </a:r>
            <a:r>
              <a:rPr lang="en-IN" sz="1800" dirty="0" err="1">
                <a:latin typeface="Times New Roman" panose="02020603050405020304" pitchFamily="18" charset="0"/>
                <a:cs typeface="Times New Roman" panose="02020603050405020304" pitchFamily="18" charset="0"/>
              </a:rPr>
              <a:t>Samatthiyadikun</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Takasu</a:t>
            </a:r>
            <a:r>
              <a:rPr lang="en-IN" sz="1800" dirty="0">
                <a:latin typeface="Times New Roman" panose="02020603050405020304" pitchFamily="18" charset="0"/>
                <a:cs typeface="Times New Roman" panose="02020603050405020304" pitchFamily="18" charset="0"/>
              </a:rPr>
              <a:t>, and S. </a:t>
            </a:r>
            <a:r>
              <a:rPr lang="en-IN" sz="1800" dirty="0" err="1">
                <a:latin typeface="Times New Roman" panose="02020603050405020304" pitchFamily="18" charset="0"/>
                <a:cs typeface="Times New Roman" panose="02020603050405020304" pitchFamily="18" charset="0"/>
              </a:rPr>
              <a:t>Maneeroj</a:t>
            </a:r>
            <a:r>
              <a:rPr lang="en-IN" sz="1800" dirty="0">
                <a:latin typeface="Times New Roman" panose="02020603050405020304" pitchFamily="18" charset="0"/>
                <a:cs typeface="Times New Roman" panose="02020603050405020304" pitchFamily="18" charset="0"/>
              </a:rPr>
              <a:t>, “Bayesian model for a multicriteria recommender system with support vector regression,” in Information Reuse and Integration (IRI), 2013 IEEE 14th International Conference on. IEEE, 2013, pp. 38–45. </a:t>
            </a:r>
          </a:p>
          <a:p>
            <a:pPr algn="just"/>
            <a:r>
              <a:rPr lang="en-IN" sz="1800" dirty="0">
                <a:latin typeface="Times New Roman" panose="02020603050405020304" pitchFamily="18" charset="0"/>
                <a:cs typeface="Times New Roman" panose="02020603050405020304" pitchFamily="18" charset="0"/>
              </a:rPr>
              <a:t>[7] N. Sahoo, R. Krishnan, G. Duncan, and J. Callan, “Research </a:t>
            </a:r>
            <a:r>
              <a:rPr lang="en-IN" sz="1800" dirty="0" err="1">
                <a:latin typeface="Times New Roman" panose="02020603050405020304" pitchFamily="18" charset="0"/>
                <a:cs typeface="Times New Roman" panose="02020603050405020304" pitchFamily="18" charset="0"/>
              </a:rPr>
              <a:t>notethe</a:t>
            </a:r>
            <a:r>
              <a:rPr lang="en-IN" sz="1800" dirty="0">
                <a:latin typeface="Times New Roman" panose="02020603050405020304" pitchFamily="18" charset="0"/>
                <a:cs typeface="Times New Roman" panose="02020603050405020304" pitchFamily="18" charset="0"/>
              </a:rPr>
              <a:t> halo effect in multicomponent ratings and its implications for recommender systems: The case of </a:t>
            </a:r>
            <a:r>
              <a:rPr lang="en-IN" sz="1800" dirty="0" err="1">
                <a:latin typeface="Times New Roman" panose="02020603050405020304" pitchFamily="18" charset="0"/>
                <a:cs typeface="Times New Roman" panose="02020603050405020304" pitchFamily="18" charset="0"/>
              </a:rPr>
              <a:t>yahoo!</a:t>
            </a:r>
            <a:r>
              <a:rPr lang="en-IN" sz="1800" dirty="0">
                <a:latin typeface="Times New Roman" panose="02020603050405020304" pitchFamily="18" charset="0"/>
                <a:cs typeface="Times New Roman" panose="02020603050405020304" pitchFamily="18" charset="0"/>
              </a:rPr>
              <a:t> movies,” Information Systems Research, vol. 23, no. 1, pp. 231–246, 2012.</a:t>
            </a:r>
          </a:p>
          <a:p>
            <a:pPr algn="just"/>
            <a:r>
              <a:rPr lang="en-IN" sz="1800" dirty="0">
                <a:latin typeface="Times New Roman" panose="02020603050405020304" pitchFamily="18" charset="0"/>
                <a:cs typeface="Times New Roman" panose="02020603050405020304" pitchFamily="18" charset="0"/>
              </a:rPr>
              <a:t>[8] Y. Zhang, Y. Zhuang, J. Wu, and L. Zhang, “Applying probabilistic latent semantic analysis to multi-criteria recommender system,” Ai Communications, vol. 22, no. 2, pp. 97–107, 2009. </a:t>
            </a:r>
          </a:p>
          <a:p>
            <a:pPr algn="just"/>
            <a:r>
              <a:rPr lang="en-IN" sz="1800" dirty="0">
                <a:latin typeface="Times New Roman" panose="02020603050405020304" pitchFamily="18" charset="0"/>
                <a:cs typeface="Times New Roman" panose="02020603050405020304" pitchFamily="18" charset="0"/>
              </a:rPr>
              <a:t>[9] D. </a:t>
            </a:r>
            <a:r>
              <a:rPr lang="en-IN" sz="1800" dirty="0" err="1">
                <a:latin typeface="Times New Roman" panose="02020603050405020304" pitchFamily="18" charset="0"/>
                <a:cs typeface="Times New Roman" panose="02020603050405020304" pitchFamily="18" charset="0"/>
              </a:rPr>
              <a:t>Jannach</a:t>
            </a:r>
            <a:r>
              <a:rPr lang="en-IN" sz="1800" dirty="0">
                <a:latin typeface="Times New Roman" panose="02020603050405020304" pitchFamily="18" charset="0"/>
                <a:cs typeface="Times New Roman" panose="02020603050405020304" pitchFamily="18" charset="0"/>
              </a:rPr>
              <a:t>, F. </a:t>
            </a:r>
            <a:r>
              <a:rPr lang="en-IN" sz="1800" dirty="0" err="1">
                <a:latin typeface="Times New Roman" panose="02020603050405020304" pitchFamily="18" charset="0"/>
                <a:cs typeface="Times New Roman" panose="02020603050405020304" pitchFamily="18" charset="0"/>
              </a:rPr>
              <a:t>Gedikli</a:t>
            </a:r>
            <a:r>
              <a:rPr lang="en-IN" sz="1800" dirty="0">
                <a:latin typeface="Times New Roman" panose="02020603050405020304" pitchFamily="18" charset="0"/>
                <a:cs typeface="Times New Roman" panose="02020603050405020304" pitchFamily="18" charset="0"/>
              </a:rPr>
              <a:t>, Z. </a:t>
            </a:r>
            <a:r>
              <a:rPr lang="en-IN" sz="1800" dirty="0" err="1">
                <a:latin typeface="Times New Roman" panose="02020603050405020304" pitchFamily="18" charset="0"/>
                <a:cs typeface="Times New Roman" panose="02020603050405020304" pitchFamily="18" charset="0"/>
              </a:rPr>
              <a:t>Karakaya</a:t>
            </a:r>
            <a:r>
              <a:rPr lang="en-IN" sz="1800" dirty="0">
                <a:latin typeface="Times New Roman" panose="02020603050405020304" pitchFamily="18" charset="0"/>
                <a:cs typeface="Times New Roman" panose="02020603050405020304" pitchFamily="18" charset="0"/>
              </a:rPr>
              <a:t>, and O. </a:t>
            </a:r>
            <a:r>
              <a:rPr lang="en-IN" sz="1800" dirty="0" err="1">
                <a:latin typeface="Times New Roman" panose="02020603050405020304" pitchFamily="18" charset="0"/>
                <a:cs typeface="Times New Roman" panose="02020603050405020304" pitchFamily="18" charset="0"/>
              </a:rPr>
              <a:t>Juwig</a:t>
            </a:r>
            <a:r>
              <a:rPr lang="en-IN" sz="1800" dirty="0">
                <a:latin typeface="Times New Roman" panose="02020603050405020304" pitchFamily="18" charset="0"/>
                <a:cs typeface="Times New Roman" panose="02020603050405020304" pitchFamily="18" charset="0"/>
              </a:rPr>
              <a:t>, “Recommending hotels based on multi-dimensional customer ratings,” in Information and communication technologies in tourism 2012. Springer, 2012, pp. 320–331. </a:t>
            </a:r>
          </a:p>
          <a:p>
            <a:pPr algn="just"/>
            <a:r>
              <a:rPr lang="en-IN" sz="1800" dirty="0">
                <a:latin typeface="Times New Roman" panose="02020603050405020304" pitchFamily="18" charset="0"/>
                <a:cs typeface="Times New Roman" panose="02020603050405020304" pitchFamily="18" charset="0"/>
              </a:rPr>
              <a:t>[10] J. Fan and L. Xu, “A robust multi-criteria recommendation approach with preference-based similarity and support vector machine,” in International Symposium on Neural Networks. Springer, 2013, pp. 385–394. </a:t>
            </a:r>
          </a:p>
        </p:txBody>
      </p:sp>
    </p:spTree>
    <p:extLst>
      <p:ext uri="{BB962C8B-B14F-4D97-AF65-F5344CB8AC3E}">
        <p14:creationId xmlns:p14="http://schemas.microsoft.com/office/powerpoint/2010/main" val="209590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				ABSTRACT</a:t>
            </a:r>
          </a:p>
        </p:txBody>
      </p:sp>
      <p:sp>
        <p:nvSpPr>
          <p:cNvPr id="5" name="Content Placeholder 4"/>
          <p:cNvSpPr>
            <a:spLocks noGrp="1"/>
          </p:cNvSpPr>
          <p:nvPr>
            <p:ph idx="1"/>
          </p:nvPr>
        </p:nvSpPr>
        <p:spPr>
          <a:xfrm>
            <a:off x="628650" y="1600200"/>
            <a:ext cx="7886700" cy="5029200"/>
          </a:xfrm>
        </p:spPr>
        <p:txBody>
          <a:bodyPr>
            <a:noAutofit/>
          </a:bodyPr>
          <a:lstStyle/>
          <a:p>
            <a:pPr algn="just">
              <a:lnSpc>
                <a:spcPct val="100000"/>
              </a:lnSpc>
            </a:pPr>
            <a:r>
              <a:rPr lang="en-US" sz="2000" dirty="0">
                <a:latin typeface="Times New Roman" pitchFamily="18" charset="0"/>
                <a:cs typeface="Times New Roman" pitchFamily="18" charset="0"/>
              </a:rPr>
              <a:t>Artiﬁcial neural networks are complex biologically inspired algorithms made up of adaptive and self-organizing structures that make them suitable for optimization problems, similar to the great networks of neurons in the human brain. So far, artiﬁcial neural networks have not been applied to user modeling in multi-criteria recommender systems.</a:t>
            </a:r>
          </a:p>
          <a:p>
            <a:pPr algn="just">
              <a:lnSpc>
                <a:spcPct val="100000"/>
              </a:lnSpc>
            </a:pPr>
            <a:endParaRPr lang="en-US"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Now the neural networks-based user modeling technique will exploit some of the characteristics of biological neurons for improving the accuracy of multi-criteria recommendations.</a:t>
            </a:r>
          </a:p>
          <a:p>
            <a:pPr algn="just">
              <a:lnSpc>
                <a:spcPct val="100000"/>
              </a:lnSpc>
            </a:pPr>
            <a:endParaRPr lang="en-US"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The proposed technique was evaluated using The two similarity-based techniques which are: the worst-case and the average similarity techniques and the results of the comparative analysis have shown that the proposed technique is more efﬁcient than techniques used individually.</a:t>
            </a:r>
          </a:p>
          <a:p>
            <a:pPr algn="just">
              <a:lnSpc>
                <a:spcPct val="10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1007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FF63A-05A9-4E72-B45B-0542740E1DE4}"/>
              </a:ext>
            </a:extLst>
          </p:cNvPr>
          <p:cNvSpPr>
            <a:spLocks noGrp="1"/>
          </p:cNvSpPr>
          <p:nvPr>
            <p:ph type="title"/>
          </p:nvPr>
        </p:nvSpPr>
        <p:spPr>
          <a:xfrm>
            <a:off x="0" y="2667000"/>
            <a:ext cx="9144000" cy="1325563"/>
          </a:xfrm>
        </p:spPr>
        <p:txBody>
          <a:bodyPr>
            <a:normAutofit/>
          </a:bodyPr>
          <a:lstStyle/>
          <a:p>
            <a:pPr algn="ctr"/>
            <a:r>
              <a:rPr lang="en-US" sz="4500" b="1" dirty="0">
                <a:latin typeface="Times New Roman" panose="02020603050405020304" pitchFamily="18" charset="0"/>
                <a:cs typeface="Times New Roman" panose="02020603050405020304" pitchFamily="18" charset="0"/>
              </a:rPr>
              <a:t>THANK YOU</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35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4B92-C295-4259-AE09-6374B401BD2B}"/>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15977C-2849-4F81-A6CA-1F41AD9179EE}"/>
              </a:ext>
            </a:extLst>
          </p:cNvPr>
          <p:cNvSpPr>
            <a:spLocks noGrp="1"/>
          </p:cNvSpPr>
          <p:nvPr>
            <p:ph idx="1"/>
          </p:nvPr>
        </p:nvSpPr>
        <p:spPr>
          <a:xfrm>
            <a:off x="628650" y="1905000"/>
            <a:ext cx="7886700" cy="4876799"/>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recent years, there has been an increasing interest in recommender systems’ (RSs) research within the ﬁelds of computational and intelligent systems. </a:t>
            </a:r>
          </a:p>
          <a:p>
            <a:pPr algn="just">
              <a:lnSpc>
                <a:spcPct val="100000"/>
              </a:lnSpc>
            </a:pPr>
            <a:r>
              <a:rPr lang="en-US" sz="2000" dirty="0">
                <a:latin typeface="Times New Roman" panose="02020603050405020304" pitchFamily="18" charset="0"/>
                <a:cs typeface="Times New Roman" panose="02020603050405020304" pitchFamily="18" charset="0"/>
              </a:rPr>
              <a:t>Currently, RSs are one of the most widely used groups of intelligent decision support systems and have been extensively used to help internet users to manage the problems of information overload by giving personalized on-line recommendations of items and services.</a:t>
            </a:r>
          </a:p>
          <a:p>
            <a:pPr algn="just">
              <a:lnSpc>
                <a:spcPct val="100000"/>
              </a:lnSpc>
            </a:pPr>
            <a:r>
              <a:rPr lang="en-US" sz="2000" dirty="0">
                <a:latin typeface="Times New Roman" panose="02020603050405020304" pitchFamily="18" charset="0"/>
                <a:cs typeface="Times New Roman" panose="02020603050405020304" pitchFamily="18" charset="0"/>
              </a:rPr>
              <a:t>Some of the areas of applications of RSs include on-line shopping sites such as Amazon, video rental service providers like Netﬂix, e-learning for learning object recommendation, e-tourism, and so on.</a:t>
            </a:r>
          </a:p>
          <a:p>
            <a:pPr algn="just">
              <a:lnSpc>
                <a:spcPct val="100000"/>
              </a:lnSpc>
            </a:pPr>
            <a:r>
              <a:rPr lang="en-US" sz="2000" dirty="0">
                <a:latin typeface="Times New Roman" panose="02020603050405020304" pitchFamily="18" charset="0"/>
                <a:cs typeface="Times New Roman" panose="02020603050405020304" pitchFamily="18" charset="0"/>
              </a:rPr>
              <a:t>Traditionally, RSs are known based on collaborative ﬁltering technique that uses two entities: Users and Items to predict a single rating on a speciﬁc item by a particular user.</a:t>
            </a:r>
          </a:p>
        </p:txBody>
      </p:sp>
    </p:spTree>
    <p:extLst>
      <p:ext uri="{BB962C8B-B14F-4D97-AF65-F5344CB8AC3E}">
        <p14:creationId xmlns:p14="http://schemas.microsoft.com/office/powerpoint/2010/main" val="61085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83A63-D325-4E7F-B6EB-CCA9A10E5C70}"/>
              </a:ext>
            </a:extLst>
          </p:cNvPr>
          <p:cNvSpPr>
            <a:spLocks noGrp="1"/>
          </p:cNvSpPr>
          <p:nvPr>
            <p:ph idx="1"/>
          </p:nvPr>
        </p:nvSpPr>
        <p:spPr>
          <a:xfrm>
            <a:off x="628650" y="381000"/>
            <a:ext cx="7886700" cy="5795963"/>
          </a:xfrm>
        </p:spPr>
        <p:txBody>
          <a:bodyPr>
            <a:normAutofit/>
          </a:bodyPr>
          <a:lstStyle/>
          <a:p>
            <a:pPr algn="just"/>
            <a:r>
              <a:rPr lang="en-US" sz="2000" dirty="0">
                <a:latin typeface="Times New Roman" panose="02020603050405020304" pitchFamily="18" charset="0"/>
                <a:cs typeface="Times New Roman" panose="02020603050405020304" pitchFamily="18" charset="0"/>
              </a:rPr>
              <a:t>However, as several attributes of the items need to be put together to determine users’ preferences on items, one single rating might not be sufﬁcient to represent the likeness of a user on an item. Therefore, it is important to incorporate multiple ratings, covering various attributes of items to make more accurate recommendations</a:t>
            </a:r>
          </a:p>
          <a:p>
            <a:pPr algn="just"/>
            <a:r>
              <a:rPr lang="en-US" sz="2000" dirty="0">
                <a:latin typeface="Times New Roman" panose="02020603050405020304" pitchFamily="18" charset="0"/>
                <a:cs typeface="Times New Roman" panose="02020603050405020304" pitchFamily="18" charset="0"/>
              </a:rPr>
              <a:t>Recent studies within the past recent years involving multi-criteria RSs that have reported the effectiveness of extending the traditional RSs to cover some of the basic attributes of items for improving the recommendation accuracy.</a:t>
            </a:r>
          </a:p>
          <a:p>
            <a:pPr algn="just"/>
            <a:r>
              <a:rPr lang="en-US" sz="2000" dirty="0">
                <a:latin typeface="Times New Roman" panose="02020603050405020304" pitchFamily="18" charset="0"/>
                <a:cs typeface="Times New Roman" panose="02020603050405020304" pitchFamily="18" charset="0"/>
              </a:rPr>
              <a:t>However, this model proposed a neural network-based model that followed an aggregation function approach to integrate the criteria ratings for improving the accuracy of the systems.</a:t>
            </a:r>
          </a:p>
          <a:p>
            <a:pPr algn="just"/>
            <a:r>
              <a:rPr lang="en-US" sz="2000" dirty="0">
                <a:latin typeface="Times New Roman" panose="02020603050405020304" pitchFamily="18" charset="0"/>
                <a:cs typeface="Times New Roman" panose="02020603050405020304" pitchFamily="18" charset="0"/>
              </a:rPr>
              <a:t>The evaluation results of the proposed model have been compared with two heuristic based approaches and also with a single rating collaborative ﬁltering.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44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0C5A-5177-4B7B-B93A-5756C00E4DEC}"/>
              </a:ext>
            </a:extLst>
          </p:cNvPr>
          <p:cNvSpPr>
            <a:spLocks noGrp="1"/>
          </p:cNvSpPr>
          <p:nvPr>
            <p:ph type="title"/>
          </p:nvPr>
        </p:nvSpPr>
        <p:spPr>
          <a:xfrm>
            <a:off x="0" y="365126"/>
            <a:ext cx="9144000" cy="1325563"/>
          </a:xfrm>
        </p:spPr>
        <p:txBody>
          <a:bodyPr>
            <a:noAutofit/>
          </a:bodyPr>
          <a:lstStyle/>
          <a:p>
            <a:pPr algn="ctr"/>
            <a:r>
              <a:rPr lang="en-US" dirty="0">
                <a:latin typeface="Times New Roman" panose="02020603050405020304" pitchFamily="18" charset="0"/>
                <a:cs typeface="Times New Roman" panose="02020603050405020304" pitchFamily="18" charset="0"/>
              </a:rPr>
              <a:t> Overview of Collaborative Filtering and Multicriteria RSs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7E34D0-0CB7-4116-879A-8D0E346318B1}"/>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RSs use information ﬁltering and data mining techniques to predict a rating r between every user-item pair. Their utility functions are of the form f : </a:t>
            </a:r>
            <a:r>
              <a:rPr lang="en-US" sz="2000" dirty="0" err="1">
                <a:latin typeface="Times New Roman" panose="02020603050405020304" pitchFamily="18" charset="0"/>
                <a:cs typeface="Times New Roman" panose="02020603050405020304" pitchFamily="18" charset="0"/>
              </a:rPr>
              <a:t>user×item</a:t>
            </a:r>
            <a:r>
              <a:rPr lang="en-US" sz="2000" dirty="0">
                <a:latin typeface="Times New Roman" panose="02020603050405020304" pitchFamily="18" charset="0"/>
                <a:cs typeface="Times New Roman" panose="02020603050405020304" pitchFamily="18" charset="0"/>
              </a:rPr>
              <a:t> → r, where r measures the level of likeness of the item by the user.</a:t>
            </a:r>
          </a:p>
          <a:p>
            <a:pPr algn="just"/>
            <a:r>
              <a:rPr lang="en-US" sz="2000" dirty="0">
                <a:latin typeface="Times New Roman" panose="02020603050405020304" pitchFamily="18" charset="0"/>
                <a:cs typeface="Times New Roman" panose="02020603050405020304" pitchFamily="18" charset="0"/>
              </a:rPr>
              <a:t>RSs techniques are divided into: collaborative ﬁltering, content-based and hybrid techniques.</a:t>
            </a:r>
          </a:p>
          <a:p>
            <a:pPr algn="just"/>
            <a:r>
              <a:rPr lang="en-US" sz="2000" dirty="0">
                <a:latin typeface="Times New Roman" panose="02020603050405020304" pitchFamily="18" charset="0"/>
                <a:cs typeface="Times New Roman" panose="02020603050405020304" pitchFamily="18" charset="0"/>
              </a:rPr>
              <a:t>Collaborative ﬁltering (CF) is a recommendation technique for evaluating the usefulness of items to users based on the opinions of other people called neighbors. </a:t>
            </a:r>
          </a:p>
          <a:p>
            <a:pPr algn="just"/>
            <a:r>
              <a:rPr lang="en-US" sz="2000" dirty="0">
                <a:latin typeface="Times New Roman" panose="02020603050405020304" pitchFamily="18" charset="0"/>
                <a:cs typeface="Times New Roman" panose="02020603050405020304" pitchFamily="18" charset="0"/>
              </a:rPr>
              <a:t> CF techniques are classiﬁed as :</a:t>
            </a:r>
          </a:p>
          <a:p>
            <a:pPr marL="742950" lvl="1" indent="-400050" algn="just">
              <a:buFont typeface="+mj-lt"/>
              <a:buAutoNum type="romanLcPeriod"/>
            </a:pPr>
            <a:r>
              <a:rPr lang="en-US" sz="2000" dirty="0">
                <a:latin typeface="Times New Roman" panose="02020603050405020304" pitchFamily="18" charset="0"/>
                <a:cs typeface="Times New Roman" panose="02020603050405020304" pitchFamily="18" charset="0"/>
              </a:rPr>
              <a:t> ‘memory−based’- which computes the similarities between user to predict unknown rating.</a:t>
            </a:r>
          </a:p>
          <a:p>
            <a:pPr marL="742950" lvl="1" indent="-400050" algn="just">
              <a:buFont typeface="+mj-lt"/>
              <a:buAutoNum type="romanLcPeriod"/>
            </a:pPr>
            <a:endParaRPr lang="en-US" sz="2000" dirty="0">
              <a:latin typeface="Times New Roman" panose="02020603050405020304" pitchFamily="18" charset="0"/>
              <a:cs typeface="Times New Roman" panose="02020603050405020304" pitchFamily="18" charset="0"/>
            </a:endParaRPr>
          </a:p>
          <a:p>
            <a:pPr marL="742950" lvl="1" indent="-400050" algn="just">
              <a:buFont typeface="+mj-lt"/>
              <a:buAutoNum type="romanLcPeriod"/>
            </a:pPr>
            <a:r>
              <a:rPr lang="en-US" sz="2000" dirty="0">
                <a:latin typeface="Times New Roman" panose="02020603050405020304" pitchFamily="18" charset="0"/>
                <a:cs typeface="Times New Roman" panose="02020603050405020304" pitchFamily="18" charset="0"/>
              </a:rPr>
              <a:t> ‘model−based’ -that models users and items using machine learning and data mining techniques to ﬁnd unknown ratings.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3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F4D37-0194-4348-B4BC-D6CA4A6FD149}"/>
              </a:ext>
            </a:extLst>
          </p:cNvPr>
          <p:cNvSpPr>
            <a:spLocks noGrp="1"/>
          </p:cNvSpPr>
          <p:nvPr>
            <p:ph idx="1"/>
          </p:nvPr>
        </p:nvSpPr>
        <p:spPr>
          <a:xfrm>
            <a:off x="381000" y="242537"/>
            <a:ext cx="8242430" cy="6234463"/>
          </a:xfrm>
        </p:spPr>
        <p:txBody>
          <a:bodyPr/>
          <a:lstStyle/>
          <a:p>
            <a:pPr algn="just"/>
            <a:r>
              <a:rPr lang="en-US" sz="2000" dirty="0">
                <a:latin typeface="Times New Roman" panose="02020603050405020304" pitchFamily="18" charset="0"/>
                <a:cs typeface="Times New Roman" panose="02020603050405020304" pitchFamily="18" charset="0"/>
              </a:rPr>
              <a:t>Memory-based CF computes similarities between users or items and uses it to predict unknown rating </a:t>
            </a:r>
            <a:r>
              <a:rPr lang="en-US" sz="2000" dirty="0" err="1">
                <a:latin typeface="Times New Roman" panose="02020603050405020304" pitchFamily="18" charset="0"/>
                <a:cs typeface="Times New Roman" panose="02020603050405020304" pitchFamily="18" charset="0"/>
              </a:rPr>
              <a:t>r</a:t>
            </a:r>
            <a:r>
              <a:rPr lang="en-US" sz="1600" dirty="0" err="1">
                <a:latin typeface="Times New Roman" panose="02020603050405020304" pitchFamily="18" charset="0"/>
                <a:cs typeface="Times New Roman" panose="02020603050405020304" pitchFamily="18" charset="0"/>
              </a:rPr>
              <a:t>ui</a:t>
            </a: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for a user u on an item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30258031-9D86-4D1A-B7F1-57314E238687}"/>
              </a:ext>
            </a:extLst>
          </p:cNvPr>
          <p:cNvPicPr>
            <a:picLocks noChangeAspect="1"/>
          </p:cNvPicPr>
          <p:nvPr/>
        </p:nvPicPr>
        <p:blipFill>
          <a:blip r:embed="rId2"/>
          <a:stretch>
            <a:fillRect/>
          </a:stretch>
        </p:blipFill>
        <p:spPr>
          <a:xfrm>
            <a:off x="1295400" y="1066800"/>
            <a:ext cx="6073666" cy="1386960"/>
          </a:xfrm>
          <a:prstGeom prst="rect">
            <a:avLst/>
          </a:prstGeom>
        </p:spPr>
      </p:pic>
      <p:pic>
        <p:nvPicPr>
          <p:cNvPr id="5" name="Picture 4">
            <a:extLst>
              <a:ext uri="{FF2B5EF4-FFF2-40B4-BE49-F238E27FC236}">
                <a16:creationId xmlns:a16="http://schemas.microsoft.com/office/drawing/2014/main" id="{C3E60173-3209-4FC5-B4B2-1B30529E6364}"/>
              </a:ext>
            </a:extLst>
          </p:cNvPr>
          <p:cNvPicPr>
            <a:picLocks noChangeAspect="1"/>
          </p:cNvPicPr>
          <p:nvPr/>
        </p:nvPicPr>
        <p:blipFill>
          <a:blip r:embed="rId3"/>
          <a:stretch>
            <a:fillRect/>
          </a:stretch>
        </p:blipFill>
        <p:spPr>
          <a:xfrm>
            <a:off x="1112220" y="2541193"/>
            <a:ext cx="6919560" cy="1775614"/>
          </a:xfrm>
          <a:prstGeom prst="rect">
            <a:avLst/>
          </a:prstGeom>
        </p:spPr>
      </p:pic>
      <p:sp>
        <p:nvSpPr>
          <p:cNvPr id="6" name="Rectangle 5">
            <a:extLst>
              <a:ext uri="{FF2B5EF4-FFF2-40B4-BE49-F238E27FC236}">
                <a16:creationId xmlns:a16="http://schemas.microsoft.com/office/drawing/2014/main" id="{387C69A6-029E-4251-86C0-4A43662BA788}"/>
              </a:ext>
            </a:extLst>
          </p:cNvPr>
          <p:cNvSpPr/>
          <p:nvPr/>
        </p:nvSpPr>
        <p:spPr>
          <a:xfrm>
            <a:off x="581025" y="4761938"/>
            <a:ext cx="7981950" cy="1323439"/>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Eq. (1), where U(</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is the set of users who co-rated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with u, </a:t>
            </a:r>
            <a:r>
              <a:rPr lang="en-IN" sz="2000" dirty="0" err="1">
                <a:latin typeface="Times New Roman" panose="02020603050405020304" pitchFamily="18" charset="0"/>
                <a:cs typeface="Times New Roman" panose="02020603050405020304" pitchFamily="18" charset="0"/>
              </a:rPr>
              <a:t>r</a:t>
            </a:r>
            <a:r>
              <a:rPr lang="en-IN" sz="1400" dirty="0" err="1">
                <a:latin typeface="Times New Roman" panose="02020603050405020304" pitchFamily="18" charset="0"/>
                <a:cs typeface="Times New Roman" panose="02020603050405020304" pitchFamily="18" charset="0"/>
              </a:rPr>
              <a:t>u</a:t>
            </a:r>
            <a:r>
              <a:rPr lang="en-IN" sz="2000" dirty="0">
                <a:latin typeface="Times New Roman" panose="02020603050405020304" pitchFamily="18" charset="0"/>
                <a:cs typeface="Times New Roman" panose="02020603050405020304" pitchFamily="18" charset="0"/>
              </a:rPr>
              <a:t> is the average rating of u, and sim(</a:t>
            </a:r>
            <a:r>
              <a:rPr lang="en-IN" sz="2000" dirty="0" err="1">
                <a:latin typeface="Times New Roman" panose="02020603050405020304" pitchFamily="18" charset="0"/>
                <a:cs typeface="Times New Roman" panose="02020603050405020304" pitchFamily="18" charset="0"/>
              </a:rPr>
              <a:t>u,u</a:t>
            </a:r>
            <a:r>
              <a:rPr lang="en-IN" sz="2000" dirty="0">
                <a:latin typeface="Times New Roman" panose="02020603050405020304" pitchFamily="18" charset="0"/>
                <a:cs typeface="Times New Roman" panose="02020603050405020304" pitchFamily="18" charset="0"/>
              </a:rPr>
              <a:t>’) is the similarity between u and u’ which can be computed using Eq. (2) with I(</a:t>
            </a:r>
            <a:r>
              <a:rPr lang="en-IN" sz="2000" dirty="0" err="1">
                <a:latin typeface="Times New Roman" panose="02020603050405020304" pitchFamily="18" charset="0"/>
                <a:cs typeface="Times New Roman" panose="02020603050405020304" pitchFamily="18" charset="0"/>
              </a:rPr>
              <a:t>u,u</a:t>
            </a:r>
            <a:r>
              <a:rPr lang="en-IN" sz="2000" dirty="0">
                <a:latin typeface="Times New Roman" panose="02020603050405020304" pitchFamily="18" charset="0"/>
                <a:cs typeface="Times New Roman" panose="02020603050405020304" pitchFamily="18" charset="0"/>
              </a:rPr>
              <a:t>’) as the set of items rated by u and u’ or using any suitable similarity metric.</a:t>
            </a:r>
          </a:p>
        </p:txBody>
      </p:sp>
    </p:spTree>
    <p:extLst>
      <p:ext uri="{BB962C8B-B14F-4D97-AF65-F5344CB8AC3E}">
        <p14:creationId xmlns:p14="http://schemas.microsoft.com/office/powerpoint/2010/main" val="4924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1BC25-7698-4DF2-8F9F-818341CF9A31}"/>
              </a:ext>
            </a:extLst>
          </p:cNvPr>
          <p:cNvSpPr>
            <a:spLocks noGrp="1"/>
          </p:cNvSpPr>
          <p:nvPr>
            <p:ph idx="1"/>
          </p:nvPr>
        </p:nvSpPr>
        <p:spPr>
          <a:xfrm>
            <a:off x="628650" y="457200"/>
            <a:ext cx="7886700" cy="5719763"/>
          </a:xfrm>
        </p:spPr>
        <p:txBody>
          <a:bodyPr>
            <a:normAutofit/>
          </a:bodyPr>
          <a:lstStyle/>
          <a:p>
            <a:pPr algn="just"/>
            <a:r>
              <a:rPr lang="en-US" sz="2000" dirty="0">
                <a:latin typeface="Times New Roman" panose="02020603050405020304" pitchFamily="18" charset="0"/>
                <a:cs typeface="Times New Roman" panose="02020603050405020304" pitchFamily="18" charset="0"/>
              </a:rPr>
              <a:t>On the other hand, multi-criteria RSs or just MCRSs is the extension of single rating techniques, that account for multiple ratings assigned to various attributes of the items. </a:t>
            </a:r>
          </a:p>
          <a:p>
            <a:pPr algn="just"/>
            <a:r>
              <a:rPr lang="en-US" sz="2000" dirty="0">
                <a:latin typeface="Times New Roman" panose="02020603050405020304" pitchFamily="18" charset="0"/>
                <a:cs typeface="Times New Roman" panose="02020603050405020304" pitchFamily="18" charset="0"/>
              </a:rPr>
              <a:t>Subsequently, the utility of MCRSs are deﬁned as: f : user × item → ro,r1,r2,...,</a:t>
            </a:r>
            <a:r>
              <a:rPr lang="en-US" sz="2000" dirty="0" err="1">
                <a:latin typeface="Times New Roman" panose="02020603050405020304" pitchFamily="18" charset="0"/>
                <a:cs typeface="Times New Roman" panose="02020603050405020304" pitchFamily="18" charset="0"/>
              </a:rPr>
              <a:t>rn</a:t>
            </a:r>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is the overall rating analogous to r in the utility function of the traditional CF, and </a:t>
            </a:r>
            <a:r>
              <a:rPr lang="en-US" sz="2000" dirty="0" err="1">
                <a:latin typeface="Times New Roman" panose="02020603050405020304" pitchFamily="18" charset="0"/>
                <a:cs typeface="Times New Roman" panose="02020603050405020304" pitchFamily="18" charset="0"/>
              </a:rPr>
              <a:t>rk</a:t>
            </a:r>
            <a:r>
              <a:rPr lang="en-US" sz="2000" dirty="0">
                <a:latin typeface="Times New Roman" panose="02020603050405020304" pitchFamily="18" charset="0"/>
                <a:cs typeface="Times New Roman" panose="02020603050405020304" pitchFamily="18" charset="0"/>
              </a:rPr>
              <a:t> for k =1 ,2,...,n is the criterion rating. </a:t>
            </a:r>
          </a:p>
          <a:p>
            <a:pPr algn="just"/>
            <a:r>
              <a:rPr lang="en-US" sz="2000" dirty="0">
                <a:latin typeface="Times New Roman" panose="02020603050405020304" pitchFamily="18" charset="0"/>
                <a:cs typeface="Times New Roman" panose="02020603050405020304" pitchFamily="18" charset="0"/>
              </a:rPr>
              <a:t>Modeling the similarities to obtain the global similarity could be done in several ways:</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04BF71-16DC-416A-A5C1-693A788C3E5F}"/>
              </a:ext>
            </a:extLst>
          </p:cNvPr>
          <p:cNvPicPr>
            <a:picLocks noChangeAspect="1"/>
          </p:cNvPicPr>
          <p:nvPr/>
        </p:nvPicPr>
        <p:blipFill>
          <a:blip r:embed="rId2"/>
          <a:stretch>
            <a:fillRect/>
          </a:stretch>
        </p:blipFill>
        <p:spPr>
          <a:xfrm>
            <a:off x="4403949" y="3234070"/>
            <a:ext cx="4740051" cy="2056773"/>
          </a:xfrm>
          <a:prstGeom prst="rect">
            <a:avLst/>
          </a:prstGeom>
        </p:spPr>
      </p:pic>
      <p:sp>
        <p:nvSpPr>
          <p:cNvPr id="5" name="Rectangle 4">
            <a:extLst>
              <a:ext uri="{FF2B5EF4-FFF2-40B4-BE49-F238E27FC236}">
                <a16:creationId xmlns:a16="http://schemas.microsoft.com/office/drawing/2014/main" id="{1EB6A783-85B9-49F6-960A-EB0FACBD6B0B}"/>
              </a:ext>
            </a:extLst>
          </p:cNvPr>
          <p:cNvSpPr/>
          <p:nvPr/>
        </p:nvSpPr>
        <p:spPr>
          <a:xfrm>
            <a:off x="628650" y="3234070"/>
            <a:ext cx="4572000" cy="1938992"/>
          </a:xfrm>
          <a:prstGeom prst="rect">
            <a:avLst/>
          </a:prstGeom>
        </p:spPr>
        <p:txBody>
          <a:bodyPr>
            <a:spAutoFit/>
          </a:bodyPr>
          <a:lstStyle/>
          <a:p>
            <a:pPr marL="971550" lvl="1" indent="-514350">
              <a:buFont typeface="+mj-lt"/>
              <a:buAutoNum type="romanLcPeriod"/>
            </a:pPr>
            <a:r>
              <a:rPr lang="en-IN" sz="2000" dirty="0">
                <a:latin typeface="Times New Roman" panose="02020603050405020304" pitchFamily="18" charset="0"/>
                <a:cs typeface="Times New Roman" panose="02020603050405020304" pitchFamily="18" charset="0"/>
              </a:rPr>
              <a:t>the worst case similarity-</a:t>
            </a:r>
          </a:p>
          <a:p>
            <a:pPr marL="971550" lvl="1" indent="-514350">
              <a:buFont typeface="+mj-lt"/>
              <a:buAutoNum type="romanLcPeriod"/>
            </a:pPr>
            <a:endParaRPr lang="en-IN"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a:latin typeface="Times New Roman" panose="02020603050405020304" pitchFamily="18" charset="0"/>
                <a:cs typeface="Times New Roman" panose="02020603050405020304" pitchFamily="18" charset="0"/>
              </a:rPr>
              <a:t>the average similarity-</a:t>
            </a:r>
          </a:p>
          <a:p>
            <a:pPr marL="971550" lvl="1" indent="-514350">
              <a:buFont typeface="+mj-lt"/>
              <a:buAutoNum type="romanLcPeriod"/>
            </a:pPr>
            <a:endParaRPr lang="en-IN"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endParaRPr lang="en-IN"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a:latin typeface="Times New Roman" panose="02020603050405020304" pitchFamily="18" charset="0"/>
                <a:cs typeface="Times New Roman" panose="02020603050405020304" pitchFamily="18" charset="0"/>
              </a:rPr>
              <a:t>the aggregate similarity-</a:t>
            </a:r>
          </a:p>
        </p:txBody>
      </p:sp>
      <p:sp>
        <p:nvSpPr>
          <p:cNvPr id="6" name="Rectangle 5">
            <a:extLst>
              <a:ext uri="{FF2B5EF4-FFF2-40B4-BE49-F238E27FC236}">
                <a16:creationId xmlns:a16="http://schemas.microsoft.com/office/drawing/2014/main" id="{7EA5507C-296D-44D5-A163-172FC07B02C3}"/>
              </a:ext>
            </a:extLst>
          </p:cNvPr>
          <p:cNvSpPr/>
          <p:nvPr/>
        </p:nvSpPr>
        <p:spPr>
          <a:xfrm>
            <a:off x="871488" y="5788970"/>
            <a:ext cx="5107488"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where </a:t>
            </a:r>
            <a:r>
              <a:rPr lang="en-IN" sz="2000" dirty="0" err="1">
                <a:latin typeface="Times New Roman" panose="02020603050405020304" pitchFamily="18" charset="0"/>
                <a:cs typeface="Times New Roman" panose="02020603050405020304" pitchFamily="18" charset="0"/>
              </a:rPr>
              <a:t>ωk</a:t>
            </a:r>
            <a:r>
              <a:rPr lang="en-IN" sz="2000" dirty="0">
                <a:latin typeface="Times New Roman" panose="02020603050405020304" pitchFamily="18" charset="0"/>
                <a:cs typeface="Times New Roman" panose="02020603050405020304" pitchFamily="18" charset="0"/>
              </a:rPr>
              <a:t> is the weights of the similarity for </a:t>
            </a:r>
            <a:r>
              <a:rPr lang="en-IN" sz="2000" dirty="0" err="1">
                <a:latin typeface="Times New Roman" panose="02020603050405020304" pitchFamily="18" charset="0"/>
                <a:cs typeface="Times New Roman" panose="02020603050405020304" pitchFamily="18" charset="0"/>
              </a:rPr>
              <a:t>rk</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4628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05DF-998C-4715-9B7F-4AEC6B470443}"/>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CFCC9069-0051-46C5-AB63-0B42090EE179}"/>
              </a:ext>
            </a:extLst>
          </p:cNvPr>
          <p:cNvSpPr>
            <a:spLocks noGrp="1"/>
          </p:cNvSpPr>
          <p:nvPr>
            <p:ph idx="1"/>
          </p:nvPr>
        </p:nvSpPr>
        <p:spPr>
          <a:xfrm>
            <a:off x="628650" y="1690688"/>
            <a:ext cx="7886700" cy="5167312"/>
          </a:xfrm>
        </p:spPr>
        <p:txBody>
          <a:bodyPr>
            <a:noAutofit/>
          </a:bodyPr>
          <a:lstStyle/>
          <a:p>
            <a:pPr algn="just"/>
            <a:r>
              <a:rPr lang="en-US" sz="2000" dirty="0">
                <a:latin typeface="Times New Roman" panose="02020603050405020304" pitchFamily="18" charset="0"/>
                <a:cs typeface="Times New Roman" panose="02020603050405020304" pitchFamily="18" charset="0"/>
              </a:rPr>
              <a:t>A number of researches have been carried out in MCRSs. This section presents a literature review by examining some of the recent relevant studies that applied different approaches and techniques to model the criteria ratings for improving the accuracy of the systems. </a:t>
            </a:r>
          </a:p>
          <a:p>
            <a:pPr algn="just"/>
            <a:r>
              <a:rPr lang="en-US" sz="2000" dirty="0">
                <a:latin typeface="Times New Roman" panose="02020603050405020304" pitchFamily="18" charset="0"/>
                <a:cs typeface="Times New Roman" panose="02020603050405020304" pitchFamily="18" charset="0"/>
              </a:rPr>
              <a:t>The review was conducted based on the two modeling approaches:</a:t>
            </a:r>
          </a:p>
          <a:p>
            <a:pPr marL="685800" lvl="1" indent="-342900" algn="just">
              <a:buFont typeface="+mj-lt"/>
              <a:buAutoNum type="arabicPeriod"/>
            </a:pPr>
            <a:r>
              <a:rPr lang="en-US" sz="2000" b="1" dirty="0">
                <a:latin typeface="Times New Roman" panose="02020603050405020304" pitchFamily="18" charset="0"/>
                <a:cs typeface="Times New Roman" panose="02020603050405020304" pitchFamily="18" charset="0"/>
              </a:rPr>
              <a:t>Heuristic-based Approach:</a:t>
            </a:r>
          </a:p>
          <a:p>
            <a:pPr lvl="1"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approach adopts a fuzzy linguistic method to represent the preferences of users in the rating matrix and uses fuzzy-based multi-criteria decision-making technique was proposed in ,where accuracy have been tested and analyzed. </a:t>
            </a:r>
          </a:p>
          <a:p>
            <a:pPr lvl="1"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Similarly, proposed a fuzzy linguistic approach to represent the multi-criteria ratings and also uses fuzzy-based methods to measure the similarities and computes the overall ratings. </a:t>
            </a:r>
          </a:p>
          <a:p>
            <a:pPr lvl="1"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11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83B2F-BB1A-4F1D-98FA-626B2BA20D25}"/>
              </a:ext>
            </a:extLst>
          </p:cNvPr>
          <p:cNvSpPr>
            <a:spLocks noGrp="1"/>
          </p:cNvSpPr>
          <p:nvPr>
            <p:ph idx="1"/>
          </p:nvPr>
        </p:nvSpPr>
        <p:spPr>
          <a:xfrm>
            <a:off x="628650" y="228600"/>
            <a:ext cx="7886700" cy="6553200"/>
          </a:xfrm>
        </p:spPr>
        <p:txBody>
          <a:bodyPr>
            <a:normAutofit/>
          </a:bodyPr>
          <a:lstStyle/>
          <a:p>
            <a:pPr lvl="2"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Recently, suggested a technique that combines Adaptive Neuro-Fuzzy Inference Systems (ANFIS) and self-organizing map for improving the accuracy of MCRSs.</a:t>
            </a:r>
          </a:p>
          <a:p>
            <a:pPr marL="685800" lvl="2" indent="0" algn="just">
              <a:buNone/>
            </a:pPr>
            <a:endParaRPr lang="en-US" sz="2000" b="1" dirty="0">
              <a:latin typeface="Times New Roman" panose="02020603050405020304" pitchFamily="18" charset="0"/>
              <a:cs typeface="Times New Roman" panose="02020603050405020304" pitchFamily="18" charset="0"/>
            </a:endParaRPr>
          </a:p>
          <a:p>
            <a:pPr marL="685800" lvl="2" indent="0" algn="just">
              <a:buNone/>
            </a:pPr>
            <a:endParaRPr lang="en-US" sz="2000" b="1" dirty="0">
              <a:latin typeface="Times New Roman" panose="02020603050405020304" pitchFamily="18" charset="0"/>
              <a:cs typeface="Times New Roman" panose="02020603050405020304" pitchFamily="18" charset="0"/>
            </a:endParaRPr>
          </a:p>
          <a:p>
            <a:pPr marL="685800" lvl="2" indent="0" algn="just">
              <a:buNone/>
            </a:pPr>
            <a:r>
              <a:rPr lang="en-US" sz="2000" b="1" dirty="0">
                <a:latin typeface="Times New Roman" panose="02020603050405020304" pitchFamily="18" charset="0"/>
                <a:cs typeface="Times New Roman" panose="02020603050405020304" pitchFamily="18" charset="0"/>
              </a:rPr>
              <a:t>2. Model-based Approach:</a:t>
            </a:r>
          </a:p>
          <a:p>
            <a:pPr marL="685800" lvl="2" indent="0" algn="just">
              <a:buNone/>
            </a:pPr>
            <a:endParaRPr lang="en-US" sz="2000" b="1"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model-based has a high advantage than the heuristic-based approach. This is because of its ability to work with both memory- and model-based traditional CF techniques.</a:t>
            </a:r>
          </a:p>
          <a:p>
            <a:pPr lvl="2"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approach focused on some studies that followed model-based approaches to model the systems using statistical and machine learning algorithms integrated with any of the traditional CF technique.</a:t>
            </a:r>
          </a:p>
          <a:p>
            <a:pPr marL="685800" lvl="2" indent="0" algn="just">
              <a:buNone/>
            </a:pPr>
            <a:endParaRPr lang="en-US" sz="20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685800" lvl="2" indent="0" algn="just">
              <a:buNone/>
            </a:pPr>
            <a:endParaRPr lang="en-US" sz="2000" dirty="0">
              <a:latin typeface="Times New Roman" panose="02020603050405020304" pitchFamily="18" charset="0"/>
              <a:cs typeface="Times New Roman" panose="02020603050405020304" pitchFamily="18" charset="0"/>
            </a:endParaRPr>
          </a:p>
          <a:p>
            <a:pPr marL="685800" lvl="2"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12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4752</TotalTime>
  <Words>2392</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    ABSTRACT</vt:lpstr>
      <vt:lpstr>INTRODUCTION</vt:lpstr>
      <vt:lpstr>PowerPoint Presentation</vt:lpstr>
      <vt:lpstr> Overview of Collaborative Filtering and Multicriteria RSs </vt:lpstr>
      <vt:lpstr>PowerPoint Presentation</vt:lpstr>
      <vt:lpstr>PowerPoint Presentation</vt:lpstr>
      <vt:lpstr>Related work</vt:lpstr>
      <vt:lpstr>PowerPoint Presentation</vt:lpstr>
      <vt:lpstr>Experiment and Findings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Protocol for Preventing Insider Attacks in Untrusted Infrastructure-as-a-Service Clouds</dc:title>
  <dc:creator>Dell</dc:creator>
  <cp:lastModifiedBy>Rahul Bs</cp:lastModifiedBy>
  <cp:revision>136</cp:revision>
  <dcterms:created xsi:type="dcterms:W3CDTF">2019-02-18T13:43:02Z</dcterms:created>
  <dcterms:modified xsi:type="dcterms:W3CDTF">2019-03-28T02:09:02Z</dcterms:modified>
</cp:coreProperties>
</file>