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529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图片 74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529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图片 112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  <p:pic>
        <p:nvPicPr>
          <p:cNvPr id="114" name="图片 113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529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2" name="图片 151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  <p:pic>
        <p:nvPicPr>
          <p:cNvPr id="153" name="图片 152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529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529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9" name="图片 188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  <p:pic>
        <p:nvPicPr>
          <p:cNvPr id="190" name="图片 189"/>
          <p:cNvPicPr/>
          <p:nvPr/>
        </p:nvPicPr>
        <p:blipFill>
          <a:blip r:embed="rId2"/>
          <a:stretch/>
        </p:blipFill>
        <p:spPr>
          <a:xfrm>
            <a:off x="2400120" y="1460160"/>
            <a:ext cx="4343040" cy="34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3465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27060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460520"/>
            <a:ext cx="401580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270600"/>
            <a:ext cx="8229240" cy="1652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B6B2-6E01-4203-A201-C5B942C13BA4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8F25-8796-4E2F-9461-96D58D2D5A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8229240" cy="346500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9AA8409E-8723-41ED-9F79-05BABC3D3D67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4406400"/>
            <a:ext cx="8686440" cy="5191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EC62C5E3-7556-4C05-87F4-0137E867BF81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205920"/>
            <a:ext cx="8686440" cy="1165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1141200"/>
          </a:xfrm>
          <a:prstGeom prst="rect">
            <a:avLst/>
          </a:prstGeom>
        </p:spPr>
        <p:txBody>
          <a:bodyPr tIns="91440" bIns="91440" anchor="b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460520"/>
            <a:ext cx="4029840" cy="346500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56600" y="1461960"/>
            <a:ext cx="4029840" cy="346500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03A2A46-892A-41E6-AA73-82D1768FB8F5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ABBFB5FA-DA30-4967-9AEE-8F10AD3C90C0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1300680"/>
            <a:ext cx="7772040" cy="168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7200" b="1" strike="noStrike" dirty="0" smtClean="0">
                <a:solidFill>
                  <a:srgbClr val="191919"/>
                </a:solidFill>
                <a:latin typeface="Arial"/>
                <a:ea typeface="Arial"/>
              </a:rPr>
              <a:t>Shellshock</a:t>
            </a:r>
            <a:endParaRPr dirty="0"/>
          </a:p>
        </p:txBody>
      </p:sp>
      <p:sp>
        <p:nvSpPr>
          <p:cNvPr id="192" name="TextShape 2"/>
          <p:cNvSpPr txBox="1"/>
          <p:nvPr/>
        </p:nvSpPr>
        <p:spPr>
          <a:xfrm>
            <a:off x="685800" y="3093480"/>
            <a:ext cx="777204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Curl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&gt; curl http://localhost/cgi-bin/myprog.cgi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Hello World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Apache Shellshock</a:t>
            </a:r>
            <a:endParaRPr/>
          </a:p>
        </p:txBody>
      </p:sp>
      <p:pic>
        <p:nvPicPr>
          <p:cNvPr id="220" name="Shape 266"/>
          <p:cNvPicPr/>
          <p:nvPr/>
        </p:nvPicPr>
        <p:blipFill>
          <a:blip r:embed="rId2"/>
          <a:stretch/>
        </p:blipFill>
        <p:spPr>
          <a:xfrm>
            <a:off x="457200" y="2363040"/>
            <a:ext cx="974880" cy="1680840"/>
          </a:xfrm>
          <a:prstGeom prst="rect">
            <a:avLst/>
          </a:prstGeom>
          <a:ln>
            <a:noFill/>
          </a:ln>
        </p:spPr>
      </p:pic>
      <p:pic>
        <p:nvPicPr>
          <p:cNvPr id="221" name="Shape 267"/>
          <p:cNvPicPr/>
          <p:nvPr/>
        </p:nvPicPr>
        <p:blipFill>
          <a:blip r:embed="rId3"/>
          <a:stretch/>
        </p:blipFill>
        <p:spPr>
          <a:xfrm>
            <a:off x="3101400" y="2343600"/>
            <a:ext cx="1112400" cy="1719720"/>
          </a:xfrm>
          <a:prstGeom prst="rect">
            <a:avLst/>
          </a:prstGeom>
          <a:ln>
            <a:noFill/>
          </a:ln>
        </p:spPr>
      </p:pic>
      <p:pic>
        <p:nvPicPr>
          <p:cNvPr id="222" name="Shape 268"/>
          <p:cNvPicPr/>
          <p:nvPr/>
        </p:nvPicPr>
        <p:blipFill>
          <a:blip r:embed="rId4"/>
          <a:stretch/>
        </p:blipFill>
        <p:spPr>
          <a:xfrm>
            <a:off x="7407000" y="2563560"/>
            <a:ext cx="1279440" cy="12794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1432440" y="3203640"/>
            <a:ext cx="1668600" cy="36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4213800" y="3203640"/>
            <a:ext cx="3192480" cy="36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4"/>
          <p:cNvSpPr/>
          <p:nvPr/>
        </p:nvSpPr>
        <p:spPr>
          <a:xfrm>
            <a:off x="557280" y="2013840"/>
            <a:ext cx="7747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/>
          </a:p>
        </p:txBody>
      </p:sp>
      <p:sp>
        <p:nvSpPr>
          <p:cNvPr id="226" name="CustomShape 5"/>
          <p:cNvSpPr/>
          <p:nvPr/>
        </p:nvSpPr>
        <p:spPr>
          <a:xfrm>
            <a:off x="3038760" y="1994400"/>
            <a:ext cx="12373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Apache</a:t>
            </a:r>
            <a:endParaRPr/>
          </a:p>
        </p:txBody>
      </p:sp>
      <p:sp>
        <p:nvSpPr>
          <p:cNvPr id="227" name="CustomShape 6"/>
          <p:cNvSpPr/>
          <p:nvPr/>
        </p:nvSpPr>
        <p:spPr>
          <a:xfrm>
            <a:off x="7611840" y="2013840"/>
            <a:ext cx="7747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Bash</a:t>
            </a:r>
            <a:endParaRPr/>
          </a:p>
        </p:txBody>
      </p:sp>
      <p:sp>
        <p:nvSpPr>
          <p:cNvPr id="228" name="CustomShape 7"/>
          <p:cNvSpPr/>
          <p:nvPr/>
        </p:nvSpPr>
        <p:spPr>
          <a:xfrm>
            <a:off x="4488840" y="2204640"/>
            <a:ext cx="2642760" cy="99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Arial"/>
                <a:ea typeface="Arial"/>
              </a:rPr>
              <a:t>env: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 strike="noStrike">
                <a:solidFill>
                  <a:srgbClr val="000000"/>
                </a:solidFill>
                <a:latin typeface="Consolas"/>
                <a:ea typeface="Consolas"/>
              </a:rPr>
              <a:t>USER-AGENT = </a:t>
            </a:r>
            <a:r>
              <a:rPr lang="en-US" sz="1400" strike="noStrike">
                <a:solidFill>
                  <a:srgbClr val="FF0000"/>
                </a:solidFill>
                <a:latin typeface="Consolas"/>
                <a:ea typeface="Consolas"/>
              </a:rPr>
              <a:t>VALUE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nsolas"/>
                <a:ea typeface="Consolas"/>
              </a:rPr>
              <a:t>REFERER    = </a:t>
            </a:r>
            <a:r>
              <a:rPr lang="en-US" sz="1400" strike="noStrike">
                <a:solidFill>
                  <a:srgbClr val="FF0000"/>
                </a:solidFill>
                <a:latin typeface="Consolas"/>
                <a:ea typeface="Consolas"/>
              </a:rPr>
              <a:t>VALUE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onsolas"/>
                <a:ea typeface="Consolas"/>
              </a:rPr>
              <a:t>...</a:t>
            </a:r>
            <a:endParaRPr/>
          </a:p>
        </p:txBody>
      </p:sp>
      <p:sp>
        <p:nvSpPr>
          <p:cNvPr id="229" name="CustomShape 8"/>
          <p:cNvSpPr/>
          <p:nvPr/>
        </p:nvSpPr>
        <p:spPr>
          <a:xfrm>
            <a:off x="1280520" y="1564560"/>
            <a:ext cx="1532520" cy="998280"/>
          </a:xfrm>
          <a:prstGeom prst="cloudCallout">
            <a:avLst>
              <a:gd name="adj1" fmla="val -36881"/>
              <a:gd name="adj2" fmla="val 62504"/>
            </a:avLst>
          </a:prstGeom>
          <a:solidFill>
            <a:srgbClr val="FFFFF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myprog.cgi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Curl Shellshock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191919"/>
                </a:solidFill>
                <a:latin typeface="Consolas"/>
                <a:ea typeface="Consolas"/>
              </a:rPr>
              <a:t>&gt; curl -A “</a:t>
            </a:r>
            <a:r>
              <a:rPr lang="en-US" strike="noStrike" dirty="0">
                <a:solidFill>
                  <a:srgbClr val="FF0000"/>
                </a:solidFill>
                <a:latin typeface="Consolas"/>
                <a:ea typeface="Consolas"/>
              </a:rPr>
              <a:t>() { :; }; </a:t>
            </a:r>
            <a:r>
              <a:rPr lang="en-US" strike="noStrike" dirty="0" smtClean="0">
                <a:solidFill>
                  <a:srgbClr val="FF0000"/>
                </a:solidFill>
                <a:latin typeface="Consolas"/>
                <a:ea typeface="Consolas"/>
              </a:rPr>
              <a:t>something bad</a:t>
            </a:r>
            <a:r>
              <a:rPr lang="en-US" strike="noStrike" dirty="0" smtClean="0">
                <a:solidFill>
                  <a:srgbClr val="191919"/>
                </a:solidFill>
                <a:latin typeface="Consolas"/>
                <a:ea typeface="Consolas"/>
              </a:rPr>
              <a:t>” </a:t>
            </a:r>
            <a:r>
              <a:rPr lang="en-US" strike="noStrike" dirty="0">
                <a:solidFill>
                  <a:srgbClr val="191919"/>
                </a:solidFill>
                <a:latin typeface="Consolas"/>
                <a:ea typeface="Consolas"/>
              </a:rPr>
              <a:t>\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trike="noStrike" dirty="0">
                <a:solidFill>
                  <a:srgbClr val="191919"/>
                </a:solidFill>
                <a:latin typeface="Consolas"/>
                <a:ea typeface="Consolas"/>
              </a:rPr>
              <a:t>       http://localhost/cgi-bin/myprog.cgi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SetUID C System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setuid(geteuid()); </a:t>
            </a:r>
            <a:r>
              <a:rPr lang="en-US" sz="3000" strike="noStrike">
                <a:solidFill>
                  <a:srgbClr val="38761D"/>
                </a:solidFill>
                <a:latin typeface="Consolas"/>
                <a:ea typeface="Consolas"/>
              </a:rPr>
              <a:t>// uid = euid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system(“/bin/ls -l”);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The Problem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</a:t>
            </a:r>
            <a:r>
              <a:rPr lang="en-US" sz="3000" strike="noStrike">
                <a:solidFill>
                  <a:srgbClr val="FF0000"/>
                </a:solidFill>
                <a:latin typeface="Consolas"/>
                <a:ea typeface="Consolas"/>
              </a:rPr>
              <a:t>setuid(geteuid());</a:t>
            </a: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 </a:t>
            </a:r>
            <a:r>
              <a:rPr lang="en-US" sz="3000" strike="noStrike">
                <a:solidFill>
                  <a:srgbClr val="38761D"/>
                </a:solidFill>
                <a:latin typeface="Consolas"/>
                <a:ea typeface="Consolas"/>
              </a:rPr>
              <a:t>// uid = euid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system(“/bin/ls -l”);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Execve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void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setuid(geteuid()); </a:t>
            </a:r>
            <a:r>
              <a:rPr lang="en-US" sz="3000" strike="noStrike">
                <a:solidFill>
                  <a:srgbClr val="38761D"/>
                </a:solidFill>
                <a:latin typeface="Consolas"/>
                <a:ea typeface="Consolas"/>
              </a:rPr>
              <a:t>// uid = euid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	execve(“/bin/ls”, “-l”, 0);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Grading Criteria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Task 1 40%</a:t>
            </a:r>
          </a:p>
          <a:p>
            <a:r>
              <a:rPr lang="en-US" dirty="0" smtClean="0"/>
              <a:t>Task 2 50%</a:t>
            </a:r>
          </a:p>
          <a:p>
            <a:r>
              <a:rPr lang="en-US" dirty="0" smtClean="0"/>
              <a:t>Task 3 1 10%(bonus)</a:t>
            </a:r>
          </a:p>
          <a:p>
            <a:r>
              <a:rPr lang="en-US" dirty="0" smtClean="0"/>
              <a:t>Task 3 2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Bash Functions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191919"/>
                </a:solidFill>
                <a:latin typeface="Arial"/>
                <a:ea typeface="Arial"/>
              </a:rPr>
              <a:t>foo() { echo bar; }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000" b="1" strike="noStrike">
                <a:solidFill>
                  <a:srgbClr val="191919"/>
                </a:solidFill>
                <a:latin typeface="Arial"/>
                <a:ea typeface="Arial"/>
              </a:rPr>
              <a:t>---- Terminal ----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&gt; foo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bar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Inside Bash...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Bash’s environment variables: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b="1" strike="noStrike">
                <a:solidFill>
                  <a:srgbClr val="191919"/>
                </a:solidFill>
                <a:latin typeface="Consolas"/>
                <a:ea typeface="Consolas"/>
              </a:rPr>
              <a:t>KEY </a:t>
            </a: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  = foo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b="1" strike="noStrike">
                <a:solidFill>
                  <a:srgbClr val="191919"/>
                </a:solidFill>
                <a:latin typeface="Consolas"/>
                <a:ea typeface="Consolas"/>
              </a:rPr>
              <a:t>VALUE </a:t>
            </a: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= () { echo bar; 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Shellshock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&gt; export foo=’() { :; }; echo shock’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&gt; bash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shock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What Happened?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Environment variables: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b="1" strike="noStrike">
                <a:solidFill>
                  <a:srgbClr val="191919"/>
                </a:solidFill>
                <a:latin typeface="Consolas"/>
                <a:ea typeface="Consolas"/>
              </a:rPr>
              <a:t>KEY </a:t>
            </a: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  = foo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 b="1" strike="noStrike">
                <a:solidFill>
                  <a:srgbClr val="191919"/>
                </a:solidFill>
                <a:latin typeface="Consolas"/>
                <a:ea typeface="Consolas"/>
              </a:rPr>
              <a:t>VALUE </a:t>
            </a:r>
            <a:r>
              <a:rPr lang="en-US" sz="3000" strike="noStrike">
                <a:solidFill>
                  <a:srgbClr val="191919"/>
                </a:solidFill>
                <a:latin typeface="Consolas"/>
                <a:ea typeface="Consolas"/>
              </a:rPr>
              <a:t>= </a:t>
            </a:r>
            <a:r>
              <a:rPr lang="en-US" sz="3000" strike="noStrike">
                <a:solidFill>
                  <a:srgbClr val="FF0000"/>
                </a:solidFill>
                <a:latin typeface="Consolas"/>
                <a:ea typeface="Consolas"/>
              </a:rPr>
              <a:t>() { :; }; echo shock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Attack Vectors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Apache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SetUID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Apache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strike="noStrike">
                <a:solidFill>
                  <a:srgbClr val="191919"/>
                </a:solidFill>
                <a:latin typeface="Arial"/>
                <a:ea typeface="Arial"/>
              </a:rPr>
              <a:t>CGI - Common gateway interface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#!/bin/bash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echo “Content-type: text/plain”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echo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echo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echo “Hello World”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Lab Setup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457200" y="1460520"/>
            <a:ext cx="8229240" cy="3465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sudo ln -sf /bin/bash /bin/sh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sudo cp myprog.cgi /usr/lib/cgi-bin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sudo chmod 755 /usr/lib/cgi-bin/myprog.cgi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sudo apt-get update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191919"/>
                </a:solidFill>
                <a:latin typeface="Consolas"/>
                <a:ea typeface="Consolas"/>
              </a:rPr>
              <a:t>sudo apt-get install curl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205920"/>
            <a:ext cx="8229240" cy="1141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FFFFFF"/>
                </a:solidFill>
                <a:latin typeface="Arial"/>
                <a:ea typeface="Arial"/>
              </a:rPr>
              <a:t>Apache</a:t>
            </a:r>
            <a:endParaRPr/>
          </a:p>
        </p:txBody>
      </p:sp>
      <p:pic>
        <p:nvPicPr>
          <p:cNvPr id="208" name="Shape 246"/>
          <p:cNvPicPr/>
          <p:nvPr/>
        </p:nvPicPr>
        <p:blipFill>
          <a:blip r:embed="rId2"/>
          <a:stretch/>
        </p:blipFill>
        <p:spPr>
          <a:xfrm>
            <a:off x="457200" y="2363040"/>
            <a:ext cx="974880" cy="1680840"/>
          </a:xfrm>
          <a:prstGeom prst="rect">
            <a:avLst/>
          </a:prstGeom>
          <a:ln>
            <a:noFill/>
          </a:ln>
        </p:spPr>
      </p:pic>
      <p:pic>
        <p:nvPicPr>
          <p:cNvPr id="209" name="Shape 247"/>
          <p:cNvPicPr/>
          <p:nvPr/>
        </p:nvPicPr>
        <p:blipFill>
          <a:blip r:embed="rId3"/>
          <a:stretch/>
        </p:blipFill>
        <p:spPr>
          <a:xfrm>
            <a:off x="3101400" y="2343600"/>
            <a:ext cx="1112400" cy="1719720"/>
          </a:xfrm>
          <a:prstGeom prst="rect">
            <a:avLst/>
          </a:prstGeom>
          <a:ln>
            <a:noFill/>
          </a:ln>
        </p:spPr>
      </p:pic>
      <p:pic>
        <p:nvPicPr>
          <p:cNvPr id="210" name="Shape 248"/>
          <p:cNvPicPr/>
          <p:nvPr/>
        </p:nvPicPr>
        <p:blipFill>
          <a:blip r:embed="rId4"/>
          <a:stretch/>
        </p:blipFill>
        <p:spPr>
          <a:xfrm>
            <a:off x="7407000" y="2563560"/>
            <a:ext cx="1279440" cy="127944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1432440" y="3203640"/>
            <a:ext cx="1668600" cy="36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4213800" y="3203640"/>
            <a:ext cx="3192480" cy="360"/>
          </a:xfrm>
          <a:prstGeom prst="straightConnector1">
            <a:avLst/>
          </a:prstGeom>
          <a:noFill/>
          <a:ln w="19080">
            <a:solidFill>
              <a:schemeClr val="dk2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557280" y="2013840"/>
            <a:ext cx="7747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Client</a:t>
            </a:r>
            <a:endParaRPr/>
          </a:p>
        </p:txBody>
      </p:sp>
      <p:sp>
        <p:nvSpPr>
          <p:cNvPr id="214" name="CustomShape 5"/>
          <p:cNvSpPr/>
          <p:nvPr/>
        </p:nvSpPr>
        <p:spPr>
          <a:xfrm>
            <a:off x="3038760" y="1994400"/>
            <a:ext cx="12373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Apache</a:t>
            </a:r>
            <a:endParaRPr/>
          </a:p>
        </p:txBody>
      </p:sp>
      <p:sp>
        <p:nvSpPr>
          <p:cNvPr id="215" name="CustomShape 6"/>
          <p:cNvSpPr/>
          <p:nvPr/>
        </p:nvSpPr>
        <p:spPr>
          <a:xfrm>
            <a:off x="7611840" y="2013840"/>
            <a:ext cx="774720" cy="34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Bash</a:t>
            </a:r>
            <a:endParaRPr/>
          </a:p>
        </p:txBody>
      </p:sp>
      <p:sp>
        <p:nvSpPr>
          <p:cNvPr id="216" name="CustomShape 7"/>
          <p:cNvSpPr/>
          <p:nvPr/>
        </p:nvSpPr>
        <p:spPr>
          <a:xfrm>
            <a:off x="1280520" y="1564560"/>
            <a:ext cx="1532520" cy="998280"/>
          </a:xfrm>
          <a:prstGeom prst="cloudCallout">
            <a:avLst>
              <a:gd name="adj1" fmla="val -36881"/>
              <a:gd name="adj2" fmla="val 62504"/>
            </a:avLst>
          </a:prstGeom>
          <a:solidFill>
            <a:srgbClr val="FFFFFF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Arial"/>
              </a:rPr>
              <a:t>myprog.cgi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196</Words>
  <Application>Microsoft Office PowerPoint</Application>
  <PresentationFormat>全屏显示(16:9)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DejaVu Sans</vt:lpstr>
      <vt:lpstr>StarSymbol</vt:lpstr>
      <vt:lpstr>宋体</vt:lpstr>
      <vt:lpstr>Arial</vt:lpstr>
      <vt:lpstr>Calibri</vt:lpstr>
      <vt:lpstr>Calibri Light</vt:lpstr>
      <vt:lpstr>Consolas</vt:lpstr>
      <vt:lpstr>Office 主题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Grading Criteria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Xing</dc:creator>
  <cp:lastModifiedBy>jinxing</cp:lastModifiedBy>
  <cp:revision>4</cp:revision>
  <dcterms:modified xsi:type="dcterms:W3CDTF">2015-10-07T19:01:32Z</dcterms:modified>
  <dc:language>en-US</dc:language>
</cp:coreProperties>
</file>