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1" r:id="rId6"/>
    <p:sldId id="292" r:id="rId7"/>
    <p:sldId id="293" r:id="rId8"/>
    <p:sldId id="294" r:id="rId9"/>
    <p:sldId id="304" r:id="rId10"/>
    <p:sldId id="305" r:id="rId11"/>
    <p:sldId id="306" r:id="rId12"/>
    <p:sldId id="298" r:id="rId13"/>
    <p:sldId id="299" r:id="rId14"/>
    <p:sldId id="307" r:id="rId15"/>
    <p:sldId id="308" r:id="rId16"/>
    <p:sldId id="309" r:id="rId17"/>
    <p:sldId id="300" r:id="rId18"/>
    <p:sldId id="30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459"/>
    <a:srgbClr val="F59F26"/>
    <a:srgbClr val="CD9A39"/>
    <a:srgbClr val="0C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110" d="100"/>
          <a:sy n="110" d="100"/>
        </p:scale>
        <p:origin x="630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16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94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98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246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50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6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89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853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1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22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76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3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65164"/>
            <a:ext cx="9144000" cy="4653582"/>
          </a:xfrm>
        </p:spPr>
        <p:txBody>
          <a:bodyPr lIns="0" tIns="0" rIns="0" bIns="0" anchor="t">
            <a:spAutoFit/>
          </a:bodyPr>
          <a:lstStyle/>
          <a:p>
            <a:br>
              <a:rPr lang="en-US" sz="4800" b="1" dirty="0">
                <a:solidFill>
                  <a:srgbClr val="CD9A39"/>
                </a:solidFill>
                <a:latin typeface="Algerian" panose="04020705040A02060702" pitchFamily="82" charset="0"/>
              </a:rPr>
            </a:br>
            <a:r>
              <a:rPr lang="en-US" sz="4800" b="1" dirty="0">
                <a:solidFill>
                  <a:srgbClr val="CD9A39"/>
                </a:solidFill>
                <a:latin typeface="Algerian" panose="04020705040A02060702" pitchFamily="82" charset="0"/>
              </a:rPr>
              <a:t>Employee Retention Analysis</a:t>
            </a:r>
            <a:br>
              <a:rPr lang="en-US" sz="4800" b="1" dirty="0">
                <a:solidFill>
                  <a:srgbClr val="CD9A39"/>
                </a:solidFill>
                <a:latin typeface="Algerian" panose="04020705040A02060702" pitchFamily="82" charset="0"/>
              </a:rPr>
            </a:br>
            <a:r>
              <a:rPr lang="en-US" sz="3200" b="1" dirty="0">
                <a:solidFill>
                  <a:srgbClr val="CD9A39"/>
                </a:solidFill>
                <a:latin typeface="Algerian" panose="04020705040A02060702" pitchFamily="82" charset="0"/>
              </a:rPr>
              <a:t>Domain : HR Analytics</a:t>
            </a:r>
            <a:br>
              <a:rPr lang="en-US" sz="3200" b="1" dirty="0">
                <a:solidFill>
                  <a:srgbClr val="CD9A39"/>
                </a:solidFill>
                <a:latin typeface="Algerian" panose="04020705040A02060702" pitchFamily="82" charset="0"/>
              </a:rPr>
            </a:br>
            <a:br>
              <a:rPr lang="en-US" sz="3200" b="1" dirty="0">
                <a:solidFill>
                  <a:srgbClr val="CD9A39"/>
                </a:solidFill>
                <a:latin typeface="Algerian" panose="04020705040A02060702" pitchFamily="82" charset="0"/>
              </a:rPr>
            </a:br>
            <a:br>
              <a:rPr lang="en-US" sz="3200" b="1" dirty="0">
                <a:solidFill>
                  <a:srgbClr val="CD9A39"/>
                </a:solidFill>
                <a:latin typeface="Algerian" panose="04020705040A02060702" pitchFamily="82" charset="0"/>
              </a:rPr>
            </a:br>
            <a:br>
              <a:rPr lang="en-US" sz="4800" dirty="0">
                <a:solidFill>
                  <a:srgbClr val="CD9A39"/>
                </a:solidFill>
                <a:latin typeface="Algerian" panose="04020705040A02060702" pitchFamily="82" charset="0"/>
              </a:rPr>
            </a:br>
            <a:endParaRPr lang="en-US" sz="4800" dirty="0">
              <a:solidFill>
                <a:srgbClr val="CD9A39"/>
              </a:solidFill>
              <a:latin typeface="Algerian" panose="04020705040A02060702" pitchFamily="82" charset="0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2341846" y="3979870"/>
            <a:ext cx="1020418" cy="838576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E9510A-C125-80CA-1937-D22E82475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419036"/>
            <a:ext cx="1979132" cy="0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B58EB2-EFBE-A5F8-3A76-8711549AA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343335" y="4399158"/>
            <a:ext cx="1848665" cy="0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4BFEB7-E5AD-CE7D-0737-2304F86D6456}"/>
              </a:ext>
            </a:extLst>
          </p:cNvPr>
          <p:cNvSpPr txBox="1"/>
          <p:nvPr/>
        </p:nvSpPr>
        <p:spPr>
          <a:xfrm>
            <a:off x="4376056" y="4188565"/>
            <a:ext cx="5967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6F1BF-D791-A281-BBCC-4506A8B74932}"/>
              </a:ext>
            </a:extLst>
          </p:cNvPr>
          <p:cNvSpPr txBox="1"/>
          <p:nvPr/>
        </p:nvSpPr>
        <p:spPr>
          <a:xfrm>
            <a:off x="4171973" y="4134104"/>
            <a:ext cx="51295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Yogesh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Chaurasiya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6454C5-2D69-5EB0-7C03-5991D46CB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4" y="139960"/>
            <a:ext cx="5967280" cy="2848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A5A4D-923C-7044-A572-BE8563582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30" y="160368"/>
            <a:ext cx="5282164" cy="28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9567E4-32E4-C3C9-3EB6-BBD101373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1298"/>
            <a:ext cx="2547257" cy="0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BDADC2-9484-2911-0C7D-D8C668985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281886" y="421298"/>
            <a:ext cx="2910114" cy="14898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A06598-E230-FA75-D65F-721E167EA070}"/>
              </a:ext>
            </a:extLst>
          </p:cNvPr>
          <p:cNvSpPr txBox="1"/>
          <p:nvPr/>
        </p:nvSpPr>
        <p:spPr>
          <a:xfrm>
            <a:off x="2286000" y="139962"/>
            <a:ext cx="69958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2600" b="1" dirty="0">
                <a:solidFill>
                  <a:schemeClr val="bg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Vs Monthly Income Stats.</a:t>
            </a:r>
            <a:endParaRPr lang="en-IN" sz="3000" b="1" dirty="0">
              <a:solidFill>
                <a:schemeClr val="bg1"/>
              </a:solidFill>
              <a:latin typeface="Calibiri"/>
            </a:endParaRPr>
          </a:p>
          <a:p>
            <a:pPr algn="ctr">
              <a:defRPr/>
            </a:pPr>
            <a:endParaRPr lang="en-IN" sz="2600" dirty="0">
              <a:solidFill>
                <a:schemeClr val="bg1"/>
              </a:solidFill>
              <a:highlight>
                <a:srgbClr val="808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C6D4F-BF04-FACF-AD88-4B686BD23C6F}"/>
              </a:ext>
            </a:extLst>
          </p:cNvPr>
          <p:cNvSpPr/>
          <p:nvPr/>
        </p:nvSpPr>
        <p:spPr>
          <a:xfrm>
            <a:off x="314133" y="817332"/>
            <a:ext cx="3809998" cy="57607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-4 shows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Vs Monthly Income Stats.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(yes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 employee)) Monthly Income was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Rs.65,06,03,431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/- &amp;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(No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(current headcount)) Monthly Income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65,01,85,632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the two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4,17,799/-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company is saving Rs. 4,17,799/- monthly through current headcount.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Productivity matters a lot, so HR need to see that part also, for the better outcome.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ADDC9-EFBE-1334-0AB8-FBDBF16CE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2" t="68531"/>
          <a:stretch/>
        </p:blipFill>
        <p:spPr>
          <a:xfrm>
            <a:off x="4397828" y="1157096"/>
            <a:ext cx="7585166" cy="42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9567E4-32E4-C3C9-3EB6-BBD101373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1298"/>
            <a:ext cx="3424335" cy="14898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BDADC2-9484-2911-0C7D-D8C668985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88220" y="436196"/>
            <a:ext cx="3803780" cy="0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A06598-E230-FA75-D65F-721E167EA070}"/>
              </a:ext>
            </a:extLst>
          </p:cNvPr>
          <p:cNvSpPr txBox="1"/>
          <p:nvPr/>
        </p:nvSpPr>
        <p:spPr>
          <a:xfrm>
            <a:off x="3652157" y="144299"/>
            <a:ext cx="5629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Job Role Vs Work Life Balance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5" r="12921"/>
          <a:stretch/>
        </p:blipFill>
        <p:spPr>
          <a:xfrm>
            <a:off x="4659086" y="811765"/>
            <a:ext cx="7178351" cy="58316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42F316-D1BF-7CB3-1D76-A37FB9BB269F}"/>
              </a:ext>
            </a:extLst>
          </p:cNvPr>
          <p:cNvSpPr/>
          <p:nvPr/>
        </p:nvSpPr>
        <p:spPr>
          <a:xfrm>
            <a:off x="354563" y="811765"/>
            <a:ext cx="3984171" cy="59019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– 5 shows Job Role Vs Work Life Balance,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explains, 1 to 4 rating wise employees work life balance,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Technician(2) &amp; Research Scientist(2) employees have low rating.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Representative employees have high rating (3)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work life balance.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areas to improve in work life balance are Research Scientist &amp; Lab Technician.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improve healthy environment, job training, employees morale.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overall work life balance of every department employees.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3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45" b="83046"/>
          <a:stretch/>
        </p:blipFill>
        <p:spPr>
          <a:xfrm>
            <a:off x="4206239" y="886408"/>
            <a:ext cx="2622400" cy="99604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967708-00EA-3676-2175-C4B68ED2A844}"/>
              </a:ext>
            </a:extLst>
          </p:cNvPr>
          <p:cNvSpPr/>
          <p:nvPr/>
        </p:nvSpPr>
        <p:spPr>
          <a:xfrm>
            <a:off x="2230015" y="195943"/>
            <a:ext cx="7016621" cy="4758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Vs Year Since Last Promotion Relation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10F33-67D3-4D3D-73B1-A29B95583E2D}"/>
              </a:ext>
            </a:extLst>
          </p:cNvPr>
          <p:cNvSpPr/>
          <p:nvPr/>
        </p:nvSpPr>
        <p:spPr>
          <a:xfrm>
            <a:off x="435428" y="886408"/>
            <a:ext cx="3436776" cy="57756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KPI – 6 denotes, Attrition Rate Vs Year since Last Promotion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Rate(yes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 employees))  year since last promotion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5.87yrs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(No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(current headcount)) year since last promotion are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5.86yrs.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much difference in both.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have yearly appraisals, reviews of work it will increase employees morale, productivity, focus &amp; dedication.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62B5F-F4A8-3D08-D5A9-2E95A1CF5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3" t="15840" r="25368" b="15220"/>
          <a:stretch/>
        </p:blipFill>
        <p:spPr>
          <a:xfrm>
            <a:off x="4206239" y="1935080"/>
            <a:ext cx="6812404" cy="46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0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84AE6-4F8C-030A-5487-C75E3D304242}"/>
              </a:ext>
            </a:extLst>
          </p:cNvPr>
          <p:cNvSpPr/>
          <p:nvPr/>
        </p:nvSpPr>
        <p:spPr>
          <a:xfrm>
            <a:off x="1922106" y="121299"/>
            <a:ext cx="8546841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Analytics : Employee Retention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1565C-FDA3-4253-DC00-1A71F12BD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385"/>
            <a:ext cx="12192000" cy="57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5E7DFC5-A9E8-96B5-AD3C-24D0913C0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1298"/>
            <a:ext cx="4441371" cy="0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A955CF-D49B-F465-12CF-DBA35F48A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8505371" y="421298"/>
            <a:ext cx="3686629" cy="14898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AD30CD-4EF8-9C68-3173-F379A1A693C4}"/>
              </a:ext>
            </a:extLst>
          </p:cNvPr>
          <p:cNvSpPr txBox="1"/>
          <p:nvPr/>
        </p:nvSpPr>
        <p:spPr>
          <a:xfrm>
            <a:off x="3652157" y="144299"/>
            <a:ext cx="5629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59F26"/>
                </a:solidFill>
                <a:effectLst/>
                <a:uLnTx/>
                <a:uFillTx/>
                <a:latin typeface="Algerian" panose="04020705040A02060702" pitchFamily="82" charset="0"/>
              </a:rPr>
              <a:t>Recommendation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F59F26"/>
              </a:solidFill>
              <a:effectLst/>
              <a:uLnTx/>
              <a:uFillTx/>
              <a:latin typeface="Algerian" panose="04020705040A02060702" pitchFamily="82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803202-A65C-0E95-1CD6-95354DAA539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94312" y="721546"/>
            <a:ext cx="908095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our comprehensive analysis of employee data, we propose targeted strategies to address attrition and enhance organizational well-being.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 initiatives to improve work-life balance, implement personalized professional development plans, and conduct regular employee engagement surveys.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flexible scheduling options, provide competitive salary adjustments, and create mentorship programs to bolster job satisfaction.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 a culture of open communication and transparent leadership.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of employee sentiments, paired with strategic interventions, will not only reduce attrition but also contribute to a more resilient and thriving workplace.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these recommendations will enhance employee retention, satisfaction, and overall organizational success.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iri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125968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18DF3-C529-5F61-0A94-2FEBBC6FA7FA}"/>
              </a:ext>
            </a:extLst>
          </p:cNvPr>
          <p:cNvSpPr txBox="1"/>
          <p:nvPr/>
        </p:nvSpPr>
        <p:spPr>
          <a:xfrm>
            <a:off x="858416" y="975296"/>
            <a:ext cx="107965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our in-depth analysis of the employee data has unveiled valuable insights crucial for shaping the future of our organization.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identified patterns and correlations provide a roadmap for targeted interventions to mitigate attrition and enhance overall employee satisfaction.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focusing on initiatives such as improving work-life balance, personalized development plans, and fostering transparent communication, we can create a workplace that not only retains talent but also cultivates a culture of engagement and growth.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embark on implementing these recommendations, we anticipate a positive impact on employee well-being, organizational resilience, and long-term success.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data-driven approach reinforces our commitment to a dynamic and thriving workplace.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0D356F-1708-003A-53AC-6145DC161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1298"/>
            <a:ext cx="5080000" cy="14898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E22DDB-1EF4-2455-7F80-249AB6FC0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7736114" y="435812"/>
            <a:ext cx="4455886" cy="14898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A3802B-E3A5-D82C-5EEB-5F93DC4D786F}"/>
              </a:ext>
            </a:extLst>
          </p:cNvPr>
          <p:cNvSpPr txBox="1"/>
          <p:nvPr/>
        </p:nvSpPr>
        <p:spPr>
          <a:xfrm>
            <a:off x="3652157" y="144299"/>
            <a:ext cx="5629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59F26"/>
                </a:solidFill>
                <a:effectLst/>
                <a:uLnTx/>
                <a:uFillTx/>
                <a:latin typeface="Algerian" panose="04020705040A02060702" pitchFamily="82" charset="0"/>
              </a:rPr>
              <a:t>Conclusion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F59F26"/>
              </a:solidFill>
              <a:effectLst/>
              <a:uLnTx/>
              <a:uFillTx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6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DA8D803-19E3-77CE-09BA-1521F00E1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3" y="326571"/>
            <a:ext cx="11444512" cy="33590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E3A859-1B87-5C2E-A5F5-DE6408FA8450}"/>
              </a:ext>
            </a:extLst>
          </p:cNvPr>
          <p:cNvSpPr/>
          <p:nvPr/>
        </p:nvSpPr>
        <p:spPr>
          <a:xfrm>
            <a:off x="228083" y="3816219"/>
            <a:ext cx="4427894" cy="254671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Assure That Our Observational Points Will Help To Resolve Companies Attrition Issues.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D40A12-FD2D-B15E-B4CD-9D3A4525F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18" y="3816219"/>
            <a:ext cx="6880277" cy="24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66C95-E9ED-2D89-029B-35C223749D1B}"/>
              </a:ext>
            </a:extLst>
          </p:cNvPr>
          <p:cNvGrpSpPr/>
          <p:nvPr/>
        </p:nvGrpSpPr>
        <p:grpSpPr>
          <a:xfrm>
            <a:off x="0" y="266700"/>
            <a:ext cx="12192000" cy="332399"/>
            <a:chOff x="0" y="266700"/>
            <a:chExt cx="12192000" cy="332399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13C5B0AE-A7D2-6319-BEA5-0030BF44F3D2}"/>
                </a:ext>
              </a:extLst>
            </p:cNvPr>
            <p:cNvSpPr txBox="1">
              <a:spLocks/>
            </p:cNvSpPr>
            <p:nvPr/>
          </p:nvSpPr>
          <p:spPr>
            <a:xfrm>
              <a:off x="266700" y="266700"/>
              <a:ext cx="11734800" cy="33239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2400" dirty="0">
                <a:solidFill>
                  <a:schemeClr val="bg1"/>
                </a:solidFill>
                <a:latin typeface="Calibiri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F1434C-FCCD-EB8C-013F-821BD5CC3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21298"/>
              <a:ext cx="4924425" cy="0"/>
            </a:xfrm>
            <a:prstGeom prst="line">
              <a:avLst/>
            </a:prstGeom>
            <a:ln>
              <a:solidFill>
                <a:srgbClr val="F59F2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3FF6DC-1530-E93E-58D5-9138A067F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7650" y="436196"/>
              <a:ext cx="4324350" cy="0"/>
            </a:xfrm>
            <a:prstGeom prst="line">
              <a:avLst/>
            </a:prstGeom>
            <a:ln>
              <a:solidFill>
                <a:srgbClr val="F59F2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C5AEEE-74B7-2F9F-4A5F-09F3E707CC6A}"/>
              </a:ext>
            </a:extLst>
          </p:cNvPr>
          <p:cNvSpPr txBox="1"/>
          <p:nvPr/>
        </p:nvSpPr>
        <p:spPr>
          <a:xfrm>
            <a:off x="5054600" y="132411"/>
            <a:ext cx="388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59F26"/>
                </a:solidFill>
                <a:latin typeface="Algerian" panose="04020705040A02060702" pitchFamily="82" charset="0"/>
              </a:rPr>
              <a:t>Introduction</a:t>
            </a:r>
            <a:endParaRPr lang="en-IN" sz="3000" b="1" dirty="0">
              <a:solidFill>
                <a:srgbClr val="F59F26"/>
              </a:solidFill>
              <a:latin typeface="Algerian" panose="04020705040A02060702" pitchFamily="8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38325-DBCE-CE01-29BE-1956B74FE920}"/>
              </a:ext>
            </a:extLst>
          </p:cNvPr>
          <p:cNvSpPr txBox="1"/>
          <p:nvPr/>
        </p:nvSpPr>
        <p:spPr>
          <a:xfrm>
            <a:off x="961052" y="686410"/>
            <a:ext cx="1043719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retention is a critical facet of organizational success, impacting productivity, morale, and the bottom line. The cost of turnover is not merely financial; it extends to the disruption of workflow, loss of institutional knowledge, and the potential decline in team morale. 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this, our analysis aims to delve deep into the dynamics of employee retention, seeking insights that can guide strategic decision-making. </a:t>
            </a:r>
          </a:p>
          <a:p>
            <a:pPr algn="just"/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analysis is two-fold: first, to understand the existing patterns and factors influencing employee departures, and second, to propose data-driven recommendations for enhancing retention. To achieve these objectives, we leverage the power of four key software tools: Excel, Tableau, SQL, and Power BI. 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software plays a unique role in unraveling the complexities of employee data, offering distinct perspectives that, when combined, provide a comprehensive view of the organization's retention landscape. 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will guide you through our methodology, showcase the capabilities of each tool, and present actionable findings to foster a culture of improved employee retention within your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60516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66C95-E9ED-2D89-029B-35C223749D1B}"/>
              </a:ext>
            </a:extLst>
          </p:cNvPr>
          <p:cNvGrpSpPr/>
          <p:nvPr/>
        </p:nvGrpSpPr>
        <p:grpSpPr>
          <a:xfrm>
            <a:off x="0" y="266700"/>
            <a:ext cx="12192000" cy="332399"/>
            <a:chOff x="0" y="266700"/>
            <a:chExt cx="12192000" cy="332399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13C5B0AE-A7D2-6319-BEA5-0030BF44F3D2}"/>
                </a:ext>
              </a:extLst>
            </p:cNvPr>
            <p:cNvSpPr txBox="1">
              <a:spLocks/>
            </p:cNvSpPr>
            <p:nvPr/>
          </p:nvSpPr>
          <p:spPr>
            <a:xfrm>
              <a:off x="266700" y="266700"/>
              <a:ext cx="11734800" cy="33239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iri"/>
                <a:ea typeface="+mj-ea"/>
                <a:cs typeface="+mj-cs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F1434C-FCCD-EB8C-013F-821BD5CC3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21298"/>
              <a:ext cx="4673600" cy="0"/>
            </a:xfrm>
            <a:prstGeom prst="line">
              <a:avLst/>
            </a:prstGeom>
            <a:ln>
              <a:solidFill>
                <a:srgbClr val="F59F2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3FF6DC-1530-E93E-58D5-9138A067F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0" y="436196"/>
              <a:ext cx="4673600" cy="0"/>
            </a:xfrm>
            <a:prstGeom prst="line">
              <a:avLst/>
            </a:prstGeom>
            <a:ln>
              <a:solidFill>
                <a:srgbClr val="F59F2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C5AEEE-74B7-2F9F-4A5F-09F3E707CC6A}"/>
              </a:ext>
            </a:extLst>
          </p:cNvPr>
          <p:cNvSpPr txBox="1"/>
          <p:nvPr/>
        </p:nvSpPr>
        <p:spPr>
          <a:xfrm>
            <a:off x="5397500" y="132411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59F26"/>
                </a:solidFill>
                <a:effectLst/>
                <a:uLnTx/>
                <a:uFillTx/>
                <a:latin typeface="Algerian" panose="04020705040A02060702" pitchFamily="82" charset="0"/>
              </a:rPr>
              <a:t>Agenda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F59F26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96D-FFEE-7020-0245-68C9777F5F86}"/>
              </a:ext>
            </a:extLst>
          </p:cNvPr>
          <p:cNvSpPr txBox="1"/>
          <p:nvPr/>
        </p:nvSpPr>
        <p:spPr>
          <a:xfrm>
            <a:off x="1701800" y="1148074"/>
            <a:ext cx="7366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000" b="1" dirty="0">
              <a:solidFill>
                <a:schemeClr val="bg1"/>
              </a:solidFill>
              <a:latin typeface="Calibi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D751B-B928-5E8D-8B4C-EA4454E655F7}"/>
              </a:ext>
            </a:extLst>
          </p:cNvPr>
          <p:cNvSpPr txBox="1"/>
          <p:nvPr/>
        </p:nvSpPr>
        <p:spPr>
          <a:xfrm>
            <a:off x="2572184" y="2310709"/>
            <a:ext cx="34190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Methodology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86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B3429C-215F-A50B-1A43-67C3E3C82355}"/>
              </a:ext>
            </a:extLst>
          </p:cNvPr>
          <p:cNvGrpSpPr/>
          <p:nvPr/>
        </p:nvGrpSpPr>
        <p:grpSpPr>
          <a:xfrm>
            <a:off x="0" y="132411"/>
            <a:ext cx="12192000" cy="553998"/>
            <a:chOff x="0" y="132411"/>
            <a:chExt cx="12192000" cy="5539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C666C95-E9ED-2D89-029B-35C223749D1B}"/>
                </a:ext>
              </a:extLst>
            </p:cNvPr>
            <p:cNvGrpSpPr/>
            <p:nvPr/>
          </p:nvGrpSpPr>
          <p:grpSpPr>
            <a:xfrm>
              <a:off x="0" y="266700"/>
              <a:ext cx="12192000" cy="332399"/>
              <a:chOff x="0" y="266700"/>
              <a:chExt cx="12192000" cy="332399"/>
            </a:xfrm>
          </p:grpSpPr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13C5B0AE-A7D2-6319-BEA5-0030BF44F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266700"/>
                <a:ext cx="11734800" cy="33239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iri"/>
                  <a:ea typeface="+mj-ea"/>
                  <a:cs typeface="+mj-cs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3F1434C-FCCD-EB8C-013F-821BD5CC3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21298"/>
                <a:ext cx="4673600" cy="0"/>
              </a:xfrm>
              <a:prstGeom prst="line">
                <a:avLst/>
              </a:prstGeom>
              <a:ln>
                <a:solidFill>
                  <a:srgbClr val="F59F2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23FF6DC-1530-E93E-58D5-9138A067F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0" y="436196"/>
                <a:ext cx="4673600" cy="0"/>
              </a:xfrm>
              <a:prstGeom prst="line">
                <a:avLst/>
              </a:prstGeom>
              <a:ln>
                <a:solidFill>
                  <a:srgbClr val="F59F2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C5AEEE-74B7-2F9F-4A5F-09F3E707CC6A}"/>
                </a:ext>
              </a:extLst>
            </p:cNvPr>
            <p:cNvSpPr txBox="1"/>
            <p:nvPr/>
          </p:nvSpPr>
          <p:spPr>
            <a:xfrm>
              <a:off x="5054600" y="132411"/>
              <a:ext cx="3886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59F26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Introduction</a:t>
              </a:r>
              <a:endPara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srgbClr val="F59F26"/>
                </a:solidFill>
                <a:effectLst/>
                <a:uLnTx/>
                <a:uFillTx/>
                <a:latin typeface="Algerian" panose="04020705040A02060702" pitchFamily="82" charset="0"/>
              </a:endParaRPr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932E05A9-65EE-503F-864E-41F17D90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351" y="1184140"/>
            <a:ext cx="1024501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our central objective is to delve deeply into the intricate landscape of employee retention, employing a multi-faceted approach.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aim to analyze historical data, employing a synergy of tools such as Excel, Tableau, SQL, and Power BI, to discern patterns, identify influencing factors, and extract actionable insights.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understanding the historical context of employee retention within our organization, we seek to pave the way for informed decision-making.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comprehensive analysis will not only spotlight successful retention strategies but also pinpoint areas necessitating improvement.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exploration, we wil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come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know to implement strategic initiatives that enhance employee satisfaction, loyalty, and ultimately organizational success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8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C8D1A65-0662-76D0-FC18-6D1A2415A6CE}"/>
              </a:ext>
            </a:extLst>
          </p:cNvPr>
          <p:cNvGrpSpPr/>
          <p:nvPr/>
        </p:nvGrpSpPr>
        <p:grpSpPr>
          <a:xfrm>
            <a:off x="0" y="115654"/>
            <a:ext cx="12192000" cy="553998"/>
            <a:chOff x="0" y="115654"/>
            <a:chExt cx="12192000" cy="5539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33C275-A877-2CAF-DB4A-F7A7DF3C6DB6}"/>
                </a:ext>
              </a:extLst>
            </p:cNvPr>
            <p:cNvGrpSpPr/>
            <p:nvPr/>
          </p:nvGrpSpPr>
          <p:grpSpPr>
            <a:xfrm>
              <a:off x="0" y="266700"/>
              <a:ext cx="12192000" cy="332399"/>
              <a:chOff x="0" y="266700"/>
              <a:chExt cx="12192000" cy="332399"/>
            </a:xfrm>
          </p:grpSpPr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72B452D-5299-76B7-05BA-1477AEF870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266700"/>
                <a:ext cx="11734800" cy="33239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iri"/>
                  <a:ea typeface="+mj-ea"/>
                  <a:cs typeface="+mj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6222E94-C34D-62F2-29C0-7CFA87107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21298"/>
                <a:ext cx="3991429" cy="14898"/>
              </a:xfrm>
              <a:prstGeom prst="line">
                <a:avLst/>
              </a:prstGeom>
              <a:ln>
                <a:solidFill>
                  <a:srgbClr val="F59F2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0F84541-301B-9DB2-8C6F-ADF6514548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>
              <a:xfrm flipH="1" flipV="1">
                <a:off x="9372598" y="392653"/>
                <a:ext cx="2819402" cy="43543"/>
              </a:xfrm>
              <a:prstGeom prst="line">
                <a:avLst/>
              </a:prstGeom>
              <a:ln>
                <a:solidFill>
                  <a:srgbClr val="F59F2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4E0548-83C9-CB75-3FB3-D243EE579A84}"/>
                </a:ext>
              </a:extLst>
            </p:cNvPr>
            <p:cNvSpPr txBox="1"/>
            <p:nvPr/>
          </p:nvSpPr>
          <p:spPr>
            <a:xfrm>
              <a:off x="4180112" y="115654"/>
              <a:ext cx="51924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59F26"/>
                  </a:solidFill>
                  <a:effectLst/>
                  <a:uLnTx/>
                  <a:uFillTx/>
                  <a:latin typeface="Algerian" panose="04020705040A02060702" pitchFamily="82" charset="0"/>
                </a:rPr>
                <a:t>Appendix – Data Sources</a:t>
              </a:r>
              <a:endPara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srgbClr val="F59F26"/>
                </a:solidFill>
                <a:effectLst/>
                <a:uLnTx/>
                <a:uFillTx/>
                <a:latin typeface="Algerian" panose="04020705040A02060702" pitchFamily="82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7E1342-DBFE-9E51-4F6C-1BD1F3069A76}"/>
              </a:ext>
            </a:extLst>
          </p:cNvPr>
          <p:cNvSpPr txBox="1"/>
          <p:nvPr/>
        </p:nvSpPr>
        <p:spPr>
          <a:xfrm>
            <a:off x="825500" y="1134831"/>
            <a:ext cx="11176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59F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Database:</a:t>
            </a:r>
            <a:endParaRPr lang="en-US" sz="2000" b="0" i="0" dirty="0">
              <a:solidFill>
                <a:srgbClr val="F59F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demographic information (age, gender, marital status)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identifiers (Employee ID)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Employment details (department, job role, years at company)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59F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Payroll System:</a:t>
            </a:r>
            <a:endParaRPr lang="en-US" sz="2000" b="0" i="0" dirty="0">
              <a:solidFill>
                <a:srgbClr val="F59F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Daily rate, hourly rate, and monthly income details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Overtime information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59F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Surveys:</a:t>
            </a:r>
            <a:endParaRPr lang="en-US" sz="2000" b="0" i="0" dirty="0">
              <a:solidFill>
                <a:srgbClr val="F59F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involvement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 perceptions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59F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Management System:</a:t>
            </a:r>
            <a:endParaRPr lang="en-US" b="0" i="0" dirty="0">
              <a:solidFill>
                <a:srgbClr val="F59F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ratings of employees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59F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Records:</a:t>
            </a:r>
            <a:endParaRPr lang="en-US" sz="2000" b="0" i="0" dirty="0">
              <a:solidFill>
                <a:srgbClr val="F59F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count in different departments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Historical attrition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59F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Commuting Data:</a:t>
            </a:r>
            <a:endParaRPr lang="en-US" b="0" i="0" dirty="0">
              <a:solidFill>
                <a:srgbClr val="F59F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home to the workplace for each employee</a:t>
            </a:r>
          </a:p>
          <a:p>
            <a:r>
              <a:rPr lang="en-IN" dirty="0">
                <a:solidFill>
                  <a:schemeClr val="bg1"/>
                </a:solidFill>
                <a:latin typeface="Calibi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645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7332B3-0D7F-DD4D-48E6-99D8FAC106F0}"/>
              </a:ext>
            </a:extLst>
          </p:cNvPr>
          <p:cNvGrpSpPr/>
          <p:nvPr/>
        </p:nvGrpSpPr>
        <p:grpSpPr>
          <a:xfrm>
            <a:off x="0" y="159197"/>
            <a:ext cx="12192000" cy="553998"/>
            <a:chOff x="0" y="159197"/>
            <a:chExt cx="12192000" cy="5539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EC5C3F-EE9E-6D18-B455-C4E753FD071C}"/>
                </a:ext>
              </a:extLst>
            </p:cNvPr>
            <p:cNvGrpSpPr/>
            <p:nvPr/>
          </p:nvGrpSpPr>
          <p:grpSpPr>
            <a:xfrm>
              <a:off x="0" y="266700"/>
              <a:ext cx="12192000" cy="332399"/>
              <a:chOff x="0" y="266700"/>
              <a:chExt cx="12192000" cy="332399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2FCCCD7-3EDC-D828-3A89-AB51C8C7E9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266700"/>
                <a:ext cx="11734800" cy="33239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iri"/>
                  <a:ea typeface="+mj-ea"/>
                  <a:cs typeface="+mj-cs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CD2A788-5F62-E213-929C-CB98E148D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21298"/>
                <a:ext cx="3181739" cy="14897"/>
              </a:xfrm>
              <a:prstGeom prst="line">
                <a:avLst/>
              </a:prstGeom>
              <a:ln>
                <a:solidFill>
                  <a:srgbClr val="F59F2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4620CC7-D06C-B6FC-6F5E-0061FE41CF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59820" y="436196"/>
                <a:ext cx="2432180" cy="0"/>
              </a:xfrm>
              <a:prstGeom prst="line">
                <a:avLst/>
              </a:prstGeom>
              <a:ln>
                <a:solidFill>
                  <a:srgbClr val="F59F2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15781D-F804-0CAD-1DF6-AB428733A576}"/>
                </a:ext>
              </a:extLst>
            </p:cNvPr>
            <p:cNvSpPr txBox="1"/>
            <p:nvPr/>
          </p:nvSpPr>
          <p:spPr>
            <a:xfrm>
              <a:off x="3483429" y="159197"/>
              <a:ext cx="64256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000" b="1" dirty="0">
                  <a:solidFill>
                    <a:srgbClr val="F59F26"/>
                  </a:solidFill>
                  <a:latin typeface="Algerian" panose="04020705040A02060702" pitchFamily="82" charset="0"/>
                </a:rPr>
                <a:t>Appendix – Data Methodology</a:t>
              </a:r>
              <a:endPara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srgbClr val="F59F26"/>
                </a:solidFill>
                <a:effectLst/>
                <a:uLnTx/>
                <a:uFillTx/>
                <a:latin typeface="Algerian" panose="04020705040A02060702" pitchFamily="82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1DE0EEB-FA81-429D-2139-0537F664A272}"/>
              </a:ext>
            </a:extLst>
          </p:cNvPr>
          <p:cNvSpPr txBox="1"/>
          <p:nvPr/>
        </p:nvSpPr>
        <p:spPr>
          <a:xfrm>
            <a:off x="791028" y="783109"/>
            <a:ext cx="106099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i="0" dirty="0">
                <a:solidFill>
                  <a:srgbClr val="F59F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IN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F59F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and Cleaning:</a:t>
            </a:r>
            <a:endParaRPr lang="en-US" sz="2400" b="0" i="0" dirty="0">
              <a:solidFill>
                <a:srgbClr val="F59F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Conducted rigorous validation checks to ensure data accuracy, completeness, and consistency.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Addressed missing or inconsistent values, outliers, and discrepancies to enhance data reliability.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rgbClr val="F59F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400" b="1" i="0" dirty="0">
                <a:solidFill>
                  <a:srgbClr val="F59F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</a:t>
            </a:r>
            <a:endParaRPr lang="en-US" sz="2400" b="0" i="0" dirty="0">
              <a:solidFill>
                <a:srgbClr val="F59F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Integrated disparate datasets from various sources for a unified and cohesive dataset.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Overcame challenges related to data format discrepancies and harmonized variables for consistency.</a:t>
            </a: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F59F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IN" sz="2400" b="1" dirty="0">
                <a:solidFill>
                  <a:srgbClr val="F59F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various visualizations: </a:t>
            </a:r>
            <a:endParaRPr lang="en-US" sz="2400" b="1" i="0" dirty="0">
              <a:solidFill>
                <a:srgbClr val="F59F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bg1"/>
              </a:solidFill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378024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53F23B-BC0E-72A5-AAEB-B37556CED7FF}"/>
              </a:ext>
            </a:extLst>
          </p:cNvPr>
          <p:cNvGrpSpPr/>
          <p:nvPr/>
        </p:nvGrpSpPr>
        <p:grpSpPr>
          <a:xfrm>
            <a:off x="0" y="144299"/>
            <a:ext cx="12192000" cy="553998"/>
            <a:chOff x="0" y="144299"/>
            <a:chExt cx="12192000" cy="5539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D7AA7C-C678-70FD-07A0-05D2A4D88F77}"/>
                </a:ext>
              </a:extLst>
            </p:cNvPr>
            <p:cNvGrpSpPr/>
            <p:nvPr/>
          </p:nvGrpSpPr>
          <p:grpSpPr>
            <a:xfrm>
              <a:off x="0" y="266700"/>
              <a:ext cx="12192000" cy="332399"/>
              <a:chOff x="0" y="266700"/>
              <a:chExt cx="12192000" cy="332399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C8BAC155-B071-62C6-0EAD-09650D55B7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266700"/>
                <a:ext cx="11734800" cy="33239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iri"/>
                  <a:ea typeface="+mj-ea"/>
                  <a:cs typeface="+mj-cs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7EA09D4-61E8-F769-72E8-090A91ACC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21298"/>
                <a:ext cx="2724539" cy="14898"/>
              </a:xfrm>
              <a:prstGeom prst="line">
                <a:avLst/>
              </a:prstGeom>
              <a:ln>
                <a:solidFill>
                  <a:srgbClr val="F59F2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0E4BB8B-C170-C5E8-8739-09CC405C47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95722" y="436196"/>
                <a:ext cx="2096278" cy="0"/>
              </a:xfrm>
              <a:prstGeom prst="line">
                <a:avLst/>
              </a:prstGeom>
              <a:ln>
                <a:solidFill>
                  <a:srgbClr val="F59F2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4CBD67-65EE-F88A-266E-16E3030068F7}"/>
                </a:ext>
              </a:extLst>
            </p:cNvPr>
            <p:cNvSpPr txBox="1"/>
            <p:nvPr/>
          </p:nvSpPr>
          <p:spPr>
            <a:xfrm>
              <a:off x="3652157" y="144299"/>
              <a:ext cx="56297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srgbClr val="F59F26"/>
                </a:solidFill>
                <a:effectLst/>
                <a:uLnTx/>
                <a:uFillTx/>
                <a:latin typeface="Calibiri"/>
                <a:ea typeface="+mn-ea"/>
                <a:cs typeface="+mn-cs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4" y="837998"/>
            <a:ext cx="8278586" cy="587569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C8A976-5528-E874-3662-483FBD71AACE}"/>
              </a:ext>
            </a:extLst>
          </p:cNvPr>
          <p:cNvSpPr/>
          <p:nvPr/>
        </p:nvSpPr>
        <p:spPr>
          <a:xfrm>
            <a:off x="3321698" y="266701"/>
            <a:ext cx="5812971" cy="4166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Attrition rate for all Departments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E2D820-F676-4B65-0F24-206BDDA63648}"/>
              </a:ext>
            </a:extLst>
          </p:cNvPr>
          <p:cNvSpPr/>
          <p:nvPr/>
        </p:nvSpPr>
        <p:spPr>
          <a:xfrm>
            <a:off x="382555" y="837997"/>
            <a:ext cx="3088433" cy="57533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in KPI – 1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shown Department wise Attrition rate in line chart.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other department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have highest attrition rate following by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Development 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have lowest Attrition rate.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of every department doesn’t have much difference, which shows, we must have to focus on every department to retain employees.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9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74454C-6048-31F4-97A5-B452FA7A3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30" y="421298"/>
            <a:ext cx="2771192" cy="0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C1D8C3-B24D-BA8C-D113-F55035BE7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470571" y="421298"/>
            <a:ext cx="2721429" cy="14898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7AE337-6B91-A032-BF02-1EF334CE2310}"/>
              </a:ext>
            </a:extLst>
          </p:cNvPr>
          <p:cNvSpPr txBox="1"/>
          <p:nvPr/>
        </p:nvSpPr>
        <p:spPr>
          <a:xfrm>
            <a:off x="2864499" y="144299"/>
            <a:ext cx="640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 Hourly rate of Male Research Scientist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53"/>
          <a:stretch/>
        </p:blipFill>
        <p:spPr>
          <a:xfrm>
            <a:off x="3934437" y="755780"/>
            <a:ext cx="7935985" cy="59579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AC7761-9E3F-6B8F-04E9-CF3E76F5967B}"/>
              </a:ext>
            </a:extLst>
          </p:cNvPr>
          <p:cNvSpPr/>
          <p:nvPr/>
        </p:nvSpPr>
        <p:spPr>
          <a:xfrm>
            <a:off x="382554" y="755780"/>
            <a:ext cx="3387013" cy="58876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KPI – 2, we gathered information of Hourly Rate of Male of Research Scientist.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Research Scientist hourly rate is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114.45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/-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Research Scientist hourly rate is Rs.115/-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Male &amp; Female hourly rate varies.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1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49CFBC-3F67-B5A6-B3B9-8B5B3707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1298"/>
            <a:ext cx="2985796" cy="36248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B0BAB7-BD8C-BB03-EBD5-A5B2945F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9339944" y="436196"/>
            <a:ext cx="2852056" cy="21350"/>
          </a:xfrm>
          <a:prstGeom prst="line">
            <a:avLst/>
          </a:prstGeom>
          <a:ln>
            <a:solidFill>
              <a:srgbClr val="F59F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58C0F7-2820-E83A-7B32-C91651EF76DF}"/>
              </a:ext>
            </a:extLst>
          </p:cNvPr>
          <p:cNvSpPr txBox="1"/>
          <p:nvPr/>
        </p:nvSpPr>
        <p:spPr>
          <a:xfrm>
            <a:off x="3265714" y="211324"/>
            <a:ext cx="60742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 Total Woking Years by Department</a:t>
            </a:r>
            <a:endParaRPr lang="en-IN" sz="26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03F7C-AF19-E4DC-92D9-0D40F471A6CC}"/>
              </a:ext>
            </a:extLst>
          </p:cNvPr>
          <p:cNvSpPr/>
          <p:nvPr/>
        </p:nvSpPr>
        <p:spPr>
          <a:xfrm>
            <a:off x="214604" y="845321"/>
            <a:ext cx="4180113" cy="58287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KPI - 3 denotes Average of Total Working years by Department through Pie Chart.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Department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total working years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20.36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years &amp;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Department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total working years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20.68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have seen, attrition rate of Hardware Dept. is high &amp; total working years are low compare to other department.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means backbone of the company, It shows we need to focus more on Sales Dept. employees for retention &amp; need to understand mentality of the employees.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C9954-A6ED-BC10-02DE-3AB04C7AC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" t="18756" r="68357" b="32115"/>
          <a:stretch/>
        </p:blipFill>
        <p:spPr>
          <a:xfrm>
            <a:off x="4868091" y="1144756"/>
            <a:ext cx="6905897" cy="51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7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683</TotalTime>
  <Words>1302</Words>
  <Application>Microsoft Office PowerPoint</Application>
  <PresentationFormat>Widescreen</PresentationFormat>
  <Paragraphs>162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Calibiri</vt:lpstr>
      <vt:lpstr>Calibri</vt:lpstr>
      <vt:lpstr>Century Gothic</vt:lpstr>
      <vt:lpstr>Segoe UI Light</vt:lpstr>
      <vt:lpstr>Times New Roman</vt:lpstr>
      <vt:lpstr>Wingdings</vt:lpstr>
      <vt:lpstr>Office Theme</vt:lpstr>
      <vt:lpstr> Employee Retention Analysis Domain : HR Analytics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Retention Analysis Domain : HR Analytics</dc:title>
  <dc:creator>Tanmay Bagul</dc:creator>
  <cp:lastModifiedBy>Yogesh</cp:lastModifiedBy>
  <cp:revision>81</cp:revision>
  <dcterms:created xsi:type="dcterms:W3CDTF">2023-11-27T07:22:16Z</dcterms:created>
  <dcterms:modified xsi:type="dcterms:W3CDTF">2023-12-23T06:06:45Z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