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66" r:id="rId4"/>
    <p:sldId id="259" r:id="rId5"/>
    <p:sldId id="260" r:id="rId6"/>
    <p:sldId id="261" r:id="rId7"/>
    <p:sldId id="270" r:id="rId8"/>
    <p:sldId id="262" r:id="rId9"/>
    <p:sldId id="263"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6" d="100"/>
          <a:sy n="86" d="100"/>
        </p:scale>
        <p:origin x="66"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FFC48A-40A8-4815-BA95-23178E6D29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p>
        </p:txBody>
      </p:sp>
      <p:sp>
        <p:nvSpPr>
          <p:cNvPr id="3" name="Date Placeholder 2">
            <a:extLst>
              <a:ext uri="{FF2B5EF4-FFF2-40B4-BE49-F238E27FC236}">
                <a16:creationId xmlns:a16="http://schemas.microsoft.com/office/drawing/2014/main" id="{030C60B8-AC82-45A9-82DA-49E3C3D8F3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92AD30-3EB1-44F3-99FC-CA174BE79D9D}" type="datetimeFigureOut">
              <a:rPr lang="en-IN" smtClean="0"/>
              <a:t>29-05-2024</a:t>
            </a:fld>
            <a:endParaRPr lang="en-IN"/>
          </a:p>
        </p:txBody>
      </p:sp>
      <p:sp>
        <p:nvSpPr>
          <p:cNvPr id="4" name="Footer Placeholder 3">
            <a:extLst>
              <a:ext uri="{FF2B5EF4-FFF2-40B4-BE49-F238E27FC236}">
                <a16:creationId xmlns:a16="http://schemas.microsoft.com/office/drawing/2014/main" id="{4B0A9232-31CD-406D-82AE-EA68BC6064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3C2C502-FE3D-48CE-962A-D0C5905217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54DA78-81CE-4CDA-BCDF-F9A71A5A3A2B}" type="slidenum">
              <a:rPr lang="en-IN" smtClean="0"/>
              <a:t>‹#›</a:t>
            </a:fld>
            <a:endParaRPr lang="en-IN"/>
          </a:p>
        </p:txBody>
      </p:sp>
    </p:spTree>
    <p:extLst>
      <p:ext uri="{BB962C8B-B14F-4D97-AF65-F5344CB8AC3E}">
        <p14:creationId xmlns:p14="http://schemas.microsoft.com/office/powerpoint/2010/main" val="1579651629"/>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18E6E-0D61-4A63-AE58-B654B59B306F}" type="datetimeFigureOut">
              <a:rPr lang="en-IN" smtClean="0"/>
              <a:t>29-05-2024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1FFA8-44D0-41D2-B252-050984594A0C}" type="slidenum">
              <a:rPr lang="en-IN" smtClean="0"/>
              <a:t>‹#›</a:t>
            </a:fld>
            <a:endParaRPr lang="en-IN"/>
          </a:p>
        </p:txBody>
      </p:sp>
    </p:spTree>
    <p:extLst>
      <p:ext uri="{BB962C8B-B14F-4D97-AF65-F5344CB8AC3E}">
        <p14:creationId xmlns:p14="http://schemas.microsoft.com/office/powerpoint/2010/main" val="382749563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19C-4D3B-4283-B632-5CFB8FB95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01616-88CA-4437-B1B8-62F6DEE62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F3850B-84AC-47FE-8838-BED318289AFF}"/>
              </a:ext>
            </a:extLst>
          </p:cNvPr>
          <p:cNvSpPr>
            <a:spLocks noGrp="1"/>
          </p:cNvSpPr>
          <p:nvPr>
            <p:ph type="dt" sz="half" idx="10"/>
          </p:nvPr>
        </p:nvSpPr>
        <p:spPr/>
        <p:txBody>
          <a:bodyPr/>
          <a:lstStyle/>
          <a:p>
            <a:fld id="{E68BAC6A-A91B-473B-A90E-04D6A6B29CE7}" type="datetime1">
              <a:rPr lang="en-IN" smtClean="0"/>
              <a:t>29-05-2024</a:t>
            </a:fld>
            <a:endParaRPr lang="en-IN"/>
          </a:p>
        </p:txBody>
      </p:sp>
      <p:sp>
        <p:nvSpPr>
          <p:cNvPr id="5" name="Footer Placeholder 4">
            <a:extLst>
              <a:ext uri="{FF2B5EF4-FFF2-40B4-BE49-F238E27FC236}">
                <a16:creationId xmlns:a16="http://schemas.microsoft.com/office/drawing/2014/main" id="{A34EC73D-0A8A-4950-9FD7-487AC00EA584}"/>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DF5618BE-0643-45DA-993E-5938F8F8B2D6}"/>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111450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5A84-E335-48CC-A676-05D91F6A70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0F8BF-FFBC-41F7-B2B0-2CF3804EE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5955D-CA90-44D7-BF8E-BC38A3F36D97}"/>
              </a:ext>
            </a:extLst>
          </p:cNvPr>
          <p:cNvSpPr>
            <a:spLocks noGrp="1"/>
          </p:cNvSpPr>
          <p:nvPr>
            <p:ph type="dt" sz="half" idx="10"/>
          </p:nvPr>
        </p:nvSpPr>
        <p:spPr/>
        <p:txBody>
          <a:bodyPr/>
          <a:lstStyle/>
          <a:p>
            <a:fld id="{3A362C73-B261-4FD4-BAD4-0AD039A7E604}" type="datetime1">
              <a:rPr lang="en-IN" smtClean="0"/>
              <a:t>29-05-2024</a:t>
            </a:fld>
            <a:endParaRPr lang="en-IN"/>
          </a:p>
        </p:txBody>
      </p:sp>
      <p:sp>
        <p:nvSpPr>
          <p:cNvPr id="5" name="Footer Placeholder 4">
            <a:extLst>
              <a:ext uri="{FF2B5EF4-FFF2-40B4-BE49-F238E27FC236}">
                <a16:creationId xmlns:a16="http://schemas.microsoft.com/office/drawing/2014/main" id="{870CB078-D83E-4166-A02C-B6B163DA9360}"/>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DCF2FEF6-C837-419F-8835-DC22EF83E19E}"/>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27120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401E9-8805-42DB-AC72-2AE0FF03F7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EB009-1E61-4516-B850-2D2767C6B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E6585-E3B2-43BE-AAE1-443822B2FC44}"/>
              </a:ext>
            </a:extLst>
          </p:cNvPr>
          <p:cNvSpPr>
            <a:spLocks noGrp="1"/>
          </p:cNvSpPr>
          <p:nvPr>
            <p:ph type="dt" sz="half" idx="10"/>
          </p:nvPr>
        </p:nvSpPr>
        <p:spPr/>
        <p:txBody>
          <a:bodyPr/>
          <a:lstStyle/>
          <a:p>
            <a:fld id="{B1365B16-E566-4C1A-A21C-527B43D72336}" type="datetime1">
              <a:rPr lang="en-IN" smtClean="0"/>
              <a:t>29-05-2024</a:t>
            </a:fld>
            <a:endParaRPr lang="en-IN"/>
          </a:p>
        </p:txBody>
      </p:sp>
      <p:sp>
        <p:nvSpPr>
          <p:cNvPr id="5" name="Footer Placeholder 4">
            <a:extLst>
              <a:ext uri="{FF2B5EF4-FFF2-40B4-BE49-F238E27FC236}">
                <a16:creationId xmlns:a16="http://schemas.microsoft.com/office/drawing/2014/main" id="{788DC36A-90BB-45C6-86EC-EF77DE5E67FC}"/>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95E6A805-3800-4CB1-9ADA-94754454EBCF}"/>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74983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83C3-5D56-47C4-BAAA-0AEE6B039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5191E-F147-465C-B1BC-F3192025C9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84D21-8E56-4941-93C0-57B67E22C5FD}"/>
              </a:ext>
            </a:extLst>
          </p:cNvPr>
          <p:cNvSpPr>
            <a:spLocks noGrp="1"/>
          </p:cNvSpPr>
          <p:nvPr>
            <p:ph type="dt" sz="half" idx="10"/>
          </p:nvPr>
        </p:nvSpPr>
        <p:spPr/>
        <p:txBody>
          <a:bodyPr/>
          <a:lstStyle/>
          <a:p>
            <a:fld id="{E0953B88-9E2F-4E0D-BEB5-9512ABE20021}" type="datetime1">
              <a:rPr lang="en-IN" smtClean="0"/>
              <a:t>29-05-2024</a:t>
            </a:fld>
            <a:endParaRPr lang="en-IN"/>
          </a:p>
        </p:txBody>
      </p:sp>
      <p:sp>
        <p:nvSpPr>
          <p:cNvPr id="5" name="Footer Placeholder 4">
            <a:extLst>
              <a:ext uri="{FF2B5EF4-FFF2-40B4-BE49-F238E27FC236}">
                <a16:creationId xmlns:a16="http://schemas.microsoft.com/office/drawing/2014/main" id="{CD79476B-12F5-4CE0-8BED-CC7E02D0513A}"/>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2A82A1D1-2DC0-4EB9-B1C0-3D0A17261884}"/>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52406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532-2579-487E-A806-FE059BC2E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1D22E9-2061-45FA-973E-DC229F8B3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E1C65-23E2-4167-B173-FA4734A19564}"/>
              </a:ext>
            </a:extLst>
          </p:cNvPr>
          <p:cNvSpPr>
            <a:spLocks noGrp="1"/>
          </p:cNvSpPr>
          <p:nvPr>
            <p:ph type="dt" sz="half" idx="10"/>
          </p:nvPr>
        </p:nvSpPr>
        <p:spPr/>
        <p:txBody>
          <a:bodyPr/>
          <a:lstStyle/>
          <a:p>
            <a:fld id="{43ECD3E1-7812-4A9E-B864-B81937D742C8}" type="datetime1">
              <a:rPr lang="en-IN" smtClean="0"/>
              <a:t>29-05-2024</a:t>
            </a:fld>
            <a:endParaRPr lang="en-IN"/>
          </a:p>
        </p:txBody>
      </p:sp>
      <p:sp>
        <p:nvSpPr>
          <p:cNvPr id="5" name="Footer Placeholder 4">
            <a:extLst>
              <a:ext uri="{FF2B5EF4-FFF2-40B4-BE49-F238E27FC236}">
                <a16:creationId xmlns:a16="http://schemas.microsoft.com/office/drawing/2014/main" id="{FD3BCE50-78C6-4AF3-8C31-1792D834EE3A}"/>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757E728E-FD97-4282-985C-0A8FA934812C}"/>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7590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648D-8839-402E-8EBE-66C675551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9641E8-F7C7-4F72-83E8-E8E8F3A895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11418-08AA-441A-8A66-97EDBEE0A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3319B3-62E9-4A88-A05B-55A69EF5135C}"/>
              </a:ext>
            </a:extLst>
          </p:cNvPr>
          <p:cNvSpPr>
            <a:spLocks noGrp="1"/>
          </p:cNvSpPr>
          <p:nvPr>
            <p:ph type="dt" sz="half" idx="10"/>
          </p:nvPr>
        </p:nvSpPr>
        <p:spPr/>
        <p:txBody>
          <a:bodyPr/>
          <a:lstStyle/>
          <a:p>
            <a:fld id="{F53624A2-7147-41C7-8F51-419AC86CB2DA}" type="datetime1">
              <a:rPr lang="en-IN" smtClean="0"/>
              <a:t>29-05-2024</a:t>
            </a:fld>
            <a:endParaRPr lang="en-IN"/>
          </a:p>
        </p:txBody>
      </p:sp>
      <p:sp>
        <p:nvSpPr>
          <p:cNvPr id="6" name="Footer Placeholder 5">
            <a:extLst>
              <a:ext uri="{FF2B5EF4-FFF2-40B4-BE49-F238E27FC236}">
                <a16:creationId xmlns:a16="http://schemas.microsoft.com/office/drawing/2014/main" id="{5ABF91A1-5E44-452F-A78A-FBA5E47F43F8}"/>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7" name="Slide Number Placeholder 6">
            <a:extLst>
              <a:ext uri="{FF2B5EF4-FFF2-40B4-BE49-F238E27FC236}">
                <a16:creationId xmlns:a16="http://schemas.microsoft.com/office/drawing/2014/main" id="{CEF1FC47-031D-4E2A-B90F-BE2FE414202B}"/>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185720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A536-4AE1-4490-9878-471FF125AA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16612D-5A89-4E9A-90B8-BF7FFA8A8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DF513-E926-411D-8D2B-8831CD309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BBC415-A031-49A9-9DAD-F150409D1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F0D390-93EF-4E83-9F5B-91286149D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8EC721-76DC-43AF-96DF-A0EE7072BAEC}"/>
              </a:ext>
            </a:extLst>
          </p:cNvPr>
          <p:cNvSpPr>
            <a:spLocks noGrp="1"/>
          </p:cNvSpPr>
          <p:nvPr>
            <p:ph type="dt" sz="half" idx="10"/>
          </p:nvPr>
        </p:nvSpPr>
        <p:spPr/>
        <p:txBody>
          <a:bodyPr/>
          <a:lstStyle/>
          <a:p>
            <a:fld id="{2E65227A-EA38-4682-809F-1AB178D82CAD}" type="datetime1">
              <a:rPr lang="en-IN" smtClean="0"/>
              <a:t>29-05-2024</a:t>
            </a:fld>
            <a:endParaRPr lang="en-IN"/>
          </a:p>
        </p:txBody>
      </p:sp>
      <p:sp>
        <p:nvSpPr>
          <p:cNvPr id="8" name="Footer Placeholder 7">
            <a:extLst>
              <a:ext uri="{FF2B5EF4-FFF2-40B4-BE49-F238E27FC236}">
                <a16:creationId xmlns:a16="http://schemas.microsoft.com/office/drawing/2014/main" id="{DCB44597-18DE-4775-8FB6-A97F0DA48910}"/>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9" name="Slide Number Placeholder 8">
            <a:extLst>
              <a:ext uri="{FF2B5EF4-FFF2-40B4-BE49-F238E27FC236}">
                <a16:creationId xmlns:a16="http://schemas.microsoft.com/office/drawing/2014/main" id="{2CC72141-DE0D-4AEB-B511-CB9B54FD6F39}"/>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52167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12DF-0ED8-4277-B395-2A4F842B76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0E3D8E-0ABE-4734-98F8-D36BD9940E0A}"/>
              </a:ext>
            </a:extLst>
          </p:cNvPr>
          <p:cNvSpPr>
            <a:spLocks noGrp="1"/>
          </p:cNvSpPr>
          <p:nvPr>
            <p:ph type="dt" sz="half" idx="10"/>
          </p:nvPr>
        </p:nvSpPr>
        <p:spPr/>
        <p:txBody>
          <a:bodyPr/>
          <a:lstStyle/>
          <a:p>
            <a:fld id="{9090AF2A-080E-4A88-B0AF-245159A4CDC9}" type="datetime1">
              <a:rPr lang="en-IN" smtClean="0"/>
              <a:t>29-05-2024</a:t>
            </a:fld>
            <a:endParaRPr lang="en-IN"/>
          </a:p>
        </p:txBody>
      </p:sp>
      <p:sp>
        <p:nvSpPr>
          <p:cNvPr id="4" name="Footer Placeholder 3">
            <a:extLst>
              <a:ext uri="{FF2B5EF4-FFF2-40B4-BE49-F238E27FC236}">
                <a16:creationId xmlns:a16="http://schemas.microsoft.com/office/drawing/2014/main" id="{510561F1-B38C-461E-85F3-2481751D02A6}"/>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5" name="Slide Number Placeholder 4">
            <a:extLst>
              <a:ext uri="{FF2B5EF4-FFF2-40B4-BE49-F238E27FC236}">
                <a16:creationId xmlns:a16="http://schemas.microsoft.com/office/drawing/2014/main" id="{2E712915-E4FE-415C-9D69-B845A7D83F48}"/>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54736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22E84-AD5B-465F-98D4-488F871AAF00}"/>
              </a:ext>
            </a:extLst>
          </p:cNvPr>
          <p:cNvSpPr>
            <a:spLocks noGrp="1"/>
          </p:cNvSpPr>
          <p:nvPr>
            <p:ph type="dt" sz="half" idx="10"/>
          </p:nvPr>
        </p:nvSpPr>
        <p:spPr/>
        <p:txBody>
          <a:bodyPr/>
          <a:lstStyle/>
          <a:p>
            <a:fld id="{52B649F6-3336-4E62-A4DA-8CA689137BEC}" type="datetime1">
              <a:rPr lang="en-IN" smtClean="0"/>
              <a:t>29-05-2024</a:t>
            </a:fld>
            <a:endParaRPr lang="en-IN"/>
          </a:p>
        </p:txBody>
      </p:sp>
      <p:sp>
        <p:nvSpPr>
          <p:cNvPr id="3" name="Footer Placeholder 2">
            <a:extLst>
              <a:ext uri="{FF2B5EF4-FFF2-40B4-BE49-F238E27FC236}">
                <a16:creationId xmlns:a16="http://schemas.microsoft.com/office/drawing/2014/main" id="{1886C86A-862E-4B6A-B263-B01DE6A5BC64}"/>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4" name="Slide Number Placeholder 3">
            <a:extLst>
              <a:ext uri="{FF2B5EF4-FFF2-40B4-BE49-F238E27FC236}">
                <a16:creationId xmlns:a16="http://schemas.microsoft.com/office/drawing/2014/main" id="{A62333FC-1B71-4E52-BF49-4D36D092009C}"/>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60383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CCDE-35D4-412E-AFAB-C219873FE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7E1492-B8B6-4708-A8C8-A138B0633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300379-D005-4BAC-B925-C13204308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B0578-F2D9-4D73-83B2-F23670EBE97A}"/>
              </a:ext>
            </a:extLst>
          </p:cNvPr>
          <p:cNvSpPr>
            <a:spLocks noGrp="1"/>
          </p:cNvSpPr>
          <p:nvPr>
            <p:ph type="dt" sz="half" idx="10"/>
          </p:nvPr>
        </p:nvSpPr>
        <p:spPr/>
        <p:txBody>
          <a:bodyPr/>
          <a:lstStyle/>
          <a:p>
            <a:fld id="{68BC179E-15EB-4A92-9A06-B8176C6C8A64}" type="datetime1">
              <a:rPr lang="en-IN" smtClean="0"/>
              <a:t>29-05-2024</a:t>
            </a:fld>
            <a:endParaRPr lang="en-IN"/>
          </a:p>
        </p:txBody>
      </p:sp>
      <p:sp>
        <p:nvSpPr>
          <p:cNvPr id="6" name="Footer Placeholder 5">
            <a:extLst>
              <a:ext uri="{FF2B5EF4-FFF2-40B4-BE49-F238E27FC236}">
                <a16:creationId xmlns:a16="http://schemas.microsoft.com/office/drawing/2014/main" id="{C24F134B-4FB5-46E9-8513-DB4C9B2EE88F}"/>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7" name="Slide Number Placeholder 6">
            <a:extLst>
              <a:ext uri="{FF2B5EF4-FFF2-40B4-BE49-F238E27FC236}">
                <a16:creationId xmlns:a16="http://schemas.microsoft.com/office/drawing/2014/main" id="{F0EE61B3-BD8A-43AB-BB10-5B53A90AD79F}"/>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9417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223D-FF11-4AE7-973E-C90327524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0DF81C-EE9D-4D7F-A967-067231447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3EF43-9D88-4586-A760-098C14750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BD912-76F0-4805-9E0D-7C09F249E8E9}"/>
              </a:ext>
            </a:extLst>
          </p:cNvPr>
          <p:cNvSpPr>
            <a:spLocks noGrp="1"/>
          </p:cNvSpPr>
          <p:nvPr>
            <p:ph type="dt" sz="half" idx="10"/>
          </p:nvPr>
        </p:nvSpPr>
        <p:spPr/>
        <p:txBody>
          <a:bodyPr/>
          <a:lstStyle/>
          <a:p>
            <a:fld id="{045C5B34-9F94-40EC-911F-D5B5FF23FB31}" type="datetime1">
              <a:rPr lang="en-IN" smtClean="0"/>
              <a:t>29-05-2024</a:t>
            </a:fld>
            <a:endParaRPr lang="en-IN"/>
          </a:p>
        </p:txBody>
      </p:sp>
      <p:sp>
        <p:nvSpPr>
          <p:cNvPr id="6" name="Footer Placeholder 5">
            <a:extLst>
              <a:ext uri="{FF2B5EF4-FFF2-40B4-BE49-F238E27FC236}">
                <a16:creationId xmlns:a16="http://schemas.microsoft.com/office/drawing/2014/main" id="{BA50FEFC-E6F0-4221-8F91-DEE76671F228}"/>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7" name="Slide Number Placeholder 6">
            <a:extLst>
              <a:ext uri="{FF2B5EF4-FFF2-40B4-BE49-F238E27FC236}">
                <a16:creationId xmlns:a16="http://schemas.microsoft.com/office/drawing/2014/main" id="{770A78C8-FCAB-43A2-9CE6-A2768B5DABF9}"/>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826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EB43A-BD9E-4874-BFFB-60C4AC61A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276C3F-335A-4DB7-9751-C78105CE3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7C449-54C2-463E-BDDF-5F5299CBA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2B17B-ED7F-41D4-8FD8-884B8E995DBB}" type="datetime1">
              <a:rPr lang="en-IN" smtClean="0"/>
              <a:t>29-05-2024</a:t>
            </a:fld>
            <a:endParaRPr lang="en-IN"/>
          </a:p>
        </p:txBody>
      </p:sp>
      <p:sp>
        <p:nvSpPr>
          <p:cNvPr id="5" name="Footer Placeholder 4">
            <a:extLst>
              <a:ext uri="{FF2B5EF4-FFF2-40B4-BE49-F238E27FC236}">
                <a16:creationId xmlns:a16="http://schemas.microsoft.com/office/drawing/2014/main" id="{E9337EE8-8318-4653-A49C-0E3AAA3CE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B85FA26E-3201-463F-ACF3-CBF98D3B2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7CD7D-2DE7-4E97-993E-733569484B37}" type="slidenum">
              <a:rPr lang="en-IN" smtClean="0"/>
              <a:t>‹#›</a:t>
            </a:fld>
            <a:endParaRPr lang="en-IN"/>
          </a:p>
        </p:txBody>
      </p:sp>
    </p:spTree>
    <p:extLst>
      <p:ext uri="{BB962C8B-B14F-4D97-AF65-F5344CB8AC3E}">
        <p14:creationId xmlns:p14="http://schemas.microsoft.com/office/powerpoint/2010/main" val="78777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journal.ijresm.com/index.php/ijresm/article/view/1026"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107712" y="1391137"/>
            <a:ext cx="11842810" cy="5256757"/>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sz="2800" b="1" dirty="0">
                <a:solidFill>
                  <a:srgbClr val="002060"/>
                </a:solidFill>
                <a:latin typeface="Comic Sans MS" panose="030F0702030302020204" pitchFamily="66" charset="0"/>
              </a:rPr>
              <a:t>5th International Conference on Data Analytics &amp; Management </a:t>
            </a:r>
          </a:p>
          <a:p>
            <a:r>
              <a:rPr lang="en-US" sz="2800" b="1" dirty="0">
                <a:solidFill>
                  <a:srgbClr val="002060"/>
                </a:solidFill>
                <a:latin typeface="Comic Sans MS" panose="030F0702030302020204" pitchFamily="66" charset="0"/>
              </a:rPr>
              <a:t>(ICDAM-2024)</a:t>
            </a:r>
          </a:p>
          <a:p>
            <a:r>
              <a:rPr lang="en-IN" b="1" dirty="0">
                <a:solidFill>
                  <a:srgbClr val="002060"/>
                </a:solidFill>
                <a:latin typeface="Comic Sans MS" panose="030F0702030302020204" pitchFamily="66" charset="0"/>
              </a:rPr>
              <a:t>14th &amp; 15</a:t>
            </a:r>
            <a:r>
              <a:rPr lang="en-IN" b="1" baseline="30000" dirty="0">
                <a:solidFill>
                  <a:srgbClr val="002060"/>
                </a:solidFill>
                <a:latin typeface="Comic Sans MS" panose="030F0702030302020204" pitchFamily="66" charset="0"/>
              </a:rPr>
              <a:t>th</a:t>
            </a:r>
            <a:r>
              <a:rPr lang="en-IN" b="1" dirty="0">
                <a:solidFill>
                  <a:srgbClr val="002060"/>
                </a:solidFill>
                <a:latin typeface="Comic Sans MS" panose="030F0702030302020204" pitchFamily="66" charset="0"/>
              </a:rPr>
              <a:t> June 2024</a:t>
            </a:r>
          </a:p>
          <a:p>
            <a:endParaRPr lang="en-IN" sz="1400" dirty="0">
              <a:latin typeface="Comic Sans MS" panose="030F0702030302020204" pitchFamily="66" charset="0"/>
            </a:endParaRPr>
          </a:p>
          <a:p>
            <a:r>
              <a:rPr lang="en-US" sz="3200" b="1" dirty="0">
                <a:latin typeface="Comic Sans MS" panose="030F0702030302020204" pitchFamily="66" charset="0"/>
              </a:rPr>
              <a:t>A Comprehensive Study for Enhancing MNIST</a:t>
            </a:r>
          </a:p>
          <a:p>
            <a:r>
              <a:rPr lang="en-US" sz="3200" b="1" dirty="0">
                <a:latin typeface="Comic Sans MS" panose="030F0702030302020204" pitchFamily="66" charset="0"/>
              </a:rPr>
              <a:t>Handwritten Digit Recognition using Convolutional</a:t>
            </a:r>
          </a:p>
          <a:p>
            <a:r>
              <a:rPr lang="en-US" sz="3200" b="1" dirty="0">
                <a:latin typeface="Comic Sans MS" panose="030F0702030302020204" pitchFamily="66" charset="0"/>
              </a:rPr>
              <a:t>Neural Networks</a:t>
            </a:r>
          </a:p>
          <a:p>
            <a:endParaRPr lang="en-IN" sz="1400" b="1" dirty="0">
              <a:latin typeface="Comic Sans MS" panose="030F0702030302020204" pitchFamily="66" charset="0"/>
            </a:endParaRPr>
          </a:p>
          <a:p>
            <a:r>
              <a:rPr lang="en-IN" sz="1400" b="1" dirty="0">
                <a:latin typeface="Comic Sans MS" panose="030F0702030302020204" pitchFamily="66" charset="0"/>
              </a:rPr>
              <a:t>Paper ID -177</a:t>
            </a:r>
          </a:p>
          <a:p>
            <a:endParaRPr lang="en-IN" sz="1400" b="1" dirty="0">
              <a:latin typeface="Comic Sans MS" panose="030F0702030302020204" pitchFamily="66" charset="0"/>
            </a:endParaRPr>
          </a:p>
          <a:p>
            <a:r>
              <a:rPr lang="en-IN" sz="1800" b="1">
                <a:latin typeface="Comic Sans MS" panose="030F0702030302020204" pitchFamily="66" charset="0"/>
              </a:rPr>
              <a:t>Authors</a:t>
            </a:r>
            <a:endParaRPr lang="en-IN" sz="1800" b="1" dirty="0">
              <a:latin typeface="Comic Sans MS" panose="030F0702030302020204" pitchFamily="66" charset="0"/>
            </a:endParaRPr>
          </a:p>
          <a:p>
            <a:r>
              <a:rPr lang="en-IN" sz="1800" b="1" dirty="0">
                <a:latin typeface="Comic Sans MS" panose="030F0702030302020204" pitchFamily="66" charset="0"/>
              </a:rPr>
              <a:t>YOGESH DEVTULLA(Student)</a:t>
            </a:r>
          </a:p>
          <a:p>
            <a:r>
              <a:rPr lang="en-IN" sz="1800" b="1" dirty="0">
                <a:latin typeface="Comic Sans MS" panose="030F0702030302020204" pitchFamily="66" charset="0"/>
              </a:rPr>
              <a:t>RISHIKA RAJ(Student)</a:t>
            </a:r>
            <a:endParaRPr lang="en-IN" sz="1400" dirty="0">
              <a:latin typeface="Comic Sans MS" panose="030F0702030302020204" pitchFamily="66" charset="0"/>
            </a:endParaRPr>
          </a:p>
          <a:p>
            <a:endParaRPr lang="en-IN" sz="1400" dirty="0">
              <a:latin typeface="Comic Sans MS" panose="030F0702030302020204" pitchFamily="66" charset="0"/>
            </a:endParaRPr>
          </a:p>
        </p:txBody>
      </p:sp>
      <p:pic>
        <p:nvPicPr>
          <p:cNvPr id="9" name="Picture 2" descr="Journal Indexation">
            <a:extLst>
              <a:ext uri="{FF2B5EF4-FFF2-40B4-BE49-F238E27FC236}">
                <a16:creationId xmlns:a16="http://schemas.microsoft.com/office/drawing/2014/main" id="{F31B74DC-B8BE-D4F5-353A-9849D9E7B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D6B854A-98A1-95A7-8B25-3D8459E50B22}"/>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13" name="Picture 12">
            <a:extLst>
              <a:ext uri="{FF2B5EF4-FFF2-40B4-BE49-F238E27FC236}">
                <a16:creationId xmlns:a16="http://schemas.microsoft.com/office/drawing/2014/main" id="{4BE8463C-366A-2BCA-FBF0-8E1EAC01FC75}"/>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4" name="Picture 3"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37B8E793-61BF-09B1-7CF5-1BA57E162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6" name="Picture 5">
            <a:extLst>
              <a:ext uri="{FF2B5EF4-FFF2-40B4-BE49-F238E27FC236}">
                <a16:creationId xmlns:a16="http://schemas.microsoft.com/office/drawing/2014/main" id="{E6966820-1A8E-2DE9-DB97-163859BE9A9F}"/>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5CDA4093-0CFA-A0D3-94C0-441889C68938}"/>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15" name="Picture 14">
            <a:extLst>
              <a:ext uri="{FF2B5EF4-FFF2-40B4-BE49-F238E27FC236}">
                <a16:creationId xmlns:a16="http://schemas.microsoft.com/office/drawing/2014/main" id="{96A12D73-B88F-DFC1-2DB3-BF52F4292B94}"/>
              </a:ext>
            </a:extLst>
          </p:cNvPr>
          <p:cNvPicPr>
            <a:picLocks noChangeAspect="1"/>
          </p:cNvPicPr>
          <p:nvPr/>
        </p:nvPicPr>
        <p:blipFill>
          <a:blip r:embed="rId8"/>
          <a:stretch>
            <a:fillRect/>
          </a:stretch>
        </p:blipFill>
        <p:spPr>
          <a:xfrm>
            <a:off x="5483596" y="74831"/>
            <a:ext cx="1326779" cy="1162795"/>
          </a:xfrm>
          <a:prstGeom prst="rect">
            <a:avLst/>
          </a:prstGeom>
        </p:spPr>
      </p:pic>
    </p:spTree>
    <p:extLst>
      <p:ext uri="{BB962C8B-B14F-4D97-AF65-F5344CB8AC3E}">
        <p14:creationId xmlns:p14="http://schemas.microsoft.com/office/powerpoint/2010/main" val="428981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8. COMPARATIVE ANALYSIS: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19DB1F3B-EBBB-EAFD-0A83-F7AECA9ACF26}"/>
              </a:ext>
            </a:extLst>
          </p:cNvPr>
          <p:cNvSpPr>
            <a:spLocks noGrp="1"/>
          </p:cNvSpPr>
          <p:nvPr>
            <p:ph type="ftr" sz="quarter" idx="11"/>
          </p:nvPr>
        </p:nvSpPr>
        <p:spPr>
          <a:xfrm>
            <a:off x="343144" y="6459872"/>
            <a:ext cx="11730487" cy="36512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0F4D1636-399D-3311-D14D-B9EC5C658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C400333-83B6-BB7B-A12C-4EAA5F682F23}"/>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D85ABC68-DECE-97D1-333A-A5705E784D7E}"/>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D19C45E9-EBAF-F749-038C-DEDBFE7EA1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7162A16B-90DC-A549-676B-11DC5923A819}"/>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E8873D7A-CE04-A33A-7B83-3E7EBFA9921E}"/>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9875C1DF-D119-2275-F64F-2DFF84DF90A1}"/>
              </a:ext>
            </a:extLst>
          </p:cNvPr>
          <p:cNvPicPr>
            <a:picLocks noChangeAspect="1"/>
          </p:cNvPicPr>
          <p:nvPr/>
        </p:nvPicPr>
        <p:blipFill>
          <a:blip r:embed="rId8"/>
          <a:stretch>
            <a:fillRect/>
          </a:stretch>
        </p:blipFill>
        <p:spPr>
          <a:xfrm>
            <a:off x="5483596" y="74831"/>
            <a:ext cx="1326779" cy="1162795"/>
          </a:xfrm>
          <a:prstGeom prst="rect">
            <a:avLst/>
          </a:prstGeom>
        </p:spPr>
      </p:pic>
      <p:pic>
        <p:nvPicPr>
          <p:cNvPr id="11" name="Picture 10">
            <a:extLst>
              <a:ext uri="{FF2B5EF4-FFF2-40B4-BE49-F238E27FC236}">
                <a16:creationId xmlns:a16="http://schemas.microsoft.com/office/drawing/2014/main" id="{E1BE95ED-08FE-7324-D586-CCB96079CB32}"/>
              </a:ext>
            </a:extLst>
          </p:cNvPr>
          <p:cNvPicPr>
            <a:picLocks noChangeAspect="1"/>
          </p:cNvPicPr>
          <p:nvPr/>
        </p:nvPicPr>
        <p:blipFill>
          <a:blip r:embed="rId9"/>
          <a:stretch>
            <a:fillRect/>
          </a:stretch>
        </p:blipFill>
        <p:spPr>
          <a:xfrm>
            <a:off x="512305" y="2105206"/>
            <a:ext cx="4314619" cy="4271544"/>
          </a:xfrm>
          <a:prstGeom prst="rect">
            <a:avLst/>
          </a:prstGeom>
        </p:spPr>
      </p:pic>
      <p:pic>
        <p:nvPicPr>
          <p:cNvPr id="13" name="Picture 12">
            <a:extLst>
              <a:ext uri="{FF2B5EF4-FFF2-40B4-BE49-F238E27FC236}">
                <a16:creationId xmlns:a16="http://schemas.microsoft.com/office/drawing/2014/main" id="{7BB75858-54DC-CCB0-89F7-F5907C0437B7}"/>
              </a:ext>
            </a:extLst>
          </p:cNvPr>
          <p:cNvPicPr>
            <a:picLocks noChangeAspect="1"/>
          </p:cNvPicPr>
          <p:nvPr/>
        </p:nvPicPr>
        <p:blipFill>
          <a:blip r:embed="rId10"/>
          <a:stretch>
            <a:fillRect/>
          </a:stretch>
        </p:blipFill>
        <p:spPr>
          <a:xfrm>
            <a:off x="6708338" y="1936829"/>
            <a:ext cx="4188230" cy="4319884"/>
          </a:xfrm>
          <a:prstGeom prst="rect">
            <a:avLst/>
          </a:prstGeom>
        </p:spPr>
      </p:pic>
    </p:spTree>
    <p:extLst>
      <p:ext uri="{BB962C8B-B14F-4D97-AF65-F5344CB8AC3E}">
        <p14:creationId xmlns:p14="http://schemas.microsoft.com/office/powerpoint/2010/main" val="10200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571625"/>
            <a:ext cx="11407806" cy="4820297"/>
          </a:xfrm>
        </p:spPr>
        <p:style>
          <a:lnRef idx="2">
            <a:schemeClr val="dk1"/>
          </a:lnRef>
          <a:fillRef idx="1">
            <a:schemeClr val="lt1"/>
          </a:fillRef>
          <a:effectRef idx="0">
            <a:schemeClr val="dk1"/>
          </a:effectRef>
          <a:fontRef idx="minor">
            <a:schemeClr val="dk1"/>
          </a:fontRef>
        </p:style>
        <p:txBody>
          <a:bodyPr>
            <a:normAutofit/>
          </a:bodyPr>
          <a:lstStyle/>
          <a:p>
            <a:pPr algn="l">
              <a:lnSpc>
                <a:spcPct val="150000"/>
              </a:lnSpc>
            </a:pPr>
            <a:r>
              <a:rPr lang="en-IN" dirty="0">
                <a:latin typeface="Comic Sans MS" panose="030F0702030302020204" pitchFamily="66" charset="0"/>
              </a:rPr>
              <a:t>9. CONCLUSION &amp; FUTURE WORK :</a:t>
            </a:r>
          </a:p>
          <a:p>
            <a:pPr algn="l">
              <a:lnSpc>
                <a:spcPct val="100000"/>
              </a:lnSpc>
            </a:pPr>
            <a:r>
              <a:rPr lang="en-US" sz="1700" dirty="0">
                <a:latin typeface="Comic Sans MS" panose="030F0702030302020204" pitchFamily="66" charset="0"/>
              </a:rPr>
              <a:t>The project successfully created an advanced algorithm using AI and machine learning, achieving a 95.23% average accuracy.</a:t>
            </a:r>
          </a:p>
          <a:p>
            <a:pPr algn="l">
              <a:lnSpc>
                <a:spcPct val="100000"/>
              </a:lnSpc>
            </a:pPr>
            <a:r>
              <a:rPr lang="en-US" sz="1700" dirty="0">
                <a:latin typeface="Comic Sans MS" panose="030F0702030302020204" pitchFamily="66" charset="0"/>
              </a:rPr>
              <a:t>Utilized computer vision techniques from the OpenCV package to manage the inherent variability in handwritten digit size, width, orientation, and margin alignment, enhancing system resilience and adaptability.</a:t>
            </a:r>
          </a:p>
          <a:p>
            <a:pPr algn="l">
              <a:lnSpc>
                <a:spcPct val="100000"/>
              </a:lnSpc>
            </a:pPr>
            <a:r>
              <a:rPr lang="en-US" sz="1700" dirty="0">
                <a:latin typeface="Comic Sans MS" panose="030F0702030302020204" pitchFamily="66" charset="0"/>
              </a:rPr>
              <a:t>Significant progress in distinguishing visually similar numbers (e.g., 1 and 7, 5 and 6, 3 and 8), ensuring more accurate and dependable digit recognition across different handwriting styles.</a:t>
            </a:r>
          </a:p>
          <a:p>
            <a:pPr algn="l">
              <a:lnSpc>
                <a:spcPct val="100000"/>
              </a:lnSpc>
            </a:pPr>
            <a:r>
              <a:rPr lang="en-US" sz="1700" dirty="0">
                <a:latin typeface="Comic Sans MS" panose="030F0702030302020204" pitchFamily="66" charset="0"/>
              </a:rPr>
              <a:t>Implemented techniques like Gaussian blur to overcome challenges from poor lighting and pixelated images, bolstering the model's robustness for practical applications.</a:t>
            </a:r>
          </a:p>
          <a:p>
            <a:pPr algn="l">
              <a:lnSpc>
                <a:spcPct val="100000"/>
              </a:lnSpc>
            </a:pPr>
            <a:r>
              <a:rPr lang="en-US" sz="1700" dirty="0">
                <a:latin typeface="Comic Sans MS" panose="030F0702030302020204" pitchFamily="66" charset="0"/>
              </a:rPr>
              <a:t>The project lays a strong foundation for future developments, with potential expansions to include more features and applications in document processing and automated data entry.</a:t>
            </a:r>
          </a:p>
          <a:p>
            <a:pPr algn="l">
              <a:lnSpc>
                <a:spcPct val="100000"/>
              </a:lnSpc>
            </a:pPr>
            <a:r>
              <a:rPr lang="en-US" sz="1700" dirty="0">
                <a:latin typeface="Comic Sans MS" panose="030F0702030302020204" pitchFamily="66" charset="0"/>
              </a:rPr>
              <a:t>Demonstrates the integration of cutting-edge AI methods with practical computer vision applications, marking substantial progress in the field and establishing a basis for continued innovation.</a:t>
            </a:r>
            <a:endParaRPr lang="en-IN" sz="1700"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23CDFE78-ED97-1279-FB44-729173AA3F93}"/>
              </a:ext>
            </a:extLst>
          </p:cNvPr>
          <p:cNvSpPr>
            <a:spLocks noGrp="1"/>
          </p:cNvSpPr>
          <p:nvPr>
            <p:ph type="ftr" sz="quarter" idx="11"/>
          </p:nvPr>
        </p:nvSpPr>
        <p:spPr>
          <a:xfrm>
            <a:off x="343145" y="6439911"/>
            <a:ext cx="11607378" cy="36512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EF54F3FF-84F0-3948-D7D2-901F1C21D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F1E194-2A13-0DD7-52D5-1C29E784F637}"/>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B9DB14BA-884E-8ED8-7473-61CF6604ECF0}"/>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D3E8E70A-15AA-E2A2-C00B-72F4DD825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2970B5D6-7143-1850-ACF4-A762617AA098}"/>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ED9F6531-B5B3-2220-32E9-C0155C640FC0}"/>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36C9E688-5394-3C12-0091-C77477ED2808}"/>
              </a:ext>
            </a:extLst>
          </p:cNvPr>
          <p:cNvPicPr>
            <a:picLocks noChangeAspect="1"/>
          </p:cNvPicPr>
          <p:nvPr/>
        </p:nvPicPr>
        <p:blipFill>
          <a:blip r:embed="rId8"/>
          <a:stretch>
            <a:fillRect/>
          </a:stretch>
        </p:blipFill>
        <p:spPr>
          <a:xfrm>
            <a:off x="5483596" y="74831"/>
            <a:ext cx="1326779" cy="1162795"/>
          </a:xfrm>
          <a:prstGeom prst="rect">
            <a:avLst/>
          </a:prstGeom>
        </p:spPr>
      </p:pic>
    </p:spTree>
    <p:extLst>
      <p:ext uri="{BB962C8B-B14F-4D97-AF65-F5344CB8AC3E}">
        <p14:creationId xmlns:p14="http://schemas.microsoft.com/office/powerpoint/2010/main" val="118432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733550"/>
            <a:ext cx="11407806" cy="4658372"/>
          </a:xfrm>
        </p:spPr>
        <p:style>
          <a:lnRef idx="2">
            <a:schemeClr val="dk1"/>
          </a:lnRef>
          <a:fillRef idx="1">
            <a:schemeClr val="lt1"/>
          </a:fillRef>
          <a:effectRef idx="0">
            <a:schemeClr val="dk1"/>
          </a:effectRef>
          <a:fontRef idx="minor">
            <a:schemeClr val="dk1"/>
          </a:fontRef>
        </p:style>
        <p:txBody>
          <a:bodyPr>
            <a:normAutofit/>
          </a:bodyPr>
          <a:lstStyle/>
          <a:p>
            <a:pPr algn="l"/>
            <a:r>
              <a:rPr lang="en-IN" dirty="0">
                <a:latin typeface="Comic Sans MS" panose="030F0702030302020204" pitchFamily="66" charset="0"/>
              </a:rPr>
              <a:t>10. REFERENCES :</a:t>
            </a:r>
          </a:p>
          <a:p>
            <a:pPr algn="l"/>
            <a:r>
              <a:rPr lang="en-IN" sz="1200" dirty="0">
                <a:latin typeface="Comic Sans MS" panose="030F0702030302020204" pitchFamily="66" charset="0"/>
              </a:rPr>
              <a:t>[1]Chakraborty, P., Jahanapi, S.S. and Choudhury, T. (2021a) ‘Bangla handwritten digit recognition’, Cyber Intelligence and Information Retrieval, pp. 149–159. doi:10.1007/978-981-16-4284-5_14.</a:t>
            </a:r>
          </a:p>
          <a:p>
            <a:pPr algn="l"/>
            <a:r>
              <a:rPr lang="en-IN" sz="1200" dirty="0">
                <a:latin typeface="Comic Sans MS" panose="030F0702030302020204" pitchFamily="66" charset="0"/>
              </a:rPr>
              <a:t>[2] Chakraborty, P., Jahanapi, S.S. and Choudhury, T. (2021a) ‘Bangla handwritten digit recognition’, Cyber Intelligence and Information Retrieval, pp. 149–159. doi:10.1007/978-981-16-4284-5_14.</a:t>
            </a:r>
          </a:p>
          <a:p>
            <a:pPr algn="l"/>
            <a:r>
              <a:rPr lang="en-US" sz="1200" dirty="0">
                <a:latin typeface="Comic Sans MS" panose="030F0702030302020204" pitchFamily="66" charset="0"/>
              </a:rPr>
              <a:t>[3] </a:t>
            </a:r>
            <a:r>
              <a:rPr lang="en-US" sz="1200" dirty="0" err="1">
                <a:latin typeface="Comic Sans MS" panose="030F0702030302020204" pitchFamily="66" charset="0"/>
              </a:rPr>
              <a:t>Padmashali</a:t>
            </a:r>
            <a:r>
              <a:rPr lang="en-US" sz="1200" dirty="0">
                <a:latin typeface="Comic Sans MS" panose="030F0702030302020204" pitchFamily="66" charset="0"/>
              </a:rPr>
              <a:t>, G.J.S. and Kumari, D. (October 2023).Handwritten digit recognition using deep learning, International Journal of Research in Engineering, Science and Management. Available </a:t>
            </a:r>
            <a:r>
              <a:rPr lang="en-US" sz="1200" dirty="0" err="1">
                <a:solidFill>
                  <a:schemeClr val="tx1"/>
                </a:solidFill>
                <a:latin typeface="Comic Sans MS" panose="030F0702030302020204" pitchFamily="66" charset="0"/>
              </a:rPr>
              <a:t>at:</a:t>
            </a:r>
            <a:r>
              <a:rPr lang="en-US" sz="1200" dirty="0" err="1">
                <a:solidFill>
                  <a:schemeClr val="tx1"/>
                </a:solidFill>
                <a:latin typeface="Comic Sans MS" panose="030F0702030302020204" pitchFamily="66" charset="0"/>
                <a:hlinkClick r:id="rId2">
                  <a:extLst>
                    <a:ext uri="{A12FA001-AC4F-418D-AE19-62706E023703}">
                      <ahyp:hlinkClr xmlns:ahyp="http://schemas.microsoft.com/office/drawing/2018/hyperlinkcolor" val="tx"/>
                    </a:ext>
                  </a:extLst>
                </a:hlinkClick>
              </a:rPr>
              <a:t>https</a:t>
            </a:r>
            <a:r>
              <a:rPr lang="en-US" sz="1200" dirty="0">
                <a:solidFill>
                  <a:schemeClr val="tx1"/>
                </a:solidFill>
                <a:latin typeface="Comic Sans MS" panose="030F0702030302020204" pitchFamily="66" charset="0"/>
                <a:hlinkClick r:id="rId2">
                  <a:extLst>
                    <a:ext uri="{A12FA001-AC4F-418D-AE19-62706E023703}">
                      <ahyp:hlinkClr xmlns:ahyp="http://schemas.microsoft.com/office/drawing/2018/hyperlinkcolor" val="tx"/>
                    </a:ext>
                  </a:extLst>
                </a:hlinkClick>
              </a:rPr>
              <a:t>://journal.ijresm.com/index.php/ijresm/article/view/1026</a:t>
            </a:r>
            <a:endParaRPr lang="en-US" sz="1200" dirty="0">
              <a:solidFill>
                <a:schemeClr val="tx1"/>
              </a:solidFill>
              <a:latin typeface="Comic Sans MS" panose="030F0702030302020204" pitchFamily="66" charset="0"/>
            </a:endParaRPr>
          </a:p>
          <a:p>
            <a:pPr algn="l"/>
            <a:r>
              <a:rPr lang="en-IN" sz="1200" dirty="0">
                <a:latin typeface="Comic Sans MS" panose="030F0702030302020204" pitchFamily="66" charset="0"/>
              </a:rPr>
              <a:t>[4] Ahlawat, S. et al. (2020) ‘Improved handwritten digit </a:t>
            </a:r>
            <a:r>
              <a:rPr lang="en-IN" sz="1200" dirty="0" err="1">
                <a:latin typeface="Comic Sans MS" panose="030F0702030302020204" pitchFamily="66" charset="0"/>
              </a:rPr>
              <a:t>recognitionusing</a:t>
            </a:r>
            <a:r>
              <a:rPr lang="en-IN" sz="1200" dirty="0">
                <a:latin typeface="Comic Sans MS" panose="030F0702030302020204" pitchFamily="66" charset="0"/>
              </a:rPr>
              <a:t> convolutional neural networks (CNN)’, Sensors, 20(12), p.3344.doi:10.3390/s20123344.</a:t>
            </a:r>
          </a:p>
          <a:p>
            <a:pPr algn="l"/>
            <a:r>
              <a:rPr lang="en-IN" sz="1200" dirty="0">
                <a:latin typeface="Comic Sans MS" panose="030F0702030302020204" pitchFamily="66" charset="0"/>
              </a:rPr>
              <a:t>[5] Ahlawat, S. et al. (2020a) Better handwritten digit recognition using convolutional neural networks (CNN):, Sensors, 20(12), p. 3344.doi:10.3390/s20123344.</a:t>
            </a:r>
          </a:p>
          <a:p>
            <a:pPr algn="l"/>
            <a:r>
              <a:rPr lang="en-IN" sz="1200" dirty="0">
                <a:latin typeface="Comic Sans MS" panose="030F0702030302020204" pitchFamily="66" charset="0"/>
              </a:rPr>
              <a:t>[6] Jana, R., Bhattacharyya, S. and Das, S. (2019) ‘Epileptic </a:t>
            </a:r>
            <a:r>
              <a:rPr lang="en-IN" sz="1200" dirty="0" err="1">
                <a:latin typeface="Comic Sans MS" panose="030F0702030302020204" pitchFamily="66" charset="0"/>
              </a:rPr>
              <a:t>seizureprediction</a:t>
            </a:r>
            <a:r>
              <a:rPr lang="en-IN" sz="1200" dirty="0">
                <a:latin typeface="Comic Sans MS" panose="030F0702030302020204" pitchFamily="66" charset="0"/>
              </a:rPr>
              <a:t> from EEG signals using </a:t>
            </a:r>
            <a:r>
              <a:rPr lang="en-IN" sz="1200" dirty="0" err="1">
                <a:latin typeface="Comic Sans MS" panose="030F0702030302020204" pitchFamily="66" charset="0"/>
              </a:rPr>
              <a:t>DenseNet</a:t>
            </a:r>
            <a:r>
              <a:rPr lang="en-IN" sz="1200" dirty="0">
                <a:latin typeface="Comic Sans MS" panose="030F0702030302020204" pitchFamily="66" charset="0"/>
              </a:rPr>
              <a:t>’, 2019 IEEE Symposium Series on Computational Intelligence (SSCI).doi:10.1109/ssci44817.2019.9003059.</a:t>
            </a:r>
          </a:p>
          <a:p>
            <a:pPr algn="l"/>
            <a:r>
              <a:rPr lang="en-IN" sz="1200" dirty="0">
                <a:latin typeface="Comic Sans MS" panose="030F0702030302020204" pitchFamily="66" charset="0"/>
              </a:rPr>
              <a:t>[7] Alqahtani, A.S. et al. (2022) Secure communication and implementation of handwritten digit recognition using deep neural network - optical and Quan</a:t>
            </a:r>
          </a:p>
          <a:p>
            <a:pPr algn="l"/>
            <a:r>
              <a:rPr lang="en-US" sz="1200" dirty="0">
                <a:latin typeface="Comic Sans MS" panose="030F0702030302020204" pitchFamily="66" charset="0"/>
              </a:rPr>
              <a:t>[8] </a:t>
            </a:r>
            <a:r>
              <a:rPr lang="en-US" sz="1200" dirty="0" err="1">
                <a:latin typeface="Comic Sans MS" panose="030F0702030302020204" pitchFamily="66" charset="0"/>
              </a:rPr>
              <a:t>Mezghani</a:t>
            </a:r>
            <a:r>
              <a:rPr lang="en-US" sz="1200" dirty="0">
                <a:latin typeface="Comic Sans MS" panose="030F0702030302020204" pitchFamily="66" charset="0"/>
              </a:rPr>
              <a:t>, Anis et al(1 Jan. 2023). ‘Recent Advances of ML and DL Approaches for Arabic Handwriting Recognition: 61 – 78 doi:10.1007/s11082-077-04290-7 . </a:t>
            </a:r>
          </a:p>
          <a:p>
            <a:pPr algn="l"/>
            <a:r>
              <a:rPr lang="en-IN" sz="1200" dirty="0" err="1">
                <a:latin typeface="Comic Sans MS" panose="030F0702030302020204" pitchFamily="66" charset="0"/>
              </a:rPr>
              <a:t>Sarker</a:t>
            </a:r>
            <a:r>
              <a:rPr lang="en-IN" sz="1200" dirty="0">
                <a:latin typeface="Comic Sans MS" panose="030F0702030302020204" pitchFamily="66" charset="0"/>
              </a:rPr>
              <a:t>, Shishir et al. (2019) ‘A Lenet-5 Based Bangla Handwritten Digit Recognition Framework’, HBRP Publication, 2(3), pp. 1–7 doi:10.1109.44817.2019.9003059</a:t>
            </a:r>
          </a:p>
        </p:txBody>
      </p:sp>
      <p:sp>
        <p:nvSpPr>
          <p:cNvPr id="15" name="Footer Placeholder 13">
            <a:extLst>
              <a:ext uri="{FF2B5EF4-FFF2-40B4-BE49-F238E27FC236}">
                <a16:creationId xmlns:a16="http://schemas.microsoft.com/office/drawing/2014/main" id="{BF144450-86CC-F97F-1749-EBE9F7610599}"/>
              </a:ext>
            </a:extLst>
          </p:cNvPr>
          <p:cNvSpPr>
            <a:spLocks noGrp="1"/>
          </p:cNvSpPr>
          <p:nvPr>
            <p:ph type="ftr" sz="quarter" idx="11"/>
          </p:nvPr>
        </p:nvSpPr>
        <p:spPr>
          <a:xfrm>
            <a:off x="326837" y="6461449"/>
            <a:ext cx="11987815" cy="32145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4" name="Picture 2" descr="Journal Indexation">
            <a:extLst>
              <a:ext uri="{FF2B5EF4-FFF2-40B4-BE49-F238E27FC236}">
                <a16:creationId xmlns:a16="http://schemas.microsoft.com/office/drawing/2014/main" id="{D9DEAAE7-197C-64DB-054F-0779902AB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8CA92B1-96AB-8922-AB09-2F24506E22DD}"/>
              </a:ext>
            </a:extLst>
          </p:cNvPr>
          <p:cNvPicPr>
            <a:picLocks noChangeAspect="1"/>
          </p:cNvPicPr>
          <p:nvPr/>
        </p:nvPicPr>
        <p:blipFill>
          <a:blip r:embed="rId4"/>
          <a:stretch>
            <a:fillRect/>
          </a:stretch>
        </p:blipFill>
        <p:spPr>
          <a:xfrm>
            <a:off x="1368859" y="329878"/>
            <a:ext cx="2454513" cy="634220"/>
          </a:xfrm>
          <a:prstGeom prst="rect">
            <a:avLst/>
          </a:prstGeom>
        </p:spPr>
      </p:pic>
      <p:pic>
        <p:nvPicPr>
          <p:cNvPr id="6" name="Picture 5">
            <a:extLst>
              <a:ext uri="{FF2B5EF4-FFF2-40B4-BE49-F238E27FC236}">
                <a16:creationId xmlns:a16="http://schemas.microsoft.com/office/drawing/2014/main" id="{00BD9C3C-C85A-FA84-D698-797DB8CBFEAA}"/>
              </a:ext>
            </a:extLst>
          </p:cNvPr>
          <p:cNvPicPr>
            <a:picLocks noChangeAspect="1"/>
          </p:cNvPicPr>
          <p:nvPr/>
        </p:nvPicPr>
        <p:blipFill>
          <a:blip r:embed="rId5"/>
          <a:stretch>
            <a:fillRect/>
          </a:stretch>
        </p:blipFill>
        <p:spPr>
          <a:xfrm>
            <a:off x="8601226" y="118413"/>
            <a:ext cx="1106385" cy="1106385"/>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EE9542AD-F0D3-1AD1-B0A9-5F1BF40DD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11" name="Picture 10">
            <a:extLst>
              <a:ext uri="{FF2B5EF4-FFF2-40B4-BE49-F238E27FC236}">
                <a16:creationId xmlns:a16="http://schemas.microsoft.com/office/drawing/2014/main" id="{485CD1A4-2DA5-0CFD-FBD9-FB8B50940234}"/>
              </a:ext>
            </a:extLst>
          </p:cNvPr>
          <p:cNvPicPr>
            <a:picLocks noChangeAspect="1"/>
          </p:cNvPicPr>
          <p:nvPr/>
        </p:nvPicPr>
        <p:blipFill>
          <a:blip r:embed="rId7"/>
          <a:stretch>
            <a:fillRect/>
          </a:stretch>
        </p:blipFill>
        <p:spPr>
          <a:xfrm>
            <a:off x="3941634" y="31250"/>
            <a:ext cx="1490334" cy="1249958"/>
          </a:xfrm>
          <a:prstGeom prst="rect">
            <a:avLst/>
          </a:prstGeom>
        </p:spPr>
      </p:pic>
      <p:pic>
        <p:nvPicPr>
          <p:cNvPr id="12" name="Picture 11">
            <a:extLst>
              <a:ext uri="{FF2B5EF4-FFF2-40B4-BE49-F238E27FC236}">
                <a16:creationId xmlns:a16="http://schemas.microsoft.com/office/drawing/2014/main" id="{DC3B19E9-9EC7-E693-48C9-E830E2382425}"/>
              </a:ext>
            </a:extLst>
          </p:cNvPr>
          <p:cNvPicPr>
            <a:picLocks noChangeAspect="1"/>
          </p:cNvPicPr>
          <p:nvPr/>
        </p:nvPicPr>
        <p:blipFill>
          <a:blip r:embed="rId8"/>
          <a:stretch>
            <a:fillRect/>
          </a:stretch>
        </p:blipFill>
        <p:spPr>
          <a:xfrm>
            <a:off x="6810375" y="262139"/>
            <a:ext cx="1672589" cy="761891"/>
          </a:xfrm>
          <a:prstGeom prst="rect">
            <a:avLst/>
          </a:prstGeom>
        </p:spPr>
      </p:pic>
      <p:pic>
        <p:nvPicPr>
          <p:cNvPr id="13" name="Picture 12">
            <a:extLst>
              <a:ext uri="{FF2B5EF4-FFF2-40B4-BE49-F238E27FC236}">
                <a16:creationId xmlns:a16="http://schemas.microsoft.com/office/drawing/2014/main" id="{84BE7B31-1840-FEE9-5F29-55E4B3AAECB6}"/>
              </a:ext>
            </a:extLst>
          </p:cNvPr>
          <p:cNvPicPr>
            <a:picLocks noChangeAspect="1"/>
          </p:cNvPicPr>
          <p:nvPr/>
        </p:nvPicPr>
        <p:blipFill>
          <a:blip r:embed="rId9"/>
          <a:stretch>
            <a:fillRect/>
          </a:stretch>
        </p:blipFill>
        <p:spPr>
          <a:xfrm>
            <a:off x="5483596" y="74831"/>
            <a:ext cx="1326779" cy="1162795"/>
          </a:xfrm>
          <a:prstGeom prst="rect">
            <a:avLst/>
          </a:prstGeom>
        </p:spPr>
      </p:pic>
    </p:spTree>
    <p:extLst>
      <p:ext uri="{BB962C8B-B14F-4D97-AF65-F5344CB8AC3E}">
        <p14:creationId xmlns:p14="http://schemas.microsoft.com/office/powerpoint/2010/main" val="325419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257452" y="1657350"/>
            <a:ext cx="11611993" cy="473457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1. INDEX:</a:t>
            </a:r>
          </a:p>
        </p:txBody>
      </p:sp>
      <p:sp>
        <p:nvSpPr>
          <p:cNvPr id="14" name="Footer Placeholder 13">
            <a:extLst>
              <a:ext uri="{FF2B5EF4-FFF2-40B4-BE49-F238E27FC236}">
                <a16:creationId xmlns:a16="http://schemas.microsoft.com/office/drawing/2014/main" id="{68D47CF0-2332-8EC0-AAB1-09BB874F4036}"/>
              </a:ext>
            </a:extLst>
          </p:cNvPr>
          <p:cNvSpPr>
            <a:spLocks noGrp="1"/>
          </p:cNvSpPr>
          <p:nvPr>
            <p:ph type="ftr" sz="quarter" idx="11"/>
          </p:nvPr>
        </p:nvSpPr>
        <p:spPr>
          <a:xfrm>
            <a:off x="271746" y="6460101"/>
            <a:ext cx="11678776" cy="36512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3068DE66-5B85-C6BA-C8F6-B33A1F300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EB72CD3-5ABC-07B0-46FE-969F171E3B87}"/>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E1B87E77-F80A-C786-9056-C5E0449D82B1}"/>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F042D730-9634-7DB7-3F32-A8432E0DB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42F0AC66-9682-08F0-01BD-FE5556DAF67C}"/>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AACA0824-5838-A071-4DE4-35C3E8660862}"/>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4943E401-7351-82BE-CE0B-54715163B6D7}"/>
              </a:ext>
            </a:extLst>
          </p:cNvPr>
          <p:cNvPicPr>
            <a:picLocks noChangeAspect="1"/>
          </p:cNvPicPr>
          <p:nvPr/>
        </p:nvPicPr>
        <p:blipFill>
          <a:blip r:embed="rId8"/>
          <a:stretch>
            <a:fillRect/>
          </a:stretch>
        </p:blipFill>
        <p:spPr>
          <a:xfrm>
            <a:off x="5483596" y="74831"/>
            <a:ext cx="1326779" cy="1162795"/>
          </a:xfrm>
          <a:prstGeom prst="rect">
            <a:avLst/>
          </a:prstGeom>
        </p:spPr>
      </p:pic>
      <p:graphicFrame>
        <p:nvGraphicFramePr>
          <p:cNvPr id="10" name="Table 10">
            <a:extLst>
              <a:ext uri="{FF2B5EF4-FFF2-40B4-BE49-F238E27FC236}">
                <a16:creationId xmlns:a16="http://schemas.microsoft.com/office/drawing/2014/main" id="{1EA99C64-6C88-78AE-42AF-7744EE17CB8A}"/>
              </a:ext>
            </a:extLst>
          </p:cNvPr>
          <p:cNvGraphicFramePr>
            <a:graphicFrameLocks noGrp="1"/>
          </p:cNvGraphicFramePr>
          <p:nvPr>
            <p:extLst>
              <p:ext uri="{D42A27DB-BD31-4B8C-83A1-F6EECF244321}">
                <p14:modId xmlns:p14="http://schemas.microsoft.com/office/powerpoint/2010/main" val="4183313216"/>
              </p:ext>
            </p:extLst>
          </p:nvPr>
        </p:nvGraphicFramePr>
        <p:xfrm>
          <a:off x="956887" y="2316632"/>
          <a:ext cx="9018386" cy="3855720"/>
        </p:xfrm>
        <a:graphic>
          <a:graphicData uri="http://schemas.openxmlformats.org/drawingml/2006/table">
            <a:tbl>
              <a:tblPr firstRow="1" bandRow="1">
                <a:tableStyleId>{5C22544A-7EE6-4342-B048-85BDC9FD1C3A}</a:tableStyleId>
              </a:tblPr>
              <a:tblGrid>
                <a:gridCol w="1021542">
                  <a:extLst>
                    <a:ext uri="{9D8B030D-6E8A-4147-A177-3AD203B41FA5}">
                      <a16:colId xmlns:a16="http://schemas.microsoft.com/office/drawing/2014/main" val="2487684651"/>
                    </a:ext>
                  </a:extLst>
                </a:gridCol>
                <a:gridCol w="4743796">
                  <a:extLst>
                    <a:ext uri="{9D8B030D-6E8A-4147-A177-3AD203B41FA5}">
                      <a16:colId xmlns:a16="http://schemas.microsoft.com/office/drawing/2014/main" val="621043130"/>
                    </a:ext>
                  </a:extLst>
                </a:gridCol>
                <a:gridCol w="3253048">
                  <a:extLst>
                    <a:ext uri="{9D8B030D-6E8A-4147-A177-3AD203B41FA5}">
                      <a16:colId xmlns:a16="http://schemas.microsoft.com/office/drawing/2014/main" val="2953145812"/>
                    </a:ext>
                  </a:extLst>
                </a:gridCol>
              </a:tblGrid>
              <a:tr h="370840">
                <a:tc>
                  <a:txBody>
                    <a:bodyPr/>
                    <a:lstStyle/>
                    <a:p>
                      <a:r>
                        <a:rPr lang="en-US" sz="2400" dirty="0"/>
                        <a:t>S.No.</a:t>
                      </a:r>
                    </a:p>
                  </a:txBody>
                  <a:tcPr/>
                </a:tc>
                <a:tc>
                  <a:txBody>
                    <a:bodyPr/>
                    <a:lstStyle/>
                    <a:p>
                      <a:pPr algn="ctr"/>
                      <a:r>
                        <a:rPr lang="en-US" sz="2800" dirty="0"/>
                        <a:t>Topic</a:t>
                      </a:r>
                      <a:endParaRPr lang="en-US" dirty="0"/>
                    </a:p>
                  </a:txBody>
                  <a:tcPr/>
                </a:tc>
                <a:tc>
                  <a:txBody>
                    <a:bodyPr/>
                    <a:lstStyle/>
                    <a:p>
                      <a:pPr algn="ctr"/>
                      <a:r>
                        <a:rPr lang="en-US" sz="2800" dirty="0"/>
                        <a:t>Page No</a:t>
                      </a:r>
                    </a:p>
                  </a:txBody>
                  <a:tcPr/>
                </a:tc>
                <a:extLst>
                  <a:ext uri="{0D108BD9-81ED-4DB2-BD59-A6C34878D82A}">
                    <a16:rowId xmlns:a16="http://schemas.microsoft.com/office/drawing/2014/main" val="1347808124"/>
                  </a:ext>
                </a:extLst>
              </a:tr>
              <a:tr h="370840">
                <a:tc>
                  <a:txBody>
                    <a:bodyPr/>
                    <a:lstStyle/>
                    <a:p>
                      <a:r>
                        <a:rPr lang="en-US" dirty="0"/>
                        <a:t>1</a:t>
                      </a:r>
                    </a:p>
                  </a:txBody>
                  <a:tcPr/>
                </a:tc>
                <a:tc>
                  <a:txBody>
                    <a:bodyPr/>
                    <a:lstStyle/>
                    <a:p>
                      <a:r>
                        <a:rPr lang="en-US" dirty="0"/>
                        <a:t>ABSTRACT</a:t>
                      </a:r>
                    </a:p>
                  </a:txBody>
                  <a:tcPr/>
                </a:tc>
                <a:tc>
                  <a:txBody>
                    <a:bodyPr/>
                    <a:lstStyle/>
                    <a:p>
                      <a:r>
                        <a:rPr lang="en-US" dirty="0"/>
                        <a:t>3</a:t>
                      </a:r>
                    </a:p>
                  </a:txBody>
                  <a:tcPr/>
                </a:tc>
                <a:extLst>
                  <a:ext uri="{0D108BD9-81ED-4DB2-BD59-A6C34878D82A}">
                    <a16:rowId xmlns:a16="http://schemas.microsoft.com/office/drawing/2014/main" val="2197614136"/>
                  </a:ext>
                </a:extLst>
              </a:tr>
              <a:tr h="370840">
                <a:tc>
                  <a:txBody>
                    <a:bodyPr/>
                    <a:lstStyle/>
                    <a:p>
                      <a:r>
                        <a:rPr lang="en-US" dirty="0"/>
                        <a:t>2</a:t>
                      </a:r>
                    </a:p>
                  </a:txBody>
                  <a:tcPr/>
                </a:tc>
                <a:tc>
                  <a:txBody>
                    <a:bodyPr/>
                    <a:lstStyle/>
                    <a:p>
                      <a:r>
                        <a:rPr lang="en-US" dirty="0"/>
                        <a:t>INTRODUCTION</a:t>
                      </a:r>
                    </a:p>
                  </a:txBody>
                  <a:tcPr/>
                </a:tc>
                <a:tc>
                  <a:txBody>
                    <a:bodyPr/>
                    <a:lstStyle/>
                    <a:p>
                      <a:r>
                        <a:rPr lang="en-US" dirty="0"/>
                        <a:t>4</a:t>
                      </a:r>
                    </a:p>
                  </a:txBody>
                  <a:tcPr/>
                </a:tc>
                <a:extLst>
                  <a:ext uri="{0D108BD9-81ED-4DB2-BD59-A6C34878D82A}">
                    <a16:rowId xmlns:a16="http://schemas.microsoft.com/office/drawing/2014/main" val="3409232028"/>
                  </a:ext>
                </a:extLst>
              </a:tr>
              <a:tr h="370840">
                <a:tc>
                  <a:txBody>
                    <a:bodyPr/>
                    <a:lstStyle/>
                    <a:p>
                      <a:r>
                        <a:rPr lang="en-US" dirty="0"/>
                        <a:t>3</a:t>
                      </a:r>
                    </a:p>
                  </a:txBody>
                  <a:tcPr/>
                </a:tc>
                <a:tc>
                  <a:txBody>
                    <a:bodyPr/>
                    <a:lstStyle/>
                    <a:p>
                      <a:r>
                        <a:rPr lang="en-US" dirty="0"/>
                        <a:t>LITERATURE REVIEW</a:t>
                      </a:r>
                    </a:p>
                  </a:txBody>
                  <a:tcPr/>
                </a:tc>
                <a:tc>
                  <a:txBody>
                    <a:bodyPr/>
                    <a:lstStyle/>
                    <a:p>
                      <a:r>
                        <a:rPr lang="en-US" dirty="0"/>
                        <a:t>5</a:t>
                      </a:r>
                    </a:p>
                  </a:txBody>
                  <a:tcPr/>
                </a:tc>
                <a:extLst>
                  <a:ext uri="{0D108BD9-81ED-4DB2-BD59-A6C34878D82A}">
                    <a16:rowId xmlns:a16="http://schemas.microsoft.com/office/drawing/2014/main" val="3632713042"/>
                  </a:ext>
                </a:extLst>
              </a:tr>
              <a:tr h="370840">
                <a:tc>
                  <a:txBody>
                    <a:bodyPr/>
                    <a:lstStyle/>
                    <a:p>
                      <a:r>
                        <a:rPr lang="en-US" dirty="0"/>
                        <a:t>4</a:t>
                      </a:r>
                    </a:p>
                  </a:txBody>
                  <a:tcPr/>
                </a:tc>
                <a:tc>
                  <a:txBody>
                    <a:bodyPr/>
                    <a:lstStyle/>
                    <a:p>
                      <a:r>
                        <a:rPr lang="en-US" dirty="0"/>
                        <a:t>RESEARCH GAP</a:t>
                      </a:r>
                    </a:p>
                  </a:txBody>
                  <a:tcPr/>
                </a:tc>
                <a:tc>
                  <a:txBody>
                    <a:bodyPr/>
                    <a:lstStyle/>
                    <a:p>
                      <a:r>
                        <a:rPr lang="en-US" dirty="0"/>
                        <a:t>6</a:t>
                      </a:r>
                    </a:p>
                  </a:txBody>
                  <a:tcPr/>
                </a:tc>
                <a:extLst>
                  <a:ext uri="{0D108BD9-81ED-4DB2-BD59-A6C34878D82A}">
                    <a16:rowId xmlns:a16="http://schemas.microsoft.com/office/drawing/2014/main" val="3101531426"/>
                  </a:ext>
                </a:extLst>
              </a:tr>
              <a:tr h="370840">
                <a:tc>
                  <a:txBody>
                    <a:bodyPr/>
                    <a:lstStyle/>
                    <a:p>
                      <a:r>
                        <a:rPr lang="en-US" dirty="0"/>
                        <a:t>5</a:t>
                      </a:r>
                    </a:p>
                  </a:txBody>
                  <a:tcPr/>
                </a:tc>
                <a:tc>
                  <a:txBody>
                    <a:bodyPr/>
                    <a:lstStyle/>
                    <a:p>
                      <a:r>
                        <a:rPr lang="en-US" dirty="0"/>
                        <a:t>PROPOSED METHODOLOGY</a:t>
                      </a:r>
                    </a:p>
                  </a:txBody>
                  <a:tcPr/>
                </a:tc>
                <a:tc>
                  <a:txBody>
                    <a:bodyPr/>
                    <a:lstStyle/>
                    <a:p>
                      <a:r>
                        <a:rPr lang="en-US" dirty="0"/>
                        <a:t>7-8</a:t>
                      </a:r>
                    </a:p>
                  </a:txBody>
                  <a:tcPr/>
                </a:tc>
                <a:extLst>
                  <a:ext uri="{0D108BD9-81ED-4DB2-BD59-A6C34878D82A}">
                    <a16:rowId xmlns:a16="http://schemas.microsoft.com/office/drawing/2014/main" val="4218655209"/>
                  </a:ext>
                </a:extLst>
              </a:tr>
              <a:tr h="370840">
                <a:tc>
                  <a:txBody>
                    <a:bodyPr/>
                    <a:lstStyle/>
                    <a:p>
                      <a:r>
                        <a:rPr lang="en-US" dirty="0"/>
                        <a:t>6</a:t>
                      </a:r>
                    </a:p>
                  </a:txBody>
                  <a:tcPr/>
                </a:tc>
                <a:tc>
                  <a:txBody>
                    <a:bodyPr/>
                    <a:lstStyle/>
                    <a:p>
                      <a:r>
                        <a:rPr lang="en-US" dirty="0"/>
                        <a:t>RESULT AND DISCUSSION</a:t>
                      </a:r>
                    </a:p>
                  </a:txBody>
                  <a:tcPr/>
                </a:tc>
                <a:tc>
                  <a:txBody>
                    <a:bodyPr/>
                    <a:lstStyle/>
                    <a:p>
                      <a:r>
                        <a:rPr lang="en-US" dirty="0"/>
                        <a:t>9</a:t>
                      </a:r>
                    </a:p>
                  </a:txBody>
                  <a:tcPr/>
                </a:tc>
                <a:extLst>
                  <a:ext uri="{0D108BD9-81ED-4DB2-BD59-A6C34878D82A}">
                    <a16:rowId xmlns:a16="http://schemas.microsoft.com/office/drawing/2014/main" val="363057062"/>
                  </a:ext>
                </a:extLst>
              </a:tr>
              <a:tr h="370840">
                <a:tc>
                  <a:txBody>
                    <a:bodyPr/>
                    <a:lstStyle/>
                    <a:p>
                      <a:r>
                        <a:rPr lang="en-US" dirty="0"/>
                        <a:t>7</a:t>
                      </a:r>
                    </a:p>
                  </a:txBody>
                  <a:tcPr/>
                </a:tc>
                <a:tc>
                  <a:txBody>
                    <a:bodyPr/>
                    <a:lstStyle/>
                    <a:p>
                      <a:r>
                        <a:rPr lang="en-US" dirty="0"/>
                        <a:t>COMPARATIVE ANALYSIS</a:t>
                      </a:r>
                    </a:p>
                  </a:txBody>
                  <a:tcPr/>
                </a:tc>
                <a:tc>
                  <a:txBody>
                    <a:bodyPr/>
                    <a:lstStyle/>
                    <a:p>
                      <a:r>
                        <a:rPr lang="en-US" dirty="0"/>
                        <a:t>10</a:t>
                      </a:r>
                    </a:p>
                  </a:txBody>
                  <a:tcPr/>
                </a:tc>
                <a:extLst>
                  <a:ext uri="{0D108BD9-81ED-4DB2-BD59-A6C34878D82A}">
                    <a16:rowId xmlns:a16="http://schemas.microsoft.com/office/drawing/2014/main" val="1561294119"/>
                  </a:ext>
                </a:extLst>
              </a:tr>
              <a:tr h="370840">
                <a:tc>
                  <a:txBody>
                    <a:bodyPr/>
                    <a:lstStyle/>
                    <a:p>
                      <a:r>
                        <a:rPr lang="en-US" dirty="0"/>
                        <a:t>8</a:t>
                      </a:r>
                    </a:p>
                  </a:txBody>
                  <a:tcPr/>
                </a:tc>
                <a:tc>
                  <a:txBody>
                    <a:bodyPr/>
                    <a:lstStyle/>
                    <a:p>
                      <a:r>
                        <a:rPr lang="en-US" dirty="0"/>
                        <a:t>CONCLUSION AND FURTHER WORK</a:t>
                      </a:r>
                    </a:p>
                  </a:txBody>
                  <a:tcPr/>
                </a:tc>
                <a:tc>
                  <a:txBody>
                    <a:bodyPr/>
                    <a:lstStyle/>
                    <a:p>
                      <a:r>
                        <a:rPr lang="en-US" dirty="0"/>
                        <a:t>11</a:t>
                      </a:r>
                    </a:p>
                  </a:txBody>
                  <a:tcPr/>
                </a:tc>
                <a:extLst>
                  <a:ext uri="{0D108BD9-81ED-4DB2-BD59-A6C34878D82A}">
                    <a16:rowId xmlns:a16="http://schemas.microsoft.com/office/drawing/2014/main" val="4062348198"/>
                  </a:ext>
                </a:extLst>
              </a:tr>
              <a:tr h="370840">
                <a:tc>
                  <a:txBody>
                    <a:bodyPr/>
                    <a:lstStyle/>
                    <a:p>
                      <a:r>
                        <a:rPr lang="en-US" dirty="0"/>
                        <a:t>9</a:t>
                      </a:r>
                    </a:p>
                  </a:txBody>
                  <a:tcPr/>
                </a:tc>
                <a:tc>
                  <a:txBody>
                    <a:bodyPr/>
                    <a:lstStyle/>
                    <a:p>
                      <a:r>
                        <a:rPr lang="en-US" dirty="0"/>
                        <a:t>REFERENCES</a:t>
                      </a:r>
                    </a:p>
                  </a:txBody>
                  <a:tcPr/>
                </a:tc>
                <a:tc>
                  <a:txBody>
                    <a:bodyPr/>
                    <a:lstStyle/>
                    <a:p>
                      <a:r>
                        <a:rPr lang="en-US" dirty="0"/>
                        <a:t>12</a:t>
                      </a:r>
                    </a:p>
                  </a:txBody>
                  <a:tcPr/>
                </a:tc>
                <a:extLst>
                  <a:ext uri="{0D108BD9-81ED-4DB2-BD59-A6C34878D82A}">
                    <a16:rowId xmlns:a16="http://schemas.microsoft.com/office/drawing/2014/main" val="47581541"/>
                  </a:ext>
                </a:extLst>
              </a:tr>
            </a:tbl>
          </a:graphicData>
        </a:graphic>
      </p:graphicFrame>
    </p:spTree>
    <p:extLst>
      <p:ext uri="{BB962C8B-B14F-4D97-AF65-F5344CB8AC3E}">
        <p14:creationId xmlns:p14="http://schemas.microsoft.com/office/powerpoint/2010/main" val="276373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325213" y="1371000"/>
            <a:ext cx="11633008" cy="5095320"/>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2. ABSTRACT:</a:t>
            </a:r>
          </a:p>
        </p:txBody>
      </p:sp>
      <p:sp>
        <p:nvSpPr>
          <p:cNvPr id="14" name="Footer Placeholder 13">
            <a:extLst>
              <a:ext uri="{FF2B5EF4-FFF2-40B4-BE49-F238E27FC236}">
                <a16:creationId xmlns:a16="http://schemas.microsoft.com/office/drawing/2014/main" id="{51DE3040-F9C4-1D35-B76A-BCE4C8CABC5E}"/>
              </a:ext>
            </a:extLst>
          </p:cNvPr>
          <p:cNvSpPr>
            <a:spLocks noGrp="1"/>
          </p:cNvSpPr>
          <p:nvPr>
            <p:ph type="ftr" sz="quarter" idx="11"/>
          </p:nvPr>
        </p:nvSpPr>
        <p:spPr>
          <a:xfrm>
            <a:off x="202414" y="6522792"/>
            <a:ext cx="11878605" cy="320829"/>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21950800-5693-3F8E-9CA3-6A0177DDC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B1470A3-95BA-BD4E-38BE-D5E26046A322}"/>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43B5CBDE-F048-0E35-96AC-D1EE0694528A}"/>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CC6DC505-779C-0C8A-97AF-B5AC256C6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05478586-EE84-669D-F9D4-B9CF2EC4F3C0}"/>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8EB24835-F033-A9CC-31C5-FDDEA4CF991A}"/>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69A98270-904D-5A49-9834-7A628641D6FB}"/>
              </a:ext>
            </a:extLst>
          </p:cNvPr>
          <p:cNvPicPr>
            <a:picLocks noChangeAspect="1"/>
          </p:cNvPicPr>
          <p:nvPr/>
        </p:nvPicPr>
        <p:blipFill>
          <a:blip r:embed="rId8"/>
          <a:stretch>
            <a:fillRect/>
          </a:stretch>
        </p:blipFill>
        <p:spPr>
          <a:xfrm>
            <a:off x="5483596" y="74831"/>
            <a:ext cx="1326779" cy="1162795"/>
          </a:xfrm>
          <a:prstGeom prst="rect">
            <a:avLst/>
          </a:prstGeom>
        </p:spPr>
      </p:pic>
      <p:sp>
        <p:nvSpPr>
          <p:cNvPr id="11" name="TextBox 10">
            <a:extLst>
              <a:ext uri="{FF2B5EF4-FFF2-40B4-BE49-F238E27FC236}">
                <a16:creationId xmlns:a16="http://schemas.microsoft.com/office/drawing/2014/main" id="{B6E421CA-2903-2202-B221-F44460E1D9C1}"/>
              </a:ext>
            </a:extLst>
          </p:cNvPr>
          <p:cNvSpPr txBox="1"/>
          <p:nvPr/>
        </p:nvSpPr>
        <p:spPr>
          <a:xfrm>
            <a:off x="532015" y="2094807"/>
            <a:ext cx="11000509" cy="3416320"/>
          </a:xfrm>
          <a:prstGeom prst="rect">
            <a:avLst/>
          </a:prstGeom>
          <a:noFill/>
        </p:spPr>
        <p:txBody>
          <a:bodyPr wrap="square">
            <a:spAutoFit/>
          </a:bodyPr>
          <a:lstStyle/>
          <a:p>
            <a:pPr algn="just"/>
            <a:r>
              <a:rPr lang="en-US" dirty="0"/>
              <a:t>Abstract—In the realms of artificial intelligence and machine learning, handwritten digit identification is essential, particularly in countries with huge and diverse populations. The variety of unique handwriting styles that are common in these areas makes the task very difficult. Modern systems are being developed to recognize handwritten numerals effectively to address this issue. These systems use complex artificial and machine learning techniques, as well as large databases such as MNIST (Modified National Institute of Standard Technology).</a:t>
            </a:r>
          </a:p>
          <a:p>
            <a:pPr algn="just"/>
            <a:r>
              <a:rPr lang="en-US" dirty="0"/>
              <a:t>The key objective of handwritten digit recognition is to determine the handwritten numbers that come from a wide</a:t>
            </a:r>
          </a:p>
          <a:p>
            <a:pPr algn="just"/>
            <a:r>
              <a:rPr lang="en-US" dirty="0"/>
              <a:t>range of sources such as pictures, documents, touchscreens, and more. Following that, these numbers are divided into ten pre-established groups, which normally vary between 0 to 9. at this paper, we look at how well Convolutional Neural Networks (CNNs) do at precisely reading handwritten numerals. This is especially useful in situations when the input data looks like scanned photographs, such as in doughnut-shaped software applications.</a:t>
            </a:r>
          </a:p>
          <a:p>
            <a:pPr algn="just"/>
            <a:r>
              <a:rPr lang="en-US" dirty="0"/>
              <a:t>Keywords— Convolution neural networks (CNNs), deep learning, handwritten digit recognition, machine learning, the MNIST dataset, digits recognition.</a:t>
            </a:r>
          </a:p>
        </p:txBody>
      </p:sp>
    </p:spTree>
    <p:extLst>
      <p:ext uri="{BB962C8B-B14F-4D97-AF65-F5344CB8AC3E}">
        <p14:creationId xmlns:p14="http://schemas.microsoft.com/office/powerpoint/2010/main" val="12197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392097" y="1343717"/>
            <a:ext cx="11407806" cy="5024299"/>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3. INTRODUCTION:</a:t>
            </a:r>
          </a:p>
          <a:p>
            <a:pPr algn="l"/>
            <a:endParaRPr lang="en-IN" dirty="0">
              <a:latin typeface="Comic Sans MS" panose="030F0702030302020204" pitchFamily="66" charset="0"/>
            </a:endParaRPr>
          </a:p>
          <a:p>
            <a:pPr algn="l"/>
            <a:r>
              <a:rPr lang="en-US" dirty="0">
                <a:latin typeface="Comic Sans MS" panose="030F0702030302020204" pitchFamily="66" charset="0"/>
              </a:rPr>
              <a:t>• Handwritten digits recognition </a:t>
            </a:r>
            <a:r>
              <a:rPr lang="en-US" dirty="0" err="1">
                <a:latin typeface="Comic Sans MS" panose="030F0702030302020204" pitchFamily="66" charset="0"/>
              </a:rPr>
              <a:t>recognise</a:t>
            </a:r>
            <a:r>
              <a:rPr lang="en-US" dirty="0">
                <a:latin typeface="Comic Sans MS" panose="030F0702030302020204" pitchFamily="66" charset="0"/>
              </a:rPr>
              <a:t> digits written by hands.</a:t>
            </a:r>
          </a:p>
          <a:p>
            <a:pPr algn="l"/>
            <a:r>
              <a:rPr lang="en-US" dirty="0">
                <a:latin typeface="Comic Sans MS" panose="030F0702030302020204" pitchFamily="66" charset="0"/>
              </a:rPr>
              <a:t>• It uses Artificial &amp; Machine learning Algorithm and database likes </a:t>
            </a:r>
          </a:p>
          <a:p>
            <a:pPr algn="l"/>
            <a:r>
              <a:rPr lang="en-US" dirty="0">
                <a:latin typeface="Comic Sans MS" panose="030F0702030302020204" pitchFamily="66" charset="0"/>
              </a:rPr>
              <a:t>MNIST (modified national institute of standard and technology).</a:t>
            </a:r>
          </a:p>
          <a:p>
            <a:pPr algn="l"/>
            <a:r>
              <a:rPr lang="en-US" dirty="0">
                <a:latin typeface="Comic Sans MS" panose="030F0702030302020204" pitchFamily="66" charset="0"/>
              </a:rPr>
              <a:t>• The Main Aim of “Handwritten digits recognition” is to </a:t>
            </a:r>
            <a:r>
              <a:rPr lang="en-US" dirty="0" err="1">
                <a:latin typeface="Comic Sans MS" panose="030F0702030302020204" pitchFamily="66" charset="0"/>
              </a:rPr>
              <a:t>recognise</a:t>
            </a:r>
            <a:r>
              <a:rPr lang="en-US" dirty="0">
                <a:latin typeface="Comic Sans MS" panose="030F0702030302020204" pitchFamily="66" charset="0"/>
              </a:rPr>
              <a:t> </a:t>
            </a:r>
          </a:p>
          <a:p>
            <a:pPr algn="l"/>
            <a:r>
              <a:rPr lang="en-US" dirty="0">
                <a:latin typeface="Comic Sans MS" panose="030F0702030302020204" pitchFamily="66" charset="0"/>
              </a:rPr>
              <a:t>the human handwritten digits from different sources like Image, </a:t>
            </a:r>
          </a:p>
          <a:p>
            <a:pPr algn="l"/>
            <a:r>
              <a:rPr lang="en-US" dirty="0">
                <a:latin typeface="Comic Sans MS" panose="030F0702030302020204" pitchFamily="66" charset="0"/>
              </a:rPr>
              <a:t>Paper, Touchscreen and such like, and classify them into 10 </a:t>
            </a:r>
          </a:p>
          <a:p>
            <a:pPr algn="l"/>
            <a:r>
              <a:rPr lang="en-US" dirty="0">
                <a:latin typeface="Comic Sans MS" panose="030F0702030302020204" pitchFamily="66" charset="0"/>
              </a:rPr>
              <a:t>predefined class (0-9)</a:t>
            </a:r>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D4AD199D-4600-47B5-4590-8FCA437D93A3}"/>
              </a:ext>
            </a:extLst>
          </p:cNvPr>
          <p:cNvSpPr>
            <a:spLocks noGrp="1"/>
          </p:cNvSpPr>
          <p:nvPr>
            <p:ph type="ftr" sz="quarter" idx="11"/>
          </p:nvPr>
        </p:nvSpPr>
        <p:spPr>
          <a:xfrm>
            <a:off x="177271" y="6492875"/>
            <a:ext cx="12056127" cy="36512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DF7DC36C-E08B-6908-0980-6E70B7DB7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561C88D-0161-1681-2115-5E032ED5D78F}"/>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2BBE1084-C878-E570-B966-277876C6B3DF}"/>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BE04CAFF-323B-0F2E-E8ED-F95E9B0A71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DA659A0F-6E93-550B-E8AD-3BFD45A6B89A}"/>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A1792910-7E7B-E451-7536-7C6B9D62BD17}"/>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195FA824-1ABD-91DE-1361-6DA3479AD823}"/>
              </a:ext>
            </a:extLst>
          </p:cNvPr>
          <p:cNvPicPr>
            <a:picLocks noChangeAspect="1"/>
          </p:cNvPicPr>
          <p:nvPr/>
        </p:nvPicPr>
        <p:blipFill>
          <a:blip r:embed="rId8"/>
          <a:stretch>
            <a:fillRect/>
          </a:stretch>
        </p:blipFill>
        <p:spPr>
          <a:xfrm>
            <a:off x="5483596" y="74831"/>
            <a:ext cx="1326779" cy="1162795"/>
          </a:xfrm>
          <a:prstGeom prst="rect">
            <a:avLst/>
          </a:prstGeom>
        </p:spPr>
      </p:pic>
    </p:spTree>
    <p:extLst>
      <p:ext uri="{BB962C8B-B14F-4D97-AF65-F5344CB8AC3E}">
        <p14:creationId xmlns:p14="http://schemas.microsoft.com/office/powerpoint/2010/main" val="174512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289879" y="1327190"/>
            <a:ext cx="11407806" cy="4934597"/>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gn="l">
              <a:lnSpc>
                <a:spcPct val="120000"/>
              </a:lnSpc>
            </a:pPr>
            <a:r>
              <a:rPr lang="en-IN" dirty="0"/>
              <a:t>4. </a:t>
            </a:r>
            <a:r>
              <a:rPr lang="en-IN" dirty="0">
                <a:latin typeface="Comic Sans MS" panose="030F0702030302020204" pitchFamily="66" charset="0"/>
              </a:rPr>
              <a:t>LITERATURE REVIEW :</a:t>
            </a:r>
          </a:p>
          <a:p>
            <a:pPr algn="l"/>
            <a:endParaRPr lang="en-IN" sz="1700" dirty="0">
              <a:latin typeface="Comic Sans MS" panose="030F0702030302020204" pitchFamily="66" charset="0"/>
            </a:endParaRPr>
          </a:p>
          <a:p>
            <a:pPr algn="just"/>
            <a:r>
              <a:rPr lang="en-IN" sz="1700" b="1" dirty="0">
                <a:latin typeface="Comic Sans MS" panose="030F0702030302020204" pitchFamily="66" charset="0"/>
              </a:rPr>
              <a:t>Handwritten Digit Recognition Challenges: </a:t>
            </a:r>
            <a:r>
              <a:rPr lang="en-IN" sz="1700" dirty="0">
                <a:latin typeface="Comic Sans MS" panose="030F0702030302020204" pitchFamily="66" charset="0"/>
              </a:rPr>
              <a:t>Pashine, Dixit, and Kushwaha (2021) emphasize the challenges in handwritten digit recognition due to varying training image sizes and handwritten styles, suggesting that this should be a main goal of OCR research .</a:t>
            </a:r>
          </a:p>
          <a:p>
            <a:pPr algn="just"/>
            <a:r>
              <a:rPr lang="en-IN" sz="1700" b="1" dirty="0">
                <a:latin typeface="Comic Sans MS" panose="030F0702030302020204" pitchFamily="66" charset="0"/>
              </a:rPr>
              <a:t>Image Pre-processing Importance: </a:t>
            </a:r>
            <a:r>
              <a:rPr lang="en-IN" sz="1700" dirty="0">
                <a:latin typeface="Comic Sans MS" panose="030F0702030302020204" pitchFamily="66" charset="0"/>
              </a:rPr>
              <a:t>Chakraborty, Jahanapi, and Choudhury (2021) highlight the difficulties in recognizing handwritten digits due to diverse shapes and styles, proposing image pre-processing as a crucial step for improving the accuracy of deep learning models .</a:t>
            </a:r>
          </a:p>
          <a:p>
            <a:pPr algn="just"/>
            <a:r>
              <a:rPr lang="en-IN" sz="1700" b="1" dirty="0">
                <a:latin typeface="Comic Sans MS" panose="030F0702030302020204" pitchFamily="66" charset="0"/>
              </a:rPr>
              <a:t>CNN for Digit Recognition: </a:t>
            </a:r>
            <a:r>
              <a:rPr lang="en-IN" sz="1700" dirty="0">
                <a:latin typeface="Comic Sans MS" panose="030F0702030302020204" pitchFamily="66" charset="0"/>
              </a:rPr>
              <a:t>Padmashali and Kumari (2021) aim to develop a model using convolutional neural networks (CNN) to accurately recognize handwritten digits, testing various classifiers on comparable data to determine effectiveness .</a:t>
            </a:r>
          </a:p>
          <a:p>
            <a:pPr algn="just"/>
            <a:r>
              <a:rPr lang="en-IN" sz="1700" b="1" dirty="0">
                <a:latin typeface="Comic Sans MS" panose="030F0702030302020204" pitchFamily="66" charset="0"/>
              </a:rPr>
              <a:t>Hybrid Model Approach: </a:t>
            </a:r>
            <a:r>
              <a:rPr lang="en-IN" sz="1700" dirty="0">
                <a:latin typeface="Comic Sans MS" panose="030F0702030302020204" pitchFamily="66" charset="0"/>
              </a:rPr>
              <a:t>Yoon, Singh, Nayyar, Choudhary, and Ahlawat (2021) discuss the integration of CNN and SVM in a hybrid model, where CNN is used for feature extraction and SVM for classification, to enhance the performance of handwriting digit recognition systems .</a:t>
            </a:r>
          </a:p>
          <a:p>
            <a:pPr algn="just"/>
            <a:r>
              <a:rPr lang="en-IN" sz="1700" b="1" dirty="0">
                <a:latin typeface="Comic Sans MS" panose="030F0702030302020204" pitchFamily="66" charset="0"/>
              </a:rPr>
              <a:t>High Accuracy with CNN and RNN</a:t>
            </a:r>
            <a:r>
              <a:rPr lang="en-IN" sz="1700" dirty="0">
                <a:latin typeface="Comic Sans MS" panose="030F0702030302020204" pitchFamily="66" charset="0"/>
              </a:rPr>
              <a:t>: Rajendran and Kulkarni (2021) compare different neural networks for character recognition, concluding that CNN provides higher accuracy and faster training times for digit recognition compared to MLP and RNN .</a:t>
            </a:r>
          </a:p>
          <a:p>
            <a:pPr algn="just"/>
            <a:r>
              <a:rPr lang="en-IN" sz="1700" b="1" dirty="0">
                <a:latin typeface="Comic Sans MS" panose="030F0702030302020204" pitchFamily="66" charset="0"/>
              </a:rPr>
              <a:t>Advanced ML Techniques: </a:t>
            </a:r>
            <a:r>
              <a:rPr lang="en-IN" sz="1700" dirty="0">
                <a:latin typeface="Comic Sans MS" panose="030F0702030302020204" pitchFamily="66" charset="0"/>
              </a:rPr>
              <a:t>Alqahtani, Madheswari, Mubarakali, and Parthasarathy (2021) explore advanced machine learning models like LeNet-5, AlexNet, and MiniVGGNet for handwritten digit recognition, focusing on their application using the MNIST dataset .</a:t>
            </a:r>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D58FD5A8-0434-B8CD-7DD8-CD467633EE34}"/>
              </a:ext>
            </a:extLst>
          </p:cNvPr>
          <p:cNvSpPr>
            <a:spLocks noGrp="1"/>
          </p:cNvSpPr>
          <p:nvPr>
            <p:ph type="ftr" sz="quarter" idx="11"/>
          </p:nvPr>
        </p:nvSpPr>
        <p:spPr>
          <a:xfrm>
            <a:off x="289879" y="6454908"/>
            <a:ext cx="11801508" cy="36512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0BD81089-F450-FCB4-17DC-0FA04307B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1232711-7643-33E2-8C9C-59D102FCEE43}"/>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599C64EB-8038-BF7D-CA0A-E6879DDA5CCF}"/>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B9FAE5EA-B5F7-8B7E-9503-E39014E4EC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7C12F70F-2B2E-8309-8F06-0D80DC41ED0C}"/>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194ACB6C-4307-A222-5318-47CA54E22C18}"/>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E0FEB1CE-7A0D-8CC7-3CE9-625FE3F6758C}"/>
              </a:ext>
            </a:extLst>
          </p:cNvPr>
          <p:cNvPicPr>
            <a:picLocks noChangeAspect="1"/>
          </p:cNvPicPr>
          <p:nvPr/>
        </p:nvPicPr>
        <p:blipFill>
          <a:blip r:embed="rId8"/>
          <a:stretch>
            <a:fillRect/>
          </a:stretch>
        </p:blipFill>
        <p:spPr>
          <a:xfrm>
            <a:off x="5483596" y="74831"/>
            <a:ext cx="1326779" cy="1162795"/>
          </a:xfrm>
          <a:prstGeom prst="rect">
            <a:avLst/>
          </a:prstGeom>
        </p:spPr>
      </p:pic>
    </p:spTree>
    <p:extLst>
      <p:ext uri="{BB962C8B-B14F-4D97-AF65-F5344CB8AC3E}">
        <p14:creationId xmlns:p14="http://schemas.microsoft.com/office/powerpoint/2010/main" val="23082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289877" y="1424934"/>
            <a:ext cx="11510026" cy="4843046"/>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lgn="l">
              <a:lnSpc>
                <a:spcPct val="120000"/>
              </a:lnSpc>
            </a:pPr>
            <a:r>
              <a:rPr lang="en-IN" dirty="0">
                <a:latin typeface="Comic Sans MS" panose="030F0702030302020204" pitchFamily="66" charset="0"/>
              </a:rPr>
              <a:t>5. RESEARCH GAPS :</a:t>
            </a:r>
          </a:p>
          <a:p>
            <a:pPr algn="l"/>
            <a:endParaRPr lang="en-US" dirty="0">
              <a:latin typeface="Comic Sans MS" panose="030F0702030302020204" pitchFamily="66" charset="0"/>
            </a:endParaRPr>
          </a:p>
          <a:p>
            <a:pPr algn="just"/>
            <a:r>
              <a:rPr lang="en-US" sz="2100" b="1" dirty="0">
                <a:latin typeface="Comic Sans MS" panose="030F0702030302020204" pitchFamily="66" charset="0"/>
              </a:rPr>
              <a:t>Variability in Handwritten Numbers: </a:t>
            </a:r>
            <a:r>
              <a:rPr lang="en-US" sz="2100" dirty="0">
                <a:latin typeface="Comic Sans MS" panose="030F0702030302020204" pitchFamily="66" charset="0"/>
              </a:rPr>
              <a:t>Handwritten digit recognition faces challenges due to natural variations in size, width, orientation, and margin alignment of handwritten numbers, necessitating robust recognition models to account for diverse writing styles.</a:t>
            </a:r>
          </a:p>
          <a:p>
            <a:pPr algn="just"/>
            <a:endParaRPr lang="en-US" sz="2100" dirty="0">
              <a:latin typeface="Comic Sans MS" panose="030F0702030302020204" pitchFamily="66" charset="0"/>
            </a:endParaRPr>
          </a:p>
          <a:p>
            <a:pPr algn="just"/>
            <a:r>
              <a:rPr lang="en-US" sz="2100" b="1" dirty="0">
                <a:latin typeface="Comic Sans MS" panose="030F0702030302020204" pitchFamily="66" charset="0"/>
              </a:rPr>
              <a:t>Complex Components and Visual Similarities: </a:t>
            </a:r>
            <a:r>
              <a:rPr lang="en-US" sz="2100" dirty="0">
                <a:latin typeface="Comic Sans MS" panose="030F0702030302020204" pitchFamily="66" charset="0"/>
              </a:rPr>
              <a:t>Handwritten patterns have complex components that can cause misunderstandings, with certain numbers (e.g., 1 vs. 7, 5 vs. 6) having visual similarities that complicate classification, requiring algorithms to detect minute details.</a:t>
            </a:r>
          </a:p>
          <a:p>
            <a:pPr algn="just"/>
            <a:endParaRPr lang="en-US" sz="2100" dirty="0">
              <a:latin typeface="Comic Sans MS" panose="030F0702030302020204" pitchFamily="66" charset="0"/>
            </a:endParaRPr>
          </a:p>
          <a:p>
            <a:pPr algn="just"/>
            <a:r>
              <a:rPr lang="en-US" sz="2100" b="1" dirty="0">
                <a:latin typeface="Comic Sans MS" panose="030F0702030302020204" pitchFamily="66" charset="0"/>
              </a:rPr>
              <a:t>Unique Handwriting Styles: </a:t>
            </a:r>
            <a:r>
              <a:rPr lang="en-US" sz="2100" dirty="0">
                <a:latin typeface="Comic Sans MS" panose="030F0702030302020204" pitchFamily="66" charset="0"/>
              </a:rPr>
              <a:t>The uniqueness of each individual's handwriting adds another layer of complexity, as recognition systems must be flexible enough to handle various personal styles and flares in the formation of numbers.</a:t>
            </a:r>
          </a:p>
          <a:p>
            <a:pPr algn="just"/>
            <a:endParaRPr lang="en-US" sz="2100" dirty="0">
              <a:latin typeface="Comic Sans MS" panose="030F0702030302020204" pitchFamily="66" charset="0"/>
            </a:endParaRPr>
          </a:p>
          <a:p>
            <a:pPr algn="just"/>
            <a:r>
              <a:rPr lang="en-US" sz="2100" b="1" dirty="0">
                <a:latin typeface="Comic Sans MS" panose="030F0702030302020204" pitchFamily="66" charset="0"/>
              </a:rPr>
              <a:t>Need for Advanced Algorithms: </a:t>
            </a:r>
            <a:r>
              <a:rPr lang="en-US" sz="2100" dirty="0">
                <a:latin typeface="Comic Sans MS" panose="030F0702030302020204" pitchFamily="66" charset="0"/>
              </a:rPr>
              <a:t>To address these challenges and achieve accurate digit recognition, there is a need for sophisticated algorithms and models capable of effectively navigating the intricacies of handwritten digit recognition.</a:t>
            </a:r>
            <a:endParaRPr lang="en-IN" sz="2100"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243A8C51-82F4-468F-E365-16EF72C2D20A}"/>
              </a:ext>
            </a:extLst>
          </p:cNvPr>
          <p:cNvSpPr>
            <a:spLocks noGrp="1"/>
          </p:cNvSpPr>
          <p:nvPr>
            <p:ph type="ftr" sz="quarter" idx="11"/>
          </p:nvPr>
        </p:nvSpPr>
        <p:spPr>
          <a:xfrm>
            <a:off x="289877" y="6425914"/>
            <a:ext cx="11819265" cy="36512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177F8621-AECC-F1CE-9CD3-782016DD5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C3B79BA-16EA-D770-2698-34B8861E4BA4}"/>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4011A307-7326-4DA6-9B81-22B7C9809032}"/>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D0A3B034-252B-CCFC-2FF9-15B16FE06B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681E968D-1BDF-53ED-8878-3242D0F49D92}"/>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F6FC1C36-F2DD-A16E-8F72-329686344E4E}"/>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D6098D69-C2C1-D46D-9341-24D5A202E3B5}"/>
              </a:ext>
            </a:extLst>
          </p:cNvPr>
          <p:cNvPicPr>
            <a:picLocks noChangeAspect="1"/>
          </p:cNvPicPr>
          <p:nvPr/>
        </p:nvPicPr>
        <p:blipFill>
          <a:blip r:embed="rId8"/>
          <a:stretch>
            <a:fillRect/>
          </a:stretch>
        </p:blipFill>
        <p:spPr>
          <a:xfrm>
            <a:off x="5483596" y="74831"/>
            <a:ext cx="1326779" cy="1162795"/>
          </a:xfrm>
          <a:prstGeom prst="rect">
            <a:avLst/>
          </a:prstGeom>
        </p:spPr>
      </p:pic>
    </p:spTree>
    <p:extLst>
      <p:ext uri="{BB962C8B-B14F-4D97-AF65-F5344CB8AC3E}">
        <p14:creationId xmlns:p14="http://schemas.microsoft.com/office/powerpoint/2010/main" val="242881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6. PROPOSED METHODOLOGY :</a:t>
            </a:r>
          </a:p>
          <a:p>
            <a:pPr algn="just"/>
            <a:endParaRPr lang="en-IN" sz="1800" dirty="0">
              <a:latin typeface="Comic Sans MS" panose="030F0702030302020204" pitchFamily="66" charset="0"/>
            </a:endParaRPr>
          </a:p>
          <a:p>
            <a:pPr algn="just"/>
            <a:r>
              <a:rPr lang="en-US" sz="1800" dirty="0">
                <a:latin typeface="Comic Sans MS" panose="030F0702030302020204" pitchFamily="66" charset="0"/>
              </a:rPr>
              <a:t>Three different input modes are provided by the proposed system, which has a user interface that is simple to use. Users can choose from three different ways to submit input, including uploading, scanning, and drawing to be processed.</a:t>
            </a:r>
          </a:p>
          <a:p>
            <a:pPr algn="just"/>
            <a:r>
              <a:rPr lang="en-US" sz="1800" dirty="0">
                <a:latin typeface="Comic Sans MS" panose="030F0702030302020204" pitchFamily="66" charset="0"/>
              </a:rPr>
              <a:t>This adaptable feature improves accessibility and meets the needs and preferences of many users.</a:t>
            </a:r>
            <a:endParaRPr lang="en-IN" sz="1800"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ADB8911D-998E-158D-FF12-66707BA9B6F3}"/>
              </a:ext>
            </a:extLst>
          </p:cNvPr>
          <p:cNvSpPr>
            <a:spLocks noGrp="1"/>
          </p:cNvSpPr>
          <p:nvPr>
            <p:ph type="ftr" sz="quarter" idx="11"/>
          </p:nvPr>
        </p:nvSpPr>
        <p:spPr>
          <a:xfrm>
            <a:off x="325390" y="6443454"/>
            <a:ext cx="11703854" cy="36512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CFC3A967-1C3F-EE4A-1D78-EBC6F6D0C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D7E56B0-DE60-DBF1-D1BA-C3ABAC8A02E3}"/>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71C995CC-9E0E-B46A-8B70-E4B6E52046A7}"/>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0A93B898-3BF5-4E9E-8696-EA68B6C715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4D01A013-09D3-B6FD-1222-66EB335F92B8}"/>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F552BAFB-34D6-84CD-875F-FB3F0F82A458}"/>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7BB023B9-9781-5B4B-D38D-19D925052DE2}"/>
              </a:ext>
            </a:extLst>
          </p:cNvPr>
          <p:cNvPicPr>
            <a:picLocks noChangeAspect="1"/>
          </p:cNvPicPr>
          <p:nvPr/>
        </p:nvPicPr>
        <p:blipFill>
          <a:blip r:embed="rId8"/>
          <a:stretch>
            <a:fillRect/>
          </a:stretch>
        </p:blipFill>
        <p:spPr>
          <a:xfrm>
            <a:off x="5483596" y="74831"/>
            <a:ext cx="1326779" cy="1162795"/>
          </a:xfrm>
          <a:prstGeom prst="rect">
            <a:avLst/>
          </a:prstGeom>
        </p:spPr>
      </p:pic>
      <p:pic>
        <p:nvPicPr>
          <p:cNvPr id="12" name="Picture 11">
            <a:extLst>
              <a:ext uri="{FF2B5EF4-FFF2-40B4-BE49-F238E27FC236}">
                <a16:creationId xmlns:a16="http://schemas.microsoft.com/office/drawing/2014/main" id="{34B40424-C3A2-EAC8-DE08-1DF43554A67D}"/>
              </a:ext>
            </a:extLst>
          </p:cNvPr>
          <p:cNvPicPr>
            <a:picLocks noChangeAspect="1"/>
          </p:cNvPicPr>
          <p:nvPr/>
        </p:nvPicPr>
        <p:blipFill>
          <a:blip r:embed="rId9"/>
          <a:stretch>
            <a:fillRect/>
          </a:stretch>
        </p:blipFill>
        <p:spPr>
          <a:xfrm>
            <a:off x="2889246" y="4077691"/>
            <a:ext cx="6668431" cy="2000529"/>
          </a:xfrm>
          <a:prstGeom prst="rect">
            <a:avLst/>
          </a:prstGeom>
        </p:spPr>
      </p:pic>
    </p:spTree>
    <p:extLst>
      <p:ext uri="{BB962C8B-B14F-4D97-AF65-F5344CB8AC3E}">
        <p14:creationId xmlns:p14="http://schemas.microsoft.com/office/powerpoint/2010/main" val="45207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6. PROPOSED METHODOLOGY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ADB8911D-998E-158D-FF12-66707BA9B6F3}"/>
              </a:ext>
            </a:extLst>
          </p:cNvPr>
          <p:cNvSpPr>
            <a:spLocks noGrp="1"/>
          </p:cNvSpPr>
          <p:nvPr>
            <p:ph type="ftr" sz="quarter" idx="11"/>
          </p:nvPr>
        </p:nvSpPr>
        <p:spPr>
          <a:xfrm>
            <a:off x="325390" y="6443454"/>
            <a:ext cx="11703854" cy="36512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CFC3A967-1C3F-EE4A-1D78-EBC6F6D0C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D7E56B0-DE60-DBF1-D1BA-C3ABAC8A02E3}"/>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71C995CC-9E0E-B46A-8B70-E4B6E52046A7}"/>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0A93B898-3BF5-4E9E-8696-EA68B6C715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4D01A013-09D3-B6FD-1222-66EB335F92B8}"/>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F552BAFB-34D6-84CD-875F-FB3F0F82A458}"/>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7BB023B9-9781-5B4B-D38D-19D925052DE2}"/>
              </a:ext>
            </a:extLst>
          </p:cNvPr>
          <p:cNvPicPr>
            <a:picLocks noChangeAspect="1"/>
          </p:cNvPicPr>
          <p:nvPr/>
        </p:nvPicPr>
        <p:blipFill>
          <a:blip r:embed="rId8"/>
          <a:stretch>
            <a:fillRect/>
          </a:stretch>
        </p:blipFill>
        <p:spPr>
          <a:xfrm>
            <a:off x="5483596" y="74831"/>
            <a:ext cx="1326779" cy="1162795"/>
          </a:xfrm>
          <a:prstGeom prst="rect">
            <a:avLst/>
          </a:prstGeom>
        </p:spPr>
      </p:pic>
      <p:pic>
        <p:nvPicPr>
          <p:cNvPr id="11" name="Picture 10">
            <a:extLst>
              <a:ext uri="{FF2B5EF4-FFF2-40B4-BE49-F238E27FC236}">
                <a16:creationId xmlns:a16="http://schemas.microsoft.com/office/drawing/2014/main" id="{221C2B5A-B0EF-1F4D-B88B-8CE92AE36C0D}"/>
              </a:ext>
            </a:extLst>
          </p:cNvPr>
          <p:cNvPicPr>
            <a:picLocks noChangeAspect="1"/>
          </p:cNvPicPr>
          <p:nvPr/>
        </p:nvPicPr>
        <p:blipFill>
          <a:blip r:embed="rId9"/>
          <a:stretch>
            <a:fillRect/>
          </a:stretch>
        </p:blipFill>
        <p:spPr>
          <a:xfrm>
            <a:off x="1324494" y="2030193"/>
            <a:ext cx="9155084" cy="4206081"/>
          </a:xfrm>
          <a:prstGeom prst="rect">
            <a:avLst/>
          </a:prstGeom>
        </p:spPr>
      </p:pic>
    </p:spTree>
    <p:extLst>
      <p:ext uri="{BB962C8B-B14F-4D97-AF65-F5344CB8AC3E}">
        <p14:creationId xmlns:p14="http://schemas.microsoft.com/office/powerpoint/2010/main" val="240353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7. RESULTS &amp; DISCUSSION: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31533E7A-E876-6B26-2B58-3EC4E81BFBB3}"/>
              </a:ext>
            </a:extLst>
          </p:cNvPr>
          <p:cNvSpPr>
            <a:spLocks noGrp="1"/>
          </p:cNvSpPr>
          <p:nvPr>
            <p:ph type="ftr" sz="quarter" idx="11"/>
          </p:nvPr>
        </p:nvSpPr>
        <p:spPr>
          <a:xfrm>
            <a:off x="298755" y="6468486"/>
            <a:ext cx="11651767" cy="365125"/>
          </a:xfrm>
        </p:spPr>
        <p:txBody>
          <a:bodyPr/>
          <a:lstStyle/>
          <a:p>
            <a:pPr algn="l"/>
            <a:r>
              <a:rPr lang="en-US" sz="1400" i="1" dirty="0">
                <a:solidFill>
                  <a:schemeClr val="tx1"/>
                </a:solidFill>
                <a:latin typeface="Comic Sans MS" panose="030F0702030302020204" pitchFamily="66" charset="0"/>
              </a:rPr>
              <a:t>5th International Conference on Data Analytics &amp; Management (ICDAM-2024)</a:t>
            </a:r>
            <a:endParaRPr lang="en-IN" sz="1400" i="1" dirty="0">
              <a:solidFill>
                <a:schemeClr val="tx1"/>
              </a:solidFill>
              <a:latin typeface="Comic Sans MS" panose="030F0702030302020204" pitchFamily="66" charset="0"/>
            </a:endParaRPr>
          </a:p>
        </p:txBody>
      </p:sp>
      <p:pic>
        <p:nvPicPr>
          <p:cNvPr id="2" name="Picture 2" descr="Journal Indexation">
            <a:extLst>
              <a:ext uri="{FF2B5EF4-FFF2-40B4-BE49-F238E27FC236}">
                <a16:creationId xmlns:a16="http://schemas.microsoft.com/office/drawing/2014/main" id="{09FA72AF-7D36-5E61-F395-4841484C6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895" y="210106"/>
            <a:ext cx="1931627" cy="929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DA78ED7-329F-1859-A9F7-0AD5169C2831}"/>
              </a:ext>
            </a:extLst>
          </p:cNvPr>
          <p:cNvPicPr>
            <a:picLocks noChangeAspect="1"/>
          </p:cNvPicPr>
          <p:nvPr/>
        </p:nvPicPr>
        <p:blipFill>
          <a:blip r:embed="rId3"/>
          <a:stretch>
            <a:fillRect/>
          </a:stretch>
        </p:blipFill>
        <p:spPr>
          <a:xfrm>
            <a:off x="1368859" y="329878"/>
            <a:ext cx="2454513" cy="634220"/>
          </a:xfrm>
          <a:prstGeom prst="rect">
            <a:avLst/>
          </a:prstGeom>
        </p:spPr>
      </p:pic>
      <p:pic>
        <p:nvPicPr>
          <p:cNvPr id="5" name="Picture 4">
            <a:extLst>
              <a:ext uri="{FF2B5EF4-FFF2-40B4-BE49-F238E27FC236}">
                <a16:creationId xmlns:a16="http://schemas.microsoft.com/office/drawing/2014/main" id="{A0148603-1DAB-5F2F-0DCF-6CC2DE36866E}"/>
              </a:ext>
            </a:extLst>
          </p:cNvPr>
          <p:cNvPicPr>
            <a:picLocks noChangeAspect="1"/>
          </p:cNvPicPr>
          <p:nvPr/>
        </p:nvPicPr>
        <p:blipFill>
          <a:blip r:embed="rId4"/>
          <a:stretch>
            <a:fillRect/>
          </a:stretch>
        </p:blipFill>
        <p:spPr>
          <a:xfrm>
            <a:off x="8601226" y="118413"/>
            <a:ext cx="1106385" cy="1106385"/>
          </a:xfrm>
          <a:prstGeom prst="rect">
            <a:avLst/>
          </a:prstGeom>
        </p:spPr>
      </p:pic>
      <p:pic>
        <p:nvPicPr>
          <p:cNvPr id="6" name="Picture 5"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92FB719-1F3B-9313-FA87-2885C05AB5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2" y="94255"/>
            <a:ext cx="1077023" cy="1077023"/>
          </a:xfrm>
          <a:prstGeom prst="rect">
            <a:avLst/>
          </a:prstGeom>
        </p:spPr>
      </p:pic>
      <p:pic>
        <p:nvPicPr>
          <p:cNvPr id="7" name="Picture 6">
            <a:extLst>
              <a:ext uri="{FF2B5EF4-FFF2-40B4-BE49-F238E27FC236}">
                <a16:creationId xmlns:a16="http://schemas.microsoft.com/office/drawing/2014/main" id="{FFA47EDF-6753-7E50-2653-69CF140BB731}"/>
              </a:ext>
            </a:extLst>
          </p:cNvPr>
          <p:cNvPicPr>
            <a:picLocks noChangeAspect="1"/>
          </p:cNvPicPr>
          <p:nvPr/>
        </p:nvPicPr>
        <p:blipFill>
          <a:blip r:embed="rId6"/>
          <a:stretch>
            <a:fillRect/>
          </a:stretch>
        </p:blipFill>
        <p:spPr>
          <a:xfrm>
            <a:off x="3941634" y="31250"/>
            <a:ext cx="1490334" cy="1249958"/>
          </a:xfrm>
          <a:prstGeom prst="rect">
            <a:avLst/>
          </a:prstGeom>
        </p:spPr>
      </p:pic>
      <p:pic>
        <p:nvPicPr>
          <p:cNvPr id="8" name="Picture 7">
            <a:extLst>
              <a:ext uri="{FF2B5EF4-FFF2-40B4-BE49-F238E27FC236}">
                <a16:creationId xmlns:a16="http://schemas.microsoft.com/office/drawing/2014/main" id="{3233FC90-68FB-821A-09C3-D98E6F5C89A8}"/>
              </a:ext>
            </a:extLst>
          </p:cNvPr>
          <p:cNvPicPr>
            <a:picLocks noChangeAspect="1"/>
          </p:cNvPicPr>
          <p:nvPr/>
        </p:nvPicPr>
        <p:blipFill>
          <a:blip r:embed="rId7"/>
          <a:stretch>
            <a:fillRect/>
          </a:stretch>
        </p:blipFill>
        <p:spPr>
          <a:xfrm>
            <a:off x="6810375" y="262139"/>
            <a:ext cx="1672589" cy="761891"/>
          </a:xfrm>
          <a:prstGeom prst="rect">
            <a:avLst/>
          </a:prstGeom>
        </p:spPr>
      </p:pic>
      <p:pic>
        <p:nvPicPr>
          <p:cNvPr id="9" name="Picture 8">
            <a:extLst>
              <a:ext uri="{FF2B5EF4-FFF2-40B4-BE49-F238E27FC236}">
                <a16:creationId xmlns:a16="http://schemas.microsoft.com/office/drawing/2014/main" id="{C37F8B73-F76E-D0F8-5DFA-3FE1254265BD}"/>
              </a:ext>
            </a:extLst>
          </p:cNvPr>
          <p:cNvPicPr>
            <a:picLocks noChangeAspect="1"/>
          </p:cNvPicPr>
          <p:nvPr/>
        </p:nvPicPr>
        <p:blipFill>
          <a:blip r:embed="rId8"/>
          <a:stretch>
            <a:fillRect/>
          </a:stretch>
        </p:blipFill>
        <p:spPr>
          <a:xfrm>
            <a:off x="5483596" y="74831"/>
            <a:ext cx="1326779" cy="1162795"/>
          </a:xfrm>
          <a:prstGeom prst="rect">
            <a:avLst/>
          </a:prstGeom>
        </p:spPr>
      </p:pic>
      <p:pic>
        <p:nvPicPr>
          <p:cNvPr id="11" name="Picture 10">
            <a:extLst>
              <a:ext uri="{FF2B5EF4-FFF2-40B4-BE49-F238E27FC236}">
                <a16:creationId xmlns:a16="http://schemas.microsoft.com/office/drawing/2014/main" id="{E7CAFCDF-5C6A-8756-9500-2528D790915D}"/>
              </a:ext>
            </a:extLst>
          </p:cNvPr>
          <p:cNvPicPr>
            <a:picLocks noChangeAspect="1"/>
          </p:cNvPicPr>
          <p:nvPr/>
        </p:nvPicPr>
        <p:blipFill>
          <a:blip r:embed="rId9"/>
          <a:stretch>
            <a:fillRect/>
          </a:stretch>
        </p:blipFill>
        <p:spPr>
          <a:xfrm>
            <a:off x="1474123" y="2149011"/>
            <a:ext cx="9116937" cy="3310345"/>
          </a:xfrm>
          <a:prstGeom prst="rect">
            <a:avLst/>
          </a:prstGeom>
        </p:spPr>
      </p:pic>
    </p:spTree>
    <p:extLst>
      <p:ext uri="{BB962C8B-B14F-4D97-AF65-F5344CB8AC3E}">
        <p14:creationId xmlns:p14="http://schemas.microsoft.com/office/powerpoint/2010/main" val="1841468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1538</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MOOLCHAND SHARMA</dc:creator>
  <cp:lastModifiedBy>Rekha Devtulla</cp:lastModifiedBy>
  <cp:revision>18</cp:revision>
  <dcterms:created xsi:type="dcterms:W3CDTF">2021-02-05T14:09:33Z</dcterms:created>
  <dcterms:modified xsi:type="dcterms:W3CDTF">2024-05-29T05:36:21Z</dcterms:modified>
</cp:coreProperties>
</file>