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5"/>
  </p:notesMasterIdLst>
  <p:sldIdLst>
    <p:sldId id="284" r:id="rId2"/>
    <p:sldId id="257" r:id="rId3"/>
    <p:sldId id="285" r:id="rId4"/>
    <p:sldId id="258" r:id="rId5"/>
    <p:sldId id="264" r:id="rId6"/>
    <p:sldId id="265" r:id="rId7"/>
    <p:sldId id="267" r:id="rId8"/>
    <p:sldId id="268" r:id="rId9"/>
    <p:sldId id="269" r:id="rId10"/>
    <p:sldId id="270" r:id="rId11"/>
    <p:sldId id="282" r:id="rId12"/>
    <p:sldId id="296" r:id="rId13"/>
    <p:sldId id="271" r:id="rId14"/>
    <p:sldId id="287" r:id="rId15"/>
    <p:sldId id="297" r:id="rId16"/>
    <p:sldId id="298" r:id="rId17"/>
    <p:sldId id="292" r:id="rId18"/>
    <p:sldId id="273" r:id="rId19"/>
    <p:sldId id="274" r:id="rId20"/>
    <p:sldId id="276" r:id="rId21"/>
    <p:sldId id="275"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4955C7-79B5-4E70-BB3B-49B15A750F9E}">
          <p14:sldIdLst>
            <p14:sldId id="284"/>
            <p14:sldId id="257"/>
            <p14:sldId id="285"/>
            <p14:sldId id="258"/>
            <p14:sldId id="264"/>
            <p14:sldId id="265"/>
          </p14:sldIdLst>
        </p14:section>
        <p14:section name="Untitled Section" id="{FA6F0ABB-FCA4-4D92-B9DA-7A9EB995628C}">
          <p14:sldIdLst>
            <p14:sldId id="267"/>
            <p14:sldId id="268"/>
            <p14:sldId id="269"/>
            <p14:sldId id="270"/>
            <p14:sldId id="282"/>
            <p14:sldId id="296"/>
            <p14:sldId id="271"/>
            <p14:sldId id="287"/>
            <p14:sldId id="297"/>
            <p14:sldId id="298"/>
            <p14:sldId id="292"/>
            <p14:sldId id="273"/>
            <p14:sldId id="274"/>
            <p14:sldId id="276"/>
            <p14:sldId id="275"/>
            <p14:sldId id="277"/>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4660"/>
  </p:normalViewPr>
  <p:slideViewPr>
    <p:cSldViewPr snapToGrid="0">
      <p:cViewPr varScale="1">
        <p:scale>
          <a:sx n="99" d="100"/>
          <a:sy n="99" d="100"/>
        </p:scale>
        <p:origin x="9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C92A03-5547-4843-B769-0BDAFDF6E07B}" type="datetimeFigureOut">
              <a:rPr lang="en-US" smtClean="0"/>
              <a:t>5/12/2025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1ECDC-162B-4EE5-9958-CEC9B3E49849}" type="slidenum">
              <a:rPr lang="en-US" smtClean="0"/>
              <a:t>‹#›</a:t>
            </a:fld>
            <a:endParaRPr lang="en-US"/>
          </a:p>
        </p:txBody>
      </p:sp>
    </p:spTree>
    <p:extLst>
      <p:ext uri="{BB962C8B-B14F-4D97-AF65-F5344CB8AC3E}">
        <p14:creationId xmlns:p14="http://schemas.microsoft.com/office/powerpoint/2010/main" val="2406492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9132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CA5AD39-70A9-46A5-802C-95EA4C3A6844}" type="datetimeFigureOut">
              <a:rPr lang="en-US" smtClean="0"/>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150B08-D44D-4944-A5AF-6B8A4FACD72A}" type="slidenum">
              <a:rPr lang="en-US" smtClean="0"/>
              <a:t>‹#›</a:t>
            </a:fld>
            <a:endParaRPr lang="en-US" dirty="0"/>
          </a:p>
        </p:txBody>
      </p:sp>
    </p:spTree>
    <p:extLst>
      <p:ext uri="{BB962C8B-B14F-4D97-AF65-F5344CB8AC3E}">
        <p14:creationId xmlns:p14="http://schemas.microsoft.com/office/powerpoint/2010/main" val="18606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5AD39-70A9-46A5-802C-95EA4C3A6844}" type="datetimeFigureOut">
              <a:rPr lang="en-US" smtClean="0"/>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150B08-D44D-4944-A5AF-6B8A4FACD72A}" type="slidenum">
              <a:rPr lang="en-US" smtClean="0"/>
              <a:t>‹#›</a:t>
            </a:fld>
            <a:endParaRPr lang="en-US" dirty="0"/>
          </a:p>
        </p:txBody>
      </p:sp>
    </p:spTree>
    <p:extLst>
      <p:ext uri="{BB962C8B-B14F-4D97-AF65-F5344CB8AC3E}">
        <p14:creationId xmlns:p14="http://schemas.microsoft.com/office/powerpoint/2010/main" val="3386815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5AD39-70A9-46A5-802C-95EA4C3A6844}" type="datetimeFigureOut">
              <a:rPr lang="en-US" smtClean="0"/>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150B08-D44D-4944-A5AF-6B8A4FACD72A}" type="slidenum">
              <a:rPr lang="en-US" smtClean="0"/>
              <a:t>‹#›</a:t>
            </a:fld>
            <a:endParaRPr lang="en-US" dirty="0"/>
          </a:p>
        </p:txBody>
      </p:sp>
    </p:spTree>
    <p:extLst>
      <p:ext uri="{BB962C8B-B14F-4D97-AF65-F5344CB8AC3E}">
        <p14:creationId xmlns:p14="http://schemas.microsoft.com/office/powerpoint/2010/main" val="3361593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A5AD39-70A9-46A5-802C-95EA4C3A6844}" type="datetimeFigureOut">
              <a:rPr lang="en-US" smtClean="0"/>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150B08-D44D-4944-A5AF-6B8A4FACD72A}" type="slidenum">
              <a:rPr lang="en-US" smtClean="0"/>
              <a:t>‹#›</a:t>
            </a:fld>
            <a:endParaRPr lang="en-US" dirty="0"/>
          </a:p>
        </p:txBody>
      </p:sp>
    </p:spTree>
    <p:extLst>
      <p:ext uri="{BB962C8B-B14F-4D97-AF65-F5344CB8AC3E}">
        <p14:creationId xmlns:p14="http://schemas.microsoft.com/office/powerpoint/2010/main" val="4285303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A5AD39-70A9-46A5-802C-95EA4C3A6844}" type="datetimeFigureOut">
              <a:rPr lang="en-US" smtClean="0"/>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150B08-D44D-4944-A5AF-6B8A4FACD72A}" type="slidenum">
              <a:rPr lang="en-US" smtClean="0"/>
              <a:t>‹#›</a:t>
            </a:fld>
            <a:endParaRPr lang="en-US" dirty="0"/>
          </a:p>
        </p:txBody>
      </p:sp>
    </p:spTree>
    <p:extLst>
      <p:ext uri="{BB962C8B-B14F-4D97-AF65-F5344CB8AC3E}">
        <p14:creationId xmlns:p14="http://schemas.microsoft.com/office/powerpoint/2010/main" val="206977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A5AD39-70A9-46A5-802C-95EA4C3A6844}" type="datetimeFigureOut">
              <a:rPr lang="en-US" smtClean="0"/>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150B08-D44D-4944-A5AF-6B8A4FACD72A}" type="slidenum">
              <a:rPr lang="en-US" smtClean="0"/>
              <a:t>‹#›</a:t>
            </a:fld>
            <a:endParaRPr lang="en-US" dirty="0"/>
          </a:p>
        </p:txBody>
      </p:sp>
    </p:spTree>
    <p:extLst>
      <p:ext uri="{BB962C8B-B14F-4D97-AF65-F5344CB8AC3E}">
        <p14:creationId xmlns:p14="http://schemas.microsoft.com/office/powerpoint/2010/main" val="2746226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A5AD39-70A9-46A5-802C-95EA4C3A6844}" type="datetimeFigureOut">
              <a:rPr lang="en-US" smtClean="0"/>
              <a:t>5/12/2025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B150B08-D44D-4944-A5AF-6B8A4FACD72A}" type="slidenum">
              <a:rPr lang="en-US" smtClean="0"/>
              <a:t>‹#›</a:t>
            </a:fld>
            <a:endParaRPr lang="en-US" dirty="0"/>
          </a:p>
        </p:txBody>
      </p:sp>
    </p:spTree>
    <p:extLst>
      <p:ext uri="{BB962C8B-B14F-4D97-AF65-F5344CB8AC3E}">
        <p14:creationId xmlns:p14="http://schemas.microsoft.com/office/powerpoint/2010/main" val="625929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A5AD39-70A9-46A5-802C-95EA4C3A6844}" type="datetimeFigureOut">
              <a:rPr lang="en-US" smtClean="0"/>
              <a:t>5/12/2025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B150B08-D44D-4944-A5AF-6B8A4FACD72A}" type="slidenum">
              <a:rPr lang="en-US" smtClean="0"/>
              <a:t>‹#›</a:t>
            </a:fld>
            <a:endParaRPr lang="en-US" dirty="0"/>
          </a:p>
        </p:txBody>
      </p:sp>
    </p:spTree>
    <p:extLst>
      <p:ext uri="{BB962C8B-B14F-4D97-AF65-F5344CB8AC3E}">
        <p14:creationId xmlns:p14="http://schemas.microsoft.com/office/powerpoint/2010/main" val="1988515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A5AD39-70A9-46A5-802C-95EA4C3A6844}" type="datetimeFigureOut">
              <a:rPr lang="en-US" smtClean="0"/>
              <a:t>5/12/2025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B150B08-D44D-4944-A5AF-6B8A4FACD72A}" type="slidenum">
              <a:rPr lang="en-US" smtClean="0"/>
              <a:t>‹#›</a:t>
            </a:fld>
            <a:endParaRPr lang="en-US" dirty="0"/>
          </a:p>
        </p:txBody>
      </p:sp>
    </p:spTree>
    <p:extLst>
      <p:ext uri="{BB962C8B-B14F-4D97-AF65-F5344CB8AC3E}">
        <p14:creationId xmlns:p14="http://schemas.microsoft.com/office/powerpoint/2010/main" val="281030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A5AD39-70A9-46A5-802C-95EA4C3A6844}" type="datetimeFigureOut">
              <a:rPr lang="en-US" smtClean="0"/>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150B08-D44D-4944-A5AF-6B8A4FACD72A}" type="slidenum">
              <a:rPr lang="en-US" smtClean="0"/>
              <a:t>‹#›</a:t>
            </a:fld>
            <a:endParaRPr lang="en-US" dirty="0"/>
          </a:p>
        </p:txBody>
      </p:sp>
    </p:spTree>
    <p:extLst>
      <p:ext uri="{BB962C8B-B14F-4D97-AF65-F5344CB8AC3E}">
        <p14:creationId xmlns:p14="http://schemas.microsoft.com/office/powerpoint/2010/main" val="152953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A5AD39-70A9-46A5-802C-95EA4C3A6844}" type="datetimeFigureOut">
              <a:rPr lang="en-US" smtClean="0"/>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150B08-D44D-4944-A5AF-6B8A4FACD72A}" type="slidenum">
              <a:rPr lang="en-US" smtClean="0"/>
              <a:t>‹#›</a:t>
            </a:fld>
            <a:endParaRPr lang="en-US" dirty="0"/>
          </a:p>
        </p:txBody>
      </p:sp>
    </p:spTree>
    <p:extLst>
      <p:ext uri="{BB962C8B-B14F-4D97-AF65-F5344CB8AC3E}">
        <p14:creationId xmlns:p14="http://schemas.microsoft.com/office/powerpoint/2010/main" val="2677061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5AD39-70A9-46A5-802C-95EA4C3A6844}" type="datetimeFigureOut">
              <a:rPr lang="en-US" smtClean="0"/>
              <a:t>5/12/2025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50B08-D44D-4944-A5AF-6B8A4FACD72A}" type="slidenum">
              <a:rPr lang="en-US" smtClean="0"/>
              <a:t>‹#›</a:t>
            </a:fld>
            <a:endParaRPr lang="en-US" dirty="0"/>
          </a:p>
        </p:txBody>
      </p:sp>
    </p:spTree>
    <p:extLst>
      <p:ext uri="{BB962C8B-B14F-4D97-AF65-F5344CB8AC3E}">
        <p14:creationId xmlns:p14="http://schemas.microsoft.com/office/powerpoint/2010/main" val="216923143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txBox="1">
            <a:spLocks noGrp="1"/>
          </p:cNvSpPr>
          <p:nvPr>
            <p:ph type="ctrTitle"/>
          </p:nvPr>
        </p:nvSpPr>
        <p:spPr>
          <a:xfrm>
            <a:off x="1397391" y="348712"/>
            <a:ext cx="9144000" cy="1128397"/>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rgbClr val="FF0066"/>
                </a:solidFill>
                <a:latin typeface="Times New Roman" panose="02020603050405020304" pitchFamily="18" charset="0"/>
                <a:cs typeface="Times New Roman" panose="02020603050405020304" pitchFamily="18" charset="0"/>
              </a:rPr>
              <a:t>K.RAMAKRISHNAN COLLEGE OF TECHNOLOGY</a:t>
            </a:r>
            <a:br>
              <a:rPr lang="en-US" altLang="en-US" sz="2400" b="1" dirty="0">
                <a:solidFill>
                  <a:srgbClr val="FF0066"/>
                </a:solidFill>
                <a:latin typeface="Times New Roman" panose="02020603050405020304" pitchFamily="18" charset="0"/>
                <a:cs typeface="Times New Roman" panose="02020603050405020304" pitchFamily="18" charset="0"/>
              </a:rPr>
            </a:br>
            <a:r>
              <a:rPr lang="en-US" altLang="en-US" sz="2400" b="1" dirty="0">
                <a:solidFill>
                  <a:srgbClr val="FF0066"/>
                </a:solidFill>
                <a:latin typeface="Times New Roman" panose="02020603050405020304" pitchFamily="18" charset="0"/>
                <a:cs typeface="Times New Roman" panose="02020603050405020304" pitchFamily="18" charset="0"/>
              </a:rPr>
              <a:t>(AUTONOMOUS), TRICHY</a:t>
            </a:r>
            <a:br>
              <a:rPr lang="en-US" altLang="en-US" sz="2400" b="1" dirty="0">
                <a:solidFill>
                  <a:srgbClr val="FF0066"/>
                </a:solidFill>
                <a:latin typeface="Times New Roman" panose="02020603050405020304" pitchFamily="18" charset="0"/>
                <a:cs typeface="Times New Roman" panose="02020603050405020304" pitchFamily="18" charset="0"/>
              </a:rPr>
            </a:br>
            <a:endParaRPr sz="24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graphicFrame>
        <p:nvGraphicFramePr>
          <p:cNvPr id="154" name="Google Shape;154;p1"/>
          <p:cNvGraphicFramePr/>
          <p:nvPr>
            <p:extLst>
              <p:ext uri="{D42A27DB-BD31-4B8C-83A1-F6EECF244321}">
                <p14:modId xmlns:p14="http://schemas.microsoft.com/office/powerpoint/2010/main" val="3393822344"/>
              </p:ext>
            </p:extLst>
          </p:nvPr>
        </p:nvGraphicFramePr>
        <p:xfrm>
          <a:off x="2813539" y="2814253"/>
          <a:ext cx="5809957" cy="2410325"/>
        </p:xfrm>
        <a:graphic>
          <a:graphicData uri="http://schemas.openxmlformats.org/drawingml/2006/table">
            <a:tbl>
              <a:tblPr firstRow="1" bandRow="1">
                <a:noFill/>
              </a:tblPr>
              <a:tblGrid>
                <a:gridCol w="238305">
                  <a:extLst>
                    <a:ext uri="{9D8B030D-6E8A-4147-A177-3AD203B41FA5}">
                      <a16:colId xmlns:a16="http://schemas.microsoft.com/office/drawing/2014/main" xmlns="" val="20000"/>
                    </a:ext>
                  </a:extLst>
                </a:gridCol>
                <a:gridCol w="5571652">
                  <a:extLst>
                    <a:ext uri="{9D8B030D-6E8A-4147-A177-3AD203B41FA5}">
                      <a16:colId xmlns:a16="http://schemas.microsoft.com/office/drawing/2014/main" xmlns="" val="20001"/>
                    </a:ext>
                  </a:extLst>
                </a:gridCol>
              </a:tblGrid>
              <a:tr h="241032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chemeClr val="lt1"/>
                        </a:buClr>
                        <a:buSzPts val="1800"/>
                        <a:buFont typeface="Century Gothic"/>
                        <a:buNone/>
                      </a:pPr>
                      <a:r>
                        <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PRESENTED BY,</a:t>
                      </a:r>
                    </a:p>
                    <a:p>
                      <a:pPr marL="0" marR="0" lvl="0" indent="0" algn="ctr" rtl="0">
                        <a:lnSpc>
                          <a:spcPct val="100000"/>
                        </a:lnSpc>
                        <a:spcBef>
                          <a:spcPts val="0"/>
                        </a:spcBef>
                        <a:spcAft>
                          <a:spcPts val="0"/>
                        </a:spcAft>
                        <a:buClr>
                          <a:schemeClr val="lt1"/>
                        </a:buClr>
                        <a:buSzPts val="1800"/>
                        <a:buFont typeface="Century Gothic"/>
                        <a:buNone/>
                      </a:pPr>
                      <a:endPar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chemeClr val="lt1"/>
                        </a:buClr>
                        <a:buSzPts val="1800"/>
                        <a:buFont typeface="Century Gothic"/>
                        <a:buNone/>
                      </a:pPr>
                      <a:r>
                        <a:rPr lang="en-US" sz="1800" dirty="0">
                          <a:latin typeface="Times New Roman" panose="02020603050405020304" pitchFamily="18" charset="0"/>
                          <a:cs typeface="Times New Roman" panose="02020603050405020304" pitchFamily="18" charset="0"/>
                        </a:rPr>
                        <a:t>Faisal </a:t>
                      </a:r>
                      <a:r>
                        <a:rPr lang="en-US" sz="1800" dirty="0" err="1">
                          <a:latin typeface="Times New Roman" panose="02020603050405020304" pitchFamily="18" charset="0"/>
                          <a:cs typeface="Times New Roman" panose="02020603050405020304" pitchFamily="18" charset="0"/>
                        </a:rPr>
                        <a:t>Ahamad</a:t>
                      </a:r>
                      <a:r>
                        <a:rPr lang="en-US" sz="1800" dirty="0">
                          <a:latin typeface="Times New Roman" panose="02020603050405020304" pitchFamily="18" charset="0"/>
                          <a:cs typeface="Times New Roman" panose="02020603050405020304" pitchFamily="18" charset="0"/>
                        </a:rPr>
                        <a:t> M (</a:t>
                      </a:r>
                      <a:r>
                        <a:rPr lang="en-US" sz="1800" dirty="0" err="1">
                          <a:latin typeface="Times New Roman" panose="02020603050405020304" pitchFamily="18" charset="0"/>
                          <a:cs typeface="Times New Roman" panose="02020603050405020304" pitchFamily="18" charset="0"/>
                        </a:rPr>
                        <a:t>Reg.No</a:t>
                      </a:r>
                      <a:r>
                        <a:rPr lang="en-US" sz="1800" dirty="0">
                          <a:latin typeface="Times New Roman" panose="02020603050405020304" pitchFamily="18" charset="0"/>
                          <a:cs typeface="Times New Roman" panose="02020603050405020304" pitchFamily="18" charset="0"/>
                        </a:rPr>
                        <a:t> : 811721243016)</a:t>
                      </a:r>
                    </a:p>
                    <a:p>
                      <a:pPr marL="0" marR="0" lvl="0" indent="0" algn="ctr" rtl="0">
                        <a:lnSpc>
                          <a:spcPct val="100000"/>
                        </a:lnSpc>
                        <a:spcBef>
                          <a:spcPts val="0"/>
                        </a:spcBef>
                        <a:spcAft>
                          <a:spcPts val="0"/>
                        </a:spcAft>
                        <a:buClr>
                          <a:schemeClr val="lt1"/>
                        </a:buClr>
                        <a:buSzPts val="1800"/>
                        <a:buFont typeface="Century Gothic"/>
                        <a:buNone/>
                      </a:pPr>
                      <a:r>
                        <a:rPr lang="en-US" sz="1800" dirty="0">
                          <a:latin typeface="Times New Roman" panose="02020603050405020304" pitchFamily="18" charset="0"/>
                          <a:cs typeface="Times New Roman" panose="02020603050405020304" pitchFamily="18" charset="0"/>
                        </a:rPr>
                        <a:t>Mohammed </a:t>
                      </a:r>
                      <a:r>
                        <a:rPr lang="en-US" sz="1800" dirty="0" err="1">
                          <a:latin typeface="Times New Roman" panose="02020603050405020304" pitchFamily="18" charset="0"/>
                          <a:cs typeface="Times New Roman" panose="02020603050405020304" pitchFamily="18" charset="0"/>
                        </a:rPr>
                        <a:t>Faizal</a:t>
                      </a:r>
                      <a:r>
                        <a:rPr lang="en-US" sz="1800" dirty="0">
                          <a:latin typeface="Times New Roman" panose="02020603050405020304" pitchFamily="18" charset="0"/>
                          <a:cs typeface="Times New Roman" panose="02020603050405020304" pitchFamily="18" charset="0"/>
                        </a:rPr>
                        <a:t> T (</a:t>
                      </a:r>
                      <a:r>
                        <a:rPr lang="en-US" sz="1800" dirty="0" err="1">
                          <a:latin typeface="Times New Roman" panose="02020603050405020304" pitchFamily="18" charset="0"/>
                          <a:cs typeface="Times New Roman" panose="02020603050405020304" pitchFamily="18" charset="0"/>
                        </a:rPr>
                        <a:t>Reg.No</a:t>
                      </a:r>
                      <a:r>
                        <a:rPr lang="en-US" sz="1800" dirty="0">
                          <a:latin typeface="Times New Roman" panose="02020603050405020304" pitchFamily="18" charset="0"/>
                          <a:cs typeface="Times New Roman" panose="02020603050405020304" pitchFamily="18" charset="0"/>
                        </a:rPr>
                        <a:t> : 811721243033)</a:t>
                      </a:r>
                    </a:p>
                    <a:p>
                      <a:pPr marL="0" marR="0" lvl="0" indent="0" algn="ctr" rtl="0">
                        <a:lnSpc>
                          <a:spcPct val="100000"/>
                        </a:lnSpc>
                        <a:spcBef>
                          <a:spcPts val="0"/>
                        </a:spcBef>
                        <a:spcAft>
                          <a:spcPts val="0"/>
                        </a:spcAft>
                        <a:buClr>
                          <a:schemeClr val="lt1"/>
                        </a:buClr>
                        <a:buSzPts val="1800"/>
                        <a:buFont typeface="Century Gothic"/>
                        <a:buNone/>
                      </a:pPr>
                      <a:r>
                        <a:rPr lang="en-US" sz="1800" dirty="0">
                          <a:latin typeface="Times New Roman" panose="02020603050405020304" pitchFamily="18" charset="0"/>
                          <a:cs typeface="Times New Roman" panose="02020603050405020304" pitchFamily="18" charset="0"/>
                        </a:rPr>
                        <a:t>Mohammed Imran M (</a:t>
                      </a:r>
                      <a:r>
                        <a:rPr lang="en-US" sz="1800" dirty="0" err="1">
                          <a:latin typeface="Times New Roman" panose="02020603050405020304" pitchFamily="18" charset="0"/>
                          <a:cs typeface="Times New Roman" panose="02020603050405020304" pitchFamily="18" charset="0"/>
                        </a:rPr>
                        <a:t>Reg.No</a:t>
                      </a:r>
                      <a:r>
                        <a:rPr lang="en-US" sz="1800" dirty="0">
                          <a:latin typeface="Times New Roman" panose="02020603050405020304" pitchFamily="18" charset="0"/>
                          <a:cs typeface="Times New Roman" panose="02020603050405020304" pitchFamily="18" charset="0"/>
                        </a:rPr>
                        <a:t> : 811721243034)</a:t>
                      </a:r>
                    </a:p>
                    <a:p>
                      <a:pPr marL="0" marR="0" lvl="0" indent="0" algn="ctr" rtl="0">
                        <a:lnSpc>
                          <a:spcPct val="100000"/>
                        </a:lnSpc>
                        <a:spcBef>
                          <a:spcPts val="0"/>
                        </a:spcBef>
                        <a:spcAft>
                          <a:spcPts val="0"/>
                        </a:spcAft>
                        <a:buClr>
                          <a:schemeClr val="lt1"/>
                        </a:buClr>
                        <a:buSzPts val="1800"/>
                        <a:buFont typeface="Century Gothic"/>
                        <a:buNone/>
                      </a:pPr>
                      <a:r>
                        <a:rPr lang="en-US" sz="1800" dirty="0">
                          <a:latin typeface="Times New Roman" panose="02020603050405020304" pitchFamily="18" charset="0"/>
                          <a:cs typeface="Times New Roman" panose="02020603050405020304" pitchFamily="18" charset="0"/>
                        </a:rPr>
                        <a:t>Yogesh D (</a:t>
                      </a:r>
                      <a:r>
                        <a:rPr lang="en-US" sz="1800" dirty="0" err="1">
                          <a:latin typeface="Times New Roman" panose="02020603050405020304" pitchFamily="18" charset="0"/>
                          <a:cs typeface="Times New Roman" panose="02020603050405020304" pitchFamily="18" charset="0"/>
                        </a:rPr>
                        <a:t>Reg.No</a:t>
                      </a:r>
                      <a:r>
                        <a:rPr lang="en-US" sz="1800" dirty="0">
                          <a:latin typeface="Times New Roman" panose="02020603050405020304" pitchFamily="18" charset="0"/>
                          <a:cs typeface="Times New Roman" panose="02020603050405020304" pitchFamily="18" charset="0"/>
                        </a:rPr>
                        <a:t> : 811721243305)</a:t>
                      </a:r>
                      <a:endParaRPr sz="18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xmlns="" val="10000"/>
                  </a:ext>
                </a:extLst>
              </a:tr>
            </a:tbl>
          </a:graphicData>
        </a:graphic>
      </p:graphicFrame>
      <p:pic>
        <p:nvPicPr>
          <p:cNvPr id="7" name="Picture 3">
            <a:extLst>
              <a:ext uri="{FF2B5EF4-FFF2-40B4-BE49-F238E27FC236}">
                <a16:creationId xmlns:a16="http://schemas.microsoft.com/office/drawing/2014/main" xmlns="" id="{E69F354E-8084-4967-BF58-7A584D9CFC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xmlns=""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xmlns="" id="{229915F2-F2F2-4F0C-8684-69FC627A1F37}"/>
              </a:ext>
            </a:extLst>
          </p:cNvPr>
          <p:cNvSpPr txBox="1"/>
          <p:nvPr/>
        </p:nvSpPr>
        <p:spPr>
          <a:xfrm>
            <a:off x="2318043" y="1490984"/>
            <a:ext cx="7302696"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SMART BOOK RECOMMENDATION SYSTEM USING MACHINE LEARNING</a:t>
            </a:r>
            <a:endParaRPr lang="en-US" sz="28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EFF478B5-08A7-4845-A87B-BF5635F9CF6E}"/>
              </a:ext>
            </a:extLst>
          </p:cNvPr>
          <p:cNvSpPr txBox="1"/>
          <p:nvPr/>
        </p:nvSpPr>
        <p:spPr>
          <a:xfrm>
            <a:off x="7218756" y="5136183"/>
            <a:ext cx="4239236" cy="1615827"/>
          </a:xfrm>
          <a:prstGeom prst="rect">
            <a:avLst/>
          </a:prstGeom>
          <a:noFill/>
        </p:spPr>
        <p:txBody>
          <a:bodyPr wrap="square" rtlCol="0">
            <a:spAutoFit/>
          </a:bodyPr>
          <a:lstStyle/>
          <a:p>
            <a:r>
              <a:rPr lang="en-IN" sz="1800" b="1" dirty="0">
                <a:solidFill>
                  <a:srgbClr val="0070C0"/>
                </a:solidFill>
                <a:latin typeface="Times New Roman" panose="02020603050405020304" pitchFamily="18" charset="0"/>
                <a:cs typeface="Times New Roman" panose="02020603050405020304" pitchFamily="18" charset="0"/>
              </a:rPr>
              <a:t>GUIDED BY,</a:t>
            </a:r>
          </a:p>
          <a:p>
            <a:pPr>
              <a:lnSpc>
                <a:spcPct val="150000"/>
              </a:lnSpc>
            </a:pPr>
            <a:r>
              <a:rPr lang="en-US" b="1" dirty="0">
                <a:latin typeface="Times New Roman" panose="02020603050405020304" pitchFamily="18" charset="0"/>
                <a:cs typeface="Times New Roman" panose="02020603050405020304" pitchFamily="18" charset="0"/>
              </a:rPr>
              <a:t>Mr. R Roshan Joshua M.E, </a:t>
            </a:r>
            <a:endParaRPr lang="en-US" b="1" dirty="0" smtClean="0">
              <a:latin typeface="Times New Roman" panose="02020603050405020304" pitchFamily="18" charset="0"/>
              <a:cs typeface="Times New Roman" panose="02020603050405020304" pitchFamily="18" charset="0"/>
            </a:endParaRPr>
          </a:p>
          <a:p>
            <a:pPr>
              <a:lnSpc>
                <a:spcPct val="150000"/>
              </a:lnSpc>
            </a:pPr>
            <a:r>
              <a:rPr lang="en-IN" sz="1800" b="1" dirty="0" smtClean="0">
                <a:solidFill>
                  <a:schemeClr val="tx1"/>
                </a:solidFill>
                <a:latin typeface="Times New Roman" panose="02020603050405020304" pitchFamily="18" charset="0"/>
                <a:cs typeface="Times New Roman" panose="02020603050405020304" pitchFamily="18" charset="0"/>
              </a:rPr>
              <a:t>ASSISTANT </a:t>
            </a:r>
            <a:r>
              <a:rPr lang="en-IN" sz="1800" b="1" dirty="0">
                <a:solidFill>
                  <a:schemeClr val="tx1"/>
                </a:solidFill>
                <a:latin typeface="Times New Roman" panose="02020603050405020304" pitchFamily="18" charset="0"/>
                <a:cs typeface="Times New Roman" panose="02020603050405020304" pitchFamily="18" charset="0"/>
              </a:rPr>
              <a:t>PROFESSOR / AI</a:t>
            </a:r>
          </a:p>
          <a:p>
            <a:pPr>
              <a:lnSpc>
                <a:spcPct val="150000"/>
              </a:lnSpc>
            </a:pP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13" name="TextBox 10">
            <a:extLst>
              <a:ext uri="{FF2B5EF4-FFF2-40B4-BE49-F238E27FC236}">
                <a16:creationId xmlns:a16="http://schemas.microsoft.com/office/drawing/2014/main" xmlns="" id="{12128841-5AA4-49AF-B134-34A021127EBA}"/>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sz="1400" dirty="0">
                <a:solidFill>
                  <a:srgbClr val="8B8B8B"/>
                </a:solidFill>
                <a:latin typeface="Calibri" panose="020F0502020204030204" pitchFamily="34" charset="0"/>
              </a:rPr>
              <a:t>1</a:t>
            </a:r>
          </a:p>
        </p:txBody>
      </p:sp>
    </p:spTree>
    <p:extLst>
      <p:ext uri="{BB962C8B-B14F-4D97-AF65-F5344CB8AC3E}">
        <p14:creationId xmlns:p14="http://schemas.microsoft.com/office/powerpoint/2010/main" val="3816668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8971" y="145789"/>
            <a:ext cx="9144000" cy="881697"/>
          </a:xfrm>
        </p:spPr>
        <p:txBody>
          <a:bodyPr>
            <a:normAutofit fontScale="90000"/>
          </a:bodyPr>
          <a:lstStyle/>
          <a:p>
            <a:r>
              <a:rPr lang="en-US" u="sng" dirty="0">
                <a:latin typeface="+mn-lt"/>
              </a:rPr>
              <a:t>SYSTEM ARCHITECTURE</a:t>
            </a:r>
          </a:p>
        </p:txBody>
      </p:sp>
      <p:sp>
        <p:nvSpPr>
          <p:cNvPr id="4" name="Subtitle 3"/>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p:blipFill>
        <p:spPr>
          <a:xfrm>
            <a:off x="1284486" y="952500"/>
            <a:ext cx="9623027" cy="5905500"/>
          </a:xfrm>
          <a:prstGeom prst="rect">
            <a:avLst/>
          </a:prstGeom>
        </p:spPr>
      </p:pic>
    </p:spTree>
    <p:extLst>
      <p:ext uri="{BB962C8B-B14F-4D97-AF65-F5344CB8AC3E}">
        <p14:creationId xmlns:p14="http://schemas.microsoft.com/office/powerpoint/2010/main" val="3987574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2732" y="1137037"/>
            <a:ext cx="12029268" cy="5430741"/>
          </a:xfrm>
        </p:spPr>
        <p:txBody>
          <a:bodyPr>
            <a:normAutofit fontScale="92500" lnSpcReduction="20000"/>
          </a:bodyPr>
          <a:lstStyle/>
          <a:p>
            <a:pPr marL="0" indent="0">
              <a:lnSpc>
                <a:spcPct val="120000"/>
              </a:lnSpc>
              <a:buNone/>
            </a:pPr>
            <a:r>
              <a:rPr lang="en-US" b="1" dirty="0">
                <a:latin typeface="Times New Roman" panose="02020603050405020304" pitchFamily="18" charset="0"/>
                <a:cs typeface="Times New Roman" panose="02020603050405020304" pitchFamily="18" charset="0"/>
              </a:rPr>
              <a:t>HARDWARE SPECIFICATION</a:t>
            </a:r>
          </a:p>
          <a:p>
            <a:pPr>
              <a:lnSpc>
                <a:spcPct val="120000"/>
              </a:lnSpc>
            </a:pPr>
            <a:r>
              <a:rPr lang="en-US" sz="2200" dirty="0">
                <a:latin typeface="Times New Roman" panose="02020603050405020304" pitchFamily="18" charset="0"/>
                <a:cs typeface="Times New Roman" panose="02020603050405020304" pitchFamily="18" charset="0"/>
              </a:rPr>
              <a:t>Processor: Intel Core i5 (8th Gen or higher) / AMD Ryzen 5 or equivalent  </a:t>
            </a:r>
          </a:p>
          <a:p>
            <a:pPr>
              <a:lnSpc>
                <a:spcPct val="120000"/>
              </a:lnSpc>
            </a:pPr>
            <a:r>
              <a:rPr lang="en-US" sz="2200" dirty="0">
                <a:latin typeface="Times New Roman" panose="02020603050405020304" pitchFamily="18" charset="0"/>
                <a:cs typeface="Times New Roman" panose="02020603050405020304" pitchFamily="18" charset="0"/>
              </a:rPr>
              <a:t>RAM: Minimum 8 GB (16 GB recommended for smoother performance)  </a:t>
            </a:r>
          </a:p>
          <a:p>
            <a:pPr>
              <a:lnSpc>
                <a:spcPct val="120000"/>
              </a:lnSpc>
            </a:pPr>
            <a:r>
              <a:rPr lang="en-US" sz="2200" dirty="0">
                <a:latin typeface="Times New Roman" panose="02020603050405020304" pitchFamily="18" charset="0"/>
                <a:cs typeface="Times New Roman" panose="02020603050405020304" pitchFamily="18" charset="0"/>
              </a:rPr>
              <a:t>Storage: Minimum 20 GB of free space for dataset storage, libraries, and project files  - GPU (Optional but beneficial): NVIDIA GTX 1650 or higher for faster data processing and model training </a:t>
            </a:r>
          </a:p>
          <a:p>
            <a:pPr>
              <a:lnSpc>
                <a:spcPct val="120000"/>
              </a:lnSpc>
            </a:pPr>
            <a:r>
              <a:rPr lang="en-US" sz="2200" dirty="0">
                <a:latin typeface="Times New Roman" panose="02020603050405020304" pitchFamily="18" charset="0"/>
                <a:cs typeface="Times New Roman" panose="02020603050405020304" pitchFamily="18" charset="0"/>
              </a:rPr>
              <a:t>Operating System: Windows 10/11, Ubuntu 20.04+, or macOS Monterey or later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SOFTWARE SPECIFICATION</a:t>
            </a:r>
          </a:p>
          <a:p>
            <a:pPr>
              <a:lnSpc>
                <a:spcPct val="110000"/>
              </a:lnSpc>
            </a:pPr>
            <a:r>
              <a:rPr lang="en-US" sz="2200" dirty="0">
                <a:latin typeface="Times New Roman" panose="02020603050405020304" pitchFamily="18" charset="0"/>
                <a:cs typeface="Times New Roman" panose="02020603050405020304" pitchFamily="18" charset="0"/>
              </a:rPr>
              <a:t> Python: Version 3.9 or higher  </a:t>
            </a:r>
          </a:p>
          <a:p>
            <a:pPr>
              <a:lnSpc>
                <a:spcPct val="110000"/>
              </a:lnSpc>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Jupyter</a:t>
            </a:r>
            <a:r>
              <a:rPr lang="en-US" sz="2200" dirty="0">
                <a:latin typeface="Times New Roman" panose="02020603050405020304" pitchFamily="18" charset="0"/>
                <a:cs typeface="Times New Roman" panose="02020603050405020304" pitchFamily="18" charset="0"/>
              </a:rPr>
              <a:t> Notebook: For data analysis, visualization, and model development  - pandas: For efficient data manipulation (pip install pandas) </a:t>
            </a:r>
          </a:p>
          <a:p>
            <a:pPr>
              <a:lnSpc>
                <a:spcPct val="110000"/>
              </a:lnSpc>
            </a:pPr>
            <a:r>
              <a:rPr lang="en-US" sz="2200" dirty="0" err="1">
                <a:latin typeface="Times New Roman" panose="02020603050405020304" pitchFamily="18" charset="0"/>
                <a:cs typeface="Times New Roman" panose="02020603050405020304" pitchFamily="18" charset="0"/>
              </a:rPr>
              <a:t>OpenAI</a:t>
            </a:r>
            <a:r>
              <a:rPr lang="en-US" sz="2200" dirty="0">
                <a:latin typeface="Times New Roman" panose="02020603050405020304" pitchFamily="18" charset="0"/>
                <a:cs typeface="Times New Roman" panose="02020603050405020304" pitchFamily="18" charset="0"/>
              </a:rPr>
              <a:t> API: For the customized </a:t>
            </a:r>
            <a:r>
              <a:rPr lang="en-US" sz="2200" dirty="0" err="1">
                <a:latin typeface="Times New Roman" panose="02020603050405020304" pitchFamily="18" charset="0"/>
                <a:cs typeface="Times New Roman" panose="02020603050405020304" pitchFamily="18" charset="0"/>
              </a:rPr>
              <a:t>ChatBot</a:t>
            </a:r>
            <a:r>
              <a:rPr lang="en-US" sz="2200" dirty="0">
                <a:latin typeface="Times New Roman" panose="02020603050405020304" pitchFamily="18" charset="0"/>
                <a:cs typeface="Times New Roman" panose="02020603050405020304" pitchFamily="18" charset="0"/>
              </a:rPr>
              <a:t> (pip install </a:t>
            </a:r>
            <a:r>
              <a:rPr lang="en-US" sz="2200" dirty="0" err="1">
                <a:latin typeface="Times New Roman" panose="02020603050405020304" pitchFamily="18" charset="0"/>
                <a:cs typeface="Times New Roman" panose="02020603050405020304" pitchFamily="18" charset="0"/>
              </a:rPr>
              <a:t>openAI</a:t>
            </a:r>
            <a:r>
              <a:rPr lang="en-US" sz="2200" dirty="0">
                <a:latin typeface="Times New Roman" panose="02020603050405020304" pitchFamily="18" charset="0"/>
                <a:cs typeface="Times New Roman" panose="02020603050405020304" pitchFamily="18" charset="0"/>
              </a:rPr>
              <a:t>)  </a:t>
            </a:r>
          </a:p>
          <a:p>
            <a:pPr>
              <a:lnSpc>
                <a:spcPct val="110000"/>
              </a:lnSpc>
            </a:pPr>
            <a:r>
              <a:rPr lang="en-US" sz="2200" dirty="0" err="1">
                <a:latin typeface="Times New Roman" panose="02020603050405020304" pitchFamily="18" charset="0"/>
                <a:cs typeface="Times New Roman" panose="02020603050405020304" pitchFamily="18" charset="0"/>
              </a:rPr>
              <a:t>matplotlib</a:t>
            </a:r>
            <a:r>
              <a:rPr lang="en-US" sz="2200" dirty="0">
                <a:latin typeface="Times New Roman" panose="02020603050405020304" pitchFamily="18" charset="0"/>
                <a:cs typeface="Times New Roman" panose="02020603050405020304" pitchFamily="18" charset="0"/>
              </a:rPr>
              <a:t> / </a:t>
            </a:r>
            <a:r>
              <a:rPr lang="en-US" sz="2200" dirty="0" err="1">
                <a:latin typeface="Times New Roman" panose="02020603050405020304" pitchFamily="18" charset="0"/>
                <a:cs typeface="Times New Roman" panose="02020603050405020304" pitchFamily="18" charset="0"/>
              </a:rPr>
              <a:t>seaborn</a:t>
            </a:r>
            <a:r>
              <a:rPr lang="en-US" sz="2200" dirty="0">
                <a:latin typeface="Times New Roman" panose="02020603050405020304" pitchFamily="18" charset="0"/>
                <a:cs typeface="Times New Roman" panose="02020603050405020304" pitchFamily="18" charset="0"/>
              </a:rPr>
              <a:t>: For visualization and exploratory data analysis (pip install </a:t>
            </a:r>
            <a:r>
              <a:rPr lang="en-US" sz="2200" dirty="0" err="1">
                <a:latin typeface="Times New Roman" panose="02020603050405020304" pitchFamily="18" charset="0"/>
                <a:cs typeface="Times New Roman" panose="02020603050405020304" pitchFamily="18" charset="0"/>
              </a:rPr>
              <a:t>matplotlib</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seaborn</a:t>
            </a:r>
            <a:r>
              <a:rPr lang="en-US" sz="22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xmlns="" id="{E69F354E-8084-4967-BF58-7A584D9CFC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244" y="0"/>
            <a:ext cx="930660" cy="92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5">
            <a:extLst>
              <a:ext uri="{FF2B5EF4-FFF2-40B4-BE49-F238E27FC236}">
                <a16:creationId xmlns:a16="http://schemas.microsoft.com/office/drawing/2014/main" xmlns="" id="{28FE03F3-C2EF-4BD4-AB31-6F36AC710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3982" y="73633"/>
            <a:ext cx="1000081" cy="956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71042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C450503-D319-B2EC-2B7A-995A21C41A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B4564F8-DA7A-5191-1CDC-4FD4E9504E2F}"/>
              </a:ext>
            </a:extLst>
          </p:cNvPr>
          <p:cNvSpPr>
            <a:spLocks noGrp="1"/>
          </p:cNvSpPr>
          <p:nvPr>
            <p:ph type="ctrTitle"/>
          </p:nvPr>
        </p:nvSpPr>
        <p:spPr>
          <a:xfrm>
            <a:off x="1038971" y="145789"/>
            <a:ext cx="9144000" cy="881697"/>
          </a:xfrm>
        </p:spPr>
        <p:txBody>
          <a:bodyPr>
            <a:noAutofit/>
          </a:bodyPr>
          <a:lstStyle/>
          <a:p>
            <a:pPr>
              <a:lnSpc>
                <a:spcPct val="110000"/>
              </a:lnSpc>
            </a:pPr>
            <a:r>
              <a:rPr lang="en-IN" sz="5200" kern="100" dirty="0">
                <a:ea typeface="Calibri" panose="020F0502020204030204" pitchFamily="34" charset="0"/>
                <a:cs typeface="Times New Roman" panose="02020603050405020304" pitchFamily="18" charset="0"/>
              </a:rPr>
              <a:t>Installation and Setup:</a:t>
            </a:r>
          </a:p>
        </p:txBody>
      </p:sp>
      <p:sp>
        <p:nvSpPr>
          <p:cNvPr id="3" name="Subtitle 2">
            <a:extLst>
              <a:ext uri="{FF2B5EF4-FFF2-40B4-BE49-F238E27FC236}">
                <a16:creationId xmlns:a16="http://schemas.microsoft.com/office/drawing/2014/main" xmlns="" id="{2BD15259-8608-7F05-0573-13B4663852D3}"/>
              </a:ext>
            </a:extLst>
          </p:cNvPr>
          <p:cNvSpPr>
            <a:spLocks noGrp="1"/>
          </p:cNvSpPr>
          <p:nvPr>
            <p:ph type="subTitle" idx="1"/>
          </p:nvPr>
        </p:nvSpPr>
        <p:spPr>
          <a:xfrm>
            <a:off x="184730" y="1115274"/>
            <a:ext cx="11503687" cy="5742725"/>
          </a:xfrm>
          <a:ln>
            <a:solidFill>
              <a:schemeClr val="bg1"/>
            </a:solidFill>
          </a:ln>
        </p:spPr>
        <p:style>
          <a:lnRef idx="1">
            <a:schemeClr val="dk1"/>
          </a:lnRef>
          <a:fillRef idx="0">
            <a:schemeClr val="dk1"/>
          </a:fillRef>
          <a:effectRef idx="0">
            <a:schemeClr val="dk1"/>
          </a:effectRef>
          <a:fontRef idx="minor">
            <a:schemeClr val="tx1"/>
          </a:fontRef>
        </p:style>
        <p:txBody>
          <a:bodyPr>
            <a:normAutofit/>
          </a:bodyPr>
          <a:lstStyle/>
          <a:p>
            <a:pPr lvl="0" algn="l" eaLnBrk="0" fontAlgn="base" hangingPunct="0">
              <a:lnSpc>
                <a:spcPct val="150000"/>
              </a:lnSpc>
              <a:spcBef>
                <a:spcPct val="0"/>
              </a:spcBef>
              <a:spcAft>
                <a:spcPct val="0"/>
              </a:spcAft>
            </a:pPr>
            <a:r>
              <a:rPr lang="en-US" altLang="en-US" sz="2000" b="1" dirty="0" smtClean="0">
                <a:latin typeface="+mj-lt"/>
              </a:rPr>
              <a:t>Key </a:t>
            </a:r>
            <a:r>
              <a:rPr lang="en-US" altLang="en-US" sz="2000" b="1" dirty="0">
                <a:latin typeface="+mj-lt"/>
              </a:rPr>
              <a:t>Steps in the Process:</a:t>
            </a:r>
            <a:r>
              <a:rPr lang="en-US" altLang="en-US" sz="2000" dirty="0">
                <a:latin typeface="+mj-lt"/>
              </a:rPr>
              <a:t> </a:t>
            </a:r>
          </a:p>
          <a:p>
            <a:pPr marL="285750" lvl="0" indent="-285750" algn="l" eaLnBrk="0" fontAlgn="base" hangingPunct="0">
              <a:lnSpc>
                <a:spcPct val="150000"/>
              </a:lnSpc>
              <a:spcBef>
                <a:spcPct val="0"/>
              </a:spcBef>
              <a:spcAft>
                <a:spcPct val="0"/>
              </a:spcAft>
              <a:buFont typeface="Arial" panose="020B0604020202020204" pitchFamily="34" charset="0"/>
              <a:buChar char="•"/>
            </a:pPr>
            <a:r>
              <a:rPr lang="en-US" sz="1800" dirty="0">
                <a:latin typeface="+mj-lt"/>
              </a:rPr>
              <a:t>installing essential libraries such as pandas, </a:t>
            </a:r>
            <a:r>
              <a:rPr lang="en-US" sz="1800" dirty="0" err="1">
                <a:latin typeface="+mj-lt"/>
              </a:rPr>
              <a:t>numpy</a:t>
            </a:r>
            <a:r>
              <a:rPr lang="en-US" sz="1800" dirty="0">
                <a:latin typeface="+mj-lt"/>
              </a:rPr>
              <a:t>, scikit-learn, </a:t>
            </a:r>
            <a:r>
              <a:rPr lang="en-US" sz="1800" dirty="0" err="1">
                <a:latin typeface="+mj-lt"/>
              </a:rPr>
              <a:t>nltk</a:t>
            </a:r>
            <a:r>
              <a:rPr lang="en-US" sz="1800" dirty="0">
                <a:latin typeface="+mj-lt"/>
              </a:rPr>
              <a:t>, flask, and </a:t>
            </a:r>
            <a:r>
              <a:rPr lang="en-US" sz="1800" dirty="0" err="1">
                <a:latin typeface="+mj-lt"/>
              </a:rPr>
              <a:t>joblib</a:t>
            </a:r>
            <a:r>
              <a:rPr lang="en-US" sz="1800" dirty="0">
                <a:latin typeface="+mj-lt"/>
              </a:rPr>
              <a:t>.</a:t>
            </a:r>
            <a:endParaRPr lang="en-US" altLang="en-US" sz="1800" dirty="0">
              <a:latin typeface="+mj-lt"/>
            </a:endParaRPr>
          </a:p>
          <a:p>
            <a:pPr marL="285750" lvl="0" indent="-285750" algn="l" eaLnBrk="0" fontAlgn="base" hangingPunct="0">
              <a:lnSpc>
                <a:spcPct val="150000"/>
              </a:lnSpc>
              <a:spcBef>
                <a:spcPct val="0"/>
              </a:spcBef>
              <a:spcAft>
                <a:spcPct val="0"/>
              </a:spcAft>
              <a:buFont typeface="Arial" panose="020B0604020202020204" pitchFamily="34" charset="0"/>
              <a:buChar char="•"/>
            </a:pPr>
            <a:r>
              <a:rPr lang="en-US" sz="1800" dirty="0">
                <a:latin typeface="+mj-lt"/>
              </a:rPr>
              <a:t>importing required modules like </a:t>
            </a:r>
            <a:r>
              <a:rPr lang="en-US" sz="1800" dirty="0" err="1">
                <a:latin typeface="+mj-lt"/>
              </a:rPr>
              <a:t>TfidfVectorizer</a:t>
            </a:r>
            <a:r>
              <a:rPr lang="en-US" sz="1800" dirty="0">
                <a:latin typeface="+mj-lt"/>
              </a:rPr>
              <a:t>, </a:t>
            </a:r>
            <a:r>
              <a:rPr lang="en-US" sz="1800" dirty="0" err="1">
                <a:latin typeface="+mj-lt"/>
              </a:rPr>
              <a:t>cosine_similarity</a:t>
            </a:r>
            <a:r>
              <a:rPr lang="en-US" sz="1800" dirty="0">
                <a:latin typeface="+mj-lt"/>
              </a:rPr>
              <a:t>, and </a:t>
            </a:r>
            <a:r>
              <a:rPr lang="en-US" sz="1800" dirty="0" err="1">
                <a:latin typeface="+mj-lt"/>
              </a:rPr>
              <a:t>CountVectorizer</a:t>
            </a:r>
            <a:endParaRPr lang="en-US" altLang="en-US" sz="1800" dirty="0">
              <a:latin typeface="+mj-lt"/>
            </a:endParaRPr>
          </a:p>
          <a:p>
            <a:pPr marL="285750" lvl="0" indent="-285750" algn="l" eaLnBrk="0" fontAlgn="base" hangingPunct="0">
              <a:lnSpc>
                <a:spcPct val="150000"/>
              </a:lnSpc>
              <a:spcBef>
                <a:spcPct val="0"/>
              </a:spcBef>
              <a:spcAft>
                <a:spcPct val="0"/>
              </a:spcAft>
              <a:buFont typeface="Arial" panose="020B0604020202020204" pitchFamily="34" charset="0"/>
              <a:buChar char="•"/>
            </a:pPr>
            <a:r>
              <a:rPr lang="en-US" altLang="en-US" sz="1800" dirty="0">
                <a:latin typeface="+mj-lt"/>
              </a:rPr>
              <a:t>Install </a:t>
            </a:r>
            <a:r>
              <a:rPr lang="en-US" altLang="en-US" sz="1800" dirty="0" err="1">
                <a:latin typeface="+mj-lt"/>
              </a:rPr>
              <a:t>Streamlit</a:t>
            </a:r>
            <a:r>
              <a:rPr lang="en-US" altLang="en-US" sz="1800" dirty="0">
                <a:latin typeface="+mj-lt"/>
              </a:rPr>
              <a:t>.</a:t>
            </a:r>
          </a:p>
          <a:p>
            <a:pPr marL="742950" lvl="1" indent="-285750" algn="l" eaLnBrk="0" fontAlgn="base" hangingPunct="0">
              <a:lnSpc>
                <a:spcPct val="150000"/>
              </a:lnSpc>
              <a:spcBef>
                <a:spcPct val="0"/>
              </a:spcBef>
              <a:spcAft>
                <a:spcPct val="0"/>
              </a:spcAft>
              <a:buFont typeface="Courier New" panose="02070309020205020404" pitchFamily="49" charset="0"/>
              <a:buChar char="o"/>
            </a:pPr>
            <a:r>
              <a:rPr lang="en-US" sz="1800" dirty="0">
                <a:latin typeface="+mj-lt"/>
              </a:rPr>
              <a:t>Used for building the web-based user interface.</a:t>
            </a:r>
          </a:p>
          <a:p>
            <a:pPr marL="742950" lvl="1" indent="-285750" algn="l" eaLnBrk="0" fontAlgn="base" hangingPunct="0">
              <a:lnSpc>
                <a:spcPct val="150000"/>
              </a:lnSpc>
              <a:spcBef>
                <a:spcPct val="0"/>
              </a:spcBef>
              <a:spcAft>
                <a:spcPct val="0"/>
              </a:spcAft>
              <a:buFont typeface="Courier New" panose="02070309020205020404" pitchFamily="49" charset="0"/>
              <a:buChar char="o"/>
            </a:pPr>
            <a:r>
              <a:rPr lang="en-US" sz="1800" dirty="0">
                <a:latin typeface="+mj-lt"/>
              </a:rPr>
              <a:t>Enables real-time user interaction with the recommendation engine.</a:t>
            </a:r>
            <a:endParaRPr lang="en-US" altLang="en-US" sz="1800" dirty="0">
              <a:latin typeface="+mj-lt"/>
            </a:endParaRPr>
          </a:p>
          <a:p>
            <a:pPr marL="285750" lvl="0" indent="-285750" algn="l" eaLnBrk="0" fontAlgn="base" hangingPunct="0">
              <a:lnSpc>
                <a:spcPct val="150000"/>
              </a:lnSpc>
              <a:spcBef>
                <a:spcPct val="0"/>
              </a:spcBef>
              <a:spcAft>
                <a:spcPct val="0"/>
              </a:spcAft>
              <a:buFont typeface="Arial" panose="020B0604020202020204" pitchFamily="34" charset="0"/>
              <a:buChar char="•"/>
            </a:pPr>
            <a:r>
              <a:rPr lang="en-IN" sz="1800" dirty="0">
                <a:latin typeface="+mj-lt"/>
              </a:rPr>
              <a:t>Environment Setup</a:t>
            </a:r>
            <a:r>
              <a:rPr lang="en-US" altLang="en-US" sz="1800" dirty="0">
                <a:latin typeface="+mj-lt"/>
              </a:rPr>
              <a:t>.</a:t>
            </a:r>
          </a:p>
          <a:p>
            <a:pPr marL="742950" lvl="1" indent="-285750" algn="l" eaLnBrk="0" fontAlgn="base" hangingPunct="0">
              <a:lnSpc>
                <a:spcPct val="150000"/>
              </a:lnSpc>
              <a:spcBef>
                <a:spcPct val="0"/>
              </a:spcBef>
              <a:spcAft>
                <a:spcPct val="0"/>
              </a:spcAft>
              <a:buFont typeface="Courier New" panose="02070309020205020404" pitchFamily="49" charset="0"/>
              <a:buChar char="o"/>
            </a:pPr>
            <a:r>
              <a:rPr lang="en-US" altLang="en-US" sz="1800" dirty="0">
                <a:latin typeface="+mj-lt"/>
              </a:rPr>
              <a:t> </a:t>
            </a:r>
            <a:r>
              <a:rPr lang="en-US" sz="1800" dirty="0">
                <a:latin typeface="+mj-lt"/>
              </a:rPr>
              <a:t>Python 3.x environment created using </a:t>
            </a:r>
            <a:r>
              <a:rPr lang="en-US" sz="1800" dirty="0" err="1">
                <a:latin typeface="+mj-lt"/>
              </a:rPr>
              <a:t>venv</a:t>
            </a:r>
            <a:endParaRPr lang="en-US" sz="1800" dirty="0">
              <a:latin typeface="+mj-lt"/>
            </a:endParaRPr>
          </a:p>
          <a:p>
            <a:pPr marL="742950" lvl="1" indent="-285750" algn="l" eaLnBrk="0" fontAlgn="base" hangingPunct="0">
              <a:lnSpc>
                <a:spcPct val="150000"/>
              </a:lnSpc>
              <a:spcBef>
                <a:spcPct val="0"/>
              </a:spcBef>
              <a:spcAft>
                <a:spcPct val="0"/>
              </a:spcAft>
              <a:buFont typeface="Courier New" panose="02070309020205020404" pitchFamily="49" charset="0"/>
              <a:buChar char="o"/>
            </a:pPr>
            <a:r>
              <a:rPr lang="en-IN" sz="1800" dirty="0">
                <a:latin typeface="+mj-lt"/>
              </a:rPr>
              <a:t>All dependencies installed via pip</a:t>
            </a:r>
            <a:endParaRPr lang="en-US" altLang="en-US" sz="1800" dirty="0">
              <a:latin typeface="+mj-lt"/>
            </a:endParaRPr>
          </a:p>
          <a:p>
            <a:pPr marL="285750" lvl="0" indent="-285750" algn="l" eaLnBrk="0" fontAlgn="base" hangingPunct="0">
              <a:lnSpc>
                <a:spcPct val="150000"/>
              </a:lnSpc>
              <a:spcBef>
                <a:spcPct val="0"/>
              </a:spcBef>
              <a:spcAft>
                <a:spcPct val="0"/>
              </a:spcAft>
              <a:buFont typeface="Arial" panose="020B0604020202020204" pitchFamily="34" charset="0"/>
              <a:buChar char="•"/>
            </a:pPr>
            <a:r>
              <a:rPr lang="en-US" sz="1800" dirty="0">
                <a:latin typeface="+mj-lt"/>
              </a:rPr>
              <a:t>Project organized with separate files</a:t>
            </a:r>
            <a:r>
              <a:rPr lang="en-US" altLang="en-US" sz="1800" dirty="0">
                <a:latin typeface="+mj-lt"/>
              </a:rPr>
              <a:t>. </a:t>
            </a:r>
          </a:p>
          <a:p>
            <a:pPr marL="742950" lvl="1" indent="-285750" algn="l" eaLnBrk="0" fontAlgn="base" hangingPunct="0">
              <a:lnSpc>
                <a:spcPct val="150000"/>
              </a:lnSpc>
              <a:spcBef>
                <a:spcPct val="0"/>
              </a:spcBef>
              <a:spcAft>
                <a:spcPct val="0"/>
              </a:spcAft>
              <a:buFont typeface="Courier New" panose="02070309020205020404" pitchFamily="49" charset="0"/>
              <a:buChar char="o"/>
            </a:pPr>
            <a:r>
              <a:rPr lang="en-US" altLang="en-US" sz="1800" dirty="0">
                <a:latin typeface="+mj-lt"/>
              </a:rPr>
              <a:t>App.py </a:t>
            </a:r>
            <a:r>
              <a:rPr lang="en-IN" sz="1800" dirty="0">
                <a:latin typeface="+mj-lt"/>
              </a:rPr>
              <a:t>for </a:t>
            </a:r>
            <a:r>
              <a:rPr lang="en-IN" sz="1800" dirty="0" err="1">
                <a:latin typeface="+mj-lt"/>
              </a:rPr>
              <a:t>Streamlit</a:t>
            </a:r>
            <a:r>
              <a:rPr lang="en-IN" sz="1800" dirty="0">
                <a:latin typeface="+mj-lt"/>
              </a:rPr>
              <a:t> backend</a:t>
            </a:r>
          </a:p>
          <a:p>
            <a:pPr marL="742950" lvl="1" indent="-285750" algn="l" eaLnBrk="0" fontAlgn="base" hangingPunct="0">
              <a:lnSpc>
                <a:spcPct val="150000"/>
              </a:lnSpc>
              <a:spcBef>
                <a:spcPct val="0"/>
              </a:spcBef>
              <a:spcAft>
                <a:spcPct val="0"/>
              </a:spcAft>
              <a:buFont typeface="Courier New" panose="02070309020205020404" pitchFamily="49" charset="0"/>
              <a:buChar char="o"/>
            </a:pPr>
            <a:r>
              <a:rPr lang="en-IN" altLang="en-US" sz="1800" dirty="0">
                <a:latin typeface="+mj-lt"/>
              </a:rPr>
              <a:t>.</a:t>
            </a:r>
            <a:r>
              <a:rPr lang="en-IN" altLang="en-US" sz="1800" dirty="0" err="1">
                <a:latin typeface="+mj-lt"/>
              </a:rPr>
              <a:t>pkl</a:t>
            </a:r>
            <a:r>
              <a:rPr lang="en-IN" altLang="en-US" sz="1800" dirty="0">
                <a:latin typeface="+mj-lt"/>
              </a:rPr>
              <a:t> </a:t>
            </a:r>
            <a:r>
              <a:rPr lang="en-IN" sz="1800" dirty="0">
                <a:latin typeface="+mj-lt"/>
              </a:rPr>
              <a:t>files for pre-trained models.</a:t>
            </a:r>
          </a:p>
          <a:p>
            <a:pPr marL="742950" lvl="1" indent="-285750" algn="l" eaLnBrk="0" fontAlgn="base" hangingPunct="0">
              <a:lnSpc>
                <a:spcPct val="150000"/>
              </a:lnSpc>
              <a:spcBef>
                <a:spcPct val="0"/>
              </a:spcBef>
              <a:spcAft>
                <a:spcPct val="0"/>
              </a:spcAft>
              <a:buFont typeface="Courier New" panose="02070309020205020404" pitchFamily="49" charset="0"/>
              <a:buChar char="o"/>
            </a:pPr>
            <a:r>
              <a:rPr lang="en-IN" sz="1800" dirty="0">
                <a:latin typeface="+mj-lt"/>
              </a:rPr>
              <a:t>CSV files for datasets</a:t>
            </a:r>
            <a:endParaRPr lang="en-US" altLang="en-US" sz="1800" dirty="0">
              <a:latin typeface="+mj-lt"/>
            </a:endParaRPr>
          </a:p>
          <a:p>
            <a:pPr lvl="0" algn="l" eaLnBrk="0" fontAlgn="base" hangingPunct="0">
              <a:lnSpc>
                <a:spcPct val="100000"/>
              </a:lnSpc>
              <a:spcBef>
                <a:spcPct val="0"/>
              </a:spcBef>
              <a:spcAft>
                <a:spcPct val="0"/>
              </a:spcAft>
              <a:buFontTx/>
              <a:buAutoNum type="arabicPeriod" startAt="5"/>
            </a:pPr>
            <a:endParaRPr lang="en-US" altLang="en-US" sz="1800" dirty="0">
              <a:latin typeface="Arial" panose="020B0604020202020204" pitchFamily="34" charset="0"/>
            </a:endParaRPr>
          </a:p>
        </p:txBody>
      </p:sp>
      <p:pic>
        <p:nvPicPr>
          <p:cNvPr id="4" name="Picture 3">
            <a:extLst>
              <a:ext uri="{FF2B5EF4-FFF2-40B4-BE49-F238E27FC236}">
                <a16:creationId xmlns:a16="http://schemas.microsoft.com/office/drawing/2014/main" xmlns="" id="{3EBD396D-A9CF-C86C-AA1B-8289C835233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805" y="58000"/>
            <a:ext cx="984280" cy="975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5">
            <a:extLst>
              <a:ext uri="{FF2B5EF4-FFF2-40B4-BE49-F238E27FC236}">
                <a16:creationId xmlns:a16="http://schemas.microsoft.com/office/drawing/2014/main" xmlns="" id="{AAA568C8-63DA-BFDB-B3C4-6354034A5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997336" cy="95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 name="Rectangle 1">
            <a:extLst>
              <a:ext uri="{FF2B5EF4-FFF2-40B4-BE49-F238E27FC236}">
                <a16:creationId xmlns:a16="http://schemas.microsoft.com/office/drawing/2014/main" xmlns="" id="{BE2E7B37-2028-1BC5-7BEB-C74C6FD00FA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4927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1118" y="145789"/>
            <a:ext cx="9570203" cy="881697"/>
          </a:xfrm>
        </p:spPr>
        <p:txBody>
          <a:bodyPr>
            <a:noAutofit/>
          </a:bodyPr>
          <a:lstStyle/>
          <a:p>
            <a:pPr>
              <a:lnSpc>
                <a:spcPct val="100000"/>
              </a:lnSpc>
            </a:pPr>
            <a:r>
              <a:rPr lang="en-IN" sz="4200" dirty="0"/>
              <a:t>Data Collection and Pre-processing Module</a:t>
            </a:r>
          </a:p>
        </p:txBody>
      </p:sp>
      <p:sp>
        <p:nvSpPr>
          <p:cNvPr id="3" name="Subtitle 2"/>
          <p:cNvSpPr>
            <a:spLocks noGrp="1"/>
          </p:cNvSpPr>
          <p:nvPr>
            <p:ph type="subTitle" idx="1"/>
          </p:nvPr>
        </p:nvSpPr>
        <p:spPr>
          <a:xfrm>
            <a:off x="144804" y="1027486"/>
            <a:ext cx="11711399" cy="5830514"/>
          </a:xfrm>
          <a:ln>
            <a:solidFill>
              <a:schemeClr val="bg1"/>
            </a:solidFill>
          </a:ln>
        </p:spPr>
        <p:style>
          <a:lnRef idx="1">
            <a:schemeClr val="dk1"/>
          </a:lnRef>
          <a:fillRef idx="0">
            <a:schemeClr val="dk1"/>
          </a:fillRef>
          <a:effectRef idx="0">
            <a:schemeClr val="dk1"/>
          </a:effectRef>
          <a:fontRef idx="minor">
            <a:schemeClr val="tx1"/>
          </a:fontRef>
        </p:style>
        <p:txBody>
          <a:bodyPr>
            <a:normAutofit/>
          </a:bodyPr>
          <a:lstStyle/>
          <a:p>
            <a:pPr algn="l">
              <a:lnSpc>
                <a:spcPct val="100000"/>
              </a:lnSpc>
            </a:pPr>
            <a:endParaRPr lang="en-US" sz="1800" dirty="0" smtClean="0">
              <a:latin typeface="+mj-lt"/>
            </a:endParaRPr>
          </a:p>
          <a:p>
            <a:pPr algn="l">
              <a:lnSpc>
                <a:spcPct val="100000"/>
              </a:lnSpc>
            </a:pPr>
            <a:r>
              <a:rPr lang="en-US" sz="1800" dirty="0" smtClean="0">
                <a:latin typeface="+mj-lt"/>
              </a:rPr>
              <a:t>Data collection and pre-processing module involves Gathering </a:t>
            </a:r>
            <a:r>
              <a:rPr lang="en-US" sz="1800" dirty="0">
                <a:latin typeface="+mj-lt"/>
              </a:rPr>
              <a:t>raw data from various sources for analysis.</a:t>
            </a:r>
          </a:p>
          <a:p>
            <a:pPr algn="l">
              <a:lnSpc>
                <a:spcPct val="100000"/>
              </a:lnSpc>
            </a:pPr>
            <a:r>
              <a:rPr lang="en-US" b="1" dirty="0">
                <a:latin typeface="+mj-lt"/>
              </a:rPr>
              <a:t>Sources of Data:</a:t>
            </a:r>
            <a:r>
              <a:rPr lang="en-US" dirty="0">
                <a:latin typeface="+mj-lt"/>
              </a:rPr>
              <a:t> </a:t>
            </a:r>
          </a:p>
          <a:p>
            <a:pPr marL="342900" indent="-342900" algn="l">
              <a:lnSpc>
                <a:spcPct val="100000"/>
              </a:lnSpc>
              <a:buFont typeface="Arial" panose="020B0604020202020204" pitchFamily="34" charset="0"/>
              <a:buChar char="•"/>
            </a:pPr>
            <a:r>
              <a:rPr lang="en-US" sz="1800" dirty="0">
                <a:latin typeface="+mj-lt"/>
              </a:rPr>
              <a:t>Data resources collected from the various publishers.</a:t>
            </a:r>
          </a:p>
          <a:p>
            <a:pPr marL="800100" lvl="1" indent="-342900" algn="l">
              <a:lnSpc>
                <a:spcPct val="150000"/>
              </a:lnSpc>
              <a:buFont typeface="Courier New" panose="02070309020205020404" pitchFamily="49" charset="0"/>
              <a:buChar char="o"/>
            </a:pPr>
            <a:r>
              <a:rPr lang="en-US" sz="1800" dirty="0">
                <a:latin typeface="+mj-lt"/>
              </a:rPr>
              <a:t>Datasets used : Books.csv, Ratings.csv, Users.csv</a:t>
            </a:r>
          </a:p>
          <a:p>
            <a:pPr marL="342900" indent="-342900" algn="l">
              <a:lnSpc>
                <a:spcPct val="100000"/>
              </a:lnSpc>
              <a:buFont typeface="Arial" panose="020B0604020202020204" pitchFamily="34" charset="0"/>
              <a:buChar char="•"/>
            </a:pPr>
            <a:r>
              <a:rPr lang="en-US" sz="1800" dirty="0">
                <a:latin typeface="+mj-lt"/>
              </a:rPr>
              <a:t>Collected information contains book titles, authors, genres, </a:t>
            </a:r>
            <a:r>
              <a:rPr lang="en-IN" sz="1800" dirty="0">
                <a:latin typeface="+mj-lt"/>
              </a:rPr>
              <a:t>ISBNs, user ratings</a:t>
            </a:r>
            <a:endParaRPr lang="en-US" sz="1800" dirty="0">
              <a:latin typeface="+mj-lt"/>
            </a:endParaRPr>
          </a:p>
          <a:p>
            <a:pPr algn="l">
              <a:lnSpc>
                <a:spcPct val="100000"/>
              </a:lnSpc>
            </a:pPr>
            <a:r>
              <a:rPr lang="en-US" sz="2400" b="1" dirty="0">
                <a:latin typeface="+mj-lt"/>
              </a:rPr>
              <a:t>Challenges:</a:t>
            </a:r>
            <a:r>
              <a:rPr lang="en-US" sz="2400" dirty="0">
                <a:latin typeface="+mj-lt"/>
              </a:rPr>
              <a:t> </a:t>
            </a:r>
          </a:p>
          <a:p>
            <a:pPr marL="800100" lvl="1" indent="-342900" algn="l">
              <a:lnSpc>
                <a:spcPct val="100000"/>
              </a:lnSpc>
              <a:buFont typeface="Arial" panose="020B0604020202020204" pitchFamily="34" charset="0"/>
              <a:buChar char="•"/>
            </a:pPr>
            <a:r>
              <a:rPr lang="en-US" sz="1800" dirty="0">
                <a:latin typeface="+mj-lt"/>
              </a:rPr>
              <a:t>Data Inconsistency</a:t>
            </a:r>
          </a:p>
          <a:p>
            <a:pPr marL="800100" lvl="1" indent="-342900" algn="l">
              <a:lnSpc>
                <a:spcPct val="150000"/>
              </a:lnSpc>
              <a:buFont typeface="Arial" panose="020B0604020202020204" pitchFamily="34" charset="0"/>
              <a:buChar char="•"/>
            </a:pPr>
            <a:r>
              <a:rPr lang="en-US" sz="1800" dirty="0">
                <a:latin typeface="+mj-lt"/>
              </a:rPr>
              <a:t>Missing or Incomplete Data</a:t>
            </a:r>
          </a:p>
          <a:p>
            <a:pPr marL="800100" lvl="1" indent="-342900" algn="l">
              <a:lnSpc>
                <a:spcPct val="150000"/>
              </a:lnSpc>
              <a:buFont typeface="Arial" panose="020B0604020202020204" pitchFamily="34" charset="0"/>
              <a:buChar char="•"/>
            </a:pPr>
            <a:r>
              <a:rPr lang="en-US" sz="1800" dirty="0">
                <a:latin typeface="+mj-lt"/>
              </a:rPr>
              <a:t>Privacy and Security Concerns</a:t>
            </a:r>
          </a:p>
          <a:p>
            <a:pPr algn="l">
              <a:lnSpc>
                <a:spcPct val="100000"/>
              </a:lnSpc>
            </a:pPr>
            <a:r>
              <a:rPr lang="en-US" b="1" dirty="0">
                <a:latin typeface="+mj-lt"/>
              </a:rPr>
              <a:t>Pre-Processing:</a:t>
            </a:r>
            <a:endParaRPr lang="en-US" dirty="0">
              <a:latin typeface="+mj-lt"/>
            </a:endParaRPr>
          </a:p>
          <a:p>
            <a:pPr marL="800100" lvl="1" indent="-342900" algn="l">
              <a:lnSpc>
                <a:spcPct val="100000"/>
              </a:lnSpc>
              <a:buFont typeface="Arial" panose="020B0604020202020204" pitchFamily="34" charset="0"/>
              <a:buChar char="•"/>
            </a:pPr>
            <a:r>
              <a:rPr lang="en-US" sz="1800" dirty="0">
                <a:latin typeface="+mj-lt"/>
              </a:rPr>
              <a:t>Remove duplicates, Missing Values, Irrelevant entries</a:t>
            </a:r>
          </a:p>
          <a:p>
            <a:pPr algn="l">
              <a:lnSpc>
                <a:spcPct val="110000"/>
              </a:lnSpc>
            </a:pP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E69F354E-8084-4967-BF58-7A584D9CFC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805" y="58000"/>
            <a:ext cx="978220" cy="969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5">
            <a:extLst>
              <a:ext uri="{FF2B5EF4-FFF2-40B4-BE49-F238E27FC236}">
                <a16:creationId xmlns:a16="http://schemas.microsoft.com/office/drawing/2014/main" xmlns="" id="{28FE03F3-C2EF-4BD4-AB31-6F36AC710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19584" y="236635"/>
            <a:ext cx="997336" cy="95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984378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9085" y="0"/>
            <a:ext cx="9939523" cy="881697"/>
          </a:xfrm>
        </p:spPr>
        <p:txBody>
          <a:bodyPr>
            <a:noAutofit/>
          </a:bodyPr>
          <a:lstStyle/>
          <a:p>
            <a:pPr>
              <a:lnSpc>
                <a:spcPct val="110000"/>
              </a:lnSpc>
            </a:pPr>
            <a:r>
              <a:rPr lang="en-US" sz="3800" dirty="0"/>
              <a:t>Recommendation Logic </a:t>
            </a:r>
            <a:r>
              <a:rPr lang="en-US" sz="3800" dirty="0" smtClean="0"/>
              <a:t>&amp; Model Implementation</a:t>
            </a:r>
            <a:endParaRPr lang="en-US" sz="3800" dirty="0"/>
          </a:p>
        </p:txBody>
      </p:sp>
      <p:sp>
        <p:nvSpPr>
          <p:cNvPr id="3" name="Subtitle 2"/>
          <p:cNvSpPr>
            <a:spLocks noGrp="1"/>
          </p:cNvSpPr>
          <p:nvPr>
            <p:ph type="subTitle" idx="1"/>
          </p:nvPr>
        </p:nvSpPr>
        <p:spPr>
          <a:xfrm>
            <a:off x="144805" y="1190072"/>
            <a:ext cx="11484244" cy="5427704"/>
          </a:xfrm>
          <a:ln>
            <a:solidFill>
              <a:schemeClr val="bg1"/>
            </a:solidFill>
          </a:ln>
        </p:spPr>
        <p:style>
          <a:lnRef idx="1">
            <a:schemeClr val="dk1"/>
          </a:lnRef>
          <a:fillRef idx="0">
            <a:schemeClr val="dk1"/>
          </a:fillRef>
          <a:effectRef idx="0">
            <a:schemeClr val="dk1"/>
          </a:effectRef>
          <a:fontRef idx="minor">
            <a:schemeClr val="tx1"/>
          </a:fontRef>
        </p:style>
        <p:txBody>
          <a:bodyPr>
            <a:normAutofit lnSpcReduction="10000"/>
          </a:bodyPr>
          <a:lstStyle/>
          <a:p>
            <a:pPr algn="l"/>
            <a:endParaRPr lang="en-US" sz="1800" b="1" dirty="0" smtClean="0"/>
          </a:p>
          <a:p>
            <a:pPr algn="l"/>
            <a:r>
              <a:rPr lang="en-US" sz="1600" b="1" dirty="0" smtClean="0"/>
              <a:t>Purpose</a:t>
            </a:r>
            <a:r>
              <a:rPr lang="en-US" sz="1600" b="1" dirty="0"/>
              <a:t>: </a:t>
            </a:r>
            <a:r>
              <a:rPr lang="en-US" sz="1600" dirty="0"/>
              <a:t>To generate highly personalized book suggestions using a hybrid of </a:t>
            </a:r>
            <a:r>
              <a:rPr lang="en-US" sz="1600" b="1" dirty="0"/>
              <a:t>Content-Based</a:t>
            </a:r>
            <a:r>
              <a:rPr lang="en-US" sz="1600" dirty="0"/>
              <a:t> and </a:t>
            </a:r>
            <a:r>
              <a:rPr lang="en-US" sz="1600" b="1" dirty="0"/>
              <a:t>Collaborative Filtering</a:t>
            </a:r>
            <a:r>
              <a:rPr lang="en-US" sz="1600" dirty="0"/>
              <a:t>.</a:t>
            </a:r>
          </a:p>
          <a:p>
            <a:pPr algn="l"/>
            <a:r>
              <a:rPr lang="en-IN" sz="1600" b="1" dirty="0"/>
              <a:t>Recommendation Logic </a:t>
            </a:r>
            <a:r>
              <a:rPr lang="en-US" sz="1600" b="1" dirty="0"/>
              <a:t>: </a:t>
            </a:r>
          </a:p>
          <a:p>
            <a:pPr marL="800100" lvl="1" indent="-342900" algn="l">
              <a:buFont typeface="Arial" panose="020B0604020202020204" pitchFamily="34" charset="0"/>
              <a:buChar char="•"/>
            </a:pPr>
            <a:r>
              <a:rPr lang="en-IN" sz="1600" dirty="0"/>
              <a:t>Content-Based Filtering</a:t>
            </a:r>
          </a:p>
          <a:p>
            <a:pPr marL="1257300" lvl="2" indent="-342900" algn="l">
              <a:lnSpc>
                <a:spcPct val="150000"/>
              </a:lnSpc>
              <a:buFont typeface="Courier New" panose="02070309020205020404" pitchFamily="49" charset="0"/>
              <a:buChar char="o"/>
            </a:pPr>
            <a:r>
              <a:rPr lang="en-US" sz="1600" dirty="0"/>
              <a:t> Recommends books similar in content (title, genre, author, description) to the user’s selected book using TF-IDF and cosine similarity</a:t>
            </a:r>
          </a:p>
          <a:p>
            <a:pPr marL="800100" lvl="1" indent="-342900" algn="l">
              <a:lnSpc>
                <a:spcPct val="160000"/>
              </a:lnSpc>
              <a:buFont typeface="Arial" panose="020B0604020202020204" pitchFamily="34" charset="0"/>
              <a:buChar char="•"/>
            </a:pPr>
            <a:r>
              <a:rPr lang="en-IN" sz="1600" dirty="0"/>
              <a:t>Collaborative Filtering</a:t>
            </a:r>
          </a:p>
          <a:p>
            <a:pPr marL="1257300" lvl="2" indent="-342900" algn="l">
              <a:lnSpc>
                <a:spcPct val="150000"/>
              </a:lnSpc>
              <a:buFont typeface="Courier New" panose="02070309020205020404" pitchFamily="49" charset="0"/>
              <a:buChar char="o"/>
            </a:pPr>
            <a:r>
              <a:rPr lang="en-US" sz="1600" dirty="0"/>
              <a:t>Suggests books based on preferences and behavior of users with similar interests (user-item interactions, rating patterns).</a:t>
            </a:r>
          </a:p>
          <a:p>
            <a:pPr algn="l"/>
            <a:r>
              <a:rPr lang="en-IN" sz="1600" b="1" dirty="0"/>
              <a:t>Model Implementation</a:t>
            </a:r>
            <a:r>
              <a:rPr lang="en-US" sz="1600" b="1" dirty="0"/>
              <a:t>: </a:t>
            </a:r>
          </a:p>
          <a:p>
            <a:pPr marL="800100" lvl="1" indent="-342900" algn="l">
              <a:buFont typeface="Arial" panose="020B0604020202020204" pitchFamily="34" charset="0"/>
              <a:buChar char="•"/>
            </a:pPr>
            <a:r>
              <a:rPr lang="en-US" sz="1600" b="1" dirty="0"/>
              <a:t>TF-IDF Vectorizer</a:t>
            </a:r>
            <a:r>
              <a:rPr lang="en-US" sz="1600" dirty="0"/>
              <a:t> used for vectorizing text data</a:t>
            </a:r>
          </a:p>
          <a:p>
            <a:pPr marL="800100" lvl="1" indent="-342900" algn="l">
              <a:lnSpc>
                <a:spcPct val="150000"/>
              </a:lnSpc>
              <a:buFont typeface="Arial" panose="020B0604020202020204" pitchFamily="34" charset="0"/>
              <a:buChar char="•"/>
            </a:pPr>
            <a:r>
              <a:rPr lang="en-US" sz="1600" b="1" dirty="0"/>
              <a:t>Cosine Similarity</a:t>
            </a:r>
            <a:r>
              <a:rPr lang="en-US" sz="1600" dirty="0"/>
              <a:t> calculates content similarity between books</a:t>
            </a:r>
          </a:p>
          <a:p>
            <a:pPr marL="800100" lvl="1" indent="-342900" algn="l">
              <a:lnSpc>
                <a:spcPct val="150000"/>
              </a:lnSpc>
              <a:buFont typeface="Arial" panose="020B0604020202020204" pitchFamily="34" charset="0"/>
              <a:buChar char="•"/>
            </a:pPr>
            <a:r>
              <a:rPr lang="en-IN" sz="1600" dirty="0"/>
              <a:t>User-book rating matrix used for collaborative learning</a:t>
            </a:r>
          </a:p>
          <a:p>
            <a:pPr marL="800100" lvl="1" indent="-342900" algn="l">
              <a:lnSpc>
                <a:spcPct val="150000"/>
              </a:lnSpc>
              <a:buFont typeface="Arial" panose="020B0604020202020204" pitchFamily="34" charset="0"/>
              <a:buChar char="•"/>
            </a:pPr>
            <a:r>
              <a:rPr lang="en-US" sz="1600" dirty="0"/>
              <a:t>Suggests books based on preferences and behavior of users with similar interests (user-item interactions, rating patterns).</a:t>
            </a:r>
          </a:p>
          <a:p>
            <a:pPr lvl="2" algn="l"/>
            <a:endParaRPr lang="en-US" dirty="0"/>
          </a:p>
          <a:p>
            <a:pPr algn="l">
              <a:lnSpc>
                <a:spcPct val="110000"/>
              </a:lnSpc>
            </a:pPr>
            <a:endParaRPr lang="en-US" sz="1800" b="1" kern="100" dirty="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E69F354E-8084-4967-BF58-7A584D9CFC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805" y="58000"/>
            <a:ext cx="984280" cy="975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5">
            <a:extLst>
              <a:ext uri="{FF2B5EF4-FFF2-40B4-BE49-F238E27FC236}">
                <a16:creationId xmlns:a16="http://schemas.microsoft.com/office/drawing/2014/main" xmlns="" id="{28FE03F3-C2EF-4BD4-AB31-6F36AC710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6579" y="236635"/>
            <a:ext cx="997336" cy="95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345871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D4C45B3-9EA7-89BE-4ED8-EE6D3F3652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15EEFFB-E41A-DFF9-CAF2-21C20FE43214}"/>
              </a:ext>
            </a:extLst>
          </p:cNvPr>
          <p:cNvSpPr>
            <a:spLocks noGrp="1"/>
          </p:cNvSpPr>
          <p:nvPr>
            <p:ph type="ctrTitle"/>
          </p:nvPr>
        </p:nvSpPr>
        <p:spPr>
          <a:xfrm>
            <a:off x="1038971" y="145789"/>
            <a:ext cx="9144000" cy="881697"/>
          </a:xfrm>
        </p:spPr>
        <p:txBody>
          <a:bodyPr>
            <a:normAutofit/>
          </a:bodyPr>
          <a:lstStyle/>
          <a:p>
            <a:r>
              <a:rPr lang="en-US" sz="5000" dirty="0" smtClean="0">
                <a:latin typeface="+mn-lt"/>
              </a:rPr>
              <a:t>EVALUATION MODULE</a:t>
            </a:r>
            <a:endParaRPr lang="en-US" sz="5000" dirty="0">
              <a:latin typeface="+mn-lt"/>
            </a:endParaRPr>
          </a:p>
        </p:txBody>
      </p:sp>
      <p:sp>
        <p:nvSpPr>
          <p:cNvPr id="3" name="Subtitle 2">
            <a:extLst>
              <a:ext uri="{FF2B5EF4-FFF2-40B4-BE49-F238E27FC236}">
                <a16:creationId xmlns:a16="http://schemas.microsoft.com/office/drawing/2014/main" xmlns="" id="{70A752E3-5BB2-A421-3853-44179D6F639E}"/>
              </a:ext>
            </a:extLst>
          </p:cNvPr>
          <p:cNvSpPr>
            <a:spLocks noGrp="1"/>
          </p:cNvSpPr>
          <p:nvPr>
            <p:ph type="subTitle" idx="1"/>
          </p:nvPr>
        </p:nvSpPr>
        <p:spPr>
          <a:xfrm>
            <a:off x="209227" y="1440738"/>
            <a:ext cx="11236271" cy="5169289"/>
          </a:xfrm>
          <a:ln>
            <a:solidFill>
              <a:schemeClr val="bg1"/>
            </a:solidFill>
          </a:ln>
        </p:spPr>
        <p:style>
          <a:lnRef idx="1">
            <a:schemeClr val="dk1"/>
          </a:lnRef>
          <a:fillRef idx="0">
            <a:schemeClr val="dk1"/>
          </a:fillRef>
          <a:effectRef idx="0">
            <a:schemeClr val="dk1"/>
          </a:effectRef>
          <a:fontRef idx="minor">
            <a:schemeClr val="tx1"/>
          </a:fontRef>
        </p:style>
        <p:txBody>
          <a:bodyPr>
            <a:normAutofit lnSpcReduction="10000"/>
          </a:bodyPr>
          <a:lstStyle/>
          <a:p>
            <a:pPr algn="l">
              <a:lnSpc>
                <a:spcPct val="150000"/>
              </a:lnSpc>
            </a:pPr>
            <a:r>
              <a:rPr lang="en-US" sz="1600" b="1" dirty="0" smtClean="0"/>
              <a:t>Purpose</a:t>
            </a:r>
            <a:r>
              <a:rPr lang="en-US" sz="1600" b="1" dirty="0"/>
              <a:t>: </a:t>
            </a:r>
            <a:r>
              <a:rPr lang="en-US" sz="1600" dirty="0"/>
              <a:t>To assess the performance and effectiveness of both content-based and collaborative filtering models in delivering relevant book recommendations.</a:t>
            </a:r>
          </a:p>
          <a:p>
            <a:pPr algn="l">
              <a:lnSpc>
                <a:spcPct val="150000"/>
              </a:lnSpc>
            </a:pPr>
            <a:r>
              <a:rPr lang="en-IN" sz="1600" b="1" dirty="0"/>
              <a:t>Evaluation for Content-Based Filtering </a:t>
            </a:r>
            <a:r>
              <a:rPr lang="en-US" sz="1600" b="1" dirty="0"/>
              <a:t>: </a:t>
            </a:r>
          </a:p>
          <a:p>
            <a:pPr marL="800100" lvl="1" indent="-342900" algn="l">
              <a:lnSpc>
                <a:spcPct val="150000"/>
              </a:lnSpc>
              <a:buFont typeface="Arial" panose="020B0604020202020204" pitchFamily="34" charset="0"/>
              <a:buChar char="•"/>
            </a:pPr>
            <a:r>
              <a:rPr lang="en-US" sz="1600" dirty="0"/>
              <a:t>Manual validation of recommendations based on relevance and similarity to input books.</a:t>
            </a:r>
          </a:p>
          <a:p>
            <a:pPr marL="800100" lvl="1" indent="-342900" algn="l">
              <a:lnSpc>
                <a:spcPct val="150000"/>
              </a:lnSpc>
              <a:buFont typeface="Arial" panose="020B0604020202020204" pitchFamily="34" charset="0"/>
              <a:buChar char="•"/>
            </a:pPr>
            <a:r>
              <a:rPr lang="en-US" sz="1600" dirty="0"/>
              <a:t>User feedback considered to measure the usefulness and accuracy of suggestions</a:t>
            </a:r>
          </a:p>
          <a:p>
            <a:pPr marL="800100" lvl="1" indent="-342900" algn="l">
              <a:lnSpc>
                <a:spcPct val="150000"/>
              </a:lnSpc>
              <a:buFont typeface="Arial" panose="020B0604020202020204" pitchFamily="34" charset="0"/>
              <a:buChar char="•"/>
            </a:pPr>
            <a:r>
              <a:rPr lang="en-IN" sz="1600" dirty="0"/>
              <a:t>cosine similarity scores</a:t>
            </a:r>
            <a:endParaRPr lang="en-US" sz="1600" dirty="0"/>
          </a:p>
          <a:p>
            <a:pPr algn="l">
              <a:lnSpc>
                <a:spcPct val="150000"/>
              </a:lnSpc>
            </a:pPr>
            <a:r>
              <a:rPr lang="en-IN" sz="1600" b="1" dirty="0"/>
              <a:t>Evaluation for Collaborative Filtering</a:t>
            </a:r>
            <a:r>
              <a:rPr lang="en-US" sz="1600" b="1" dirty="0"/>
              <a:t>: </a:t>
            </a:r>
          </a:p>
          <a:p>
            <a:pPr marL="800100" lvl="1" indent="-342900" algn="l">
              <a:lnSpc>
                <a:spcPct val="150000"/>
              </a:lnSpc>
              <a:buFont typeface="Arial" panose="020B0604020202020204" pitchFamily="34" charset="0"/>
              <a:buChar char="•"/>
            </a:pPr>
            <a:r>
              <a:rPr lang="en-US" sz="1600" dirty="0"/>
              <a:t>TF-IDF Vectorizer used for vectorizing text data</a:t>
            </a:r>
          </a:p>
          <a:p>
            <a:pPr marL="800100" lvl="1" indent="-342900" algn="l">
              <a:lnSpc>
                <a:spcPct val="150000"/>
              </a:lnSpc>
              <a:buFont typeface="Arial" panose="020B0604020202020204" pitchFamily="34" charset="0"/>
              <a:buChar char="•"/>
            </a:pPr>
            <a:r>
              <a:rPr lang="en-US" sz="1600" dirty="0"/>
              <a:t>Checked how well the system predicts unseen books using user rating patterns</a:t>
            </a:r>
          </a:p>
          <a:p>
            <a:pPr marL="800100" lvl="1" indent="-342900" algn="l">
              <a:lnSpc>
                <a:spcPct val="150000"/>
              </a:lnSpc>
              <a:buFont typeface="Arial" panose="020B0604020202020204" pitchFamily="34" charset="0"/>
              <a:buChar char="•"/>
            </a:pPr>
            <a:r>
              <a:rPr lang="en-IN" sz="1600" dirty="0"/>
              <a:t>User-book rating matrix used for collaborative learning</a:t>
            </a:r>
          </a:p>
          <a:p>
            <a:pPr algn="l">
              <a:lnSpc>
                <a:spcPct val="150000"/>
              </a:lnSpc>
            </a:pPr>
            <a:r>
              <a:rPr lang="en-US" sz="1600" b="1" dirty="0"/>
              <a:t>Purpose: </a:t>
            </a:r>
            <a:r>
              <a:rPr lang="en-US" sz="1600" dirty="0"/>
              <a:t>Ensures that recommendations are not only accurate but also relevant, diverse, and personalized to user preferences.</a:t>
            </a:r>
          </a:p>
          <a:p>
            <a:pPr lvl="2" algn="l">
              <a:lnSpc>
                <a:spcPct val="100000"/>
              </a:lnSpc>
            </a:pPr>
            <a:endParaRPr lang="en-US" dirty="0"/>
          </a:p>
        </p:txBody>
      </p:sp>
      <p:pic>
        <p:nvPicPr>
          <p:cNvPr id="4" name="Picture 3">
            <a:extLst>
              <a:ext uri="{FF2B5EF4-FFF2-40B4-BE49-F238E27FC236}">
                <a16:creationId xmlns:a16="http://schemas.microsoft.com/office/drawing/2014/main" xmlns="" id="{4741A0F7-0EC3-B457-DD87-31C39002F5F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805" y="58000"/>
            <a:ext cx="984280" cy="975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5">
            <a:extLst>
              <a:ext uri="{FF2B5EF4-FFF2-40B4-BE49-F238E27FC236}">
                <a16:creationId xmlns:a16="http://schemas.microsoft.com/office/drawing/2014/main" xmlns="" id="{C008E05A-1055-BF07-963C-5D5F485A92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997336" cy="95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61282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3779441-B54D-6620-E6BD-111B06C9D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90233C4-F82D-D7DD-09D1-3F06E469D9B5}"/>
              </a:ext>
            </a:extLst>
          </p:cNvPr>
          <p:cNvSpPr>
            <a:spLocks noGrp="1"/>
          </p:cNvSpPr>
          <p:nvPr>
            <p:ph type="ctrTitle"/>
          </p:nvPr>
        </p:nvSpPr>
        <p:spPr>
          <a:xfrm>
            <a:off x="1171291" y="241177"/>
            <a:ext cx="8879360" cy="690922"/>
          </a:xfrm>
        </p:spPr>
        <p:txBody>
          <a:bodyPr>
            <a:noAutofit/>
          </a:bodyPr>
          <a:lstStyle/>
          <a:p>
            <a:r>
              <a:rPr lang="en-IN" sz="5000" kern="100" dirty="0">
                <a:ea typeface="Calibri" panose="020F0502020204030204" pitchFamily="34" charset="0"/>
                <a:cs typeface="Times New Roman" panose="02020603050405020304" pitchFamily="18" charset="0"/>
              </a:rPr>
              <a:t>Personalized </a:t>
            </a:r>
            <a:r>
              <a:rPr lang="en-IN" sz="5000" kern="100" dirty="0" err="1">
                <a:ea typeface="Calibri" panose="020F0502020204030204" pitchFamily="34" charset="0"/>
                <a:cs typeface="Times New Roman" panose="02020603050405020304" pitchFamily="18" charset="0"/>
              </a:rPr>
              <a:t>ChatBot</a:t>
            </a:r>
            <a:r>
              <a:rPr lang="en-IN" sz="5000" kern="100" dirty="0">
                <a:ea typeface="Calibri" panose="020F0502020204030204" pitchFamily="34" charset="0"/>
                <a:cs typeface="Times New Roman" panose="02020603050405020304" pitchFamily="18" charset="0"/>
              </a:rPr>
              <a:t> Module</a:t>
            </a:r>
            <a:endParaRPr lang="en-US" sz="5000" u="sng" dirty="0">
              <a:latin typeface="+mn-lt"/>
            </a:endParaRPr>
          </a:p>
        </p:txBody>
      </p:sp>
      <p:sp>
        <p:nvSpPr>
          <p:cNvPr id="3" name="Subtitle 2">
            <a:extLst>
              <a:ext uri="{FF2B5EF4-FFF2-40B4-BE49-F238E27FC236}">
                <a16:creationId xmlns:a16="http://schemas.microsoft.com/office/drawing/2014/main" xmlns="" id="{FCE8CE0B-40D9-1A99-90E4-5FFC2E44A8D6}"/>
              </a:ext>
            </a:extLst>
          </p:cNvPr>
          <p:cNvSpPr>
            <a:spLocks noGrp="1"/>
          </p:cNvSpPr>
          <p:nvPr>
            <p:ph type="subTitle" idx="1"/>
          </p:nvPr>
        </p:nvSpPr>
        <p:spPr>
          <a:xfrm>
            <a:off x="348712" y="1144834"/>
            <a:ext cx="10662834" cy="5503939"/>
          </a:xfrm>
          <a:ln>
            <a:solidFill>
              <a:schemeClr val="bg1"/>
            </a:solidFill>
          </a:ln>
        </p:spPr>
        <p:style>
          <a:lnRef idx="1">
            <a:schemeClr val="dk1"/>
          </a:lnRef>
          <a:fillRef idx="0">
            <a:schemeClr val="dk1"/>
          </a:fillRef>
          <a:effectRef idx="0">
            <a:schemeClr val="dk1"/>
          </a:effectRef>
          <a:fontRef idx="minor">
            <a:schemeClr val="tx1"/>
          </a:fontRef>
        </p:style>
        <p:txBody>
          <a:bodyPr>
            <a:normAutofit fontScale="55000" lnSpcReduction="20000"/>
          </a:bodyPr>
          <a:lstStyle/>
          <a:p>
            <a:pPr algn="l">
              <a:lnSpc>
                <a:spcPct val="150000"/>
              </a:lnSpc>
            </a:pPr>
            <a:r>
              <a:rPr lang="en-IN" sz="2700" b="1" kern="100" dirty="0" smtClean="0">
                <a:ea typeface="Calibri" panose="020F0502020204030204" pitchFamily="34" charset="0"/>
                <a:cs typeface="Times New Roman" panose="02020603050405020304" pitchFamily="18" charset="0"/>
              </a:rPr>
              <a:t>Purpose</a:t>
            </a:r>
            <a:r>
              <a:rPr lang="en-IN" sz="2700" b="1" kern="100" dirty="0">
                <a:ea typeface="Calibri" panose="020F0502020204030204" pitchFamily="34" charset="0"/>
                <a:cs typeface="Times New Roman" panose="02020603050405020304" pitchFamily="18" charset="0"/>
              </a:rPr>
              <a:t>: </a:t>
            </a:r>
            <a:r>
              <a:rPr lang="en-US" sz="2700" dirty="0"/>
              <a:t>To provide users with an intelligent, conversational assistant for book-related queries and recommendations.</a:t>
            </a:r>
          </a:p>
          <a:p>
            <a:pPr algn="l">
              <a:lnSpc>
                <a:spcPct val="150000"/>
              </a:lnSpc>
            </a:pPr>
            <a:r>
              <a:rPr lang="en-IN" sz="3300" b="1" dirty="0"/>
              <a:t>Functionalities: </a:t>
            </a:r>
          </a:p>
          <a:p>
            <a:pPr marL="285750" indent="-285750" algn="l">
              <a:lnSpc>
                <a:spcPct val="150000"/>
              </a:lnSpc>
              <a:buFont typeface="Arial" panose="020B0604020202020204" pitchFamily="34" charset="0"/>
              <a:buChar char="•"/>
            </a:pPr>
            <a:r>
              <a:rPr lang="en-IN" sz="2700" dirty="0"/>
              <a:t>Engages users in natural language conversations</a:t>
            </a:r>
            <a:r>
              <a:rPr lang="en-US" sz="2700" dirty="0"/>
              <a:t>.</a:t>
            </a:r>
          </a:p>
          <a:p>
            <a:pPr marL="285750" indent="-285750" algn="l">
              <a:lnSpc>
                <a:spcPct val="150000"/>
              </a:lnSpc>
              <a:buFont typeface="Arial" panose="020B0604020202020204" pitchFamily="34" charset="0"/>
              <a:buChar char="•"/>
            </a:pPr>
            <a:r>
              <a:rPr lang="en-US" sz="2700" dirty="0"/>
              <a:t>Delivers personalized recommendations and summaries</a:t>
            </a:r>
          </a:p>
          <a:p>
            <a:pPr marL="285750" indent="-285750" algn="l">
              <a:lnSpc>
                <a:spcPct val="150000"/>
              </a:lnSpc>
              <a:buFont typeface="Arial" panose="020B0604020202020204" pitchFamily="34" charset="0"/>
              <a:buChar char="•"/>
            </a:pPr>
            <a:r>
              <a:rPr lang="en-IN" sz="2700" dirty="0"/>
              <a:t>Answers book-related questions like</a:t>
            </a:r>
          </a:p>
          <a:p>
            <a:pPr marL="742950" lvl="1" indent="-285750" algn="l">
              <a:lnSpc>
                <a:spcPct val="150000"/>
              </a:lnSpc>
              <a:buFont typeface="Courier New" panose="02070309020205020404" pitchFamily="49" charset="0"/>
              <a:buChar char="o"/>
            </a:pPr>
            <a:r>
              <a:rPr lang="en-IN" sz="2700" dirty="0"/>
              <a:t>Suggest a mystery book.</a:t>
            </a:r>
          </a:p>
          <a:p>
            <a:pPr marL="742950" lvl="1" indent="-285750" algn="l">
              <a:lnSpc>
                <a:spcPct val="150000"/>
              </a:lnSpc>
              <a:buFont typeface="Courier New" panose="02070309020205020404" pitchFamily="49" charset="0"/>
              <a:buChar char="o"/>
            </a:pPr>
            <a:r>
              <a:rPr lang="en-US" sz="2700" dirty="0"/>
              <a:t>Books similar to Atomic Habits?</a:t>
            </a:r>
          </a:p>
          <a:p>
            <a:pPr marL="285750" indent="-285750" algn="l">
              <a:lnSpc>
                <a:spcPct val="150000"/>
              </a:lnSpc>
              <a:buFont typeface="Arial" panose="020B0604020202020204" pitchFamily="34" charset="0"/>
              <a:buChar char="•"/>
            </a:pPr>
            <a:r>
              <a:rPr lang="en-US" sz="2700" dirty="0"/>
              <a:t>Enhances user experience with real-time assistance.</a:t>
            </a:r>
          </a:p>
          <a:p>
            <a:pPr marL="285750" indent="-285750" algn="l">
              <a:lnSpc>
                <a:spcPct val="150000"/>
              </a:lnSpc>
              <a:buFont typeface="Arial" panose="020B0604020202020204" pitchFamily="34" charset="0"/>
              <a:buChar char="•"/>
            </a:pPr>
            <a:r>
              <a:rPr lang="en-US" sz="2700" dirty="0"/>
              <a:t>Makes the system more interactive and user-friendly.</a:t>
            </a:r>
          </a:p>
          <a:p>
            <a:pPr marL="285750" indent="-285750" algn="l">
              <a:lnSpc>
                <a:spcPct val="150000"/>
              </a:lnSpc>
              <a:buFont typeface="Arial" panose="020B0604020202020204" pitchFamily="34" charset="0"/>
              <a:buChar char="•"/>
            </a:pPr>
            <a:r>
              <a:rPr lang="en-US" sz="2700" dirty="0"/>
              <a:t>Helps users who prefer conversational search over typing book names.</a:t>
            </a:r>
          </a:p>
          <a:p>
            <a:pPr algn="l">
              <a:lnSpc>
                <a:spcPct val="150000"/>
              </a:lnSpc>
            </a:pPr>
            <a:r>
              <a:rPr lang="en-IN" sz="3300" b="1" dirty="0"/>
              <a:t>Technologies Used</a:t>
            </a:r>
            <a:r>
              <a:rPr lang="en-US" sz="3300" b="1" dirty="0"/>
              <a:t>:</a:t>
            </a:r>
          </a:p>
          <a:p>
            <a:pPr marL="342900" indent="-342900" algn="l">
              <a:lnSpc>
                <a:spcPct val="150000"/>
              </a:lnSpc>
              <a:buFont typeface="Arial" panose="020B0604020202020204" pitchFamily="34" charset="0"/>
              <a:buChar char="•"/>
            </a:pPr>
            <a:r>
              <a:rPr lang="en-IN" sz="2700" dirty="0" err="1"/>
              <a:t>Chatbase</a:t>
            </a:r>
            <a:r>
              <a:rPr lang="en-IN" sz="2700" dirty="0"/>
              <a:t> / OpenAI API (GPT-3.5).</a:t>
            </a:r>
            <a:endParaRPr lang="en-US" sz="2700" dirty="0"/>
          </a:p>
          <a:p>
            <a:pPr marL="342900" indent="-342900" algn="l">
              <a:lnSpc>
                <a:spcPct val="150000"/>
              </a:lnSpc>
              <a:buFont typeface="Arial" panose="020B0604020202020204" pitchFamily="34" charset="0"/>
              <a:buChar char="•"/>
            </a:pPr>
            <a:r>
              <a:rPr lang="en-US" sz="2700" dirty="0"/>
              <a:t>Trained or connected with book dataset for relevant responses.</a:t>
            </a:r>
          </a:p>
          <a:p>
            <a:pPr algn="l">
              <a:lnSpc>
                <a:spcPct val="110000"/>
              </a:lnSpc>
            </a:pPr>
            <a:endParaRPr lang="en-US" sz="1900" kern="100" dirty="0">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6842360A-F89A-A10C-FBC4-E25EE1080D1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888511" cy="880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5">
            <a:extLst>
              <a:ext uri="{FF2B5EF4-FFF2-40B4-BE49-F238E27FC236}">
                <a16:creationId xmlns:a16="http://schemas.microsoft.com/office/drawing/2014/main" xmlns="" id="{C0BCB519-DDFB-EA0C-7E9E-0D81EBD3C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8302" y="145789"/>
            <a:ext cx="1045044" cy="999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171400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D45689-F07E-6AB0-4FB8-2AD1B881CA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B242FF8-D036-B196-61D8-6CE71FF6CEE7}"/>
              </a:ext>
            </a:extLst>
          </p:cNvPr>
          <p:cNvSpPr>
            <a:spLocks noGrp="1"/>
          </p:cNvSpPr>
          <p:nvPr>
            <p:ph type="ctrTitle"/>
          </p:nvPr>
        </p:nvSpPr>
        <p:spPr>
          <a:xfrm>
            <a:off x="1038970" y="145789"/>
            <a:ext cx="9450677" cy="881697"/>
          </a:xfrm>
        </p:spPr>
        <p:txBody>
          <a:bodyPr>
            <a:noAutofit/>
          </a:bodyPr>
          <a:lstStyle/>
          <a:p>
            <a:r>
              <a:rPr lang="en-IN" sz="4800" kern="100" dirty="0" err="1">
                <a:ea typeface="Calibri" panose="020F0502020204030204" pitchFamily="34" charset="0"/>
                <a:cs typeface="Times New Roman" panose="02020603050405020304" pitchFamily="18" charset="0"/>
              </a:rPr>
              <a:t>Streamlit</a:t>
            </a:r>
            <a:r>
              <a:rPr lang="en-IN" sz="4800" kern="100" dirty="0">
                <a:ea typeface="Calibri" panose="020F0502020204030204" pitchFamily="34" charset="0"/>
                <a:cs typeface="Times New Roman" panose="02020603050405020304" pitchFamily="18" charset="0"/>
              </a:rPr>
              <a:t> Web Application Module</a:t>
            </a:r>
            <a:endParaRPr lang="en-US" sz="4800" u="sng" dirty="0">
              <a:latin typeface="+mn-lt"/>
            </a:endParaRPr>
          </a:p>
        </p:txBody>
      </p:sp>
      <p:sp>
        <p:nvSpPr>
          <p:cNvPr id="3" name="Subtitle 2">
            <a:extLst>
              <a:ext uri="{FF2B5EF4-FFF2-40B4-BE49-F238E27FC236}">
                <a16:creationId xmlns:a16="http://schemas.microsoft.com/office/drawing/2014/main" xmlns="" id="{FD2E773D-D278-F1E5-5BA2-4862F7F87093}"/>
              </a:ext>
            </a:extLst>
          </p:cNvPr>
          <p:cNvSpPr>
            <a:spLocks noGrp="1"/>
          </p:cNvSpPr>
          <p:nvPr>
            <p:ph type="subTitle" idx="1"/>
          </p:nvPr>
        </p:nvSpPr>
        <p:spPr>
          <a:xfrm>
            <a:off x="278968" y="1144835"/>
            <a:ext cx="11368007" cy="5418698"/>
          </a:xfrm>
          <a:ln>
            <a:solidFill>
              <a:schemeClr val="bg1"/>
            </a:solidFill>
          </a:ln>
        </p:spPr>
        <p:style>
          <a:lnRef idx="1">
            <a:schemeClr val="dk1"/>
          </a:lnRef>
          <a:fillRef idx="0">
            <a:schemeClr val="dk1"/>
          </a:fillRef>
          <a:effectRef idx="0">
            <a:schemeClr val="dk1"/>
          </a:effectRef>
          <a:fontRef idx="minor">
            <a:schemeClr val="tx1"/>
          </a:fontRef>
        </p:style>
        <p:txBody>
          <a:bodyPr>
            <a:normAutofit lnSpcReduction="10000"/>
          </a:bodyPr>
          <a:lstStyle/>
          <a:p>
            <a:pPr>
              <a:lnSpc>
                <a:spcPct val="110000"/>
              </a:lnSpc>
            </a:pPr>
            <a:endParaRPr lang="en-IN" b="1" kern="100" dirty="0">
              <a:effectLst/>
              <a:ea typeface="Calibri" panose="020F0502020204030204" pitchFamily="34" charset="0"/>
              <a:cs typeface="Times New Roman" panose="02020603050405020304" pitchFamily="18" charset="0"/>
            </a:endParaRPr>
          </a:p>
          <a:p>
            <a:pPr algn="l">
              <a:lnSpc>
                <a:spcPct val="150000"/>
              </a:lnSpc>
            </a:pPr>
            <a:r>
              <a:rPr lang="en-IN" sz="1600" b="1" kern="100" dirty="0">
                <a:ea typeface="Calibri" panose="020F0502020204030204" pitchFamily="34" charset="0"/>
                <a:cs typeface="Times New Roman" panose="02020603050405020304" pitchFamily="18" charset="0"/>
              </a:rPr>
              <a:t>Purpose: </a:t>
            </a:r>
            <a:r>
              <a:rPr lang="en-US" sz="1600" dirty="0"/>
              <a:t>To provide a simple, interactive, and user-friendly interface for users to get real-time book recommendations.</a:t>
            </a:r>
          </a:p>
          <a:p>
            <a:pPr algn="l">
              <a:lnSpc>
                <a:spcPct val="150000"/>
              </a:lnSpc>
            </a:pPr>
            <a:r>
              <a:rPr lang="en-IN" sz="1600" b="1" dirty="0"/>
              <a:t>What is </a:t>
            </a:r>
            <a:r>
              <a:rPr lang="en-IN" sz="1600" b="1" dirty="0" err="1"/>
              <a:t>Streamlit</a:t>
            </a:r>
            <a:r>
              <a:rPr lang="en-IN" sz="1600" b="1" dirty="0"/>
              <a:t>?: </a:t>
            </a:r>
          </a:p>
          <a:p>
            <a:pPr marL="285750" indent="-285750" algn="l">
              <a:lnSpc>
                <a:spcPct val="150000"/>
              </a:lnSpc>
              <a:buFont typeface="Arial" panose="020B0604020202020204" pitchFamily="34" charset="0"/>
              <a:buChar char="•"/>
            </a:pPr>
            <a:r>
              <a:rPr lang="en-US" sz="1600" dirty="0"/>
              <a:t>An open-source Python framework used for creating web apps for machine learning and data science projects.</a:t>
            </a:r>
          </a:p>
          <a:p>
            <a:pPr marL="285750" indent="-285750" algn="l">
              <a:lnSpc>
                <a:spcPct val="150000"/>
              </a:lnSpc>
              <a:buFont typeface="Arial" panose="020B0604020202020204" pitchFamily="34" charset="0"/>
              <a:buChar char="•"/>
            </a:pPr>
            <a:r>
              <a:rPr lang="en-US" sz="1600" dirty="0"/>
              <a:t>Allows quick UI development without needing HTML/CSS/JavaScript</a:t>
            </a:r>
          </a:p>
          <a:p>
            <a:pPr algn="l">
              <a:lnSpc>
                <a:spcPct val="150000"/>
              </a:lnSpc>
            </a:pPr>
            <a:r>
              <a:rPr lang="en-US" sz="1600" b="1" dirty="0"/>
              <a:t>Key Features:</a:t>
            </a:r>
            <a:endParaRPr lang="en-US" sz="1600" dirty="0"/>
          </a:p>
          <a:p>
            <a:pPr marL="342900" indent="-342900" algn="l">
              <a:lnSpc>
                <a:spcPct val="150000"/>
              </a:lnSpc>
              <a:buFont typeface="Arial" panose="020B0604020202020204" pitchFamily="34" charset="0"/>
              <a:buChar char="•"/>
            </a:pPr>
            <a:r>
              <a:rPr lang="en-US" sz="1600" dirty="0"/>
              <a:t>Accepts user input (book name) through text boxes.</a:t>
            </a:r>
          </a:p>
          <a:p>
            <a:pPr marL="342900" indent="-342900" algn="l">
              <a:lnSpc>
                <a:spcPct val="150000"/>
              </a:lnSpc>
              <a:buFont typeface="Arial" panose="020B0604020202020204" pitchFamily="34" charset="0"/>
              <a:buChar char="•"/>
            </a:pPr>
            <a:r>
              <a:rPr lang="en-US" sz="1600" dirty="0"/>
              <a:t>Displays recommended books instantly based on the ML model.</a:t>
            </a:r>
          </a:p>
          <a:p>
            <a:pPr marL="342900" indent="-342900" algn="l">
              <a:lnSpc>
                <a:spcPct val="150000"/>
              </a:lnSpc>
              <a:buFont typeface="Arial" panose="020B0604020202020204" pitchFamily="34" charset="0"/>
              <a:buChar char="•"/>
            </a:pPr>
            <a:r>
              <a:rPr lang="en-US" sz="1600" dirty="0"/>
              <a:t>Integrates seamlessly with the backend recommendation logic.</a:t>
            </a:r>
          </a:p>
          <a:p>
            <a:pPr marL="342900" indent="-342900" algn="l">
              <a:lnSpc>
                <a:spcPct val="150000"/>
              </a:lnSpc>
              <a:buFont typeface="Arial" panose="020B0604020202020204" pitchFamily="34" charset="0"/>
              <a:buChar char="•"/>
            </a:pPr>
            <a:r>
              <a:rPr lang="en-US" sz="1600" dirty="0"/>
              <a:t>Auto-refreshes with every input change for live interaction.</a:t>
            </a:r>
          </a:p>
          <a:p>
            <a:pPr marL="342900" indent="-342900" algn="l">
              <a:lnSpc>
                <a:spcPct val="150000"/>
              </a:lnSpc>
              <a:buFont typeface="Arial" panose="020B0604020202020204" pitchFamily="34" charset="0"/>
              <a:buChar char="•"/>
            </a:pPr>
            <a:r>
              <a:rPr lang="en-US" sz="1600" dirty="0"/>
              <a:t>Cloud Deployment – Can be hosted on platforms like </a:t>
            </a:r>
            <a:r>
              <a:rPr lang="en-US" sz="1600" dirty="0" err="1"/>
              <a:t>Streamlit</a:t>
            </a:r>
            <a:r>
              <a:rPr lang="en-US" sz="1600" dirty="0"/>
              <a:t> Cloud, AWS, or Heroku.</a:t>
            </a:r>
          </a:p>
          <a:p>
            <a:pPr algn="l">
              <a:lnSpc>
                <a:spcPct val="110000"/>
              </a:lnSpc>
            </a:pPr>
            <a:endParaRPr lang="en-US" sz="1900" kern="100" dirty="0">
              <a:effectLst/>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E69F354E-8084-4967-BF58-7A584D9CFC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244" y="61993"/>
            <a:ext cx="888511" cy="880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5">
            <a:extLst>
              <a:ext uri="{FF2B5EF4-FFF2-40B4-BE49-F238E27FC236}">
                <a16:creationId xmlns:a16="http://schemas.microsoft.com/office/drawing/2014/main" xmlns="" id="{28FE03F3-C2EF-4BD4-AB31-6F36AC710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3542" y="145789"/>
            <a:ext cx="1045044" cy="999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736355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8971" y="145789"/>
            <a:ext cx="9144000" cy="881697"/>
          </a:xfrm>
        </p:spPr>
        <p:txBody>
          <a:bodyPr>
            <a:normAutofit fontScale="90000"/>
          </a:bodyPr>
          <a:lstStyle/>
          <a:p>
            <a:r>
              <a:rPr lang="en-US" u="sng" dirty="0">
                <a:latin typeface="+mn-lt"/>
              </a:rPr>
              <a:t>SCREENSHOTS</a:t>
            </a:r>
          </a:p>
        </p:txBody>
      </p:sp>
      <p:sp>
        <p:nvSpPr>
          <p:cNvPr id="5" name="Subtitle 4">
            <a:extLst>
              <a:ext uri="{FF2B5EF4-FFF2-40B4-BE49-F238E27FC236}">
                <a16:creationId xmlns:a16="http://schemas.microsoft.com/office/drawing/2014/main" xmlns="" id="{31E25F6D-BF4C-8B6B-924F-5129294E6CBF}"/>
              </a:ext>
            </a:extLst>
          </p:cNvPr>
          <p:cNvSpPr>
            <a:spLocks noGrp="1"/>
          </p:cNvSpPr>
          <p:nvPr>
            <p:ph type="subTitle" idx="1"/>
          </p:nvPr>
        </p:nvSpPr>
        <p:spPr/>
        <p:txBody>
          <a:bodyPr/>
          <a:lstStyle/>
          <a:p>
            <a:r>
              <a:rPr lang="en-IN" dirty="0"/>
              <a:t>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027486"/>
            <a:ext cx="12192000" cy="5830514"/>
          </a:xfrm>
          <a:prstGeom prst="rect">
            <a:avLst/>
          </a:prstGeom>
        </p:spPr>
      </p:pic>
    </p:spTree>
    <p:extLst>
      <p:ext uri="{BB962C8B-B14F-4D97-AF65-F5344CB8AC3E}">
        <p14:creationId xmlns:p14="http://schemas.microsoft.com/office/powerpoint/2010/main" val="443945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516" y="201610"/>
            <a:ext cx="9353227" cy="932891"/>
          </a:xfrm>
        </p:spPr>
        <p:txBody>
          <a:bodyPr>
            <a:normAutofit/>
          </a:bodyPr>
          <a:lstStyle/>
          <a:p>
            <a:pPr algn="ctr"/>
            <a:r>
              <a:rPr lang="en-US" sz="5000" dirty="0">
                <a:latin typeface="Times New Roman" panose="02020603050405020304" pitchFamily="18" charset="0"/>
                <a:cs typeface="Times New Roman" panose="02020603050405020304" pitchFamily="18" charset="0"/>
              </a:rPr>
              <a:t>ADVANTAGES</a:t>
            </a:r>
          </a:p>
        </p:txBody>
      </p:sp>
      <p:sp>
        <p:nvSpPr>
          <p:cNvPr id="5" name="Subtitle 4">
            <a:extLst>
              <a:ext uri="{FF2B5EF4-FFF2-40B4-BE49-F238E27FC236}">
                <a16:creationId xmlns:a16="http://schemas.microsoft.com/office/drawing/2014/main" xmlns="" id="{31E25F6D-BF4C-8B6B-924F-5129294E6CBF}"/>
              </a:ext>
            </a:extLst>
          </p:cNvPr>
          <p:cNvSpPr>
            <a:spLocks noGrp="1"/>
          </p:cNvSpPr>
          <p:nvPr>
            <p:ph idx="1"/>
          </p:nvPr>
        </p:nvSpPr>
        <p:spPr>
          <a:xfrm>
            <a:off x="591329" y="1758714"/>
            <a:ext cx="10515600" cy="4351338"/>
          </a:xfrm>
        </p:spPr>
        <p:txBody>
          <a:bodyPr/>
          <a:lstStyle/>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Personalized Recommendations</a:t>
            </a:r>
          </a:p>
          <a:p>
            <a:r>
              <a:rPr lang="en-US" dirty="0">
                <a:latin typeface="Times New Roman" panose="02020603050405020304" pitchFamily="18" charset="0"/>
                <a:cs typeface="Times New Roman" panose="02020603050405020304" pitchFamily="18" charset="0"/>
              </a:rPr>
              <a:t>Adaptive Learning &amp; Dynamic Updates</a:t>
            </a:r>
          </a:p>
          <a:p>
            <a:r>
              <a:rPr lang="en-US" dirty="0">
                <a:latin typeface="Times New Roman" panose="02020603050405020304" pitchFamily="18" charset="0"/>
                <a:cs typeface="Times New Roman" panose="02020603050405020304" pitchFamily="18" charset="0"/>
              </a:rPr>
              <a:t>Enhanced User Experience</a:t>
            </a:r>
          </a:p>
          <a:p>
            <a:r>
              <a:rPr lang="en-US" dirty="0">
                <a:latin typeface="Times New Roman" panose="02020603050405020304" pitchFamily="18" charset="0"/>
                <a:cs typeface="Times New Roman" panose="02020603050405020304" pitchFamily="18" charset="0"/>
              </a:rPr>
              <a:t>Higher Engagement &amp; Reader Retention</a:t>
            </a:r>
          </a:p>
          <a:p>
            <a:r>
              <a:rPr lang="en-US" dirty="0">
                <a:latin typeface="Times New Roman" panose="02020603050405020304" pitchFamily="18" charset="0"/>
                <a:cs typeface="Times New Roman" panose="02020603050405020304" pitchFamily="18" charset="0"/>
              </a:rPr>
              <a:t>Automated Categorization &amp; Book Tagging</a:t>
            </a:r>
          </a:p>
          <a:p>
            <a:r>
              <a:rPr lang="en-US" dirty="0">
                <a:latin typeface="Times New Roman" panose="02020603050405020304" pitchFamily="18" charset="0"/>
                <a:cs typeface="Times New Roman" panose="02020603050405020304" pitchFamily="18" charset="0"/>
              </a:rPr>
              <a:t>Cross-Selling &amp; Business Growth</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E69F354E-8084-4967-BF58-7A584D9CFC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80669"/>
            <a:ext cx="878908" cy="871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xmlns="" id="{28FE03F3-C2EF-4BD4-AB31-6F36AC710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9351" y="157132"/>
            <a:ext cx="1068898" cy="1021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226675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8432"/>
            <a:ext cx="8728129" cy="881697"/>
          </a:xfrm>
        </p:spPr>
        <p:txBody>
          <a:bodyPr>
            <a:normAutofit/>
          </a:bodyPr>
          <a:lstStyle/>
          <a:p>
            <a:r>
              <a:rPr lang="en-US" sz="5200" dirty="0">
                <a:latin typeface="Times New Roman" panose="02020603050405020304" pitchFamily="18" charset="0"/>
                <a:cs typeface="Times New Roman" panose="02020603050405020304" pitchFamily="18" charset="0"/>
              </a:rPr>
              <a:t>ABSTRACT</a:t>
            </a:r>
          </a:p>
        </p:txBody>
      </p:sp>
      <p:sp>
        <p:nvSpPr>
          <p:cNvPr id="3" name="Subtitle 2"/>
          <p:cNvSpPr>
            <a:spLocks noGrp="1"/>
          </p:cNvSpPr>
          <p:nvPr>
            <p:ph type="subTitle" idx="1"/>
          </p:nvPr>
        </p:nvSpPr>
        <p:spPr>
          <a:xfrm>
            <a:off x="1290344" y="1178560"/>
            <a:ext cx="9400737" cy="5679440"/>
          </a:xfrm>
        </p:spPr>
        <p:txBody>
          <a:bodyPr>
            <a:normAutofit/>
          </a:bodyPr>
          <a:lstStyle/>
          <a:p>
            <a:pPr algn="just">
              <a:lnSpc>
                <a:spcPct val="150000"/>
              </a:lnSpc>
            </a:pPr>
            <a:endParaRPr lang="en-US" dirty="0"/>
          </a:p>
          <a:p>
            <a:pPr algn="just">
              <a:lnSpc>
                <a:spcPct val="150000"/>
              </a:lnSpc>
            </a:pPr>
            <a:r>
              <a:rPr lang="en-US" sz="2200" dirty="0">
                <a:latin typeface="Times New Roman" panose="02020603050405020304" pitchFamily="18" charset="0"/>
                <a:cs typeface="Times New Roman" panose="02020603050405020304" pitchFamily="18" charset="0"/>
              </a:rPr>
              <a:t>In today's digital era, the vast availability of books makes it challenging for readers to discover relevant content that matches their interests. The Smart Ml-Based Book Recommendation System addresses this challenge by leveraging artificial intelligence techniques to provide personalized book suggestions based on user preferences, reading history, and behavior. This system integrates machine learning and deep learning algorithms to analyze user interactions, book metadata, and reviews, ensuring accurate and relevant recommendations. </a:t>
            </a:r>
          </a:p>
        </p:txBody>
      </p:sp>
      <p:pic>
        <p:nvPicPr>
          <p:cNvPr id="4" name="Picture 3">
            <a:extLst>
              <a:ext uri="{FF2B5EF4-FFF2-40B4-BE49-F238E27FC236}">
                <a16:creationId xmlns:a16="http://schemas.microsoft.com/office/drawing/2014/main" xmlns="" id="{E69F354E-8084-4967-BF58-7A584D9CFC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5">
            <a:extLst>
              <a:ext uri="{FF2B5EF4-FFF2-40B4-BE49-F238E27FC236}">
                <a16:creationId xmlns:a16="http://schemas.microsoft.com/office/drawing/2014/main" xmlns="" id="{28FE03F3-C2EF-4BD4-AB31-6F36AC710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499873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6616" y="145789"/>
            <a:ext cx="9036097" cy="881697"/>
          </a:xfrm>
        </p:spPr>
        <p:txBody>
          <a:bodyPr>
            <a:normAutofit/>
          </a:bodyPr>
          <a:lstStyle/>
          <a:p>
            <a:r>
              <a:rPr lang="en-US" sz="5200" dirty="0">
                <a:latin typeface="Times New Roman" panose="02020603050405020304" pitchFamily="18" charset="0"/>
                <a:cs typeface="Times New Roman" panose="02020603050405020304" pitchFamily="18" charset="0"/>
              </a:rPr>
              <a:t>APPLICATIONS</a:t>
            </a:r>
          </a:p>
        </p:txBody>
      </p:sp>
      <p:sp>
        <p:nvSpPr>
          <p:cNvPr id="3" name="Subtitle 2"/>
          <p:cNvSpPr>
            <a:spLocks noGrp="1"/>
          </p:cNvSpPr>
          <p:nvPr>
            <p:ph type="subTitle" idx="1"/>
          </p:nvPr>
        </p:nvSpPr>
        <p:spPr>
          <a:xfrm>
            <a:off x="348712" y="1487837"/>
            <a:ext cx="11530535" cy="5114441"/>
          </a:xfrm>
        </p:spPr>
        <p:txBody>
          <a:bodyPr>
            <a:normAutofit/>
          </a:bodyPr>
          <a:lstStyle/>
          <a:p>
            <a:pPr marL="342900" indent="-342900" algn="l">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Online Bookstores</a:t>
            </a:r>
            <a:r>
              <a:rPr lang="en-US" dirty="0">
                <a:latin typeface="Times New Roman" panose="02020603050405020304" pitchFamily="18" charset="0"/>
                <a:cs typeface="Times New Roman" panose="02020603050405020304" pitchFamily="18" charset="0"/>
                <a:sym typeface="Wingdings" panose="05000000000000000000" pitchFamily="2" charset="2"/>
              </a:rPr>
              <a:t>.</a:t>
            </a:r>
          </a:p>
          <a:p>
            <a:pPr marL="342900" indent="-342900" algn="l">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Library Management Systems</a:t>
            </a:r>
            <a:r>
              <a:rPr lang="en-US" dirty="0">
                <a:latin typeface="Times New Roman" panose="02020603050405020304" pitchFamily="18" charset="0"/>
                <a:cs typeface="Times New Roman" panose="02020603050405020304" pitchFamily="18" charset="0"/>
                <a:sym typeface="Wingdings" panose="05000000000000000000" pitchFamily="2" charset="2"/>
              </a:rPr>
              <a:t>.</a:t>
            </a:r>
          </a:p>
          <a:p>
            <a:pPr marL="342900" indent="-342900" algn="l">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E-Learning Platforms</a:t>
            </a:r>
            <a:r>
              <a:rPr lang="en-US" dirty="0">
                <a:latin typeface="Times New Roman" panose="02020603050405020304" pitchFamily="18" charset="0"/>
                <a:cs typeface="Times New Roman" panose="02020603050405020304" pitchFamily="18" charset="0"/>
                <a:sym typeface="Wingdings" panose="05000000000000000000" pitchFamily="2" charset="2"/>
              </a:rPr>
              <a:t>.</a:t>
            </a:r>
          </a:p>
          <a:p>
            <a:pPr marL="342900" indent="-342900" algn="l">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Book Review &amp; Recommendation Websites</a:t>
            </a:r>
          </a:p>
          <a:p>
            <a:pPr marL="342900" indent="-342900" algn="l">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Publishing &amp; Marketing</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Personalized Book Clubs &amp; Reading Communities</a:t>
            </a:r>
            <a:endParaRPr lang="en-US" dirty="0">
              <a:latin typeface="Times New Roman" panose="02020603050405020304" pitchFamily="18" charset="0"/>
              <a:cs typeface="Times New Roman" panose="02020603050405020304" pitchFamily="18" charset="0"/>
              <a:sym typeface="Wingdings" panose="05000000000000000000" pitchFamily="2" charset="2"/>
            </a:endParaRPr>
          </a:p>
        </p:txBody>
      </p:sp>
      <p:pic>
        <p:nvPicPr>
          <p:cNvPr id="4" name="Picture 3">
            <a:extLst>
              <a:ext uri="{FF2B5EF4-FFF2-40B4-BE49-F238E27FC236}">
                <a16:creationId xmlns:a16="http://schemas.microsoft.com/office/drawing/2014/main" xmlns="" id="{E69F354E-8084-4967-BF58-7A584D9CFC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048" y="145789"/>
            <a:ext cx="838507" cy="83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5">
            <a:extLst>
              <a:ext uri="{FF2B5EF4-FFF2-40B4-BE49-F238E27FC236}">
                <a16:creationId xmlns:a16="http://schemas.microsoft.com/office/drawing/2014/main" xmlns="" id="{28FE03F3-C2EF-4BD4-AB31-6F36AC710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66009" y="145789"/>
            <a:ext cx="1013239" cy="96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5441986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8971" y="145789"/>
            <a:ext cx="9073673" cy="881697"/>
          </a:xfrm>
        </p:spPr>
        <p:txBody>
          <a:bodyPr>
            <a:normAutofit/>
          </a:bodyPr>
          <a:lstStyle/>
          <a:p>
            <a:r>
              <a:rPr lang="en-US" sz="5200" dirty="0">
                <a:latin typeface="Times New Roman" panose="02020603050405020304" pitchFamily="18" charset="0"/>
                <a:cs typeface="Times New Roman" panose="02020603050405020304" pitchFamily="18" charset="0"/>
              </a:rPr>
              <a:t>CONCLUSION</a:t>
            </a:r>
          </a:p>
        </p:txBody>
      </p:sp>
      <p:sp>
        <p:nvSpPr>
          <p:cNvPr id="3" name="Subtitle 2"/>
          <p:cNvSpPr>
            <a:spLocks noGrp="1"/>
          </p:cNvSpPr>
          <p:nvPr>
            <p:ph type="subTitle" idx="1"/>
          </p:nvPr>
        </p:nvSpPr>
        <p:spPr>
          <a:xfrm>
            <a:off x="503694" y="1333254"/>
            <a:ext cx="10748075" cy="4850570"/>
          </a:xfrm>
          <a:ln>
            <a:solidFill>
              <a:schemeClr val="bg1"/>
            </a:solidFill>
          </a:ln>
        </p:spPr>
        <p:style>
          <a:lnRef idx="1">
            <a:schemeClr val="dk1"/>
          </a:lnRef>
          <a:fillRef idx="0">
            <a:schemeClr val="dk1"/>
          </a:fillRef>
          <a:effectRef idx="0">
            <a:schemeClr val="dk1"/>
          </a:effectRef>
          <a:fontRef idx="minor">
            <a:schemeClr val="tx1"/>
          </a:fontRef>
        </p:style>
        <p:txBody>
          <a:bodyPr>
            <a:normAutofit/>
          </a:bodyPr>
          <a:lstStyle/>
          <a:p>
            <a:pPr algn="just">
              <a:lnSpc>
                <a:spcPct val="150000"/>
              </a:lnSpc>
            </a:pPr>
            <a:r>
              <a:rPr lang="en-US" sz="1700" dirty="0" smtClean="0">
                <a:latin typeface="Times New Roman" panose="02020603050405020304" pitchFamily="18" charset="0"/>
                <a:cs typeface="Times New Roman" panose="02020603050405020304" pitchFamily="18" charset="0"/>
              </a:rPr>
              <a:t>The </a:t>
            </a:r>
            <a:r>
              <a:rPr lang="en-US" sz="1700" b="1" dirty="0">
                <a:latin typeface="Times New Roman" panose="02020603050405020304" pitchFamily="18" charset="0"/>
                <a:cs typeface="Times New Roman" panose="02020603050405020304" pitchFamily="18" charset="0"/>
              </a:rPr>
              <a:t>Smart Book Recommender System</a:t>
            </a:r>
            <a:r>
              <a:rPr lang="en-US" sz="1700" dirty="0">
                <a:latin typeface="Times New Roman" panose="02020603050405020304" pitchFamily="18" charset="0"/>
                <a:cs typeface="Times New Roman" panose="02020603050405020304" pitchFamily="18" charset="0"/>
              </a:rPr>
              <a:t> is a groundbreaking fusion of </a:t>
            </a:r>
            <a:r>
              <a:rPr lang="en-US" sz="1700" b="1" dirty="0">
                <a:latin typeface="Times New Roman" panose="02020603050405020304" pitchFamily="18" charset="0"/>
                <a:cs typeface="Times New Roman" panose="02020603050405020304" pitchFamily="18" charset="0"/>
              </a:rPr>
              <a:t>machine learning, data science, and AI-driven interactivity</a:t>
            </a:r>
            <a:r>
              <a:rPr lang="en-US" sz="1700" dirty="0">
                <a:latin typeface="Times New Roman" panose="02020603050405020304" pitchFamily="18" charset="0"/>
                <a:cs typeface="Times New Roman" panose="02020603050405020304" pitchFamily="18" charset="0"/>
              </a:rPr>
              <a:t>, designed to redefine the way readers discover books. By leveraging </a:t>
            </a:r>
            <a:r>
              <a:rPr lang="en-US" sz="1700" b="1" dirty="0">
                <a:latin typeface="Times New Roman" panose="02020603050405020304" pitchFamily="18" charset="0"/>
                <a:cs typeface="Times New Roman" panose="02020603050405020304" pitchFamily="18" charset="0"/>
              </a:rPr>
              <a:t>historical book data from </a:t>
            </a:r>
            <a:r>
              <a:rPr lang="en-US" sz="1700" b="1" dirty="0" err="1">
                <a:latin typeface="Times New Roman" panose="02020603050405020304" pitchFamily="18" charset="0"/>
                <a:cs typeface="Times New Roman" panose="02020603050405020304" pitchFamily="18" charset="0"/>
              </a:rPr>
              <a:t>Kaggle</a:t>
            </a:r>
            <a:r>
              <a:rPr lang="en-US" sz="1700" dirty="0">
                <a:latin typeface="Times New Roman" panose="02020603050405020304" pitchFamily="18" charset="0"/>
                <a:cs typeface="Times New Roman" panose="02020603050405020304" pitchFamily="18" charset="0"/>
              </a:rPr>
              <a:t>, powerful </a:t>
            </a:r>
            <a:r>
              <a:rPr lang="en-US" sz="1700" b="1" dirty="0">
                <a:latin typeface="Times New Roman" panose="02020603050405020304" pitchFamily="18" charset="0"/>
                <a:cs typeface="Times New Roman" panose="02020603050405020304" pitchFamily="18" charset="0"/>
              </a:rPr>
              <a:t>data analysis with pandas</a:t>
            </a:r>
            <a:r>
              <a:rPr lang="en-US" sz="1700" dirty="0">
                <a:latin typeface="Times New Roman" panose="02020603050405020304" pitchFamily="18" charset="0"/>
                <a:cs typeface="Times New Roman" panose="02020603050405020304" pitchFamily="18" charset="0"/>
              </a:rPr>
              <a:t>, and the precision of </a:t>
            </a:r>
            <a:r>
              <a:rPr lang="en-US" sz="1700" b="1" dirty="0">
                <a:latin typeface="Times New Roman" panose="02020603050405020304" pitchFamily="18" charset="0"/>
                <a:cs typeface="Times New Roman" panose="02020603050405020304" pitchFamily="18" charset="0"/>
              </a:rPr>
              <a:t>cosine similarity</a:t>
            </a:r>
            <a:r>
              <a:rPr lang="en-US" sz="1700" dirty="0">
                <a:latin typeface="Times New Roman" panose="02020603050405020304" pitchFamily="18" charset="0"/>
                <a:cs typeface="Times New Roman" panose="02020603050405020304" pitchFamily="18" charset="0"/>
              </a:rPr>
              <a:t>, our system crafts highly </a:t>
            </a:r>
            <a:r>
              <a:rPr lang="en-US" sz="1700" b="1" dirty="0">
                <a:latin typeface="Times New Roman" panose="02020603050405020304" pitchFamily="18" charset="0"/>
                <a:cs typeface="Times New Roman" panose="02020603050405020304" pitchFamily="18" charset="0"/>
              </a:rPr>
              <a:t>accurate and personalized recommendations</a:t>
            </a:r>
            <a:r>
              <a:rPr lang="en-US" sz="1700" dirty="0">
                <a:latin typeface="Times New Roman" panose="02020603050405020304" pitchFamily="18" charset="0"/>
                <a:cs typeface="Times New Roman" panose="02020603050405020304" pitchFamily="18" charset="0"/>
              </a:rPr>
              <a:t> tailored to each user’s unique literary preferences.</a:t>
            </a:r>
          </a:p>
          <a:p>
            <a:pPr algn="just">
              <a:lnSpc>
                <a:spcPct val="150000"/>
              </a:lnSpc>
            </a:pPr>
            <a:r>
              <a:rPr lang="en-US" sz="1700" dirty="0">
                <a:latin typeface="Times New Roman" panose="02020603050405020304" pitchFamily="18" charset="0"/>
                <a:cs typeface="Times New Roman" panose="02020603050405020304" pitchFamily="18" charset="0"/>
              </a:rPr>
              <a:t>With the </a:t>
            </a:r>
            <a:r>
              <a:rPr lang="en-US" sz="1700" b="1" dirty="0">
                <a:latin typeface="Times New Roman" panose="02020603050405020304" pitchFamily="18" charset="0"/>
                <a:cs typeface="Times New Roman" panose="02020603050405020304" pitchFamily="18" charset="0"/>
              </a:rPr>
              <a:t>pickle library</a:t>
            </a:r>
            <a:r>
              <a:rPr lang="en-US" sz="1700" dirty="0">
                <a:latin typeface="Times New Roman" panose="02020603050405020304" pitchFamily="18" charset="0"/>
                <a:cs typeface="Times New Roman" panose="02020603050405020304" pitchFamily="18" charset="0"/>
              </a:rPr>
              <a:t>, we ensure model persistence, enabling seamless and efficient future use. The </a:t>
            </a:r>
            <a:r>
              <a:rPr lang="en-US" sz="1700" b="1" dirty="0" err="1">
                <a:latin typeface="Times New Roman" panose="02020603050405020304" pitchFamily="18" charset="0"/>
                <a:cs typeface="Times New Roman" panose="02020603050405020304" pitchFamily="18" charset="0"/>
              </a:rPr>
              <a:t>Streamlit</a:t>
            </a:r>
            <a:r>
              <a:rPr lang="en-US" sz="1700" b="1" dirty="0">
                <a:latin typeface="Times New Roman" panose="02020603050405020304" pitchFamily="18" charset="0"/>
                <a:cs typeface="Times New Roman" panose="02020603050405020304" pitchFamily="18" charset="0"/>
              </a:rPr>
              <a:t>-powered interactive web application</a:t>
            </a:r>
            <a:r>
              <a:rPr lang="en-US" sz="1700" dirty="0">
                <a:latin typeface="Times New Roman" panose="02020603050405020304" pitchFamily="18" charset="0"/>
                <a:cs typeface="Times New Roman" panose="02020603050405020304" pitchFamily="18" charset="0"/>
              </a:rPr>
              <a:t> provides an intuitive and engaging user experience, making book discovery both effortless and enjoyable. Further enhancing the system’s capabilities is a </a:t>
            </a:r>
            <a:r>
              <a:rPr lang="en-US" sz="1700" b="1" dirty="0">
                <a:latin typeface="Times New Roman" panose="02020603050405020304" pitchFamily="18" charset="0"/>
                <a:cs typeface="Times New Roman" panose="02020603050405020304" pitchFamily="18" charset="0"/>
              </a:rPr>
              <a:t>customized </a:t>
            </a:r>
            <a:r>
              <a:rPr lang="en-US" sz="1700" b="1" dirty="0" err="1">
                <a:latin typeface="Times New Roman" panose="02020603050405020304" pitchFamily="18" charset="0"/>
                <a:cs typeface="Times New Roman" panose="02020603050405020304" pitchFamily="18" charset="0"/>
              </a:rPr>
              <a:t>ChatBot</a:t>
            </a:r>
            <a:r>
              <a:rPr lang="en-US" sz="1700" b="1" dirty="0">
                <a:latin typeface="Times New Roman" panose="02020603050405020304" pitchFamily="18" charset="0"/>
                <a:cs typeface="Times New Roman" panose="02020603050405020304" pitchFamily="18" charset="0"/>
              </a:rPr>
              <a:t> powered by the </a:t>
            </a:r>
            <a:r>
              <a:rPr lang="en-US" sz="1700" b="1" dirty="0" err="1">
                <a:latin typeface="Times New Roman" panose="02020603050405020304" pitchFamily="18" charset="0"/>
                <a:cs typeface="Times New Roman" panose="02020603050405020304" pitchFamily="18" charset="0"/>
              </a:rPr>
              <a:t>OpenAI</a:t>
            </a:r>
            <a:r>
              <a:rPr lang="en-US" sz="1700" b="1" dirty="0">
                <a:latin typeface="Times New Roman" panose="02020603050405020304" pitchFamily="18" charset="0"/>
                <a:cs typeface="Times New Roman" panose="02020603050405020304" pitchFamily="18" charset="0"/>
              </a:rPr>
              <a:t> API</a:t>
            </a:r>
            <a:r>
              <a:rPr lang="en-US" sz="1700" dirty="0">
                <a:latin typeface="Times New Roman" panose="02020603050405020304" pitchFamily="18" charset="0"/>
                <a:cs typeface="Times New Roman" panose="02020603050405020304" pitchFamily="18" charset="0"/>
              </a:rPr>
              <a:t>, offering insightful book-related discussions and recommendations, making the platform more dynamic and user-centric</a:t>
            </a:r>
            <a:r>
              <a:rPr lang="en-US" sz="1700" dirty="0" smtClean="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E69F354E-8084-4967-BF58-7A584D9CFC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40" y="58470"/>
            <a:ext cx="838507" cy="83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5">
            <a:extLst>
              <a:ext uri="{FF2B5EF4-FFF2-40B4-BE49-F238E27FC236}">
                <a16:creationId xmlns:a16="http://schemas.microsoft.com/office/drawing/2014/main" xmlns="" id="{28FE03F3-C2EF-4BD4-AB31-6F36AC710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5523" y="136782"/>
            <a:ext cx="966811" cy="92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620974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8971" y="145789"/>
            <a:ext cx="9144000" cy="881697"/>
          </a:xfrm>
        </p:spPr>
        <p:txBody>
          <a:bodyPr>
            <a:normAutofit fontScale="90000"/>
          </a:bodyPr>
          <a:lstStyle/>
          <a:p>
            <a:r>
              <a:rPr lang="en-US" dirty="0">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1"/>
          </p:nvPr>
        </p:nvSpPr>
        <p:spPr>
          <a:xfrm>
            <a:off x="154983" y="1178560"/>
            <a:ext cx="11786462" cy="5446965"/>
          </a:xfrm>
        </p:spPr>
        <p:txBody>
          <a:bodyPr>
            <a:normAutofit/>
          </a:bodyPr>
          <a:lstStyle/>
          <a:p>
            <a:pPr marL="457200" indent="-457200" algn="l">
              <a:buFont typeface="Arial" panose="020B0604020202020204" pitchFamily="34" charset="0"/>
              <a:buAutoNum type="arabicPeriod"/>
            </a:pPr>
            <a:r>
              <a:rPr lang="en-US" sz="1800" dirty="0">
                <a:latin typeface="Times New Roman" panose="02020603050405020304" pitchFamily="18" charset="0"/>
                <a:cs typeface="Times New Roman" panose="02020603050405020304" pitchFamily="18" charset="0"/>
              </a:rPr>
              <a:t>Book Recommendation System Using Collaborative-Filtering System </a:t>
            </a:r>
            <a:r>
              <a:rPr lang="en-IN" sz="1800" dirty="0">
                <a:latin typeface="Times New Roman" panose="02020603050405020304" pitchFamily="18" charset="0"/>
                <a:cs typeface="Times New Roman" panose="02020603050405020304" pitchFamily="18" charset="0"/>
              </a:rPr>
              <a:t>-Mubarak </a:t>
            </a:r>
            <a:r>
              <a:rPr lang="en-IN" sz="1800" dirty="0" err="1">
                <a:latin typeface="Times New Roman" panose="02020603050405020304" pitchFamily="18" charset="0"/>
                <a:cs typeface="Times New Roman" panose="02020603050405020304" pitchFamily="18" charset="0"/>
              </a:rPr>
              <a:t>Almutairim</a:t>
            </a:r>
            <a:r>
              <a:rPr lang="en-IN" sz="1800" dirty="0">
                <a:latin typeface="Times New Roman" panose="02020603050405020304" pitchFamily="18" charset="0"/>
                <a:cs typeface="Times New Roman" panose="02020603050405020304" pitchFamily="18" charset="0"/>
              </a:rPr>
              <a:t>, Faizan Younas &amp; Published in IEEE AUG 2020.</a:t>
            </a:r>
          </a:p>
          <a:p>
            <a:pPr marL="457200" indent="-457200" algn="l">
              <a:buAutoNum type="arabicPeriod"/>
            </a:pPr>
            <a:endParaRPr lang="en-IN" sz="18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AutoNum type="arabicPeriod"/>
            </a:pPr>
            <a:r>
              <a:rPr lang="en-US" sz="1800" dirty="0">
                <a:latin typeface="Times New Roman" panose="02020603050405020304" pitchFamily="18" charset="0"/>
                <a:cs typeface="Times New Roman" panose="02020603050405020304" pitchFamily="18" charset="0"/>
              </a:rPr>
              <a:t>Enhancing Personalized Book Recommender System-</a:t>
            </a:r>
            <a:r>
              <a:rPr lang="en-US" sz="1800" dirty="0" err="1">
                <a:latin typeface="Times New Roman" panose="02020603050405020304" pitchFamily="18" charset="0"/>
                <a:cs typeface="Times New Roman" panose="02020603050405020304" pitchFamily="18" charset="0"/>
              </a:rPr>
              <a:t>khalid</a:t>
            </a:r>
            <a:r>
              <a:rPr lang="en-US" sz="1800" dirty="0">
                <a:latin typeface="Times New Roman" panose="02020603050405020304" pitchFamily="18" charset="0"/>
                <a:cs typeface="Times New Roman" panose="02020603050405020304" pitchFamily="18" charset="0"/>
              </a:rPr>
              <a:t> Anwar, </a:t>
            </a:r>
            <a:r>
              <a:rPr lang="en-US" sz="1800" dirty="0" err="1">
                <a:latin typeface="Times New Roman" panose="02020603050405020304" pitchFamily="18" charset="0"/>
                <a:cs typeface="Times New Roman" panose="02020603050405020304" pitchFamily="18" charset="0"/>
              </a:rPr>
              <a:t>Jamshed</a:t>
            </a:r>
            <a:r>
              <a:rPr lang="en-US" sz="1800" dirty="0">
                <a:latin typeface="Times New Roman" panose="02020603050405020304" pitchFamily="18" charset="0"/>
                <a:cs typeface="Times New Roman" panose="02020603050405020304" pitchFamily="18" charset="0"/>
              </a:rPr>
              <a:t> Siddiqui, </a:t>
            </a:r>
            <a:r>
              <a:rPr lang="en-US" sz="1800" dirty="0" err="1">
                <a:latin typeface="Times New Roman" panose="02020603050405020304" pitchFamily="18" charset="0"/>
                <a:cs typeface="Times New Roman" panose="02020603050405020304" pitchFamily="18" charset="0"/>
              </a:rPr>
              <a:t>Shabab</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Saquib</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Sohail</a:t>
            </a:r>
            <a:r>
              <a:rPr lang="en-US"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&amp; Published In IEEE DEC 2020. </a:t>
            </a:r>
          </a:p>
          <a:p>
            <a:pPr marL="457200" indent="-457200" algn="l">
              <a:buAutoNum type="arabicPeriod"/>
            </a:pPr>
            <a:endParaRPr lang="en-IN" sz="18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AutoNum type="arabicPeriod"/>
            </a:pPr>
            <a:r>
              <a:rPr lang="en-US" sz="1800" dirty="0">
                <a:latin typeface="Times New Roman" panose="02020603050405020304" pitchFamily="18" charset="0"/>
                <a:cs typeface="Times New Roman" panose="02020603050405020304" pitchFamily="18" charset="0"/>
              </a:rPr>
              <a:t>Book Recommendation System Using Machine Learning</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 R. </a:t>
            </a:r>
            <a:r>
              <a:rPr lang="en-US" sz="1800" dirty="0" err="1">
                <a:latin typeface="Times New Roman" panose="02020603050405020304" pitchFamily="18" charset="0"/>
                <a:cs typeface="Times New Roman" panose="02020603050405020304" pitchFamily="18" charset="0"/>
              </a:rPr>
              <a:t>Hiray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Atish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Bhosale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Komal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Patil</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Amruta</a:t>
            </a:r>
            <a:r>
              <a:rPr lang="en-US" sz="1800" dirty="0">
                <a:latin typeface="Times New Roman" panose="02020603050405020304" pitchFamily="18" charset="0"/>
                <a:cs typeface="Times New Roman" panose="02020603050405020304" pitchFamily="18" charset="0"/>
              </a:rPr>
              <a:t> Gaikwad,  </a:t>
            </a:r>
            <a:r>
              <a:rPr lang="en-US" sz="1800" dirty="0" err="1">
                <a:latin typeface="Times New Roman" panose="02020603050405020304" pitchFamily="18" charset="0"/>
                <a:cs typeface="Times New Roman" panose="02020603050405020304" pitchFamily="18" charset="0"/>
              </a:rPr>
              <a:t>Riddhesh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Deshmukh</a:t>
            </a:r>
            <a:r>
              <a:rPr lang="en-IN" sz="1800" dirty="0">
                <a:latin typeface="Times New Roman" panose="02020603050405020304" pitchFamily="18" charset="0"/>
                <a:cs typeface="Times New Roman" panose="02020603050405020304" pitchFamily="18" charset="0"/>
              </a:rPr>
              <a:t> &amp; Published in IEEE June- 2022.</a:t>
            </a:r>
          </a:p>
          <a:p>
            <a:pPr marL="457200" indent="-457200" algn="l">
              <a:buAutoNum type="arabicPeriod"/>
            </a:pPr>
            <a:endParaRPr lang="en-IN" sz="18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AutoNum type="arabicPeriod"/>
            </a:pPr>
            <a:r>
              <a:rPr lang="en-US" sz="1800" dirty="0">
                <a:latin typeface="Times New Roman" panose="02020603050405020304" pitchFamily="18" charset="0"/>
                <a:cs typeface="Times New Roman" panose="02020603050405020304" pitchFamily="18" charset="0"/>
              </a:rPr>
              <a:t>Book Recommending Using Text Categorization with Extracted Information</a:t>
            </a:r>
            <a:r>
              <a:rPr lang="en-IN" sz="1800" dirty="0">
                <a:latin typeface="Times New Roman" panose="02020603050405020304" pitchFamily="18" charset="0"/>
                <a:cs typeface="Times New Roman" panose="02020603050405020304" pitchFamily="18" charset="0"/>
              </a:rPr>
              <a:t>- Raymond J Mooney, Paul N. Bennett, </a:t>
            </a:r>
            <a:r>
              <a:rPr lang="en-IN" sz="1800" dirty="0" err="1">
                <a:latin typeface="Times New Roman" panose="02020603050405020304" pitchFamily="18" charset="0"/>
                <a:cs typeface="Times New Roman" panose="02020603050405020304" pitchFamily="18" charset="0"/>
              </a:rPr>
              <a:t>Loriene</a:t>
            </a:r>
            <a:r>
              <a:rPr lang="en-IN" sz="1800" dirty="0">
                <a:latin typeface="Times New Roman" panose="02020603050405020304" pitchFamily="18" charset="0"/>
                <a:cs typeface="Times New Roman" panose="02020603050405020304" pitchFamily="18" charset="0"/>
              </a:rPr>
              <a:t> Roy &amp; IEEE JUL-2022.</a:t>
            </a:r>
          </a:p>
          <a:p>
            <a:pPr marL="457200" indent="-457200" algn="l">
              <a:buAutoNum type="arabicPeriod"/>
            </a:pPr>
            <a:endParaRPr lang="en-IN" sz="1800" dirty="0">
              <a:latin typeface="Times New Roman" panose="02020603050405020304" pitchFamily="18" charset="0"/>
              <a:cs typeface="Times New Roman" panose="02020603050405020304" pitchFamily="18" charset="0"/>
            </a:endParaRPr>
          </a:p>
          <a:p>
            <a:pPr lvl="0" algn="just">
              <a:lnSpc>
                <a:spcPct val="100000"/>
              </a:lnSpc>
              <a:spcBef>
                <a:spcPts val="0"/>
              </a:spcBef>
              <a:defRPr/>
            </a:pPr>
            <a:r>
              <a:rPr lang="en-US" sz="1800" dirty="0">
                <a:latin typeface="Times New Roman" panose="02020603050405020304" pitchFamily="18" charset="0"/>
                <a:cs typeface="Times New Roman" panose="02020603050405020304" pitchFamily="18" charset="0"/>
              </a:rPr>
              <a:t>5.   Enhancing Personalized Book Recommender System-</a:t>
            </a:r>
            <a:r>
              <a:rPr lang="en-IN" sz="1800" dirty="0" err="1">
                <a:latin typeface="Times New Roman" panose="02020603050405020304" pitchFamily="18" charset="0"/>
                <a:cs typeface="Times New Roman" panose="02020603050405020304" pitchFamily="18" charset="0"/>
              </a:rPr>
              <a:t>Abdulgafar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usman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Abubakar</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roko</a:t>
            </a:r>
            <a:r>
              <a:rPr lang="en-IN" sz="1800" dirty="0">
                <a:latin typeface="Times New Roman" panose="02020603050405020304" pitchFamily="18" charset="0"/>
                <a:cs typeface="Times New Roman" panose="02020603050405020304" pitchFamily="18" charset="0"/>
              </a:rPr>
              <a:t>,</a:t>
            </a:r>
          </a:p>
          <a:p>
            <a:pPr lvl="0" algn="just">
              <a:lnSpc>
                <a:spcPct val="100000"/>
              </a:lnSpc>
              <a:spcBef>
                <a:spcPts val="0"/>
              </a:spcBef>
              <a:defRPr/>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Aminu</a:t>
            </a:r>
            <a:r>
              <a:rPr lang="en-IN" sz="1800" dirty="0">
                <a:latin typeface="Times New Roman" panose="02020603050405020304" pitchFamily="18" charset="0"/>
                <a:cs typeface="Times New Roman" panose="02020603050405020304" pitchFamily="18" charset="0"/>
              </a:rPr>
              <a:t> B. Abba </a:t>
            </a:r>
            <a:r>
              <a:rPr lang="en-IN" sz="1800" dirty="0" err="1">
                <a:latin typeface="Times New Roman" panose="02020603050405020304" pitchFamily="18" charset="0"/>
                <a:cs typeface="Times New Roman" panose="02020603050405020304" pitchFamily="18" charset="0"/>
              </a:rPr>
              <a:t>Almu</a:t>
            </a:r>
            <a:r>
              <a:rPr lang="en-IN" sz="1800" dirty="0">
                <a:latin typeface="Times New Roman" panose="02020603050405020304" pitchFamily="18" charset="0"/>
                <a:cs typeface="Times New Roman" panose="02020603050405020304" pitchFamily="18" charset="0"/>
              </a:rPr>
              <a:t> &amp; Published in IEEE OCT 2022.</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2302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88151"/>
            <a:ext cx="9144000" cy="881697"/>
          </a:xfrm>
          <a:effectLst>
            <a:innerShdw blurRad="63500" dist="50800" dir="13500000">
              <a:prstClr val="black">
                <a:alpha val="50000"/>
              </a:prstClr>
            </a:innerShdw>
          </a:effectLst>
        </p:spPr>
        <p:txBody>
          <a:bodyPr>
            <a:normAutofit fontScale="90000"/>
          </a:bodyPr>
          <a:lstStyle/>
          <a:p>
            <a:r>
              <a:rPr lang="en-US" b="1" dirty="0">
                <a:effectLst>
                  <a:glow rad="139700">
                    <a:schemeClr val="accent1">
                      <a:satMod val="175000"/>
                      <a:alpha val="40000"/>
                    </a:schemeClr>
                  </a:glow>
                  <a:outerShdw blurRad="38100" dist="38100" dir="2700000" algn="tl">
                    <a:srgbClr val="000000">
                      <a:alpha val="43137"/>
                    </a:srgbClr>
                  </a:outerShdw>
                </a:effectLst>
                <a:latin typeface="+mn-lt"/>
              </a:rPr>
              <a:t>THANK YOU</a:t>
            </a:r>
          </a:p>
        </p:txBody>
      </p:sp>
      <p:sp>
        <p:nvSpPr>
          <p:cNvPr id="5" name="Subtitle 4">
            <a:extLst>
              <a:ext uri="{FF2B5EF4-FFF2-40B4-BE49-F238E27FC236}">
                <a16:creationId xmlns:a16="http://schemas.microsoft.com/office/drawing/2014/main" xmlns="" id="{8A227F7D-7395-C186-D581-9A0B85534846}"/>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351838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35810" y="148432"/>
            <a:ext cx="8167607" cy="881697"/>
          </a:xfrm>
        </p:spPr>
        <p:txBody>
          <a:bodyPr>
            <a:normAutofit/>
          </a:bodyPr>
          <a:lstStyle/>
          <a:p>
            <a:r>
              <a:rPr lang="en-US" sz="5200" dirty="0">
                <a:latin typeface="Times New Roman" panose="02020603050405020304" pitchFamily="18" charset="0"/>
                <a:cs typeface="Times New Roman" panose="02020603050405020304" pitchFamily="18" charset="0"/>
              </a:rPr>
              <a:t>OBJECTIVE</a:t>
            </a:r>
          </a:p>
        </p:txBody>
      </p:sp>
      <p:sp>
        <p:nvSpPr>
          <p:cNvPr id="3" name="Subtitle 2"/>
          <p:cNvSpPr>
            <a:spLocks noGrp="1"/>
          </p:cNvSpPr>
          <p:nvPr>
            <p:ph type="subTitle" idx="1"/>
          </p:nvPr>
        </p:nvSpPr>
        <p:spPr>
          <a:xfrm>
            <a:off x="1267264" y="1178560"/>
            <a:ext cx="9423817" cy="4261345"/>
          </a:xfrm>
        </p:spPr>
        <p:txBody>
          <a:bodyPr>
            <a:normAutofit/>
          </a:bodyPr>
          <a:lstStyle/>
          <a:p>
            <a:pPr algn="just">
              <a:lnSpc>
                <a:spcPct val="150000"/>
              </a:lnSpc>
            </a:pPr>
            <a:endParaRPr lang="en-US" dirty="0"/>
          </a:p>
          <a:p>
            <a:pPr algn="just">
              <a:lnSpc>
                <a:spcPct val="150000"/>
              </a:lnSpc>
            </a:pPr>
            <a:r>
              <a:rPr lang="en-US" dirty="0">
                <a:latin typeface="Times New Roman" panose="02020603050405020304" pitchFamily="18" charset="0"/>
                <a:cs typeface="Times New Roman" panose="02020603050405020304" pitchFamily="18" charset="0"/>
              </a:rPr>
              <a:t>The objective of this project is to develop an AI-powered book recommendation system that provides personalized suggestions based on user preferences and historical data.</a:t>
            </a:r>
          </a:p>
        </p:txBody>
      </p:sp>
      <p:pic>
        <p:nvPicPr>
          <p:cNvPr id="4" name="Picture 3">
            <a:extLst>
              <a:ext uri="{FF2B5EF4-FFF2-40B4-BE49-F238E27FC236}">
                <a16:creationId xmlns:a16="http://schemas.microsoft.com/office/drawing/2014/main" xmlns="" id="{E69F354E-8084-4967-BF58-7A584D9CFC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5">
            <a:extLst>
              <a:ext uri="{FF2B5EF4-FFF2-40B4-BE49-F238E27FC236}">
                <a16:creationId xmlns:a16="http://schemas.microsoft.com/office/drawing/2014/main" xmlns="" id="{28FE03F3-C2EF-4BD4-AB31-6F36AC710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06996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6863"/>
            <a:ext cx="9053593" cy="881697"/>
          </a:xfrm>
        </p:spPr>
        <p:txBody>
          <a:bodyPr>
            <a:normAutofit/>
          </a:bodyPr>
          <a:lstStyle/>
          <a:p>
            <a:r>
              <a:rPr lang="en-US" sz="5200" dirty="0">
                <a:latin typeface="Times New Roman" panose="02020603050405020304" pitchFamily="18" charset="0"/>
                <a:cs typeface="Times New Roman" panose="02020603050405020304" pitchFamily="18" charset="0"/>
              </a:rPr>
              <a:t>INTRODUCTION</a:t>
            </a:r>
          </a:p>
        </p:txBody>
      </p:sp>
      <p:sp>
        <p:nvSpPr>
          <p:cNvPr id="3" name="Subtitle 2"/>
          <p:cNvSpPr>
            <a:spLocks noGrp="1"/>
          </p:cNvSpPr>
          <p:nvPr>
            <p:ph type="subTitle" idx="1"/>
          </p:nvPr>
        </p:nvSpPr>
        <p:spPr>
          <a:xfrm>
            <a:off x="294468" y="1178560"/>
            <a:ext cx="11708969" cy="5679440"/>
          </a:xfrm>
        </p:spPr>
        <p:txBody>
          <a:bodyPr>
            <a:normAutofit/>
          </a:bodyPr>
          <a:lstStyle/>
          <a:p>
            <a:pPr marL="342900" indent="-342900" algn="l">
              <a:lnSpc>
                <a:spcPct val="100000"/>
              </a:lnSpc>
              <a:buFont typeface="Wingdings" panose="05000000000000000000" pitchFamily="2" charset="2"/>
              <a:buChar char="à"/>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Smart Book Recommendation System Using machine learning</a:t>
            </a:r>
            <a:r>
              <a:rPr lang="en-US" sz="2200" dirty="0">
                <a:latin typeface="Times New Roman" panose="02020603050405020304" pitchFamily="18" charset="0"/>
                <a:cs typeface="Times New Roman" panose="02020603050405020304" pitchFamily="18" charset="0"/>
              </a:rPr>
              <a:t> is designed to help users discover books based on their reading preferences, history, and interests.</a:t>
            </a:r>
          </a:p>
          <a:p>
            <a:pPr marL="342900" indent="-342900" algn="l">
              <a:lnSpc>
                <a:spcPct val="100000"/>
              </a:lnSpc>
              <a:buFont typeface="Wingdings" panose="05000000000000000000" pitchFamily="2" charset="2"/>
              <a:buChar char="à"/>
            </a:pPr>
            <a:r>
              <a:rPr lang="en-US" sz="2200" dirty="0">
                <a:latin typeface="Times New Roman" panose="02020603050405020304" pitchFamily="18" charset="0"/>
                <a:cs typeface="Times New Roman" panose="02020603050405020304" pitchFamily="18" charset="0"/>
              </a:rPr>
              <a:t>the system provides </a:t>
            </a:r>
            <a:r>
              <a:rPr lang="en-US" sz="2200" b="1" dirty="0">
                <a:latin typeface="Times New Roman" panose="02020603050405020304" pitchFamily="18" charset="0"/>
                <a:cs typeface="Times New Roman" panose="02020603050405020304" pitchFamily="18" charset="0"/>
              </a:rPr>
              <a:t>personalized book recommendations</a:t>
            </a:r>
            <a:r>
              <a:rPr lang="en-US" sz="2200" dirty="0">
                <a:latin typeface="Times New Roman" panose="02020603050405020304" pitchFamily="18" charset="0"/>
                <a:cs typeface="Times New Roman" panose="02020603050405020304" pitchFamily="18" charset="0"/>
              </a:rPr>
              <a:t> to enhance the user’s reading experience.</a:t>
            </a:r>
          </a:p>
          <a:p>
            <a:pPr marL="342900" indent="-342900" algn="l">
              <a:lnSpc>
                <a:spcPct val="100000"/>
              </a:lnSpc>
              <a:buFont typeface="Wingdings" panose="05000000000000000000" pitchFamily="2" charset="2"/>
              <a:buChar char="à"/>
            </a:pPr>
            <a:r>
              <a:rPr lang="en-US" sz="2200" dirty="0">
                <a:latin typeface="Times New Roman" panose="02020603050405020304" pitchFamily="18" charset="0"/>
                <a:cs typeface="Times New Roman" panose="02020603050405020304" pitchFamily="18" charset="0"/>
              </a:rPr>
              <a:t>The vast collection of books available today makes it challenging for readers to find books that match their interests. Data such as demographics, job roles, tenure, and satisfaction levels are used for analysis.</a:t>
            </a:r>
          </a:p>
          <a:p>
            <a:pPr marL="342900" indent="-342900" algn="l">
              <a:lnSpc>
                <a:spcPct val="100000"/>
              </a:lnSpc>
              <a:buFont typeface="Wingdings" panose="05000000000000000000" pitchFamily="2" charset="2"/>
              <a:buChar char="à"/>
            </a:pPr>
            <a:r>
              <a:rPr lang="en-US" sz="2200" dirty="0">
                <a:latin typeface="Times New Roman" panose="02020603050405020304" pitchFamily="18" charset="0"/>
                <a:cs typeface="Times New Roman" panose="02020603050405020304" pitchFamily="18" charset="0"/>
              </a:rPr>
              <a:t>The outcome provide Traditional book recommendation methods, such as bestseller lists and user reviews, are often </a:t>
            </a:r>
            <a:r>
              <a:rPr lang="en-US" sz="2200" b="1" dirty="0">
                <a:latin typeface="Times New Roman" panose="02020603050405020304" pitchFamily="18" charset="0"/>
                <a:cs typeface="Times New Roman" panose="02020603050405020304" pitchFamily="18" charset="0"/>
              </a:rPr>
              <a:t>generalized</a:t>
            </a:r>
            <a:r>
              <a:rPr lang="en-US" sz="2200" dirty="0">
                <a:latin typeface="Times New Roman" panose="02020603050405020304" pitchFamily="18" charset="0"/>
                <a:cs typeface="Times New Roman" panose="02020603050405020304" pitchFamily="18" charset="0"/>
              </a:rPr>
              <a:t> and may not cater to individual preferences.es predictive insights for improving employee retention.</a:t>
            </a:r>
          </a:p>
          <a:p>
            <a:pPr marL="342900" indent="-342900" algn="just">
              <a:lnSpc>
                <a:spcPct val="100000"/>
              </a:lnSpc>
              <a:buFont typeface="Wingdings" panose="05000000000000000000" pitchFamily="2" charset="2"/>
              <a:buChar char="à"/>
            </a:pPr>
            <a:r>
              <a:rPr lang="en-US" sz="2200" dirty="0">
                <a:latin typeface="Times New Roman" panose="02020603050405020304" pitchFamily="18" charset="0"/>
                <a:cs typeface="Times New Roman" panose="02020603050405020304" pitchFamily="18" charset="0"/>
              </a:rPr>
              <a:t>An </a:t>
            </a:r>
            <a:r>
              <a:rPr lang="en-US" sz="2200" b="1" dirty="0">
                <a:latin typeface="Times New Roman" panose="02020603050405020304" pitchFamily="18" charset="0"/>
                <a:cs typeface="Times New Roman" panose="02020603050405020304" pitchFamily="18" charset="0"/>
              </a:rPr>
              <a:t>Smart Book Recommendation System Using Machine</a:t>
            </a:r>
            <a:r>
              <a:rPr lang="en-US" sz="2200" dirty="0">
                <a:latin typeface="Times New Roman" panose="02020603050405020304" pitchFamily="18" charset="0"/>
                <a:cs typeface="Times New Roman" panose="02020603050405020304" pitchFamily="18" charset="0"/>
              </a:rPr>
              <a:t> helps address this issue by providing </a:t>
            </a:r>
            <a:r>
              <a:rPr lang="en-US" sz="2200" b="1" dirty="0">
                <a:latin typeface="Times New Roman" panose="02020603050405020304" pitchFamily="18" charset="0"/>
                <a:cs typeface="Times New Roman" panose="02020603050405020304" pitchFamily="18" charset="0"/>
              </a:rPr>
              <a:t>personalized book suggestions</a:t>
            </a:r>
            <a:r>
              <a:rPr lang="en-US" sz="2200" dirty="0">
                <a:latin typeface="Times New Roman" panose="02020603050405020304" pitchFamily="18" charset="0"/>
                <a:cs typeface="Times New Roman" panose="02020603050405020304" pitchFamily="18" charset="0"/>
              </a:rPr>
              <a:t> based on user behavior, reading history, and preferences. Predictive modeling helps identify high-risk employees, enabling targeted retention strategies.</a:t>
            </a:r>
          </a:p>
          <a:p>
            <a:pPr algn="l">
              <a:lnSpc>
                <a:spcPct val="100000"/>
              </a:lnSpc>
            </a:pPr>
            <a:endParaRPr lang="en-US" dirty="0"/>
          </a:p>
        </p:txBody>
      </p:sp>
      <p:pic>
        <p:nvPicPr>
          <p:cNvPr id="4" name="Picture 3">
            <a:extLst>
              <a:ext uri="{FF2B5EF4-FFF2-40B4-BE49-F238E27FC236}">
                <a16:creationId xmlns:a16="http://schemas.microsoft.com/office/drawing/2014/main" xmlns="" id="{E69F354E-8084-4967-BF58-7A584D9CFC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042981" cy="1033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5">
            <a:extLst>
              <a:ext uri="{FF2B5EF4-FFF2-40B4-BE49-F238E27FC236}">
                <a16:creationId xmlns:a16="http://schemas.microsoft.com/office/drawing/2014/main" xmlns="" id="{28FE03F3-C2EF-4BD4-AB31-6F36AC710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0594" y="186055"/>
            <a:ext cx="1100703" cy="1052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639917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8971" y="145789"/>
            <a:ext cx="9144000" cy="881697"/>
          </a:xfrm>
        </p:spPr>
        <p:txBody>
          <a:bodyPr>
            <a:normAutofit fontScale="90000"/>
          </a:bodyPr>
          <a:lstStyle/>
          <a:p>
            <a:r>
              <a:rPr lang="en-US" sz="5800" u="sng" dirty="0">
                <a:latin typeface="Times New Roman" panose="02020603050405020304" pitchFamily="18" charset="0"/>
                <a:cs typeface="Times New Roman" panose="02020603050405020304" pitchFamily="18" charset="0"/>
              </a:rPr>
              <a:t>EXISTING</a:t>
            </a:r>
            <a:r>
              <a:rPr lang="en-US" u="sng" dirty="0">
                <a:latin typeface="+mn-lt"/>
              </a:rPr>
              <a:t> SYSTEM</a:t>
            </a:r>
          </a:p>
        </p:txBody>
      </p:sp>
      <p:sp>
        <p:nvSpPr>
          <p:cNvPr id="3" name="Subtitle 2"/>
          <p:cNvSpPr>
            <a:spLocks noGrp="1"/>
          </p:cNvSpPr>
          <p:nvPr>
            <p:ph type="subTitle" idx="1"/>
          </p:nvPr>
        </p:nvSpPr>
        <p:spPr>
          <a:xfrm>
            <a:off x="81195" y="1340602"/>
            <a:ext cx="11759510" cy="5517397"/>
          </a:xfrm>
        </p:spPr>
        <p:txBody>
          <a:bodyPr>
            <a:normAutofit/>
          </a:bodyPr>
          <a:lstStyle/>
          <a:p>
            <a:pPr marL="342900" indent="-342900" algn="l">
              <a:lnSpc>
                <a:spcPct val="1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Peer Recommendation: </a:t>
            </a:r>
            <a:r>
              <a:rPr lang="en-US" dirty="0">
                <a:latin typeface="Times New Roman" panose="02020603050405020304" pitchFamily="18" charset="0"/>
                <a:cs typeface="Times New Roman" panose="02020603050405020304" pitchFamily="18" charset="0"/>
              </a:rPr>
              <a:t>Books are being recommended by peers and </a:t>
            </a:r>
            <a:r>
              <a:rPr lang="en-US" dirty="0" smtClean="0">
                <a:latin typeface="Times New Roman" panose="02020603050405020304" pitchFamily="18" charset="0"/>
                <a:cs typeface="Times New Roman" panose="02020603050405020304" pitchFamily="18" charset="0"/>
              </a:rPr>
              <a:t>friends</a:t>
            </a:r>
            <a:endParaRPr lang="en-US"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Word of mouth: </a:t>
            </a:r>
            <a:r>
              <a:rPr lang="en-US" dirty="0">
                <a:latin typeface="Times New Roman" panose="02020603050405020304" pitchFamily="18" charset="0"/>
                <a:cs typeface="Times New Roman" panose="02020603050405020304" pitchFamily="18" charset="0"/>
              </a:rPr>
              <a:t>Book recommendations are based on their popularity and rating of the books are spread through the word of mouth. </a:t>
            </a:r>
          </a:p>
          <a:p>
            <a:pPr marL="342900" indent="-342900" algn="l">
              <a:lnSpc>
                <a:spcPct val="1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Editorial or Expert Recommendations: </a:t>
            </a:r>
            <a:r>
              <a:rPr lang="en-US" dirty="0">
                <a:latin typeface="Times New Roman" panose="02020603050405020304" pitchFamily="18" charset="0"/>
                <a:cs typeface="Times New Roman" panose="02020603050405020304" pitchFamily="18" charset="0"/>
              </a:rPr>
              <a:t>Books are suggested by critics, librarians, publishers, or literary experts.</a:t>
            </a:r>
          </a:p>
          <a:p>
            <a:pPr marL="342900" indent="-342900" algn="l">
              <a:lnSpc>
                <a:spcPct val="1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Manual User Reviews and Ratings: </a:t>
            </a:r>
            <a:r>
              <a:rPr lang="en-US" dirty="0">
                <a:latin typeface="Times New Roman" panose="02020603050405020304" pitchFamily="18" charset="0"/>
                <a:cs typeface="Times New Roman" panose="02020603050405020304" pitchFamily="18" charset="0"/>
              </a:rPr>
              <a:t>Books are recommended based on average ratings and reviews from other readers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Bookstore </a:t>
            </a:r>
            <a:r>
              <a:rPr lang="en-US" b="1" dirty="0">
                <a:latin typeface="Times New Roman" panose="02020603050405020304" pitchFamily="18" charset="0"/>
                <a:cs typeface="Times New Roman" panose="02020603050405020304" pitchFamily="18" charset="0"/>
              </a:rPr>
              <a:t>and Library Staff Picks: </a:t>
            </a:r>
            <a:r>
              <a:rPr lang="en-US" dirty="0">
                <a:latin typeface="Times New Roman" panose="02020603050405020304" pitchFamily="18" charset="0"/>
                <a:cs typeface="Times New Roman" panose="02020603050405020304" pitchFamily="18" charset="0"/>
              </a:rPr>
              <a:t>Recommendations are provided by bookstore employees or librarians based on their expertise.</a:t>
            </a:r>
          </a:p>
        </p:txBody>
      </p:sp>
      <p:pic>
        <p:nvPicPr>
          <p:cNvPr id="4" name="Picture 3">
            <a:extLst>
              <a:ext uri="{FF2B5EF4-FFF2-40B4-BE49-F238E27FC236}">
                <a16:creationId xmlns:a16="http://schemas.microsoft.com/office/drawing/2014/main" xmlns="" id="{E69F354E-8084-4967-BF58-7A584D9CFC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95" y="45748"/>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5">
            <a:extLst>
              <a:ext uri="{FF2B5EF4-FFF2-40B4-BE49-F238E27FC236}">
                <a16:creationId xmlns:a16="http://schemas.microsoft.com/office/drawing/2014/main" xmlns="" id="{28FE03F3-C2EF-4BD4-AB31-6F36AC710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28684"/>
            <a:ext cx="1076849" cy="102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490343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8971" y="145789"/>
            <a:ext cx="9144000" cy="881697"/>
          </a:xfrm>
        </p:spPr>
        <p:txBody>
          <a:bodyPr>
            <a:normAutofit fontScale="90000"/>
          </a:bodyPr>
          <a:lstStyle/>
          <a:p>
            <a:r>
              <a:rPr lang="en-US" sz="5800" dirty="0" smtClean="0">
                <a:latin typeface="Times New Roman" panose="02020603050405020304" pitchFamily="18" charset="0"/>
                <a:cs typeface="Times New Roman" panose="02020603050405020304" pitchFamily="18" charset="0"/>
              </a:rPr>
              <a:t>PROPOSED</a:t>
            </a:r>
            <a:r>
              <a:rPr lang="en-US" dirty="0">
                <a:latin typeface="+mn-lt"/>
              </a:rPr>
              <a:t> </a:t>
            </a:r>
            <a:r>
              <a:rPr lang="en-US" sz="5800" dirty="0" smtClean="0">
                <a:latin typeface="Times New Roman" panose="02020603050405020304" pitchFamily="18" charset="0"/>
                <a:cs typeface="Times New Roman" panose="02020603050405020304" pitchFamily="18" charset="0"/>
              </a:rPr>
              <a:t>SYSTEM</a:t>
            </a:r>
            <a:endParaRPr lang="en-US" sz="5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958850"/>
            <a:ext cx="11778712" cy="5899150"/>
          </a:xfrm>
          <a:ln>
            <a:solidFill>
              <a:schemeClr val="bg1"/>
            </a:solidFill>
          </a:ln>
        </p:spPr>
        <p:style>
          <a:lnRef idx="1">
            <a:schemeClr val="dk1"/>
          </a:lnRef>
          <a:fillRef idx="0">
            <a:schemeClr val="dk1"/>
          </a:fillRef>
          <a:effectRef idx="0">
            <a:schemeClr val="dk1"/>
          </a:effectRef>
          <a:fontRef idx="minor">
            <a:schemeClr val="tx1"/>
          </a:fontRef>
        </p:style>
        <p:txBody>
          <a:bodyPr>
            <a:normAutofit fontScale="92500"/>
          </a:bodyPr>
          <a:lstStyle/>
          <a:p>
            <a:pPr algn="l">
              <a:lnSpc>
                <a:spcPct val="110000"/>
              </a:lnSpc>
            </a:pPr>
            <a:endParaRPr lang="en-US" b="1" dirty="0"/>
          </a:p>
          <a:p>
            <a:pPr marL="342900" indent="-342900" algn="just">
              <a:lnSpc>
                <a:spcPct val="11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Machine Learning Integration: </a:t>
            </a:r>
            <a:r>
              <a:rPr lang="en-US" dirty="0">
                <a:latin typeface="Times New Roman" panose="02020603050405020304" pitchFamily="18" charset="0"/>
                <a:cs typeface="Times New Roman" panose="02020603050405020304" pitchFamily="18" charset="0"/>
              </a:rPr>
              <a:t>Leverages machine learning algorithms to recommend the suitable books.</a:t>
            </a:r>
          </a:p>
          <a:p>
            <a:pPr marL="342900" indent="-342900" algn="just">
              <a:lnSpc>
                <a:spcPct val="11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Personalized Recommendations with AI &amp; Machine Learning: </a:t>
            </a:r>
            <a:r>
              <a:rPr lang="en-US" dirty="0">
                <a:latin typeface="Times New Roman" panose="02020603050405020304" pitchFamily="18" charset="0"/>
                <a:cs typeface="Times New Roman" panose="02020603050405020304" pitchFamily="18" charset="0"/>
              </a:rPr>
              <a:t>AI-driven systems analyze </a:t>
            </a:r>
            <a:r>
              <a:rPr lang="en-US" b="1" dirty="0">
                <a:latin typeface="Times New Roman" panose="02020603050405020304" pitchFamily="18" charset="0"/>
                <a:cs typeface="Times New Roman" panose="02020603050405020304" pitchFamily="18" charset="0"/>
              </a:rPr>
              <a:t>user behavior, reading history, and preferences</a:t>
            </a:r>
            <a:r>
              <a:rPr lang="en-US" dirty="0">
                <a:latin typeface="Times New Roman" panose="02020603050405020304" pitchFamily="18" charset="0"/>
                <a:cs typeface="Times New Roman" panose="02020603050405020304" pitchFamily="18" charset="0"/>
              </a:rPr>
              <a:t> to recommend books tailored to individual tastes.</a:t>
            </a:r>
          </a:p>
          <a:p>
            <a:pPr marL="342900" indent="-342900" algn="just">
              <a:lnSpc>
                <a:spcPct val="110000"/>
              </a:lnSpc>
              <a:buFont typeface="Arial" panose="020B0604020202020204" pitchFamily="34" charset="0"/>
              <a:buChar char="•"/>
            </a:pPr>
            <a:r>
              <a:rPr lang="en-US" b="1" dirty="0" err="1">
                <a:latin typeface="Times New Roman" panose="02020603050405020304" pitchFamily="18" charset="0"/>
                <a:cs typeface="Times New Roman" panose="02020603050405020304" pitchFamily="18" charset="0"/>
              </a:rPr>
              <a:t>Chatbots</a:t>
            </a:r>
            <a:r>
              <a:rPr lang="en-US" b="1" dirty="0">
                <a:latin typeface="Times New Roman" panose="02020603050405020304" pitchFamily="18" charset="0"/>
                <a:cs typeface="Times New Roman" panose="02020603050405020304" pitchFamily="18" charset="0"/>
              </a:rPr>
              <a:t> &amp; Virtual Assistants for Book Discovery: </a:t>
            </a:r>
            <a:r>
              <a:rPr lang="en-US" dirty="0">
                <a:latin typeface="Times New Roman" panose="02020603050405020304" pitchFamily="18" charset="0"/>
                <a:cs typeface="Times New Roman" panose="02020603050405020304" pitchFamily="18" charset="0"/>
              </a:rPr>
              <a:t>AI-powered </a:t>
            </a:r>
            <a:r>
              <a:rPr lang="en-US" b="1" dirty="0" err="1">
                <a:latin typeface="Times New Roman" panose="02020603050405020304" pitchFamily="18" charset="0"/>
                <a:cs typeface="Times New Roman" panose="02020603050405020304" pitchFamily="18" charset="0"/>
              </a:rPr>
              <a:t>chatbots</a:t>
            </a:r>
            <a:r>
              <a:rPr lang="en-US" b="1" dirty="0">
                <a:latin typeface="Times New Roman" panose="02020603050405020304" pitchFamily="18" charset="0"/>
                <a:cs typeface="Times New Roman" panose="02020603050405020304" pitchFamily="18" charset="0"/>
              </a:rPr>
              <a:t> interact with users</a:t>
            </a:r>
            <a:r>
              <a:rPr lang="en-US" dirty="0">
                <a:latin typeface="Times New Roman" panose="02020603050405020304" pitchFamily="18" charset="0"/>
                <a:cs typeface="Times New Roman" panose="02020603050405020304" pitchFamily="18" charset="0"/>
              </a:rPr>
              <a:t> to recommend books based on their mood, interests, or previous reads.</a:t>
            </a:r>
          </a:p>
          <a:p>
            <a:pPr marL="342900" indent="-342900" algn="just">
              <a:lnSpc>
                <a:spcPct val="11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Real-Time Summarization: </a:t>
            </a:r>
            <a:r>
              <a:rPr lang="en-US" dirty="0">
                <a:latin typeface="Times New Roman" panose="02020603050405020304" pitchFamily="18" charset="0"/>
                <a:cs typeface="Times New Roman" panose="02020603050405020304" pitchFamily="18" charset="0"/>
              </a:rPr>
              <a:t>A Book can be summarized quickly by the user for easier understanding and Time saving</a:t>
            </a:r>
          </a:p>
          <a:p>
            <a:pPr marL="342900" indent="-342900" algn="just">
              <a:lnSpc>
                <a:spcPct val="11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Sentiment Analysis on Reviews for Better Book Matching: AI scans user reviews</a:t>
            </a:r>
            <a:r>
              <a:rPr lang="en-US" dirty="0">
                <a:latin typeface="Times New Roman" panose="02020603050405020304" pitchFamily="18" charset="0"/>
                <a:cs typeface="Times New Roman" panose="02020603050405020304" pitchFamily="18" charset="0"/>
              </a:rPr>
              <a:t> to determine the sentiment (positive, neutral, or negative) and suggests books accordingly.</a:t>
            </a:r>
          </a:p>
          <a:p>
            <a:pPr marL="342900" indent="-342900" algn="just">
              <a:lnSpc>
                <a:spcPct val="11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Content-Based Filtering : </a:t>
            </a:r>
            <a:r>
              <a:rPr lang="en-US" dirty="0">
                <a:latin typeface="Times New Roman" panose="02020603050405020304" pitchFamily="18" charset="0"/>
                <a:cs typeface="Times New Roman" panose="02020603050405020304" pitchFamily="18" charset="0"/>
              </a:rPr>
              <a:t>AI analyzes </a:t>
            </a:r>
            <a:r>
              <a:rPr lang="en-US" b="1" dirty="0">
                <a:latin typeface="Times New Roman" panose="02020603050405020304" pitchFamily="18" charset="0"/>
                <a:cs typeface="Times New Roman" panose="02020603050405020304" pitchFamily="18" charset="0"/>
              </a:rPr>
              <a:t>book metadata</a:t>
            </a:r>
            <a:r>
              <a:rPr lang="en-US" dirty="0">
                <a:latin typeface="Times New Roman" panose="02020603050405020304" pitchFamily="18" charset="0"/>
                <a:cs typeface="Times New Roman" panose="02020603050405020304" pitchFamily="18" charset="0"/>
              </a:rPr>
              <a:t> (title, author, genre, description, keywords) and </a:t>
            </a:r>
            <a:r>
              <a:rPr lang="en-US" b="1" dirty="0">
                <a:latin typeface="Times New Roman" panose="02020603050405020304" pitchFamily="18" charset="0"/>
                <a:cs typeface="Times New Roman" panose="02020603050405020304" pitchFamily="18" charset="0"/>
              </a:rPr>
              <a:t>compares it to books a user has liked</a:t>
            </a:r>
            <a:r>
              <a:rPr lang="en-US"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xmlns="" id="{E69F354E-8084-4967-BF58-7A584D9CFC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195" y="5799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5">
            <a:extLst>
              <a:ext uri="{FF2B5EF4-FFF2-40B4-BE49-F238E27FC236}">
                <a16:creationId xmlns:a16="http://schemas.microsoft.com/office/drawing/2014/main" xmlns="" id="{28FE03F3-C2EF-4BD4-AB31-6F36AC710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021190" cy="97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651714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8971" y="145789"/>
            <a:ext cx="9144000" cy="881697"/>
          </a:xfrm>
        </p:spPr>
        <p:txBody>
          <a:bodyPr>
            <a:normAutofit fontScale="90000"/>
          </a:bodyPr>
          <a:lstStyle/>
          <a:p>
            <a:r>
              <a:rPr lang="en-US" u="sng" dirty="0">
                <a:latin typeface="+mn-lt"/>
              </a:rPr>
              <a:t>LITERATURE SURVEY</a:t>
            </a:r>
          </a:p>
        </p:txBody>
      </p:sp>
      <p:sp>
        <p:nvSpPr>
          <p:cNvPr id="3" name="Subtitle 2"/>
          <p:cNvSpPr>
            <a:spLocks noGrp="1"/>
          </p:cNvSpPr>
          <p:nvPr>
            <p:ph type="subTitle" idx="1"/>
          </p:nvPr>
        </p:nvSpPr>
        <p:spPr>
          <a:xfrm>
            <a:off x="4536374" y="4001984"/>
            <a:ext cx="7655626" cy="2856016"/>
          </a:xfrm>
        </p:spPr>
        <p:txBody>
          <a:bodyPr>
            <a:normAutofit/>
          </a:bodyPr>
          <a:lstStyle/>
          <a:p>
            <a:pPr algn="l"/>
            <a:r>
              <a:rPr lang="en-US" dirty="0">
                <a:solidFill>
                  <a:schemeClr val="bg1"/>
                </a:solidFill>
              </a:rPr>
              <a:t> </a:t>
            </a:r>
          </a:p>
        </p:txBody>
      </p:sp>
      <p:graphicFrame>
        <p:nvGraphicFramePr>
          <p:cNvPr id="7" name="Table 6">
            <a:extLst>
              <a:ext uri="{FF2B5EF4-FFF2-40B4-BE49-F238E27FC236}">
                <a16:creationId xmlns:a16="http://schemas.microsoft.com/office/drawing/2014/main" xmlns="" id="{1DA69ADC-5A02-23DA-0561-E584E0EB1DE5}"/>
              </a:ext>
            </a:extLst>
          </p:cNvPr>
          <p:cNvGraphicFramePr>
            <a:graphicFrameLocks noGrp="1"/>
          </p:cNvGraphicFramePr>
          <p:nvPr>
            <p:extLst>
              <p:ext uri="{D42A27DB-BD31-4B8C-83A1-F6EECF244321}">
                <p14:modId xmlns:p14="http://schemas.microsoft.com/office/powerpoint/2010/main" val="4292686287"/>
              </p:ext>
            </p:extLst>
          </p:nvPr>
        </p:nvGraphicFramePr>
        <p:xfrm>
          <a:off x="-1" y="1099674"/>
          <a:ext cx="12191998" cy="5758325"/>
        </p:xfrm>
        <a:graphic>
          <a:graphicData uri="http://schemas.openxmlformats.org/drawingml/2006/table">
            <a:tbl>
              <a:tblPr firstRow="1" bandRow="1">
                <a:tableStyleId>{073A0DAA-6AF3-43AB-8588-CEC1D06C72B9}</a:tableStyleId>
              </a:tblPr>
              <a:tblGrid>
                <a:gridCol w="724396">
                  <a:extLst>
                    <a:ext uri="{9D8B030D-6E8A-4147-A177-3AD203B41FA5}">
                      <a16:colId xmlns:a16="http://schemas.microsoft.com/office/drawing/2014/main" xmlns="" val="1355084575"/>
                    </a:ext>
                  </a:extLst>
                </a:gridCol>
                <a:gridCol w="1181595">
                  <a:extLst>
                    <a:ext uri="{9D8B030D-6E8A-4147-A177-3AD203B41FA5}">
                      <a16:colId xmlns:a16="http://schemas.microsoft.com/office/drawing/2014/main" xmlns="" val="476912720"/>
                    </a:ext>
                  </a:extLst>
                </a:gridCol>
                <a:gridCol w="1175657">
                  <a:extLst>
                    <a:ext uri="{9D8B030D-6E8A-4147-A177-3AD203B41FA5}">
                      <a16:colId xmlns:a16="http://schemas.microsoft.com/office/drawing/2014/main" xmlns="" val="213939777"/>
                    </a:ext>
                  </a:extLst>
                </a:gridCol>
                <a:gridCol w="1436914">
                  <a:extLst>
                    <a:ext uri="{9D8B030D-6E8A-4147-A177-3AD203B41FA5}">
                      <a16:colId xmlns:a16="http://schemas.microsoft.com/office/drawing/2014/main" xmlns="" val="1242230319"/>
                    </a:ext>
                  </a:extLst>
                </a:gridCol>
                <a:gridCol w="2422566">
                  <a:extLst>
                    <a:ext uri="{9D8B030D-6E8A-4147-A177-3AD203B41FA5}">
                      <a16:colId xmlns:a16="http://schemas.microsoft.com/office/drawing/2014/main" xmlns="" val="2239953487"/>
                    </a:ext>
                  </a:extLst>
                </a:gridCol>
                <a:gridCol w="2274435">
                  <a:extLst>
                    <a:ext uri="{9D8B030D-6E8A-4147-A177-3AD203B41FA5}">
                      <a16:colId xmlns:a16="http://schemas.microsoft.com/office/drawing/2014/main" xmlns="" val="917792165"/>
                    </a:ext>
                  </a:extLst>
                </a:gridCol>
                <a:gridCol w="2976435">
                  <a:extLst>
                    <a:ext uri="{9D8B030D-6E8A-4147-A177-3AD203B41FA5}">
                      <a16:colId xmlns:a16="http://schemas.microsoft.com/office/drawing/2014/main" xmlns="" val="3119598935"/>
                    </a:ext>
                  </a:extLst>
                </a:gridCol>
              </a:tblGrid>
              <a:tr h="827673">
                <a:tc>
                  <a:txBody>
                    <a:bodyPr/>
                    <a:lstStyle/>
                    <a:p>
                      <a:pPr algn="ctr"/>
                      <a:r>
                        <a:rPr lang="en-IN" sz="1400" dirty="0">
                          <a:latin typeface="+mj-lt"/>
                        </a:rPr>
                        <a:t>S.NO</a:t>
                      </a:r>
                    </a:p>
                  </a:txBody>
                  <a:tcPr/>
                </a:tc>
                <a:tc>
                  <a:txBody>
                    <a:bodyPr/>
                    <a:lstStyle/>
                    <a:p>
                      <a:pPr algn="ctr"/>
                      <a:r>
                        <a:rPr lang="en-IN" sz="1400" dirty="0">
                          <a:latin typeface="+mj-lt"/>
                        </a:rPr>
                        <a:t>TITLE</a:t>
                      </a:r>
                    </a:p>
                  </a:txBody>
                  <a:tcPr/>
                </a:tc>
                <a:tc>
                  <a:txBody>
                    <a:bodyPr/>
                    <a:lstStyle/>
                    <a:p>
                      <a:pPr algn="ctr"/>
                      <a:r>
                        <a:rPr lang="en-IN" sz="1400" dirty="0">
                          <a:latin typeface="+mj-lt"/>
                        </a:rPr>
                        <a:t>YEAR OF PUBLICATION</a:t>
                      </a:r>
                    </a:p>
                  </a:txBody>
                  <a:tcPr/>
                </a:tc>
                <a:tc>
                  <a:txBody>
                    <a:bodyPr/>
                    <a:lstStyle/>
                    <a:p>
                      <a:pPr algn="ctr"/>
                      <a:r>
                        <a:rPr lang="en-IN" sz="1400" dirty="0">
                          <a:latin typeface="+mj-lt"/>
                        </a:rPr>
                        <a:t>AUTHORS</a:t>
                      </a:r>
                    </a:p>
                  </a:txBody>
                  <a:tcPr/>
                </a:tc>
                <a:tc>
                  <a:txBody>
                    <a:bodyPr/>
                    <a:lstStyle/>
                    <a:p>
                      <a:pPr algn="ctr"/>
                      <a:r>
                        <a:rPr lang="en-IN" sz="1400" dirty="0">
                          <a:latin typeface="+mj-lt"/>
                        </a:rPr>
                        <a:t>ALGORITHMS</a:t>
                      </a:r>
                    </a:p>
                  </a:txBody>
                  <a:tcPr/>
                </a:tc>
                <a:tc>
                  <a:txBody>
                    <a:bodyPr/>
                    <a:lstStyle/>
                    <a:p>
                      <a:pPr algn="ctr"/>
                      <a:r>
                        <a:rPr lang="en-IN" sz="1400" dirty="0">
                          <a:latin typeface="+mj-lt"/>
                        </a:rPr>
                        <a:t>MERITS</a:t>
                      </a:r>
                    </a:p>
                  </a:txBody>
                  <a:tcPr/>
                </a:tc>
                <a:tc>
                  <a:txBody>
                    <a:bodyPr/>
                    <a:lstStyle/>
                    <a:p>
                      <a:pPr algn="ctr"/>
                      <a:r>
                        <a:rPr lang="en-IN" sz="1400" dirty="0">
                          <a:latin typeface="+mj-lt"/>
                        </a:rPr>
                        <a:t>DEMERITS</a:t>
                      </a:r>
                    </a:p>
                  </a:txBody>
                  <a:tcPr/>
                </a:tc>
                <a:extLst>
                  <a:ext uri="{0D108BD9-81ED-4DB2-BD59-A6C34878D82A}">
                    <a16:rowId xmlns:a16="http://schemas.microsoft.com/office/drawing/2014/main" xmlns="" val="2268979572"/>
                  </a:ext>
                </a:extLst>
              </a:tr>
              <a:tr h="2758912">
                <a:tc>
                  <a:txBody>
                    <a:bodyPr/>
                    <a:lstStyle/>
                    <a:p>
                      <a:pPr algn="just"/>
                      <a:r>
                        <a:rPr lang="en-IN" sz="1400" dirty="0" smtClean="0">
                          <a:solidFill>
                            <a:schemeClr val="tx1"/>
                          </a:solidFill>
                          <a:latin typeface="+mj-lt"/>
                        </a:rPr>
                        <a:t>1</a:t>
                      </a:r>
                      <a:endParaRPr lang="en-IN" sz="1400" dirty="0">
                        <a:solidFill>
                          <a:schemeClr val="tx1"/>
                        </a:solidFill>
                        <a:latin typeface="+mj-lt"/>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mj-lt"/>
                        </a:rPr>
                        <a:t>Book Recommending Using Text Categorization with Extracted Information</a:t>
                      </a:r>
                      <a:endParaRPr lang="en-IN" sz="1400" dirty="0">
                        <a:solidFill>
                          <a:schemeClr val="tx1"/>
                        </a:solidFill>
                        <a:latin typeface="+mj-lt"/>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latin typeface="+mj-lt"/>
                        </a:rPr>
                        <a:t>2022</a:t>
                      </a:r>
                    </a:p>
                    <a:p>
                      <a:pPr algn="just"/>
                      <a:endParaRPr lang="en-IN" sz="1400" dirty="0">
                        <a:solidFill>
                          <a:schemeClr val="tx1"/>
                        </a:solidFill>
                        <a:latin typeface="+mj-lt"/>
                      </a:endParaRPr>
                    </a:p>
                  </a:txBody>
                  <a:tcPr/>
                </a:tc>
                <a:tc>
                  <a:txBody>
                    <a:bodyPr/>
                    <a:lstStyle/>
                    <a:p>
                      <a:pPr algn="just"/>
                      <a:r>
                        <a:rPr lang="en-IN" sz="1400" dirty="0">
                          <a:latin typeface="+mj-lt"/>
                        </a:rPr>
                        <a:t>Raymond</a:t>
                      </a:r>
                      <a:r>
                        <a:rPr lang="en-IN" sz="1400" baseline="0" dirty="0">
                          <a:latin typeface="+mj-lt"/>
                        </a:rPr>
                        <a:t> J Mooney</a:t>
                      </a:r>
                      <a:r>
                        <a:rPr lang="en-IN" sz="1400" dirty="0">
                          <a:latin typeface="+mj-lt"/>
                        </a:rPr>
                        <a:t>, Paul</a:t>
                      </a:r>
                      <a:r>
                        <a:rPr lang="en-IN" sz="1400" baseline="0" dirty="0">
                          <a:latin typeface="+mj-lt"/>
                        </a:rPr>
                        <a:t> N. Bennett</a:t>
                      </a:r>
                      <a:r>
                        <a:rPr lang="en-IN" sz="1400" dirty="0">
                          <a:latin typeface="+mj-lt"/>
                        </a:rPr>
                        <a:t>, </a:t>
                      </a:r>
                      <a:r>
                        <a:rPr lang="en-IN" sz="1400" dirty="0" err="1">
                          <a:latin typeface="+mj-lt"/>
                        </a:rPr>
                        <a:t>Loriene</a:t>
                      </a:r>
                      <a:r>
                        <a:rPr lang="en-IN" sz="1400" dirty="0">
                          <a:latin typeface="+mj-lt"/>
                        </a:rPr>
                        <a:t> Roy.</a:t>
                      </a:r>
                      <a:endParaRPr lang="en-IN" sz="1400" dirty="0">
                        <a:solidFill>
                          <a:schemeClr val="tx1"/>
                        </a:solidFill>
                        <a:latin typeface="+mj-lt"/>
                      </a:endParaRPr>
                    </a:p>
                    <a:p>
                      <a:pPr algn="just"/>
                      <a:endParaRPr lang="en-IN" sz="1400" dirty="0">
                        <a:solidFill>
                          <a:schemeClr val="tx1"/>
                        </a:solidFill>
                        <a:latin typeface="+mj-lt"/>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latin typeface="+mj-lt"/>
                        </a:rPr>
                        <a:t>Naïve</a:t>
                      </a:r>
                      <a:r>
                        <a:rPr lang="en-US" sz="1400" baseline="0" dirty="0">
                          <a:solidFill>
                            <a:schemeClr val="tx1"/>
                          </a:solidFill>
                          <a:latin typeface="+mj-lt"/>
                        </a:rPr>
                        <a:t> </a:t>
                      </a:r>
                      <a:r>
                        <a:rPr lang="en-US" sz="1400" baseline="0" dirty="0" err="1">
                          <a:solidFill>
                            <a:schemeClr val="tx1"/>
                          </a:solidFill>
                          <a:latin typeface="+mj-lt"/>
                        </a:rPr>
                        <a:t>Bayers</a:t>
                      </a:r>
                      <a:endParaRPr lang="en-US" sz="1400" baseline="0" dirty="0">
                        <a:solidFill>
                          <a:schemeClr val="tx1"/>
                        </a:solidFill>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err="1">
                          <a:solidFill>
                            <a:schemeClr val="tx1"/>
                          </a:solidFill>
                          <a:latin typeface="+mj-lt"/>
                        </a:rPr>
                        <a:t>Roccohio</a:t>
                      </a:r>
                      <a:r>
                        <a:rPr lang="en-US" sz="1400" baseline="0" dirty="0">
                          <a:solidFill>
                            <a:schemeClr val="tx1"/>
                          </a:solidFill>
                          <a:latin typeface="+mj-lt"/>
                        </a:rPr>
                        <a:t> Algorithm</a:t>
                      </a:r>
                      <a:endParaRPr lang="en-US" sz="1400" dirty="0">
                        <a:solidFill>
                          <a:schemeClr val="tx1"/>
                        </a:solidFill>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latin typeface="+mj-lt"/>
                        </a:rPr>
                        <a:t>Decision tree and</a:t>
                      </a:r>
                      <a:r>
                        <a:rPr lang="en-US" sz="1400" baseline="0" dirty="0">
                          <a:solidFill>
                            <a:schemeClr val="tx1"/>
                          </a:solidFill>
                          <a:latin typeface="+mj-lt"/>
                        </a:rPr>
                        <a:t> learning rule</a:t>
                      </a:r>
                      <a:endParaRPr lang="en-US" sz="1400" dirty="0">
                        <a:solidFill>
                          <a:schemeClr val="tx1"/>
                        </a:solidFill>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solidFill>
                            <a:schemeClr val="tx1"/>
                          </a:solidFill>
                          <a:latin typeface="+mj-lt"/>
                        </a:rPr>
                        <a:t>Collaborative Filtering</a:t>
                      </a:r>
                      <a:endParaRPr lang="en-IN" sz="1400" dirty="0">
                        <a:solidFill>
                          <a:schemeClr val="tx1"/>
                        </a:solidFill>
                        <a:latin typeface="+mj-lt"/>
                      </a:endParaRPr>
                    </a:p>
                    <a:p>
                      <a:pPr algn="l"/>
                      <a:endParaRPr lang="en-IN" sz="1400" dirty="0">
                        <a:solidFill>
                          <a:schemeClr val="tx1"/>
                        </a:solidFill>
                        <a:latin typeface="+mj-lt"/>
                      </a:endParaRPr>
                    </a:p>
                  </a:txBody>
                  <a:tcPr/>
                </a:tc>
                <a:tc>
                  <a:txBody>
                    <a:bodyPr/>
                    <a:lstStyle/>
                    <a:p>
                      <a:pPr marL="285750" indent="-285750" algn="l">
                        <a:buFont typeface="Arial" panose="020B0604020202020204" pitchFamily="34" charset="0"/>
                        <a:buChar char="•"/>
                      </a:pPr>
                      <a:r>
                        <a:rPr lang="en-US" sz="1400" dirty="0">
                          <a:latin typeface="+mj-lt"/>
                        </a:rPr>
                        <a:t>Integration of Information Extraction</a:t>
                      </a:r>
                      <a:endParaRPr lang="en-US" sz="1400" dirty="0">
                        <a:solidFill>
                          <a:schemeClr val="tx1"/>
                        </a:solidFill>
                        <a:latin typeface="+mj-lt"/>
                      </a:endParaRPr>
                    </a:p>
                    <a:p>
                      <a:pPr marL="285750" indent="-285750" algn="l">
                        <a:buFont typeface="Arial" panose="020B0604020202020204" pitchFamily="34" charset="0"/>
                        <a:buChar char="•"/>
                      </a:pPr>
                      <a:r>
                        <a:rPr lang="en-US" sz="1400" dirty="0">
                          <a:latin typeface="+mj-lt"/>
                        </a:rPr>
                        <a:t>Effective Use of Machine Learning Algorithms</a:t>
                      </a:r>
                    </a:p>
                    <a:p>
                      <a:pPr marL="285750" indent="-285750" algn="l">
                        <a:buFont typeface="Arial" panose="020B0604020202020204" pitchFamily="34" charset="0"/>
                        <a:buChar char="•"/>
                      </a:pPr>
                      <a:r>
                        <a:rPr lang="en-US" sz="1400" dirty="0">
                          <a:latin typeface="+mj-lt"/>
                        </a:rPr>
                        <a:t>Scalability &amp; Practicality</a:t>
                      </a:r>
                    </a:p>
                    <a:p>
                      <a:pPr marL="285750" indent="-285750" algn="l">
                        <a:buFont typeface="Arial" panose="020B0604020202020204" pitchFamily="34" charset="0"/>
                        <a:buChar char="•"/>
                      </a:pPr>
                      <a:r>
                        <a:rPr lang="en-US" sz="1400" dirty="0">
                          <a:latin typeface="+mj-lt"/>
                        </a:rPr>
                        <a:t>Quantitative Evaluation</a:t>
                      </a:r>
                      <a:endParaRPr lang="en-US" sz="1400" dirty="0">
                        <a:solidFill>
                          <a:schemeClr val="tx1"/>
                        </a:solidFill>
                        <a:latin typeface="+mj-lt"/>
                      </a:endParaRPr>
                    </a:p>
                  </a:txBody>
                  <a:tcPr/>
                </a:tc>
                <a:tc>
                  <a:txBody>
                    <a:bodyPr/>
                    <a:lstStyle/>
                    <a:p>
                      <a:pPr marL="285750" indent="-285750" algn="just">
                        <a:buFont typeface="Arial" panose="020B0604020202020204" pitchFamily="34" charset="0"/>
                        <a:buChar char="•"/>
                      </a:pPr>
                      <a:r>
                        <a:rPr lang="en-US" sz="1400" dirty="0">
                          <a:latin typeface="+mj-lt"/>
                        </a:rPr>
                        <a:t>Lack of User Interaction &amp; Dynamic Adaptation</a:t>
                      </a:r>
                    </a:p>
                    <a:p>
                      <a:pPr marL="285750" indent="-285750" algn="just">
                        <a:buFont typeface="Arial" panose="020B0604020202020204" pitchFamily="34" charset="0"/>
                        <a:buChar char="•"/>
                      </a:pPr>
                      <a:r>
                        <a:rPr lang="en-US" sz="1400" dirty="0">
                          <a:latin typeface="+mj-lt"/>
                        </a:rPr>
                        <a:t>Absence of Hybrid Approach</a:t>
                      </a:r>
                    </a:p>
                    <a:p>
                      <a:pPr marL="285750" indent="-285750" algn="just">
                        <a:buFont typeface="Arial" panose="020B0604020202020204" pitchFamily="34" charset="0"/>
                        <a:buChar char="•"/>
                      </a:pPr>
                      <a:r>
                        <a:rPr lang="en-US" sz="1400" dirty="0">
                          <a:latin typeface="+mj-lt"/>
                        </a:rPr>
                        <a:t>No Real-World Deployment or User Study</a:t>
                      </a:r>
                    </a:p>
                    <a:p>
                      <a:pPr marL="285750" indent="-285750" algn="just">
                        <a:buFont typeface="Arial" panose="020B0604020202020204" pitchFamily="34" charset="0"/>
                        <a:buChar char="•"/>
                      </a:pPr>
                      <a:r>
                        <a:rPr lang="en-US" sz="1400" dirty="0">
                          <a:latin typeface="+mj-lt"/>
                        </a:rPr>
                        <a:t>Limited Feature Extraction and Preprocessing</a:t>
                      </a:r>
                      <a:endParaRPr lang="en-IN" sz="1400" dirty="0">
                        <a:solidFill>
                          <a:schemeClr val="tx1"/>
                        </a:solidFill>
                        <a:latin typeface="+mj-lt"/>
                      </a:endParaRPr>
                    </a:p>
                  </a:txBody>
                  <a:tcPr/>
                </a:tc>
                <a:extLst>
                  <a:ext uri="{0D108BD9-81ED-4DB2-BD59-A6C34878D82A}">
                    <a16:rowId xmlns:a16="http://schemas.microsoft.com/office/drawing/2014/main" xmlns="" val="3618953403"/>
                  </a:ext>
                </a:extLst>
              </a:tr>
              <a:tr h="2171740">
                <a:tc>
                  <a:txBody>
                    <a:bodyPr/>
                    <a:lstStyle/>
                    <a:p>
                      <a:pPr algn="just"/>
                      <a:r>
                        <a:rPr lang="en-IN" sz="1400" dirty="0" smtClean="0">
                          <a:solidFill>
                            <a:schemeClr val="tx1"/>
                          </a:solidFill>
                          <a:latin typeface="+mj-lt"/>
                        </a:rPr>
                        <a:t>2</a:t>
                      </a:r>
                      <a:endParaRPr lang="en-IN" sz="1400" dirty="0">
                        <a:solidFill>
                          <a:schemeClr val="bg1"/>
                        </a:solidFill>
                        <a:latin typeface="+mj-lt"/>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smtClean="0">
                          <a:latin typeface="+mj-lt"/>
                        </a:rPr>
                        <a:t>Book Recommendation System Using Collaborative-Filtering System </a:t>
                      </a:r>
                      <a:endParaRPr lang="en-US" sz="1400" b="0" i="0" kern="1200" dirty="0" smtClean="0">
                        <a:solidFill>
                          <a:schemeClr val="dk1"/>
                        </a:solidFill>
                        <a:effectLst/>
                        <a:latin typeface="+mj-lt"/>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400" dirty="0">
                        <a:solidFill>
                          <a:schemeClr val="tx1"/>
                        </a:solidFill>
                        <a:latin typeface="+mj-lt"/>
                      </a:endParaRPr>
                    </a:p>
                  </a:txBody>
                  <a:tcPr/>
                </a:tc>
                <a:tc>
                  <a:txBody>
                    <a:bodyPr/>
                    <a:lstStyle/>
                    <a:p>
                      <a:pPr algn="just"/>
                      <a:r>
                        <a:rPr lang="en-IN" sz="1400" dirty="0" smtClean="0">
                          <a:solidFill>
                            <a:schemeClr val="tx1"/>
                          </a:solidFill>
                          <a:latin typeface="+mj-lt"/>
                        </a:rPr>
                        <a:t>2022</a:t>
                      </a:r>
                      <a:endParaRPr lang="en-IN" sz="1400" dirty="0">
                        <a:solidFill>
                          <a:schemeClr val="tx1"/>
                        </a:solidFill>
                        <a:latin typeface="+mj-lt"/>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dirty="0" err="1" smtClean="0">
                          <a:solidFill>
                            <a:schemeClr val="tx1"/>
                          </a:solidFill>
                          <a:latin typeface="+mj-lt"/>
                        </a:rPr>
                        <a:t>C.Arthur</a:t>
                      </a:r>
                      <a:r>
                        <a:rPr lang="en-IN" sz="1400" baseline="0" dirty="0" smtClean="0">
                          <a:solidFill>
                            <a:schemeClr val="tx1"/>
                          </a:solidFill>
                          <a:latin typeface="+mj-lt"/>
                        </a:rPr>
                        <a:t> </a:t>
                      </a:r>
                      <a:r>
                        <a:rPr lang="en-IN" sz="1400" dirty="0" err="1" smtClean="0">
                          <a:solidFill>
                            <a:schemeClr val="tx1"/>
                          </a:solidFill>
                          <a:latin typeface="+mj-lt"/>
                        </a:rPr>
                        <a:t>CAugustian</a:t>
                      </a:r>
                      <a:r>
                        <a:rPr lang="en-IN" sz="1400" dirty="0" smtClean="0">
                          <a:solidFill>
                            <a:schemeClr val="tx1"/>
                          </a:solidFill>
                          <a:latin typeface="+mj-lt"/>
                        </a:rPr>
                        <a:t>,  </a:t>
                      </a:r>
                      <a:r>
                        <a:rPr lang="en-IN" sz="1400" dirty="0" err="1" smtClean="0">
                          <a:solidFill>
                            <a:schemeClr val="tx1"/>
                          </a:solidFill>
                          <a:latin typeface="+mj-lt"/>
                        </a:rPr>
                        <a:t>Gloriya</a:t>
                      </a:r>
                      <a:r>
                        <a:rPr lang="en-IN" sz="1400" baseline="0" dirty="0" smtClean="0">
                          <a:solidFill>
                            <a:schemeClr val="tx1"/>
                          </a:solidFill>
                          <a:latin typeface="+mj-lt"/>
                        </a:rPr>
                        <a:t> </a:t>
                      </a:r>
                      <a:r>
                        <a:rPr lang="en-IN" sz="1400" baseline="0" dirty="0" err="1" smtClean="0">
                          <a:solidFill>
                            <a:schemeClr val="tx1"/>
                          </a:solidFill>
                          <a:latin typeface="+mj-lt"/>
                        </a:rPr>
                        <a:t>mathew</a:t>
                      </a:r>
                      <a:endParaRPr lang="en-IN" sz="1400" dirty="0" smtClean="0">
                        <a:solidFill>
                          <a:schemeClr val="tx1"/>
                        </a:solidFill>
                        <a:latin typeface="+mj-lt"/>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400" dirty="0">
                        <a:solidFill>
                          <a:schemeClr val="tx1"/>
                        </a:solidFill>
                        <a:latin typeface="+mj-lt"/>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solidFill>
                            <a:schemeClr val="tx1"/>
                          </a:solidFill>
                          <a:latin typeface="+mj-lt"/>
                        </a:rPr>
                        <a:t>Item-Based Collaborative Filtering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solidFill>
                            <a:schemeClr val="tx1"/>
                          </a:solidFill>
                          <a:latin typeface="+mj-lt"/>
                        </a:rPr>
                        <a:t>Pearson Correlation Coefficient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solidFill>
                            <a:schemeClr val="tx1"/>
                          </a:solidFill>
                          <a:latin typeface="+mj-lt"/>
                        </a:rPr>
                        <a:t>Linear</a:t>
                      </a:r>
                      <a:r>
                        <a:rPr lang="en-US" sz="1400" baseline="0" dirty="0" smtClean="0">
                          <a:solidFill>
                            <a:schemeClr val="tx1"/>
                          </a:solidFill>
                          <a:latin typeface="+mj-lt"/>
                        </a:rPr>
                        <a:t> Support Vector Machines</a:t>
                      </a:r>
                      <a:endParaRPr lang="en-IN" sz="1400" dirty="0" smtClean="0">
                        <a:solidFill>
                          <a:schemeClr val="tx1"/>
                        </a:solidFill>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schemeClr val="tx1"/>
                        </a:solidFill>
                        <a:latin typeface="+mj-lt"/>
                      </a:endParaRPr>
                    </a:p>
                  </a:txBody>
                  <a:tcPr/>
                </a:tc>
                <a:tc>
                  <a:txBody>
                    <a:bodyPr/>
                    <a:lstStyle/>
                    <a:p>
                      <a:pPr marL="285750" indent="-285750" algn="l">
                        <a:buFont typeface="Arial" panose="020B0604020202020204" pitchFamily="34" charset="0"/>
                        <a:buChar char="•"/>
                      </a:pPr>
                      <a:r>
                        <a:rPr lang="en-US" sz="1400" dirty="0" smtClean="0">
                          <a:latin typeface="+mj-lt"/>
                        </a:rPr>
                        <a:t>Efficient Use of Collaborative Filtering</a:t>
                      </a:r>
                    </a:p>
                    <a:p>
                      <a:pPr marL="285750" indent="-285750" algn="l">
                        <a:buFont typeface="Arial" panose="020B0604020202020204" pitchFamily="34" charset="0"/>
                        <a:buChar char="•"/>
                      </a:pPr>
                      <a:r>
                        <a:rPr lang="en-US" sz="1400" dirty="0" smtClean="0">
                          <a:latin typeface="+mj-lt"/>
                        </a:rPr>
                        <a:t>Scalability and Performance</a:t>
                      </a:r>
                    </a:p>
                    <a:p>
                      <a:pPr marL="285750" indent="-285750" algn="l">
                        <a:buFont typeface="Arial" panose="020B0604020202020204" pitchFamily="34" charset="0"/>
                        <a:buChar char="•"/>
                      </a:pPr>
                      <a:r>
                        <a:rPr lang="en-US" sz="1400" dirty="0" smtClean="0">
                          <a:latin typeface="+mj-lt"/>
                        </a:rPr>
                        <a:t>Well-Defined Methodology</a:t>
                      </a:r>
                      <a:endParaRPr lang="en-IN" sz="1400" dirty="0" smtClean="0">
                        <a:solidFill>
                          <a:schemeClr val="tx1"/>
                        </a:solidFill>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schemeClr val="tx1"/>
                        </a:solidFill>
                        <a:latin typeface="+mj-lt"/>
                      </a:endParaRPr>
                    </a:p>
                  </a:txBody>
                  <a:tcPr/>
                </a:tc>
                <a:tc>
                  <a:txBody>
                    <a:bodyPr/>
                    <a:lstStyle/>
                    <a:p>
                      <a:pPr marL="285750" indent="-285750" algn="l">
                        <a:buFont typeface="Arial" panose="020B0604020202020204" pitchFamily="34" charset="0"/>
                        <a:buChar char="•"/>
                      </a:pPr>
                      <a:r>
                        <a:rPr lang="en-US" sz="1400" dirty="0" smtClean="0">
                          <a:latin typeface="+mj-lt"/>
                        </a:rPr>
                        <a:t>Data Sparsity Issue</a:t>
                      </a:r>
                    </a:p>
                    <a:p>
                      <a:pPr marL="285750" indent="-285750" algn="l">
                        <a:buFont typeface="Arial" panose="020B0604020202020204" pitchFamily="34" charset="0"/>
                        <a:buChar char="•"/>
                      </a:pPr>
                      <a:r>
                        <a:rPr lang="en-US" sz="1400" dirty="0" smtClean="0">
                          <a:latin typeface="+mj-lt"/>
                        </a:rPr>
                        <a:t>High Computational Cost</a:t>
                      </a:r>
                    </a:p>
                    <a:p>
                      <a:pPr marL="285750" indent="-285750" algn="l">
                        <a:buFont typeface="Arial" panose="020B0604020202020204" pitchFamily="34" charset="0"/>
                        <a:buChar char="•"/>
                      </a:pPr>
                      <a:r>
                        <a:rPr lang="en-US" sz="1400" dirty="0" smtClean="0">
                          <a:latin typeface="+mj-lt"/>
                        </a:rPr>
                        <a:t>No Use of Deep Learning or Advanced Machine Learning</a:t>
                      </a:r>
                    </a:p>
                    <a:p>
                      <a:pPr marL="285750" indent="-285750" algn="l">
                        <a:buFont typeface="Arial" panose="020B0604020202020204" pitchFamily="34" charset="0"/>
                        <a:buChar char="•"/>
                      </a:pPr>
                      <a:r>
                        <a:rPr lang="en-US" sz="1400" dirty="0" smtClean="0">
                          <a:latin typeface="+mj-lt"/>
                        </a:rPr>
                        <a:t>Cold Start Problem</a:t>
                      </a:r>
                      <a:endParaRPr lang="en-IN" sz="1400" dirty="0" smtClean="0">
                        <a:solidFill>
                          <a:schemeClr val="tx1"/>
                        </a:solidFill>
                        <a:latin typeface="+mj-lt"/>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schemeClr val="tx1"/>
                        </a:solidFill>
                        <a:latin typeface="+mj-lt"/>
                      </a:endParaRPr>
                    </a:p>
                  </a:txBody>
                  <a:tcPr/>
                </a:tc>
                <a:extLst>
                  <a:ext uri="{0D108BD9-81ED-4DB2-BD59-A6C34878D82A}">
                    <a16:rowId xmlns:a16="http://schemas.microsoft.com/office/drawing/2014/main" xmlns="" val="1180166300"/>
                  </a:ext>
                </a:extLst>
              </a:tr>
            </a:tbl>
          </a:graphicData>
        </a:graphic>
      </p:graphicFrame>
      <p:pic>
        <p:nvPicPr>
          <p:cNvPr id="5" name="Picture 3">
            <a:extLst>
              <a:ext uri="{FF2B5EF4-FFF2-40B4-BE49-F238E27FC236}">
                <a16:creationId xmlns:a16="http://schemas.microsoft.com/office/drawing/2014/main" xmlns="" id="{E69F354E-8084-4967-BF58-7A584D9CFC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305"/>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xmlns="" id="{28FE03F3-C2EF-4BD4-AB31-6F36AC710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1425" y="74049"/>
            <a:ext cx="997336" cy="95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49543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8971" y="145789"/>
            <a:ext cx="9144000" cy="881697"/>
          </a:xfrm>
        </p:spPr>
        <p:txBody>
          <a:bodyPr>
            <a:normAutofit fontScale="90000"/>
          </a:bodyPr>
          <a:lstStyle/>
          <a:p>
            <a:r>
              <a:rPr lang="en-US" u="sng" dirty="0">
                <a:latin typeface="+mn-lt"/>
              </a:rPr>
              <a:t>LITERATURE</a:t>
            </a:r>
            <a:r>
              <a:rPr lang="en-US" u="sng" dirty="0">
                <a:solidFill>
                  <a:schemeClr val="bg1"/>
                </a:solidFill>
                <a:latin typeface="+mn-lt"/>
              </a:rPr>
              <a:t> </a:t>
            </a:r>
            <a:r>
              <a:rPr lang="en-US" u="sng" dirty="0">
                <a:latin typeface="+mn-lt"/>
              </a:rPr>
              <a:t>SURVEY</a:t>
            </a:r>
          </a:p>
        </p:txBody>
      </p:sp>
      <p:sp>
        <p:nvSpPr>
          <p:cNvPr id="3" name="Subtitle 2"/>
          <p:cNvSpPr>
            <a:spLocks noGrp="1"/>
          </p:cNvSpPr>
          <p:nvPr>
            <p:ph type="subTitle" idx="1"/>
          </p:nvPr>
        </p:nvSpPr>
        <p:spPr>
          <a:xfrm>
            <a:off x="4536374" y="4001984"/>
            <a:ext cx="7655626" cy="2856016"/>
          </a:xfrm>
        </p:spPr>
        <p:txBody>
          <a:bodyPr>
            <a:normAutofit/>
          </a:bodyPr>
          <a:lstStyle/>
          <a:p>
            <a:pPr algn="l"/>
            <a:r>
              <a:rPr lang="en-US" dirty="0">
                <a:solidFill>
                  <a:schemeClr val="bg1"/>
                </a:solidFill>
              </a:rPr>
              <a:t> </a:t>
            </a:r>
          </a:p>
        </p:txBody>
      </p:sp>
      <p:graphicFrame>
        <p:nvGraphicFramePr>
          <p:cNvPr id="7" name="Table 6">
            <a:extLst>
              <a:ext uri="{FF2B5EF4-FFF2-40B4-BE49-F238E27FC236}">
                <a16:creationId xmlns:a16="http://schemas.microsoft.com/office/drawing/2014/main" xmlns="" id="{1DA69ADC-5A02-23DA-0561-E584E0EB1DE5}"/>
              </a:ext>
            </a:extLst>
          </p:cNvPr>
          <p:cNvGraphicFramePr>
            <a:graphicFrameLocks noGrp="1"/>
          </p:cNvGraphicFramePr>
          <p:nvPr>
            <p:extLst>
              <p:ext uri="{D42A27DB-BD31-4B8C-83A1-F6EECF244321}">
                <p14:modId xmlns:p14="http://schemas.microsoft.com/office/powerpoint/2010/main" val="272114872"/>
              </p:ext>
            </p:extLst>
          </p:nvPr>
        </p:nvGraphicFramePr>
        <p:xfrm>
          <a:off x="-1" y="1099674"/>
          <a:ext cx="12191998" cy="5758325"/>
        </p:xfrm>
        <a:graphic>
          <a:graphicData uri="http://schemas.openxmlformats.org/drawingml/2006/table">
            <a:tbl>
              <a:tblPr firstRow="1" bandRow="1">
                <a:tableStyleId>{073A0DAA-6AF3-43AB-8588-CEC1D06C72B9}</a:tableStyleId>
              </a:tblPr>
              <a:tblGrid>
                <a:gridCol w="619933">
                  <a:extLst>
                    <a:ext uri="{9D8B030D-6E8A-4147-A177-3AD203B41FA5}">
                      <a16:colId xmlns:a16="http://schemas.microsoft.com/office/drawing/2014/main" xmlns="" val="1355084575"/>
                    </a:ext>
                  </a:extLst>
                </a:gridCol>
                <a:gridCol w="1394848">
                  <a:extLst>
                    <a:ext uri="{9D8B030D-6E8A-4147-A177-3AD203B41FA5}">
                      <a16:colId xmlns:a16="http://schemas.microsoft.com/office/drawing/2014/main" xmlns="" val="476912720"/>
                    </a:ext>
                  </a:extLst>
                </a:gridCol>
                <a:gridCol w="1066867">
                  <a:extLst>
                    <a:ext uri="{9D8B030D-6E8A-4147-A177-3AD203B41FA5}">
                      <a16:colId xmlns:a16="http://schemas.microsoft.com/office/drawing/2014/main" xmlns="" val="213939777"/>
                    </a:ext>
                  </a:extLst>
                </a:gridCol>
                <a:gridCol w="1436914">
                  <a:extLst>
                    <a:ext uri="{9D8B030D-6E8A-4147-A177-3AD203B41FA5}">
                      <a16:colId xmlns:a16="http://schemas.microsoft.com/office/drawing/2014/main" xmlns="" val="1242230319"/>
                    </a:ext>
                  </a:extLst>
                </a:gridCol>
                <a:gridCol w="2422566">
                  <a:extLst>
                    <a:ext uri="{9D8B030D-6E8A-4147-A177-3AD203B41FA5}">
                      <a16:colId xmlns:a16="http://schemas.microsoft.com/office/drawing/2014/main" xmlns="" val="2239953487"/>
                    </a:ext>
                  </a:extLst>
                </a:gridCol>
                <a:gridCol w="2596573">
                  <a:extLst>
                    <a:ext uri="{9D8B030D-6E8A-4147-A177-3AD203B41FA5}">
                      <a16:colId xmlns:a16="http://schemas.microsoft.com/office/drawing/2014/main" xmlns="" val="917792165"/>
                    </a:ext>
                  </a:extLst>
                </a:gridCol>
                <a:gridCol w="2654297">
                  <a:extLst>
                    <a:ext uri="{9D8B030D-6E8A-4147-A177-3AD203B41FA5}">
                      <a16:colId xmlns:a16="http://schemas.microsoft.com/office/drawing/2014/main" xmlns="" val="3119598935"/>
                    </a:ext>
                  </a:extLst>
                </a:gridCol>
              </a:tblGrid>
              <a:tr h="827673">
                <a:tc>
                  <a:txBody>
                    <a:bodyPr/>
                    <a:lstStyle/>
                    <a:p>
                      <a:pPr algn="ctr"/>
                      <a:r>
                        <a:rPr lang="en-IN" sz="1400" dirty="0">
                          <a:latin typeface="+mj-lt"/>
                        </a:rPr>
                        <a:t>S.NO</a:t>
                      </a:r>
                    </a:p>
                  </a:txBody>
                  <a:tcPr/>
                </a:tc>
                <a:tc>
                  <a:txBody>
                    <a:bodyPr/>
                    <a:lstStyle/>
                    <a:p>
                      <a:pPr algn="ctr"/>
                      <a:r>
                        <a:rPr lang="en-IN" sz="1400" dirty="0">
                          <a:latin typeface="+mj-lt"/>
                        </a:rPr>
                        <a:t>TITLE</a:t>
                      </a:r>
                    </a:p>
                  </a:txBody>
                  <a:tcPr/>
                </a:tc>
                <a:tc>
                  <a:txBody>
                    <a:bodyPr/>
                    <a:lstStyle/>
                    <a:p>
                      <a:pPr algn="ctr"/>
                      <a:r>
                        <a:rPr lang="en-IN" sz="1300" dirty="0">
                          <a:latin typeface="+mj-lt"/>
                        </a:rPr>
                        <a:t>YEAR OF PUBLICATION</a:t>
                      </a:r>
                    </a:p>
                  </a:txBody>
                  <a:tcPr/>
                </a:tc>
                <a:tc>
                  <a:txBody>
                    <a:bodyPr/>
                    <a:lstStyle/>
                    <a:p>
                      <a:pPr algn="ctr"/>
                      <a:r>
                        <a:rPr lang="en-IN" sz="1400" dirty="0">
                          <a:latin typeface="+mj-lt"/>
                        </a:rPr>
                        <a:t>AUTHORS</a:t>
                      </a:r>
                    </a:p>
                  </a:txBody>
                  <a:tcPr/>
                </a:tc>
                <a:tc>
                  <a:txBody>
                    <a:bodyPr/>
                    <a:lstStyle/>
                    <a:p>
                      <a:pPr algn="ctr"/>
                      <a:r>
                        <a:rPr lang="en-IN" sz="1400" dirty="0">
                          <a:latin typeface="+mj-lt"/>
                        </a:rPr>
                        <a:t>ALGORITHMS</a:t>
                      </a:r>
                    </a:p>
                  </a:txBody>
                  <a:tcPr/>
                </a:tc>
                <a:tc>
                  <a:txBody>
                    <a:bodyPr/>
                    <a:lstStyle/>
                    <a:p>
                      <a:pPr algn="ctr"/>
                      <a:r>
                        <a:rPr lang="en-IN" sz="1400" dirty="0">
                          <a:latin typeface="+mj-lt"/>
                        </a:rPr>
                        <a:t>MERITS</a:t>
                      </a:r>
                    </a:p>
                  </a:txBody>
                  <a:tcPr/>
                </a:tc>
                <a:tc>
                  <a:txBody>
                    <a:bodyPr/>
                    <a:lstStyle/>
                    <a:p>
                      <a:pPr algn="ctr"/>
                      <a:r>
                        <a:rPr lang="en-IN" sz="1400" dirty="0">
                          <a:latin typeface="+mj-lt"/>
                        </a:rPr>
                        <a:t>DEMERITS</a:t>
                      </a:r>
                    </a:p>
                  </a:txBody>
                  <a:tcPr/>
                </a:tc>
                <a:extLst>
                  <a:ext uri="{0D108BD9-81ED-4DB2-BD59-A6C34878D82A}">
                    <a16:rowId xmlns:a16="http://schemas.microsoft.com/office/drawing/2014/main" xmlns="" val="2268979572"/>
                  </a:ext>
                </a:extLst>
              </a:tr>
              <a:tr h="2758912">
                <a:tc>
                  <a:txBody>
                    <a:bodyPr/>
                    <a:lstStyle/>
                    <a:p>
                      <a:pPr algn="just"/>
                      <a:r>
                        <a:rPr lang="en-IN" sz="1400" dirty="0">
                          <a:solidFill>
                            <a:schemeClr val="tx1"/>
                          </a:solidFill>
                        </a:rPr>
                        <a:t>3</a:t>
                      </a:r>
                    </a:p>
                    <a:p>
                      <a:pPr algn="just"/>
                      <a:endParaRPr lang="en-IN" sz="1400" dirty="0">
                        <a:solidFill>
                          <a:schemeClr val="tx1"/>
                        </a:solidFill>
                      </a:endParaRPr>
                    </a:p>
                  </a:txBody>
                  <a:tcPr/>
                </a:tc>
                <a:tc>
                  <a:txBody>
                    <a:bodyPr/>
                    <a:lstStyle/>
                    <a:p>
                      <a:pPr algn="l"/>
                      <a:r>
                        <a:rPr lang="en-US" b="0" dirty="0">
                          <a:latin typeface="+mj-lt"/>
                        </a:rPr>
                        <a:t>Book Recommendation System Using Collaborative-Filtering System </a:t>
                      </a:r>
                      <a:endParaRPr lang="en-US" sz="1800" b="0" i="0" kern="1200" dirty="0">
                        <a:solidFill>
                          <a:schemeClr val="dk1"/>
                        </a:solidFill>
                        <a:effectLst/>
                        <a:latin typeface="+mj-lt"/>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2021</a:t>
                      </a:r>
                      <a:endParaRPr lang="en-US" sz="1400" dirty="0">
                        <a:solidFill>
                          <a:schemeClr val="tx1"/>
                        </a:solidFill>
                      </a:endParaRPr>
                    </a:p>
                    <a:p>
                      <a:pPr algn="just"/>
                      <a:endParaRPr lang="en-IN" sz="1400" dirty="0">
                        <a:solidFill>
                          <a:schemeClr val="tx1"/>
                        </a:solidFill>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smtClean="0">
                          <a:latin typeface="+mj-lt"/>
                        </a:rPr>
                        <a:t>S. R. </a:t>
                      </a:r>
                      <a:r>
                        <a:rPr lang="en-US" sz="1400" dirty="0" err="1" smtClean="0">
                          <a:latin typeface="+mj-lt"/>
                        </a:rPr>
                        <a:t>Hiray</a:t>
                      </a:r>
                      <a:r>
                        <a:rPr lang="en-US" sz="1400" dirty="0" smtClean="0">
                          <a:latin typeface="+mj-lt"/>
                        </a:rPr>
                        <a:t>,  </a:t>
                      </a:r>
                      <a:r>
                        <a:rPr lang="en-US" sz="1400" dirty="0" err="1" smtClean="0">
                          <a:latin typeface="+mj-lt"/>
                        </a:rPr>
                        <a:t>Atish</a:t>
                      </a:r>
                      <a:r>
                        <a:rPr lang="en-US" sz="1400" dirty="0" smtClean="0">
                          <a:latin typeface="+mj-lt"/>
                        </a:rPr>
                        <a:t> </a:t>
                      </a:r>
                      <a:r>
                        <a:rPr lang="en-US" sz="1400" dirty="0" err="1" smtClean="0">
                          <a:latin typeface="+mj-lt"/>
                        </a:rPr>
                        <a:t>Bhosale</a:t>
                      </a:r>
                      <a:r>
                        <a:rPr lang="en-US" sz="1400" dirty="0" smtClean="0">
                          <a:latin typeface="+mj-lt"/>
                        </a:rPr>
                        <a:t>, </a:t>
                      </a:r>
                      <a:r>
                        <a:rPr lang="en-US" sz="1400" dirty="0" err="1" smtClean="0">
                          <a:latin typeface="+mj-lt"/>
                        </a:rPr>
                        <a:t>Komal</a:t>
                      </a:r>
                      <a:r>
                        <a:rPr lang="en-US" sz="1400" dirty="0" smtClean="0">
                          <a:latin typeface="+mj-lt"/>
                        </a:rPr>
                        <a:t> </a:t>
                      </a:r>
                      <a:r>
                        <a:rPr lang="en-US" sz="1400" dirty="0" err="1" smtClean="0">
                          <a:latin typeface="+mj-lt"/>
                        </a:rPr>
                        <a:t>Patil</a:t>
                      </a:r>
                      <a:r>
                        <a:rPr lang="en-US" sz="1400" dirty="0" smtClean="0">
                          <a:latin typeface="+mj-lt"/>
                        </a:rPr>
                        <a:t>,  </a:t>
                      </a:r>
                      <a:r>
                        <a:rPr lang="en-US" sz="1400" dirty="0" err="1" smtClean="0">
                          <a:latin typeface="+mj-lt"/>
                        </a:rPr>
                        <a:t>Amruta</a:t>
                      </a:r>
                      <a:r>
                        <a:rPr lang="en-US" sz="1400" dirty="0" smtClean="0">
                          <a:latin typeface="+mj-lt"/>
                        </a:rPr>
                        <a:t> Gaikwad,  </a:t>
                      </a:r>
                      <a:r>
                        <a:rPr lang="en-US" sz="1400" dirty="0" err="1" smtClean="0">
                          <a:latin typeface="+mj-lt"/>
                        </a:rPr>
                        <a:t>Riddhesh</a:t>
                      </a:r>
                      <a:r>
                        <a:rPr lang="en-US" sz="1400" dirty="0" smtClean="0">
                          <a:latin typeface="+mj-lt"/>
                        </a:rPr>
                        <a:t> </a:t>
                      </a:r>
                      <a:r>
                        <a:rPr lang="en-US" sz="1400" dirty="0" err="1" smtClean="0">
                          <a:latin typeface="+mj-lt"/>
                        </a:rPr>
                        <a:t>Deshmukh</a:t>
                      </a:r>
                      <a:endParaRPr lang="en-IN" sz="1400" dirty="0" smtClean="0">
                        <a:solidFill>
                          <a:schemeClr val="tx1"/>
                        </a:solidFill>
                        <a:latin typeface="+mj-lt"/>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400" dirty="0">
                        <a:solidFill>
                          <a:schemeClr val="tx1"/>
                        </a:solidFill>
                        <a:latin typeface="+mn-lt"/>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mj-lt"/>
                        </a:rPr>
                        <a:t>Support Vector Machine (SVM)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mj-lt"/>
                        </a:rPr>
                        <a:t>Collaborative Filtering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mj-lt"/>
                        </a:rPr>
                        <a:t>Naïve Bayes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mj-lt"/>
                        </a:rPr>
                        <a:t>User Correlation Factor</a:t>
                      </a:r>
                      <a:endParaRPr lang="en-IN" sz="1400" dirty="0">
                        <a:solidFill>
                          <a:schemeClr val="tx1"/>
                        </a:solidFill>
                        <a:latin typeface="+mj-lt"/>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mj-lt"/>
                        </a:rPr>
                        <a:t>Use of SVM for Efficient Recommendations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mj-lt"/>
                        </a:rPr>
                        <a:t>Automated Book Selection Process for Libraries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mj-lt"/>
                        </a:rPr>
                        <a:t>Combination of Collaborative Filtering and Machine Learning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mj-lt"/>
                        </a:rPr>
                        <a:t>Flexible and Scalable System</a:t>
                      </a:r>
                      <a:endParaRPr lang="en-IN" sz="1400" dirty="0">
                        <a:solidFill>
                          <a:schemeClr val="tx1"/>
                        </a:solidFill>
                        <a:latin typeface="+mj-lt"/>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mj-lt"/>
                        </a:rPr>
                        <a:t>Limited Content-Based Filtering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mj-lt"/>
                        </a:rPr>
                        <a:t>Lack of Real-World Deployment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mj-lt"/>
                        </a:rPr>
                        <a:t>Computational Cost of</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mj-lt"/>
                        </a:rPr>
                        <a:t> SVM</a:t>
                      </a:r>
                      <a:endParaRPr lang="en-US" sz="1400" dirty="0">
                        <a:solidFill>
                          <a:schemeClr val="tx1"/>
                        </a:solidFill>
                        <a:latin typeface="+mj-lt"/>
                      </a:endParaRPr>
                    </a:p>
                  </a:txBody>
                  <a:tcPr/>
                </a:tc>
                <a:extLst>
                  <a:ext uri="{0D108BD9-81ED-4DB2-BD59-A6C34878D82A}">
                    <a16:rowId xmlns:a16="http://schemas.microsoft.com/office/drawing/2014/main" xmlns="" val="3618953403"/>
                  </a:ext>
                </a:extLst>
              </a:tr>
              <a:tr h="2171740">
                <a:tc>
                  <a:txBody>
                    <a:bodyPr/>
                    <a:lstStyle/>
                    <a:p>
                      <a:pPr algn="just"/>
                      <a:r>
                        <a:rPr lang="en-IN" sz="1400" dirty="0">
                          <a:solidFill>
                            <a:schemeClr val="tx1"/>
                          </a:solidFill>
                          <a:latin typeface="+mj-lt"/>
                        </a:rPr>
                        <a:t>4</a:t>
                      </a:r>
                      <a:endParaRPr lang="en-IN" sz="1400" dirty="0">
                        <a:solidFill>
                          <a:schemeClr val="bg1"/>
                        </a:solidFill>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j-lt"/>
                        </a:rPr>
                        <a:t>Machine learning-based book recommender system</a:t>
                      </a:r>
                      <a:endParaRPr lang="en-US" sz="1400" dirty="0">
                        <a:solidFill>
                          <a:schemeClr val="tx1"/>
                        </a:solidFill>
                        <a:latin typeface="+mj-lt"/>
                      </a:endParaRPr>
                    </a:p>
                  </a:txBody>
                  <a:tcPr/>
                </a:tc>
                <a:tc>
                  <a:txBody>
                    <a:bodyPr/>
                    <a:lstStyle/>
                    <a:p>
                      <a:pPr algn="just"/>
                      <a:r>
                        <a:rPr lang="en-US" sz="1400" dirty="0">
                          <a:latin typeface="+mj-lt"/>
                        </a:rPr>
                        <a:t>2020</a:t>
                      </a:r>
                      <a:endParaRPr lang="en-IN" sz="1400" dirty="0">
                        <a:solidFill>
                          <a:schemeClr val="tx1"/>
                        </a:solidFill>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mj-lt"/>
                        </a:rPr>
                        <a:t>khalid</a:t>
                      </a:r>
                      <a:r>
                        <a:rPr lang="en-US" sz="1400" baseline="0" dirty="0">
                          <a:latin typeface="+mj-lt"/>
                        </a:rPr>
                        <a:t> Anwar, </a:t>
                      </a:r>
                      <a:r>
                        <a:rPr lang="en-US" sz="1400" baseline="0" dirty="0" err="1">
                          <a:latin typeface="+mj-lt"/>
                        </a:rPr>
                        <a:t>Jamshed</a:t>
                      </a:r>
                      <a:r>
                        <a:rPr lang="en-US" sz="1400" baseline="0" dirty="0">
                          <a:latin typeface="+mj-lt"/>
                        </a:rPr>
                        <a:t> Siddiqui, </a:t>
                      </a:r>
                      <a:r>
                        <a:rPr lang="en-US" sz="1400" baseline="0" dirty="0" err="1">
                          <a:latin typeface="+mj-lt"/>
                        </a:rPr>
                        <a:t>Shabab</a:t>
                      </a:r>
                      <a:r>
                        <a:rPr lang="en-US" sz="1400" baseline="0" dirty="0">
                          <a:latin typeface="+mj-lt"/>
                        </a:rPr>
                        <a:t> </a:t>
                      </a:r>
                      <a:r>
                        <a:rPr lang="en-US" sz="1400" baseline="0" dirty="0" err="1">
                          <a:latin typeface="+mj-lt"/>
                        </a:rPr>
                        <a:t>Saquib</a:t>
                      </a:r>
                      <a:r>
                        <a:rPr lang="en-US" sz="1400" baseline="0" dirty="0">
                          <a:latin typeface="+mj-lt"/>
                        </a:rPr>
                        <a:t> </a:t>
                      </a:r>
                      <a:r>
                        <a:rPr lang="en-US" sz="1400" baseline="0" dirty="0" err="1">
                          <a:latin typeface="+mj-lt"/>
                        </a:rPr>
                        <a:t>Sohail</a:t>
                      </a:r>
                      <a:r>
                        <a:rPr lang="en-US" sz="1400" baseline="0" dirty="0">
                          <a:latin typeface="+mj-lt"/>
                        </a:rPr>
                        <a:t>.</a:t>
                      </a:r>
                      <a:endParaRPr lang="en-US" sz="1400" dirty="0">
                        <a:solidFill>
                          <a:schemeClr val="tx1"/>
                        </a:solidFill>
                        <a:latin typeface="+mj-lt"/>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j-lt"/>
                        </a:rPr>
                        <a:t>k-Nearest Neighbors (KNN)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j-lt"/>
                        </a:rPr>
                        <a:t>Artificial Neural Network (NN)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j-lt"/>
                        </a:rPr>
                        <a:t>Association Rule Mining (ARM)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j-lt"/>
                        </a:rPr>
                        <a:t>K-Means Clustering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dirty="0">
                        <a:solidFill>
                          <a:schemeClr val="tx1"/>
                        </a:solidFill>
                        <a:latin typeface="+mj-lt"/>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j-lt"/>
                        </a:rPr>
                        <a:t>Comprehensive Survey of ML Techniques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j-lt"/>
                        </a:rPr>
                        <a:t>Covers Various Application Areas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j-lt"/>
                        </a:rPr>
                        <a:t>Comparison of Evaluation Metrics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j-lt"/>
                        </a:rPr>
                        <a:t>Addresses Major Challenges in Recommender Systems</a:t>
                      </a:r>
                      <a:endParaRPr lang="en-IN" sz="1400" dirty="0">
                        <a:solidFill>
                          <a:schemeClr val="tx1"/>
                        </a:solidFill>
                        <a:latin typeface="+mj-lt"/>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j-lt"/>
                        </a:rPr>
                        <a:t>Lack of Experimental Implementation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j-lt"/>
                        </a:rPr>
                        <a:t>High Computational Cost for Some Approaches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j-lt"/>
                        </a:rPr>
                        <a:t>No User Study or Real-World Validation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mj-lt"/>
                        </a:rPr>
                        <a:t>No Use Of</a:t>
                      </a:r>
                      <a:r>
                        <a:rPr lang="en-US" sz="1400" baseline="0" dirty="0">
                          <a:latin typeface="+mj-lt"/>
                        </a:rPr>
                        <a:t> </a:t>
                      </a:r>
                      <a:r>
                        <a:rPr lang="en-US" sz="1400" dirty="0">
                          <a:latin typeface="+mj-lt"/>
                        </a:rPr>
                        <a:t>Recurrent Neural Networks (RNNs)</a:t>
                      </a:r>
                      <a:endParaRPr lang="en-US" sz="1400" b="0" i="0" dirty="0">
                        <a:solidFill>
                          <a:schemeClr val="tx1"/>
                        </a:solidFill>
                        <a:effectLst/>
                        <a:latin typeface="+mj-lt"/>
                      </a:endParaRPr>
                    </a:p>
                  </a:txBody>
                  <a:tcPr/>
                </a:tc>
                <a:extLst>
                  <a:ext uri="{0D108BD9-81ED-4DB2-BD59-A6C34878D82A}">
                    <a16:rowId xmlns:a16="http://schemas.microsoft.com/office/drawing/2014/main" xmlns="" val="1180166300"/>
                  </a:ext>
                </a:extLst>
              </a:tr>
            </a:tbl>
          </a:graphicData>
        </a:graphic>
      </p:graphicFrame>
      <p:pic>
        <p:nvPicPr>
          <p:cNvPr id="5" name="Picture 3">
            <a:extLst>
              <a:ext uri="{FF2B5EF4-FFF2-40B4-BE49-F238E27FC236}">
                <a16:creationId xmlns:a16="http://schemas.microsoft.com/office/drawing/2014/main" xmlns="" id="{E69F354E-8084-4967-BF58-7A584D9CFC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4143"/>
            <a:ext cx="954729" cy="946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xmlns="" id="{28FE03F3-C2EF-4BD4-AB31-6F36AC71055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56841" y="145789"/>
            <a:ext cx="917823" cy="877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194314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38971" y="145789"/>
            <a:ext cx="9144000" cy="881697"/>
          </a:xfrm>
        </p:spPr>
        <p:txBody>
          <a:bodyPr>
            <a:normAutofit fontScale="90000"/>
          </a:bodyPr>
          <a:lstStyle/>
          <a:p>
            <a:r>
              <a:rPr lang="en-US" u="sng" dirty="0">
                <a:latin typeface="+mn-lt"/>
              </a:rPr>
              <a:t>LITERATURE SURVEY</a:t>
            </a:r>
          </a:p>
        </p:txBody>
      </p:sp>
      <p:sp>
        <p:nvSpPr>
          <p:cNvPr id="3" name="Subtitle 2"/>
          <p:cNvSpPr>
            <a:spLocks noGrp="1"/>
          </p:cNvSpPr>
          <p:nvPr>
            <p:ph type="subTitle" idx="1"/>
          </p:nvPr>
        </p:nvSpPr>
        <p:spPr>
          <a:xfrm>
            <a:off x="4536374" y="4001984"/>
            <a:ext cx="7655626" cy="2856016"/>
          </a:xfrm>
        </p:spPr>
        <p:txBody>
          <a:bodyPr>
            <a:normAutofit/>
          </a:bodyPr>
          <a:lstStyle/>
          <a:p>
            <a:pPr algn="l"/>
            <a:r>
              <a:rPr lang="en-US" dirty="0">
                <a:solidFill>
                  <a:schemeClr val="bg1"/>
                </a:solidFill>
              </a:rPr>
              <a:t> </a:t>
            </a:r>
          </a:p>
        </p:txBody>
      </p:sp>
      <p:graphicFrame>
        <p:nvGraphicFramePr>
          <p:cNvPr id="7" name="Table 6">
            <a:extLst>
              <a:ext uri="{FF2B5EF4-FFF2-40B4-BE49-F238E27FC236}">
                <a16:creationId xmlns:a16="http://schemas.microsoft.com/office/drawing/2014/main" xmlns="" id="{1DA69ADC-5A02-23DA-0561-E584E0EB1DE5}"/>
              </a:ext>
            </a:extLst>
          </p:cNvPr>
          <p:cNvGraphicFramePr>
            <a:graphicFrameLocks noGrp="1"/>
          </p:cNvGraphicFramePr>
          <p:nvPr>
            <p:extLst>
              <p:ext uri="{D42A27DB-BD31-4B8C-83A1-F6EECF244321}">
                <p14:modId xmlns:p14="http://schemas.microsoft.com/office/powerpoint/2010/main" val="3373794463"/>
              </p:ext>
            </p:extLst>
          </p:nvPr>
        </p:nvGraphicFramePr>
        <p:xfrm>
          <a:off x="-1" y="1099674"/>
          <a:ext cx="12191998" cy="3586585"/>
        </p:xfrm>
        <a:graphic>
          <a:graphicData uri="http://schemas.openxmlformats.org/drawingml/2006/table">
            <a:tbl>
              <a:tblPr firstRow="1" bandRow="1">
                <a:tableStyleId>{073A0DAA-6AF3-43AB-8588-CEC1D06C72B9}</a:tableStyleId>
              </a:tblPr>
              <a:tblGrid>
                <a:gridCol w="724396">
                  <a:extLst>
                    <a:ext uri="{9D8B030D-6E8A-4147-A177-3AD203B41FA5}">
                      <a16:colId xmlns:a16="http://schemas.microsoft.com/office/drawing/2014/main" xmlns="" val="1355084575"/>
                    </a:ext>
                  </a:extLst>
                </a:gridCol>
                <a:gridCol w="1181595">
                  <a:extLst>
                    <a:ext uri="{9D8B030D-6E8A-4147-A177-3AD203B41FA5}">
                      <a16:colId xmlns:a16="http://schemas.microsoft.com/office/drawing/2014/main" xmlns="" val="476912720"/>
                    </a:ext>
                  </a:extLst>
                </a:gridCol>
                <a:gridCol w="1175657">
                  <a:extLst>
                    <a:ext uri="{9D8B030D-6E8A-4147-A177-3AD203B41FA5}">
                      <a16:colId xmlns:a16="http://schemas.microsoft.com/office/drawing/2014/main" xmlns="" val="213939777"/>
                    </a:ext>
                  </a:extLst>
                </a:gridCol>
                <a:gridCol w="1436914">
                  <a:extLst>
                    <a:ext uri="{9D8B030D-6E8A-4147-A177-3AD203B41FA5}">
                      <a16:colId xmlns:a16="http://schemas.microsoft.com/office/drawing/2014/main" xmlns="" val="1242230319"/>
                    </a:ext>
                  </a:extLst>
                </a:gridCol>
                <a:gridCol w="2194905">
                  <a:extLst>
                    <a:ext uri="{9D8B030D-6E8A-4147-A177-3AD203B41FA5}">
                      <a16:colId xmlns:a16="http://schemas.microsoft.com/office/drawing/2014/main" xmlns="" val="2239953487"/>
                    </a:ext>
                  </a:extLst>
                </a:gridCol>
                <a:gridCol w="2601615">
                  <a:extLst>
                    <a:ext uri="{9D8B030D-6E8A-4147-A177-3AD203B41FA5}">
                      <a16:colId xmlns:a16="http://schemas.microsoft.com/office/drawing/2014/main" xmlns="" val="917792165"/>
                    </a:ext>
                  </a:extLst>
                </a:gridCol>
                <a:gridCol w="2876916">
                  <a:extLst>
                    <a:ext uri="{9D8B030D-6E8A-4147-A177-3AD203B41FA5}">
                      <a16:colId xmlns:a16="http://schemas.microsoft.com/office/drawing/2014/main" xmlns="" val="3119598935"/>
                    </a:ext>
                  </a:extLst>
                </a:gridCol>
              </a:tblGrid>
              <a:tr h="827673">
                <a:tc>
                  <a:txBody>
                    <a:bodyPr/>
                    <a:lstStyle/>
                    <a:p>
                      <a:pPr algn="ctr"/>
                      <a:r>
                        <a:rPr lang="en-IN" sz="1400" dirty="0">
                          <a:latin typeface="+mj-lt"/>
                        </a:rPr>
                        <a:t>S.NO</a:t>
                      </a:r>
                    </a:p>
                  </a:txBody>
                  <a:tcPr/>
                </a:tc>
                <a:tc>
                  <a:txBody>
                    <a:bodyPr/>
                    <a:lstStyle/>
                    <a:p>
                      <a:pPr algn="ctr"/>
                      <a:r>
                        <a:rPr lang="en-IN" sz="1400" dirty="0">
                          <a:latin typeface="+mj-lt"/>
                        </a:rPr>
                        <a:t>TITLE</a:t>
                      </a:r>
                    </a:p>
                  </a:txBody>
                  <a:tcPr/>
                </a:tc>
                <a:tc>
                  <a:txBody>
                    <a:bodyPr/>
                    <a:lstStyle/>
                    <a:p>
                      <a:pPr algn="ctr"/>
                      <a:r>
                        <a:rPr lang="en-IN" sz="1400" dirty="0">
                          <a:latin typeface="+mj-lt"/>
                        </a:rPr>
                        <a:t>YEAR OF PUBLICATION</a:t>
                      </a:r>
                    </a:p>
                  </a:txBody>
                  <a:tcPr/>
                </a:tc>
                <a:tc>
                  <a:txBody>
                    <a:bodyPr/>
                    <a:lstStyle/>
                    <a:p>
                      <a:pPr algn="ctr"/>
                      <a:r>
                        <a:rPr lang="en-IN" sz="1400" dirty="0">
                          <a:latin typeface="+mj-lt"/>
                        </a:rPr>
                        <a:t>AUTHORS</a:t>
                      </a:r>
                    </a:p>
                  </a:txBody>
                  <a:tcPr/>
                </a:tc>
                <a:tc>
                  <a:txBody>
                    <a:bodyPr/>
                    <a:lstStyle/>
                    <a:p>
                      <a:pPr algn="ctr"/>
                      <a:r>
                        <a:rPr lang="en-IN" sz="1400" dirty="0">
                          <a:latin typeface="+mj-lt"/>
                        </a:rPr>
                        <a:t>ALGORITHMS</a:t>
                      </a:r>
                    </a:p>
                  </a:txBody>
                  <a:tcPr/>
                </a:tc>
                <a:tc>
                  <a:txBody>
                    <a:bodyPr/>
                    <a:lstStyle/>
                    <a:p>
                      <a:pPr algn="ctr"/>
                      <a:r>
                        <a:rPr lang="en-IN" sz="1400" dirty="0">
                          <a:latin typeface="+mj-lt"/>
                        </a:rPr>
                        <a:t>MERITS</a:t>
                      </a:r>
                    </a:p>
                  </a:txBody>
                  <a:tcPr/>
                </a:tc>
                <a:tc>
                  <a:txBody>
                    <a:bodyPr/>
                    <a:lstStyle/>
                    <a:p>
                      <a:pPr algn="ctr"/>
                      <a:r>
                        <a:rPr lang="en-IN" sz="1400" dirty="0">
                          <a:latin typeface="+mj-lt"/>
                        </a:rPr>
                        <a:t>DEMERITS</a:t>
                      </a:r>
                    </a:p>
                  </a:txBody>
                  <a:tcPr/>
                </a:tc>
                <a:extLst>
                  <a:ext uri="{0D108BD9-81ED-4DB2-BD59-A6C34878D82A}">
                    <a16:rowId xmlns:a16="http://schemas.microsoft.com/office/drawing/2014/main" xmlns="" val="2268979572"/>
                  </a:ext>
                </a:extLst>
              </a:tr>
              <a:tr h="2758912">
                <a:tc>
                  <a:txBody>
                    <a:bodyPr/>
                    <a:lstStyle/>
                    <a:p>
                      <a:pPr algn="just"/>
                      <a:r>
                        <a:rPr lang="en-IN" sz="1400" dirty="0">
                          <a:solidFill>
                            <a:schemeClr val="tx1"/>
                          </a:solidFill>
                          <a:latin typeface="+mn-lt"/>
                        </a:rPr>
                        <a:t>5</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smtClean="0">
                          <a:latin typeface="Times New Roman" panose="02020603050405020304" pitchFamily="18" charset="0"/>
                          <a:cs typeface="Times New Roman" panose="02020603050405020304" pitchFamily="18" charset="0"/>
                        </a:rPr>
                        <a:t>Enhancing Personalized Book Recommender System </a:t>
                      </a: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mn-lt"/>
                        </a:rPr>
                        <a:t>2020</a:t>
                      </a:r>
                      <a:endParaRPr lang="en-US" sz="1400" dirty="0">
                        <a:solidFill>
                          <a:schemeClr val="tx1"/>
                        </a:solidFill>
                        <a:latin typeface="+mn-lt"/>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dirty="0" err="1" smtClean="0">
                          <a:latin typeface="Times New Roman" panose="02020603050405020304" pitchFamily="18" charset="0"/>
                          <a:cs typeface="Times New Roman" panose="02020603050405020304" pitchFamily="18" charset="0"/>
                        </a:rPr>
                        <a:t>Abdulgafar</a:t>
                      </a:r>
                      <a:r>
                        <a:rPr lang="en-IN" sz="1400" dirty="0" smtClean="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usman</a:t>
                      </a:r>
                      <a:r>
                        <a:rPr lang="en-IN" sz="1400" dirty="0" smtClean="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Abubakar</a:t>
                      </a:r>
                      <a:r>
                        <a:rPr lang="en-IN" sz="1400" dirty="0" smtClean="0">
                          <a:latin typeface="Times New Roman" panose="02020603050405020304" pitchFamily="18" charset="0"/>
                          <a:cs typeface="Times New Roman" panose="02020603050405020304" pitchFamily="18" charset="0"/>
                        </a:rPr>
                        <a:t> </a:t>
                      </a:r>
                      <a:r>
                        <a:rPr lang="en-IN" sz="1400" dirty="0" err="1" smtClean="0">
                          <a:latin typeface="Times New Roman" panose="02020603050405020304" pitchFamily="18" charset="0"/>
                          <a:cs typeface="Times New Roman" panose="02020603050405020304" pitchFamily="18" charset="0"/>
                        </a:rPr>
                        <a:t>roko</a:t>
                      </a:r>
                      <a:r>
                        <a:rPr lang="en-IN" sz="1400" dirty="0" smtClean="0">
                          <a:latin typeface="Times New Roman" panose="02020603050405020304" pitchFamily="18" charset="0"/>
                          <a:cs typeface="Times New Roman" panose="02020603050405020304" pitchFamily="18" charset="0"/>
                        </a:rPr>
                        <a: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baseline="0" dirty="0" err="1" smtClean="0">
                          <a:solidFill>
                            <a:schemeClr val="tx1"/>
                          </a:solidFill>
                          <a:latin typeface="Times New Roman" panose="02020603050405020304" pitchFamily="18" charset="0"/>
                          <a:cs typeface="Times New Roman" panose="02020603050405020304" pitchFamily="18" charset="0"/>
                        </a:rPr>
                        <a:t>Aminu</a:t>
                      </a:r>
                      <a:r>
                        <a:rPr lang="en-IN" sz="1400" baseline="0" dirty="0" smtClean="0">
                          <a:solidFill>
                            <a:schemeClr val="tx1"/>
                          </a:solidFill>
                          <a:latin typeface="Times New Roman" panose="02020603050405020304" pitchFamily="18" charset="0"/>
                          <a:cs typeface="Times New Roman" panose="02020603050405020304" pitchFamily="18" charset="0"/>
                        </a:rPr>
                        <a:t> B. Abba </a:t>
                      </a:r>
                      <a:r>
                        <a:rPr lang="en-IN" sz="1400" baseline="0" dirty="0" err="1" smtClean="0">
                          <a:solidFill>
                            <a:schemeClr val="tx1"/>
                          </a:solidFill>
                          <a:latin typeface="Times New Roman" panose="02020603050405020304" pitchFamily="18" charset="0"/>
                          <a:cs typeface="Times New Roman" panose="02020603050405020304" pitchFamily="18" charset="0"/>
                        </a:rPr>
                        <a:t>Almu</a:t>
                      </a:r>
                      <a:endParaRPr lang="en-IN" sz="1400" dirty="0" smtClean="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Times New Roman" panose="02020603050405020304" pitchFamily="18" charset="0"/>
                          <a:cs typeface="Times New Roman" panose="02020603050405020304" pitchFamily="18" charset="0"/>
                        </a:rPr>
                        <a:t>Euclidean Distance Similarity Function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Times New Roman" panose="02020603050405020304" pitchFamily="18" charset="0"/>
                          <a:cs typeface="Times New Roman" panose="02020603050405020304" pitchFamily="18" charset="0"/>
                        </a:rPr>
                        <a:t>Weighted Average Rating Prediction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Times New Roman" panose="02020603050405020304" pitchFamily="18" charset="0"/>
                          <a:cs typeface="Times New Roman" panose="02020603050405020304" pitchFamily="18" charset="0"/>
                        </a:rPr>
                        <a:t>User-Based Collaborative Filtering </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Times New Roman" panose="02020603050405020304" pitchFamily="18" charset="0"/>
                          <a:cs typeface="Times New Roman" panose="02020603050405020304" pitchFamily="18" charset="0"/>
                        </a:rPr>
                        <a:t>Improved Accuracy with Hybrid Filtering Approach</a:t>
                      </a:r>
                      <a:endParaRPr lang="en-US" sz="1400" dirty="0" smtClean="0">
                        <a:solidFill>
                          <a:schemeClr val="tx1"/>
                        </a:solidFill>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Times New Roman" panose="02020603050405020304" pitchFamily="18" charset="0"/>
                          <a:cs typeface="Times New Roman" panose="02020603050405020304" pitchFamily="18" charset="0"/>
                        </a:rPr>
                        <a:t>Use of Large-Scale Dataset for Evaluation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Times New Roman" panose="02020603050405020304" pitchFamily="18" charset="0"/>
                          <a:cs typeface="Times New Roman" panose="02020603050405020304" pitchFamily="18" charset="0"/>
                        </a:rPr>
                        <a:t>Reduction of Over-Specialization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Times New Roman" panose="02020603050405020304" pitchFamily="18" charset="0"/>
                          <a:cs typeface="Times New Roman" panose="02020603050405020304" pitchFamily="18" charset="0"/>
                        </a:rPr>
                        <a:t>Potential for Further Improvement</a:t>
                      </a:r>
                      <a:endParaRPr lang="en-US" sz="14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Times New Roman" panose="02020603050405020304" pitchFamily="18" charset="0"/>
                          <a:cs typeface="Times New Roman" panose="02020603050405020304" pitchFamily="18" charset="0"/>
                        </a:rPr>
                        <a:t>Limited Feature Extraction from Book Content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Times New Roman" panose="02020603050405020304" pitchFamily="18" charset="0"/>
                          <a:cs typeface="Times New Roman" panose="02020603050405020304" pitchFamily="18" charset="0"/>
                        </a:rPr>
                        <a:t>High Computational Cost for Large Datasets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latin typeface="Times New Roman" panose="02020603050405020304" pitchFamily="18" charset="0"/>
                          <a:cs typeface="Times New Roman" panose="02020603050405020304" pitchFamily="18" charset="0"/>
                        </a:rPr>
                        <a:t>Lack of Contextual Awareness</a:t>
                      </a:r>
                      <a:endParaRPr lang="en-US" sz="14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618953403"/>
                  </a:ext>
                </a:extLst>
              </a:tr>
            </a:tbl>
          </a:graphicData>
        </a:graphic>
      </p:graphicFrame>
      <p:pic>
        <p:nvPicPr>
          <p:cNvPr id="5" name="Picture 3">
            <a:extLst>
              <a:ext uri="{FF2B5EF4-FFF2-40B4-BE49-F238E27FC236}">
                <a16:creationId xmlns:a16="http://schemas.microsoft.com/office/drawing/2014/main" xmlns="" id="{E69F354E-8084-4967-BF58-7A584D9CFCC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2399"/>
            <a:ext cx="930303" cy="921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xmlns="" id="{28FE03F3-C2EF-4BD4-AB31-6F36AC71055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8890" y="134859"/>
            <a:ext cx="933726" cy="892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589913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3266</TotalTime>
  <Words>1987</Words>
  <Application>Microsoft Office PowerPoint</Application>
  <PresentationFormat>Widescreen</PresentationFormat>
  <Paragraphs>263</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Century Gothic</vt:lpstr>
      <vt:lpstr>Courier New</vt:lpstr>
      <vt:lpstr>Times New Roman</vt:lpstr>
      <vt:lpstr>WenQuanYi Micro Hei</vt:lpstr>
      <vt:lpstr>Wingdings</vt:lpstr>
      <vt:lpstr>Office Theme</vt:lpstr>
      <vt:lpstr>K.RAMAKRISHNAN COLLEGE OF TECHNOLOGY (AUTONOMOUS), TRICHY </vt:lpstr>
      <vt:lpstr>ABSTRACT</vt:lpstr>
      <vt:lpstr>OBJECTIVE</vt:lpstr>
      <vt:lpstr>INTRODUCTION</vt:lpstr>
      <vt:lpstr>EXISTING SYSTEM</vt:lpstr>
      <vt:lpstr>PROPOSED SYSTEM</vt:lpstr>
      <vt:lpstr>LITERATURE SURVEY</vt:lpstr>
      <vt:lpstr>LITERATURE SURVEY</vt:lpstr>
      <vt:lpstr>LITERATURE SURVEY</vt:lpstr>
      <vt:lpstr>SYSTEM ARCHITECTURE</vt:lpstr>
      <vt:lpstr>PowerPoint Presentation</vt:lpstr>
      <vt:lpstr>Installation and Setup:</vt:lpstr>
      <vt:lpstr>Data Collection and Pre-processing Module</vt:lpstr>
      <vt:lpstr>Recommendation Logic &amp; Model Implementation</vt:lpstr>
      <vt:lpstr>EVALUATION MODULE</vt:lpstr>
      <vt:lpstr>Personalized ChatBot Module</vt:lpstr>
      <vt:lpstr>Streamlit Web Application Module</vt:lpstr>
      <vt:lpstr>SCREENSHOTS</vt:lpstr>
      <vt:lpstr>ADVANTAGES</vt:lpstr>
      <vt:lpstr>APPLICATIONS</vt:lpstr>
      <vt:lpstr>CONCLUSION</vt:lpstr>
      <vt:lpstr>REFERENCES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VOICE BASED VIRTUAL ASSIATANT</dc:title>
  <dc:creator>faisal</dc:creator>
  <cp:lastModifiedBy>faisal</cp:lastModifiedBy>
  <cp:revision>165</cp:revision>
  <dcterms:created xsi:type="dcterms:W3CDTF">2023-10-03T08:59:56Z</dcterms:created>
  <dcterms:modified xsi:type="dcterms:W3CDTF">2025-05-12T18:19:28Z</dcterms:modified>
</cp:coreProperties>
</file>