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1"/>
  </p:notesMasterIdLst>
  <p:sldIdLst>
    <p:sldId id="256" r:id="rId2"/>
    <p:sldId id="259" r:id="rId3"/>
    <p:sldId id="260" r:id="rId4"/>
    <p:sldId id="267" r:id="rId5"/>
    <p:sldId id="261" r:id="rId6"/>
    <p:sldId id="268" r:id="rId7"/>
    <p:sldId id="269" r:id="rId8"/>
    <p:sldId id="270" r:id="rId9"/>
    <p:sldId id="262" r:id="rId10"/>
    <p:sldId id="266" r:id="rId11"/>
    <p:sldId id="274" r:id="rId12"/>
    <p:sldId id="276" r:id="rId13"/>
    <p:sldId id="272" r:id="rId14"/>
    <p:sldId id="275" r:id="rId15"/>
    <p:sldId id="273" r:id="rId16"/>
    <p:sldId id="263" r:id="rId17"/>
    <p:sldId id="264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 snapToObjects="1"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AA68E-0533-422C-8974-904224EBECEE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92AC6FA8-11F5-4153-9F15-606A7E8ACF74}">
      <dgm:prSet phldrT="[Text]" custT="1"/>
      <dgm:spPr/>
      <dgm:t>
        <a:bodyPr/>
        <a:lstStyle/>
        <a:p>
          <a:pPr algn="ctr"/>
          <a:r>
            <a:rPr lang="en-US" sz="4200" dirty="0" err="1"/>
            <a:t>SaaS</a:t>
          </a:r>
          <a:endParaRPr lang="en-US" sz="4200" dirty="0"/>
        </a:p>
      </dgm:t>
    </dgm:pt>
    <dgm:pt modelId="{8BCD6C58-C887-4DF7-8E41-4FAA9947F770}" type="parTrans" cxnId="{7C435479-7A80-49EF-9D11-BF2F8AFDE267}">
      <dgm:prSet/>
      <dgm:spPr/>
      <dgm:t>
        <a:bodyPr/>
        <a:lstStyle/>
        <a:p>
          <a:pPr algn="ctr"/>
          <a:endParaRPr lang="en-US"/>
        </a:p>
      </dgm:t>
    </dgm:pt>
    <dgm:pt modelId="{B9203C1B-F420-4BBD-BC4B-6AE15EBCDE71}" type="sibTrans" cxnId="{7C435479-7A80-49EF-9D11-BF2F8AFDE267}">
      <dgm:prSet/>
      <dgm:spPr/>
      <dgm:t>
        <a:bodyPr/>
        <a:lstStyle/>
        <a:p>
          <a:pPr algn="ctr"/>
          <a:endParaRPr lang="en-US"/>
        </a:p>
      </dgm:t>
    </dgm:pt>
    <dgm:pt modelId="{686E0CCF-21FD-4D00-B31F-78ACCC40B21F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4200" dirty="0" err="1"/>
            <a:t>PaaS</a:t>
          </a:r>
          <a:endParaRPr lang="en-US" sz="4200" dirty="0"/>
        </a:p>
      </dgm:t>
    </dgm:pt>
    <dgm:pt modelId="{4B5D3F29-16CC-498C-8311-D118B0AA3052}" type="parTrans" cxnId="{1F81FFE7-57A5-47E6-9235-7FCA8ED902D8}">
      <dgm:prSet/>
      <dgm:spPr/>
      <dgm:t>
        <a:bodyPr/>
        <a:lstStyle/>
        <a:p>
          <a:pPr algn="ctr"/>
          <a:endParaRPr lang="en-US"/>
        </a:p>
      </dgm:t>
    </dgm:pt>
    <dgm:pt modelId="{1010B0E5-9868-4123-A163-030CB829FF52}" type="sibTrans" cxnId="{1F81FFE7-57A5-47E6-9235-7FCA8ED902D8}">
      <dgm:prSet/>
      <dgm:spPr/>
      <dgm:t>
        <a:bodyPr/>
        <a:lstStyle/>
        <a:p>
          <a:pPr algn="ctr"/>
          <a:endParaRPr lang="en-US"/>
        </a:p>
      </dgm:t>
    </dgm:pt>
    <dgm:pt modelId="{4EA63DE1-9D69-4C7E-ACBA-D03BF3051461}">
      <dgm:prSet phldrT="[Text]" custT="1"/>
      <dgm:spPr>
        <a:solidFill>
          <a:srgbClr val="FF9966"/>
        </a:solidFill>
      </dgm:spPr>
      <dgm:t>
        <a:bodyPr/>
        <a:lstStyle/>
        <a:p>
          <a:pPr algn="ctr"/>
          <a:r>
            <a:rPr lang="en-US" sz="4200" dirty="0"/>
            <a:t>IaaS</a:t>
          </a:r>
        </a:p>
      </dgm:t>
    </dgm:pt>
    <dgm:pt modelId="{367EB568-0389-4EE8-B44B-C53B4DF24368}" type="parTrans" cxnId="{7961636A-3128-4701-B3DC-27C4B707B69C}">
      <dgm:prSet/>
      <dgm:spPr/>
      <dgm:t>
        <a:bodyPr/>
        <a:lstStyle/>
        <a:p>
          <a:pPr algn="ctr"/>
          <a:endParaRPr lang="en-US"/>
        </a:p>
      </dgm:t>
    </dgm:pt>
    <dgm:pt modelId="{79FA2ACE-8FE1-4B60-AFB0-CE18BB05C227}" type="sibTrans" cxnId="{7961636A-3128-4701-B3DC-27C4B707B69C}">
      <dgm:prSet/>
      <dgm:spPr/>
      <dgm:t>
        <a:bodyPr/>
        <a:lstStyle/>
        <a:p>
          <a:pPr algn="ctr"/>
          <a:endParaRPr lang="en-US"/>
        </a:p>
      </dgm:t>
    </dgm:pt>
    <dgm:pt modelId="{47A302D7-268D-4EA6-A39A-2051B6B420BA}" type="pres">
      <dgm:prSet presAssocID="{30FAA68E-0533-422C-8974-904224EBECEE}" presName="Name0" presStyleCnt="0">
        <dgm:presLayoutVars>
          <dgm:dir/>
          <dgm:animLvl val="lvl"/>
          <dgm:resizeHandles val="exact"/>
        </dgm:presLayoutVars>
      </dgm:prSet>
      <dgm:spPr/>
    </dgm:pt>
    <dgm:pt modelId="{EEC269CA-A813-476D-AB2E-295C4967191D}" type="pres">
      <dgm:prSet presAssocID="{92AC6FA8-11F5-4153-9F15-606A7E8ACF74}" presName="Name8" presStyleCnt="0"/>
      <dgm:spPr/>
    </dgm:pt>
    <dgm:pt modelId="{D895EE15-B1D3-4200-BF18-0D1845B08365}" type="pres">
      <dgm:prSet presAssocID="{92AC6FA8-11F5-4153-9F15-606A7E8ACF7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CAE7A-A0CC-4277-934E-C44AA86C03E4}" type="pres">
      <dgm:prSet presAssocID="{92AC6FA8-11F5-4153-9F15-606A7E8ACF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50D06-709C-4A0A-8EFC-542E3A3442C5}" type="pres">
      <dgm:prSet presAssocID="{686E0CCF-21FD-4D00-B31F-78ACCC40B21F}" presName="Name8" presStyleCnt="0"/>
      <dgm:spPr/>
    </dgm:pt>
    <dgm:pt modelId="{28FDE4A1-0611-4136-83C6-E6357E9EB5C8}" type="pres">
      <dgm:prSet presAssocID="{686E0CCF-21FD-4D00-B31F-78ACCC40B21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88A86-CD1F-4DC2-B041-DBFDD7A3635E}" type="pres">
      <dgm:prSet presAssocID="{686E0CCF-21FD-4D00-B31F-78ACCC40B2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E6CB8-CCAA-4342-89A2-3D8209C58A55}" type="pres">
      <dgm:prSet presAssocID="{4EA63DE1-9D69-4C7E-ACBA-D03BF3051461}" presName="Name8" presStyleCnt="0"/>
      <dgm:spPr/>
    </dgm:pt>
    <dgm:pt modelId="{46B8D101-3FBC-40F8-A98F-69A061E0D679}" type="pres">
      <dgm:prSet presAssocID="{4EA63DE1-9D69-4C7E-ACBA-D03BF3051461}" presName="level" presStyleLbl="node1" presStyleIdx="2" presStyleCnt="3" custScaleY="1082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02E9F-613E-4841-89BD-D7EDC9B5B07E}" type="pres">
      <dgm:prSet presAssocID="{4EA63DE1-9D69-4C7E-ACBA-D03BF30514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4FCAF7-AF81-423B-8638-79A4070CBF0D}" type="presOf" srcId="{4EA63DE1-9D69-4C7E-ACBA-D03BF3051461}" destId="{23802E9F-613E-4841-89BD-D7EDC9B5B07E}" srcOrd="1" destOrd="0" presId="urn:microsoft.com/office/officeart/2005/8/layout/pyramid3"/>
    <dgm:cxn modelId="{FC160E39-2443-44B5-9622-E2704A3AA683}" type="presOf" srcId="{686E0CCF-21FD-4D00-B31F-78ACCC40B21F}" destId="{99C88A86-CD1F-4DC2-B041-DBFDD7A3635E}" srcOrd="1" destOrd="0" presId="urn:microsoft.com/office/officeart/2005/8/layout/pyramid3"/>
    <dgm:cxn modelId="{D2F64083-F15F-4FC3-A248-8C1E62AB970A}" type="presOf" srcId="{92AC6FA8-11F5-4153-9F15-606A7E8ACF74}" destId="{D895EE15-B1D3-4200-BF18-0D1845B08365}" srcOrd="0" destOrd="0" presId="urn:microsoft.com/office/officeart/2005/8/layout/pyramid3"/>
    <dgm:cxn modelId="{F90C318B-69F6-49B0-8D2E-30E985BB91FA}" type="presOf" srcId="{30FAA68E-0533-422C-8974-904224EBECEE}" destId="{47A302D7-268D-4EA6-A39A-2051B6B420BA}" srcOrd="0" destOrd="0" presId="urn:microsoft.com/office/officeart/2005/8/layout/pyramid3"/>
    <dgm:cxn modelId="{1F81FFE7-57A5-47E6-9235-7FCA8ED902D8}" srcId="{30FAA68E-0533-422C-8974-904224EBECEE}" destId="{686E0CCF-21FD-4D00-B31F-78ACCC40B21F}" srcOrd="1" destOrd="0" parTransId="{4B5D3F29-16CC-498C-8311-D118B0AA3052}" sibTransId="{1010B0E5-9868-4123-A163-030CB829FF52}"/>
    <dgm:cxn modelId="{6E69C938-C675-4FE8-BCE8-FBFAC270ECDF}" type="presOf" srcId="{686E0CCF-21FD-4D00-B31F-78ACCC40B21F}" destId="{28FDE4A1-0611-4136-83C6-E6357E9EB5C8}" srcOrd="0" destOrd="0" presId="urn:microsoft.com/office/officeart/2005/8/layout/pyramid3"/>
    <dgm:cxn modelId="{7961636A-3128-4701-B3DC-27C4B707B69C}" srcId="{30FAA68E-0533-422C-8974-904224EBECEE}" destId="{4EA63DE1-9D69-4C7E-ACBA-D03BF3051461}" srcOrd="2" destOrd="0" parTransId="{367EB568-0389-4EE8-B44B-C53B4DF24368}" sibTransId="{79FA2ACE-8FE1-4B60-AFB0-CE18BB05C227}"/>
    <dgm:cxn modelId="{5BD31B4E-1984-4CA4-8615-97D01D511414}" type="presOf" srcId="{4EA63DE1-9D69-4C7E-ACBA-D03BF3051461}" destId="{46B8D101-3FBC-40F8-A98F-69A061E0D679}" srcOrd="0" destOrd="0" presId="urn:microsoft.com/office/officeart/2005/8/layout/pyramid3"/>
    <dgm:cxn modelId="{7F540F08-1E1C-4B16-AF83-0F6E1797040E}" type="presOf" srcId="{92AC6FA8-11F5-4153-9F15-606A7E8ACF74}" destId="{4BACAE7A-A0CC-4277-934E-C44AA86C03E4}" srcOrd="1" destOrd="0" presId="urn:microsoft.com/office/officeart/2005/8/layout/pyramid3"/>
    <dgm:cxn modelId="{7C435479-7A80-49EF-9D11-BF2F8AFDE267}" srcId="{30FAA68E-0533-422C-8974-904224EBECEE}" destId="{92AC6FA8-11F5-4153-9F15-606A7E8ACF74}" srcOrd="0" destOrd="0" parTransId="{8BCD6C58-C887-4DF7-8E41-4FAA9947F770}" sibTransId="{B9203C1B-F420-4BBD-BC4B-6AE15EBCDE71}"/>
    <dgm:cxn modelId="{184839AB-4F70-421D-88B2-E7E55386E177}" type="presParOf" srcId="{47A302D7-268D-4EA6-A39A-2051B6B420BA}" destId="{EEC269CA-A813-476D-AB2E-295C4967191D}" srcOrd="0" destOrd="0" presId="urn:microsoft.com/office/officeart/2005/8/layout/pyramid3"/>
    <dgm:cxn modelId="{03FFF0FC-18D3-4AC4-B51E-80907484AA9A}" type="presParOf" srcId="{EEC269CA-A813-476D-AB2E-295C4967191D}" destId="{D895EE15-B1D3-4200-BF18-0D1845B08365}" srcOrd="0" destOrd="0" presId="urn:microsoft.com/office/officeart/2005/8/layout/pyramid3"/>
    <dgm:cxn modelId="{21DA1E42-15F0-4EF3-9358-5A2479E28682}" type="presParOf" srcId="{EEC269CA-A813-476D-AB2E-295C4967191D}" destId="{4BACAE7A-A0CC-4277-934E-C44AA86C03E4}" srcOrd="1" destOrd="0" presId="urn:microsoft.com/office/officeart/2005/8/layout/pyramid3"/>
    <dgm:cxn modelId="{312A2C24-0595-449E-AF7A-92BE8330EF1E}" type="presParOf" srcId="{47A302D7-268D-4EA6-A39A-2051B6B420BA}" destId="{A5450D06-709C-4A0A-8EFC-542E3A3442C5}" srcOrd="1" destOrd="0" presId="urn:microsoft.com/office/officeart/2005/8/layout/pyramid3"/>
    <dgm:cxn modelId="{D906D5CA-88B2-479A-ADFA-C043479823BE}" type="presParOf" srcId="{A5450D06-709C-4A0A-8EFC-542E3A3442C5}" destId="{28FDE4A1-0611-4136-83C6-E6357E9EB5C8}" srcOrd="0" destOrd="0" presId="urn:microsoft.com/office/officeart/2005/8/layout/pyramid3"/>
    <dgm:cxn modelId="{44B09847-A626-4A9A-94ED-EF7C267C7049}" type="presParOf" srcId="{A5450D06-709C-4A0A-8EFC-542E3A3442C5}" destId="{99C88A86-CD1F-4DC2-B041-DBFDD7A3635E}" srcOrd="1" destOrd="0" presId="urn:microsoft.com/office/officeart/2005/8/layout/pyramid3"/>
    <dgm:cxn modelId="{E672437A-5238-4AE5-BB4A-BBAF29E05100}" type="presParOf" srcId="{47A302D7-268D-4EA6-A39A-2051B6B420BA}" destId="{6F0E6CB8-CCAA-4342-89A2-3D8209C58A55}" srcOrd="2" destOrd="0" presId="urn:microsoft.com/office/officeart/2005/8/layout/pyramid3"/>
    <dgm:cxn modelId="{A80CB89F-D798-4B65-B854-930BF753838A}" type="presParOf" srcId="{6F0E6CB8-CCAA-4342-89A2-3D8209C58A55}" destId="{46B8D101-3FBC-40F8-A98F-69A061E0D679}" srcOrd="0" destOrd="0" presId="urn:microsoft.com/office/officeart/2005/8/layout/pyramid3"/>
    <dgm:cxn modelId="{04085FC7-8982-4486-8BDB-B560E439442C}" type="presParOf" srcId="{6F0E6CB8-CCAA-4342-89A2-3D8209C58A55}" destId="{23802E9F-613E-4841-89BD-D7EDC9B5B07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5EE15-B1D3-4200-BF18-0D1845B08365}">
      <dsp:nvSpPr>
        <dsp:cNvPr id="0" name=""/>
        <dsp:cNvSpPr/>
      </dsp:nvSpPr>
      <dsp:spPr>
        <a:xfrm rot="10800000">
          <a:off x="0" y="0"/>
          <a:ext cx="4863480" cy="1396855"/>
        </a:xfrm>
        <a:prstGeom prst="trapezoid">
          <a:avLst>
            <a:gd name="adj" fmla="val 564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SaaS</a:t>
          </a:r>
          <a:endParaRPr lang="en-US" sz="4200" kern="1200" dirty="0"/>
        </a:p>
      </dsp:txBody>
      <dsp:txXfrm rot="-10800000">
        <a:off x="851108" y="0"/>
        <a:ext cx="3161262" cy="1396855"/>
      </dsp:txXfrm>
    </dsp:sp>
    <dsp:sp modelId="{28FDE4A1-0611-4136-83C6-E6357E9EB5C8}">
      <dsp:nvSpPr>
        <dsp:cNvPr id="0" name=""/>
        <dsp:cNvSpPr/>
      </dsp:nvSpPr>
      <dsp:spPr>
        <a:xfrm rot="10800000">
          <a:off x="788793" y="1396855"/>
          <a:ext cx="3285892" cy="1396855"/>
        </a:xfrm>
        <a:prstGeom prst="trapezoid">
          <a:avLst>
            <a:gd name="adj" fmla="val 56469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PaaS</a:t>
          </a:r>
          <a:endParaRPr lang="en-US" sz="4200" kern="1200" dirty="0"/>
        </a:p>
      </dsp:txBody>
      <dsp:txXfrm rot="-10800000">
        <a:off x="1363824" y="1396855"/>
        <a:ext cx="2135830" cy="1396855"/>
      </dsp:txXfrm>
    </dsp:sp>
    <dsp:sp modelId="{46B8D101-3FBC-40F8-A98F-69A061E0D679}">
      <dsp:nvSpPr>
        <dsp:cNvPr id="0" name=""/>
        <dsp:cNvSpPr/>
      </dsp:nvSpPr>
      <dsp:spPr>
        <a:xfrm rot="10800000">
          <a:off x="1577587" y="2793711"/>
          <a:ext cx="1708305" cy="1512598"/>
        </a:xfrm>
        <a:prstGeom prst="trapezoid">
          <a:avLst>
            <a:gd name="adj" fmla="val 56469"/>
          </a:avLst>
        </a:prstGeom>
        <a:solidFill>
          <a:srgbClr val="FF99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IaaS</a:t>
          </a:r>
        </a:p>
      </dsp:txBody>
      <dsp:txXfrm rot="-10800000">
        <a:off x="1577587" y="2793711"/>
        <a:ext cx="1708305" cy="1512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85800" y="2355273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Introduction to Cloud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Vendors Across Spectrum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185732" y="1704102"/>
          <a:ext cx="4863480" cy="4306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2"/>
          <p:cNvSpPr>
            <a:spLocks noChangeArrowheads="1"/>
          </p:cNvSpPr>
          <p:nvPr/>
        </p:nvSpPr>
        <p:spPr bwMode="auto">
          <a:xfrm rot="1980000">
            <a:off x="5501859" y="4069466"/>
            <a:ext cx="419100" cy="1259417"/>
          </a:xfrm>
          <a:prstGeom prst="curvedLeftArrow">
            <a:avLst>
              <a:gd name="adj1" fmla="val 54091"/>
              <a:gd name="adj2" fmla="val 1081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1980000">
            <a:off x="6326204" y="2483121"/>
            <a:ext cx="419100" cy="1259417"/>
          </a:xfrm>
          <a:prstGeom prst="curvedLeftArrow">
            <a:avLst>
              <a:gd name="adj1" fmla="val 54091"/>
              <a:gd name="adj2" fmla="val 1081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9300000">
            <a:off x="2445468" y="2402670"/>
            <a:ext cx="419100" cy="1259417"/>
          </a:xfrm>
          <a:prstGeom prst="curvedLeftArrow">
            <a:avLst>
              <a:gd name="adj1" fmla="val 54091"/>
              <a:gd name="adj2" fmla="val 1081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rot="9300000">
            <a:off x="3268359" y="3878945"/>
            <a:ext cx="419100" cy="1259417"/>
          </a:xfrm>
          <a:prstGeom prst="curvedLeftArrow">
            <a:avLst>
              <a:gd name="adj1" fmla="val 54091"/>
              <a:gd name="adj2" fmla="val 1081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Amazon Web Servic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3657" y="4618037"/>
            <a:ext cx="1562100" cy="571501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40835" y="4465637"/>
            <a:ext cx="1706792" cy="55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http://www.eucalyptus.com/themes/eucalyptus/img/eucalyptus_logo_awh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5427" y="4999037"/>
            <a:ext cx="1672070" cy="681608"/>
          </a:xfrm>
          <a:prstGeom prst="rect">
            <a:avLst/>
          </a:prstGeom>
          <a:noFill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38027" y="5151437"/>
            <a:ext cx="1403648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5857" y="3094037"/>
            <a:ext cx="1157486" cy="89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3733" y="1705372"/>
            <a:ext cx="123104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1657" y="5456237"/>
            <a:ext cx="2028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180109" y="4297660"/>
            <a:ext cx="265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0109" y="2929508"/>
            <a:ext cx="1937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1682" y="4297660"/>
            <a:ext cx="273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87650" y="2929508"/>
            <a:ext cx="1845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7" descr="http://www.springsource.com/files/uploads/all/images/CloudFoundry/VMW-LGO-CloudFoundry-217-square-300x300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68857" y="3017837"/>
            <a:ext cx="1080120" cy="1080120"/>
          </a:xfrm>
          <a:prstGeom prst="rect">
            <a:avLst/>
          </a:prstGeom>
          <a:noFill/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52227" y="3361557"/>
            <a:ext cx="1694985" cy="4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9" descr="http://www.wired.com/images_blogs/epicenter/2010/09/google_app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32379" y="1633365"/>
            <a:ext cx="1601048" cy="1193702"/>
          </a:xfrm>
          <a:prstGeom prst="rect">
            <a:avLst/>
          </a:prstGeom>
          <a:noFill/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855" y="4694237"/>
            <a:ext cx="1547664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Layers - Visibility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090" y="1168258"/>
            <a:ext cx="6493692" cy="487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Deployment Models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109" y="1537854"/>
            <a:ext cx="8461615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Public Cloud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Fine grained, self-service cloud available over the internet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Community Cloud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Shared infrastructure between similar organizations to avail benefits of scale and overlap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Hybrid Cloud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Multiple clouds used together in any way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Private Cloud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Operated and used by a single organization – setup internally or co-located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635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Private Clouds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364" name="Picture 4" descr="http://www.enterpriseirregulars.com/wordpress/wp-content/uploads/2011/06/private-clou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1548" y="2621973"/>
            <a:ext cx="2924175" cy="23145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0109" y="1537854"/>
            <a:ext cx="54171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Implement cloud services on dedicated resources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Pooled resources, Elastic, Self-Service, Customizable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Examples: </a:t>
            </a:r>
          </a:p>
          <a:p>
            <a:pPr marL="1257300" lvl="3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4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Microsoft Azure</a:t>
            </a:r>
          </a:p>
          <a:p>
            <a:pPr marL="1257300" lvl="3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4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Cloud.com</a:t>
            </a:r>
          </a:p>
          <a:p>
            <a:pPr marL="1257300" lvl="3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4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Eucalyptus</a:t>
            </a:r>
          </a:p>
          <a:p>
            <a:pPr marL="1257300" lvl="3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4"/>
              </a:buBlip>
              <a:defRPr/>
            </a:pP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OpenStack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  <a:p>
            <a:pPr lvl="2" eaLnBrk="1">
              <a:spcAft>
                <a:spcPts val="900"/>
              </a:spcAft>
              <a:buClr>
                <a:schemeClr val="bg1"/>
              </a:buClr>
              <a:buSzPct val="110000"/>
              <a:buFont typeface="Times New Roman" pitchFamily="16" charset="0"/>
              <a:buBlip>
                <a:blip r:embed="rId5"/>
              </a:buBlip>
              <a:defRPr/>
            </a:pPr>
            <a:endParaRPr lang="en-US" dirty="0" smtClean="0"/>
          </a:p>
          <a:p>
            <a:pPr marL="342900" lvl="1" indent="-342900" eaLnBrk="1">
              <a:lnSpc>
                <a:spcPct val="100000"/>
              </a:lnSpc>
              <a:spcAft>
                <a:spcPts val="1425"/>
              </a:spcAft>
              <a:buClr>
                <a:schemeClr val="bg1"/>
              </a:buClr>
              <a:buSzPct val="110000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Private -&gt; Public Spectrum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blogs.pcmag.com/miller/assets_c/2010/10/Slicing%20Cloud%20Horizontally-thumb-450x330-165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589" y="1290494"/>
            <a:ext cx="7578432" cy="4754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Storage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109" y="1246909"/>
            <a:ext cx="86036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110000"/>
              <a:buBlip>
                <a:blip r:embed="rId2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Storage – attractive to store in the cloud</a:t>
            </a:r>
          </a:p>
          <a:p>
            <a:pPr marL="342900" lvl="1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110000"/>
              <a:buBlip>
                <a:blip r:embed="rId2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Populated &amp; consumed in the cloud</a:t>
            </a:r>
          </a:p>
          <a:p>
            <a:pPr marL="342900" lvl="1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110000"/>
              <a:buBlip>
                <a:blip r:embed="rId2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Enterprise usage increasing</a:t>
            </a:r>
          </a:p>
          <a:p>
            <a:pPr lvl="2" eaLnBrk="1">
              <a:spcAft>
                <a:spcPts val="600"/>
              </a:spcAft>
              <a:buClr>
                <a:schemeClr val="bg1"/>
              </a:buClr>
              <a:buSzPct val="85000"/>
              <a:buFont typeface="Times New Roman" pitchFamily="16" charset="0"/>
              <a:buBlip>
                <a:blip r:embed="rId3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No management overhead, backups, disaster recovery</a:t>
            </a:r>
          </a:p>
          <a:p>
            <a:pPr lvl="2" eaLnBrk="1">
              <a:spcAft>
                <a:spcPts val="600"/>
              </a:spcAft>
              <a:buClr>
                <a:schemeClr val="bg1"/>
              </a:buClr>
              <a:buSzPct val="85000"/>
              <a:buFont typeface="Times New Roman" pitchFamily="16" charset="0"/>
              <a:buBlip>
                <a:blip r:embed="rId3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Amazon S3 provides all in 11-15 cents/GB/month </a:t>
            </a:r>
          </a:p>
          <a:p>
            <a:pPr lvl="2" eaLnBrk="1">
              <a:spcAft>
                <a:spcPts val="600"/>
              </a:spcAft>
              <a:buClr>
                <a:schemeClr val="bg1"/>
              </a:buClr>
              <a:buSzPct val="85000"/>
              <a:buFont typeface="Times New Roman" pitchFamily="16" charset="0"/>
              <a:buBlip>
                <a:blip r:embed="rId3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Pricing to the tune of $5 per month for unlimited storage</a:t>
            </a:r>
          </a:p>
          <a:p>
            <a:pPr eaLnBrk="1">
              <a:spcAft>
                <a:spcPts val="600"/>
              </a:spcAft>
              <a:buClr>
                <a:schemeClr val="bg1"/>
              </a:buClr>
              <a:buSzPct val="90000"/>
              <a:buBlip>
                <a:blip r:embed="rId2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 High consumer penetration</a:t>
            </a:r>
          </a:p>
          <a:p>
            <a:pPr marL="342900" lvl="1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90000"/>
              <a:buBlip>
                <a:blip r:embed="rId2"/>
              </a:buBlip>
              <a:defRPr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Examples</a:t>
            </a:r>
          </a:p>
          <a:p>
            <a:pPr marL="1200150" lvl="3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85000"/>
              <a:buBlip>
                <a:blip r:embed="rId3"/>
              </a:buBlip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Amazon S3,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Rackspace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CloudFiles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1200150" lvl="3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85000"/>
              <a:buBlip>
                <a:blip r:embed="rId3"/>
              </a:buBlip>
              <a:defRPr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Carbonite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Mozy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1200150" lvl="3" indent="-342900" eaLnBrk="1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85000"/>
              <a:buBlip>
                <a:blip r:embed="rId3"/>
              </a:buBlip>
              <a:defRPr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DropBox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64" y="2812473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Economics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386" y="1163781"/>
            <a:ext cx="8031450" cy="474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390" y="1151558"/>
            <a:ext cx="8634091" cy="4805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Effects of Cloud Paradigm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047137"/>
            <a:ext cx="8742218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hangingPunct="1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Economies of scale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5-7 times decrease in cost as compared to data </a:t>
            </a:r>
            <a:r>
              <a:rPr lang="en-GB" sz="2400" dirty="0" err="1" smtClean="0">
                <a:latin typeface="Calibri" pitchFamily="34" charset="0"/>
                <a:cs typeface="Calibri" pitchFamily="34" charset="0"/>
              </a:rPr>
              <a:t>centers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 hangingPunct="1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Pay as you go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1 hour of Amazon EC2 can cost as less as 8.5 cents or 4 rupees!</a:t>
            </a:r>
          </a:p>
          <a:p>
            <a:pPr marL="342900" lvl="1" indent="-342900" hangingPunct="1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No CAPEX, only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OPEX</a:t>
            </a:r>
          </a:p>
          <a:p>
            <a:pPr marL="342900" lvl="1" indent="-342900" hangingPunct="1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Higher utilization &amp; automation – lower TCO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 hangingPunct="1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Agility: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 Practically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infinite scalability – go from 1 machine to 1000 in an hour!</a:t>
            </a:r>
          </a:p>
          <a:p>
            <a:pPr marL="800100" lvl="2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That is fast provisioning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!</a:t>
            </a:r>
            <a:endParaRPr lang="en-GB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Computing in a Nutshell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440864"/>
            <a:ext cx="874221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Next generation of computing after Mainframe, Personal computers, Client-Server and the Web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New platform &amp; delivery model providing dynamically scalable &amp; often virtualized resources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 CAPEX, only OPEX</a:t>
            </a:r>
          </a:p>
          <a:p>
            <a:pPr marL="798513" lvl="1" indent="-341313">
              <a:spcAft>
                <a:spcPts val="6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1000 servers for 1 hour = 1 server for 1000 hours!</a:t>
            </a:r>
          </a:p>
          <a:p>
            <a:pPr marL="341313" indent="-341313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Commoditization of IT</a:t>
            </a:r>
            <a:endParaRPr lang="en-GB" sz="2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Economies of Scale</a:t>
            </a:r>
          </a:p>
          <a:p>
            <a:pPr marL="341313" indent="-341313" eaLnBrk="1" hangingPunct="1">
              <a:spcAft>
                <a:spcPts val="6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algn="ctr" eaLnBrk="1" hangingPunct="1">
              <a:spcAft>
                <a:spcPts val="600"/>
              </a:spcAft>
              <a:buSzPct val="9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Agility – Accessibility – Elasticity – </a:t>
            </a: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On-Demand</a:t>
            </a:r>
            <a:endParaRPr lang="en-US" sz="2600" u="sng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Seeds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137139"/>
            <a:ext cx="874221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Software matured over the last 2 decades</a:t>
            </a:r>
          </a:p>
          <a:p>
            <a:pPr marL="798513" lvl="1" indent="-341313">
              <a:spcAft>
                <a:spcPts val="9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Especially virtualization &amp; scalable distributed systems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Leading to onset of cheaper consumer hardware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Large companies like Amazon &amp; Google had spare capacity</a:t>
            </a:r>
          </a:p>
          <a:p>
            <a:pPr marL="798513" lvl="1" indent="-341313">
              <a:spcAft>
                <a:spcPts val="9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Actual reason for Amazon’s public cloud offering</a:t>
            </a:r>
          </a:p>
          <a:p>
            <a:pPr marL="341313" indent="-341313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Economies of Scale</a:t>
            </a:r>
          </a:p>
          <a:p>
            <a:pPr marL="798513" lvl="1" indent="-341313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Amazon, Google, Microsoft have huge </a:t>
            </a: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data-</a:t>
            </a:r>
            <a:r>
              <a:rPr lang="en-GB" sz="23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centers</a:t>
            </a:r>
            <a:endParaRPr lang="en-GB" sz="23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98513" lvl="1" indent="-341313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Hundreds of thousands of servers</a:t>
            </a:r>
          </a:p>
          <a:p>
            <a:pPr marL="798513" lvl="1" indent="-341313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5x-7x reduction in IT costs</a:t>
            </a:r>
          </a:p>
          <a:p>
            <a:pPr marL="798513" lvl="1" indent="-341313">
              <a:spcAft>
                <a:spcPts val="900"/>
              </a:spcAft>
              <a:buSzPct val="9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Reduced administrator costs with 10-20x reduction in per server admin costs 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24937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Virtualization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923418"/>
            <a:ext cx="4544291" cy="558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Consolidation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Reduce TCO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Business Continuity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Increase efficiency &amp; agility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Server, Storage, Network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Leading Vendors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23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vSphere</a:t>
            </a: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vCenter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Citrix: </a:t>
            </a:r>
            <a:r>
              <a:rPr lang="en-GB" sz="23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Xen</a:t>
            </a:r>
            <a:endParaRPr lang="en-GB" sz="23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KVM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Cisco: Unified Computing System (UCS)</a:t>
            </a:r>
          </a:p>
          <a:p>
            <a:pPr marL="798513" lvl="1" indent="-341313">
              <a:spcAft>
                <a:spcPts val="3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Hyper-V</a:t>
            </a:r>
          </a:p>
        </p:txBody>
      </p:sp>
      <p:pic>
        <p:nvPicPr>
          <p:cNvPr id="1026" name="Picture 2" descr="http://svhostingblog.com/wp-content/uploads/2010/09/virtualizati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45673"/>
            <a:ext cx="4209761" cy="2886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Stack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19200"/>
            <a:ext cx="5181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Infrastructure-as-a-Service (IaaS)</a:t>
            </a:r>
          </a:p>
          <a:p>
            <a:pPr marL="798513" lvl="1" indent="-341313">
              <a:spcAft>
                <a:spcPts val="9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Utility Computing</a:t>
            </a:r>
          </a:p>
          <a:p>
            <a:pPr marL="798513" lvl="1" indent="-341313">
              <a:spcAft>
                <a:spcPts val="9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Service provider owns &amp; maintains the equipment</a:t>
            </a: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Platform-as-a-Service (</a:t>
            </a:r>
            <a:r>
              <a:rPr lang="en-GB" sz="2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PaaS</a:t>
            </a: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798513" lvl="1" indent="-341313">
              <a:spcAft>
                <a:spcPts val="9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Computing platform &amp; software stack as a service</a:t>
            </a:r>
            <a:endParaRPr lang="en-GB" sz="2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1313" indent="-341313" eaLnBrk="1" hangingPunct="1">
              <a:spcAft>
                <a:spcPts val="900"/>
              </a:spcAft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Software-as-a-Service (</a:t>
            </a:r>
            <a:r>
              <a:rPr lang="en-GB" sz="2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SaaS</a:t>
            </a:r>
            <a:r>
              <a:rPr lang="en-GB" sz="2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798513" lvl="1" indent="-341313">
              <a:spcAft>
                <a:spcPts val="900"/>
              </a:spcAft>
              <a:buSzPct val="80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On-demand software with data hosted by the vendor</a:t>
            </a:r>
            <a:endParaRPr lang="en-GB" sz="2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8686" y="1427163"/>
            <a:ext cx="3009900" cy="4079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Infrastructure-as-a-Service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19200"/>
            <a:ext cx="874221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Pay-as-you-go Virtualized Resources – CPU, Storage, Network</a:t>
            </a:r>
          </a:p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Infrastructure management services &amp; tools</a:t>
            </a:r>
          </a:p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Application cannot dynamically scale on-demand</a:t>
            </a:r>
          </a:p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Local Server moved into  the cloud – managing, patching, securing, monitoring is still a responsibility</a:t>
            </a:r>
          </a:p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Extremely flexible</a:t>
            </a:r>
          </a:p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Very little vendor lock-in</a:t>
            </a:r>
          </a:p>
          <a:p>
            <a:pPr eaLnBrk="1">
              <a:spcAft>
                <a:spcPts val="900"/>
              </a:spcAft>
              <a:buSzPct val="88000"/>
              <a:buBlip>
                <a:blip r:embed="rId2"/>
              </a:buBlip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 Examples: Amazon EC2, Terremark vCloud,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GoGrid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Cloud,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Rackspace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Platform-as-a-Service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19200"/>
            <a:ext cx="8742218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Scalable platform, hosted framework to develop and deploy applications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Development language and platform decided by vendor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No infrastructure management headaches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No licensing concerns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Scalability &amp; availability are managed by the vendor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Little flexibility – limited to choices provided by vendor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Vendor lock-in concerns</a:t>
            </a:r>
          </a:p>
          <a:p>
            <a:pPr marL="342900" lvl="1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Examples: Google AppEngine, Microsoft Azure,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Heroku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Software-as-a-Service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09" y="1219200"/>
            <a:ext cx="8742218" cy="577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Consumer facing – Business oriented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Business layer is provided – extensions can be written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Very similar to traditional hosting but with cloud models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Consumed over the web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No flexibility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Almost complete vendor lock-in unless vendor follows standards for data extraction</a:t>
            </a:r>
          </a:p>
          <a:p>
            <a:pPr marL="342900" lvl="1" indent="-342900" eaLnBrk="1">
              <a:lnSpc>
                <a:spcPct val="100000"/>
              </a:lnSpc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2"/>
              </a:buBlip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Examples: </a:t>
            </a:r>
          </a:p>
          <a:p>
            <a:pPr marL="1257300" lvl="3" indent="-342900">
              <a:spcAft>
                <a:spcPts val="900"/>
              </a:spcAft>
              <a:buClr>
                <a:schemeClr val="bg1"/>
              </a:buClr>
              <a:buSzPct val="88000"/>
              <a:buBlip>
                <a:blip r:embed="rId3"/>
              </a:buBlip>
              <a:defRPr/>
            </a:pP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SalesForce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Google Apps, Box.net, ZOHO, Microsoft Office 365</a:t>
            </a:r>
          </a:p>
          <a:p>
            <a:pPr lvl="2" eaLnBrk="1">
              <a:spcAft>
                <a:spcPts val="900"/>
              </a:spcAft>
              <a:buClr>
                <a:schemeClr val="bg1"/>
              </a:buClr>
              <a:buSzPct val="110000"/>
              <a:buFont typeface="Times New Roman" pitchFamily="16" charset="0"/>
              <a:buBlip>
                <a:blip r:embed="rId4"/>
              </a:buBlip>
              <a:defRPr/>
            </a:pPr>
            <a:endParaRPr lang="en-US" dirty="0" smtClean="0"/>
          </a:p>
          <a:p>
            <a:pPr marL="342900" lvl="1" indent="-342900" eaLnBrk="1">
              <a:lnSpc>
                <a:spcPct val="100000"/>
              </a:lnSpc>
              <a:spcAft>
                <a:spcPts val="1425"/>
              </a:spcAft>
              <a:buClr>
                <a:schemeClr val="bg1"/>
              </a:buClr>
              <a:buSzPct val="110000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09" y="387927"/>
            <a:ext cx="709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Spectrum</a:t>
            </a:r>
            <a:endParaRPr lang="en-IN" sz="3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36683" y="1064338"/>
            <a:ext cx="8610600" cy="5334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IaaS</a:t>
            </a:r>
            <a:r>
              <a:rPr lang="en-US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				</a:t>
            </a:r>
            <a:r>
              <a:rPr lang="en-US" sz="2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PaaS</a:t>
            </a:r>
            <a:r>
              <a:rPr lang="en-US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				</a:t>
            </a:r>
            <a:r>
              <a:rPr lang="en-US" sz="2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SaaS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60483" y="1770918"/>
            <a:ext cx="2590800" cy="2133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Amazon</a:t>
            </a: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GoGrid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Terremark</a:t>
            </a: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Rackspace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Cloud.com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Others…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232283" y="1770918"/>
            <a:ext cx="2743200" cy="2133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Force.com</a:t>
            </a: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Google AppEngine</a:t>
            </a: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Microsoft Azure</a:t>
            </a: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EngineYard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Heroku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356483" y="1770918"/>
            <a:ext cx="2743200" cy="1905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SalesForce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Google Apps</a:t>
            </a: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Microsoft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Office 365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NetSuite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Times New Roman" pitchFamily="16" charset="0"/>
              <a:buBlip>
                <a:blip r:embed="rId2"/>
              </a:buBlip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Many others….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84283" y="5837218"/>
            <a:ext cx="25146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Compute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08483" y="5837218"/>
            <a:ext cx="25146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Compute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308483" y="5227618"/>
            <a:ext cx="25146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i="1" dirty="0">
                <a:latin typeface="Calibri" pitchFamily="34" charset="0"/>
                <a:cs typeface="Calibri" pitchFamily="34" charset="0"/>
              </a:rPr>
              <a:t>App Framework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32683" y="5837218"/>
            <a:ext cx="25146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Compute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32683" y="5227618"/>
            <a:ext cx="25146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i="1" dirty="0">
                <a:latin typeface="Calibri" pitchFamily="34" charset="0"/>
                <a:cs typeface="Calibri" pitchFamily="34" charset="0"/>
              </a:rPr>
              <a:t>App Framework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432683" y="4604168"/>
            <a:ext cx="2514600" cy="457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i="1" dirty="0">
                <a:latin typeface="Calibri" pitchFamily="34" charset="0"/>
                <a:cs typeface="Calibri" pitchFamily="34" charset="0"/>
              </a:rPr>
              <a:t>Business Layer</a:t>
            </a:r>
          </a:p>
        </p:txBody>
      </p:sp>
      <p:sp>
        <p:nvSpPr>
          <p:cNvPr id="17" name="Up Arrow Callout 16"/>
          <p:cNvSpPr/>
          <p:nvPr/>
        </p:nvSpPr>
        <p:spPr bwMode="auto">
          <a:xfrm>
            <a:off x="184283" y="4770418"/>
            <a:ext cx="2438400" cy="91440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API, Connectors, Tools, Services</a:t>
            </a:r>
          </a:p>
        </p:txBody>
      </p:sp>
      <p:sp>
        <p:nvSpPr>
          <p:cNvPr id="18" name="Up Arrow Callout 17"/>
          <p:cNvSpPr/>
          <p:nvPr/>
        </p:nvSpPr>
        <p:spPr bwMode="auto">
          <a:xfrm>
            <a:off x="3308483" y="4167748"/>
            <a:ext cx="2438400" cy="91440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API, IDE, Libraries, Tools, Connectors</a:t>
            </a:r>
          </a:p>
        </p:txBody>
      </p:sp>
      <p:sp>
        <p:nvSpPr>
          <p:cNvPr id="19" name="Up Arrow Callout 18"/>
          <p:cNvSpPr/>
          <p:nvPr/>
        </p:nvSpPr>
        <p:spPr bwMode="auto">
          <a:xfrm>
            <a:off x="6432683" y="3759043"/>
            <a:ext cx="2438400" cy="68580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Application User Interface,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515</TotalTime>
  <Words>678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 Template</vt:lpstr>
      <vt:lpstr>Introduction to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Kalpak</cp:lastModifiedBy>
  <cp:revision>59</cp:revision>
  <dcterms:created xsi:type="dcterms:W3CDTF">2011-08-23T12:23:41Z</dcterms:created>
  <dcterms:modified xsi:type="dcterms:W3CDTF">2011-11-06T18:48:53Z</dcterms:modified>
</cp:coreProperties>
</file>