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3" r:id="rId1"/>
  </p:sldMasterIdLst>
  <p:notesMasterIdLst>
    <p:notesMasterId r:id="rId12"/>
  </p:notesMasterIdLst>
  <p:sldIdLst>
    <p:sldId id="256" r:id="rId2"/>
    <p:sldId id="282" r:id="rId3"/>
    <p:sldId id="283" r:id="rId4"/>
    <p:sldId id="284" r:id="rId5"/>
    <p:sldId id="281" r:id="rId6"/>
    <p:sldId id="262" r:id="rId7"/>
    <p:sldId id="286" r:id="rId8"/>
    <p:sldId id="285" r:id="rId9"/>
    <p:sldId id="287" r:id="rId10"/>
    <p:sldId id="288" r:id="rId1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27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27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27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27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27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27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27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27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27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 snapToGrid="0" snapToObjects="1"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B7A12-62E6-49E2-B3E5-F164C7B07532}" type="datetimeFigureOut">
              <a:rPr lang="en-US" smtClean="0"/>
              <a:pPr/>
              <a:t>8/28/2011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F0B73-3FA7-4B31-8377-4F66A7719EB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6369050"/>
            <a:ext cx="9144000" cy="501650"/>
          </a:xfrm>
          <a:prstGeom prst="rect">
            <a:avLst/>
          </a:prstGeom>
          <a:solidFill>
            <a:srgbClr val="008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r>
              <a:rPr lang="en-GB" sz="1200">
                <a:solidFill>
                  <a:schemeClr val="bg1"/>
                </a:solidFill>
                <a:latin typeface="Tahoma" pitchFamily="34" charset="0"/>
              </a:rPr>
              <a:t>© SpringPeople Software Private Limited, All Rights Reserved.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15213" y="187325"/>
            <a:ext cx="1531937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87325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5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27" charset="0"/>
                <a:ea typeface="ＭＳ Ｐゴシック" pitchFamily="27" charset="-128"/>
              </a:rPr>
              <a:t>Infrastructure-as-a-Service</a:t>
            </a:r>
            <a:endParaRPr lang="en-US" dirty="0" smtClean="0">
              <a:latin typeface="Calibri" pitchFamily="27" charset="0"/>
              <a:ea typeface="ＭＳ Ｐゴシック" pitchFamily="27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8475" y="3470565"/>
            <a:ext cx="4389725" cy="2379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109" y="387927"/>
            <a:ext cx="709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Hybrid / Federated Clouds</a:t>
            </a:r>
            <a:endParaRPr lang="en-IN" sz="36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Cloud 4"/>
          <p:cNvSpPr/>
          <p:nvPr/>
        </p:nvSpPr>
        <p:spPr bwMode="auto">
          <a:xfrm>
            <a:off x="239713" y="3398838"/>
            <a:ext cx="2971800" cy="2209800"/>
          </a:xfrm>
          <a:prstGeom prst="cloud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Cloud 5"/>
          <p:cNvSpPr/>
          <p:nvPr/>
        </p:nvSpPr>
        <p:spPr bwMode="auto">
          <a:xfrm>
            <a:off x="6107113" y="3322638"/>
            <a:ext cx="2773651" cy="2286000"/>
          </a:xfrm>
          <a:prstGeom prst="cloud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ounded Rectangle 6"/>
          <p:cNvSpPr/>
          <p:nvPr/>
        </p:nvSpPr>
        <p:spPr bwMode="auto">
          <a:xfrm>
            <a:off x="662273" y="3953018"/>
            <a:ext cx="1981200" cy="381000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>
                <a:latin typeface="+mn-lt"/>
              </a:rPr>
              <a:t>Management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662273" y="4486418"/>
            <a:ext cx="1981200" cy="609600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>
                <a:latin typeface="+mn-lt"/>
              </a:rPr>
              <a:t>Virtualization Infrastructure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6460398" y="3856038"/>
            <a:ext cx="1981200" cy="381000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>
                <a:latin typeface="+mn-lt"/>
              </a:rPr>
              <a:t>Management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6460398" y="4389438"/>
            <a:ext cx="1981200" cy="609600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>
                <a:latin typeface="+mn-lt"/>
              </a:rPr>
              <a:t>Virtualization Infrastructure</a:t>
            </a:r>
          </a:p>
        </p:txBody>
      </p:sp>
      <p:sp>
        <p:nvSpPr>
          <p:cNvPr id="11" name="Left-Right Arrow 10"/>
          <p:cNvSpPr/>
          <p:nvPr/>
        </p:nvSpPr>
        <p:spPr bwMode="auto">
          <a:xfrm>
            <a:off x="3190728" y="4237038"/>
            <a:ext cx="2971800" cy="685800"/>
          </a:xfrm>
          <a:prstGeom prst="leftRightArrow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200" b="1" dirty="0">
                <a:solidFill>
                  <a:schemeClr val="bg1"/>
                </a:solidFill>
                <a:latin typeface="+mn-lt"/>
              </a:rPr>
              <a:t>Bridge</a:t>
            </a:r>
          </a:p>
        </p:txBody>
      </p:sp>
      <p:sp>
        <p:nvSpPr>
          <p:cNvPr id="12" name="Cloud 11"/>
          <p:cNvSpPr/>
          <p:nvPr/>
        </p:nvSpPr>
        <p:spPr bwMode="auto">
          <a:xfrm>
            <a:off x="2643458" y="1112838"/>
            <a:ext cx="4191000" cy="2895600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662273" y="5684838"/>
            <a:ext cx="2438400" cy="609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2200" b="1" dirty="0">
                <a:solidFill>
                  <a:srgbClr val="002060"/>
                </a:solidFill>
              </a:rPr>
              <a:t>Public Clouds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4811713" y="1722438"/>
            <a:ext cx="1676400" cy="457200"/>
          </a:xfrm>
          <a:prstGeom prst="round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n-lt"/>
              </a:rPr>
              <a:t>OS Images</a:t>
            </a:r>
          </a:p>
        </p:txBody>
      </p:sp>
      <p:sp>
        <p:nvSpPr>
          <p:cNvPr id="15" name="Rounded Rectangle 14"/>
          <p:cNvSpPr/>
          <p:nvPr/>
        </p:nvSpPr>
        <p:spPr bwMode="auto">
          <a:xfrm>
            <a:off x="5081873" y="3100963"/>
            <a:ext cx="838200" cy="457200"/>
          </a:xfrm>
          <a:prstGeom prst="round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n-lt"/>
              </a:rPr>
              <a:t>Data</a:t>
            </a:r>
          </a:p>
        </p:txBody>
      </p:sp>
      <p:sp>
        <p:nvSpPr>
          <p:cNvPr id="16" name="Rounded Rectangle 15"/>
          <p:cNvSpPr/>
          <p:nvPr/>
        </p:nvSpPr>
        <p:spPr bwMode="auto">
          <a:xfrm>
            <a:off x="6259513" y="5684838"/>
            <a:ext cx="2819400" cy="609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2200" b="1" dirty="0">
                <a:solidFill>
                  <a:srgbClr val="002060"/>
                </a:solidFill>
              </a:rPr>
              <a:t>Private Clouds</a:t>
            </a:r>
          </a:p>
        </p:txBody>
      </p:sp>
      <p:sp>
        <p:nvSpPr>
          <p:cNvPr id="17" name="Rounded Rectangle 16"/>
          <p:cNvSpPr/>
          <p:nvPr/>
        </p:nvSpPr>
        <p:spPr bwMode="auto">
          <a:xfrm>
            <a:off x="3211513" y="1874838"/>
            <a:ext cx="1447800" cy="838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2200" b="1" dirty="0">
                <a:solidFill>
                  <a:srgbClr val="002060"/>
                </a:solidFill>
              </a:rPr>
              <a:t>Hybrid Cloud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4811713" y="2401308"/>
            <a:ext cx="1676400" cy="457200"/>
          </a:xfrm>
          <a:prstGeom prst="round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000" dirty="0">
                <a:latin typeface="+mn-lt"/>
              </a:rPr>
              <a:t>Applications</a:t>
            </a:r>
          </a:p>
        </p:txBody>
      </p:sp>
      <p:sp>
        <p:nvSpPr>
          <p:cNvPr id="19" name="Rounded Rectangle 18"/>
          <p:cNvSpPr/>
          <p:nvPr/>
        </p:nvSpPr>
        <p:spPr bwMode="auto">
          <a:xfrm>
            <a:off x="3329273" y="3100963"/>
            <a:ext cx="1219200" cy="457200"/>
          </a:xfrm>
          <a:prstGeom prst="round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n-lt"/>
              </a:rPr>
              <a:t>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109" y="387927"/>
            <a:ext cx="709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IaaS Vendors</a:t>
            </a:r>
            <a:endParaRPr lang="en-IN" sz="36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0109" y="1440864"/>
            <a:ext cx="8742218" cy="378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>
              <a:spcAft>
                <a:spcPts val="600"/>
              </a:spcAft>
              <a:buClr>
                <a:schemeClr val="tx2">
                  <a:lumMod val="75000"/>
                </a:schemeClr>
              </a:buClr>
              <a:buSzPct val="75000"/>
              <a:buBlip>
                <a:blip r:embed="rId2"/>
              </a:buBlip>
            </a:pPr>
            <a:r>
              <a:rPr lang="en-US" sz="28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dirty="0" smtClean="0">
                <a:latin typeface="Calibri" pitchFamily="34" charset="0"/>
                <a:cs typeface="Calibri" pitchFamily="34" charset="0"/>
              </a:rPr>
              <a:t>Amazon AWS</a:t>
            </a:r>
          </a:p>
          <a:p>
            <a:pPr eaLnBrk="1">
              <a:spcAft>
                <a:spcPts val="600"/>
              </a:spcAft>
              <a:buClr>
                <a:schemeClr val="tx2">
                  <a:lumMod val="75000"/>
                </a:schemeClr>
              </a:buClr>
              <a:buSzPct val="75000"/>
              <a:buBlip>
                <a:blip r:embed="rId2"/>
              </a:buBlip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dirty="0" err="1" smtClean="0">
                <a:latin typeface="Calibri" pitchFamily="34" charset="0"/>
                <a:cs typeface="Calibri" pitchFamily="34" charset="0"/>
              </a:rPr>
              <a:t>Rackspace</a:t>
            </a:r>
            <a:endParaRPr lang="en-US" sz="2600" dirty="0" smtClean="0">
              <a:latin typeface="Calibri" pitchFamily="34" charset="0"/>
              <a:cs typeface="Calibri" pitchFamily="34" charset="0"/>
            </a:endParaRPr>
          </a:p>
          <a:p>
            <a:pPr eaLnBrk="1">
              <a:spcAft>
                <a:spcPts val="600"/>
              </a:spcAft>
              <a:buClr>
                <a:schemeClr val="tx2">
                  <a:lumMod val="75000"/>
                </a:schemeClr>
              </a:buClr>
              <a:buSzPct val="75000"/>
              <a:buBlip>
                <a:blip r:embed="rId2"/>
              </a:buBlip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dirty="0" err="1" smtClean="0">
                <a:latin typeface="Calibri" pitchFamily="34" charset="0"/>
                <a:cs typeface="Calibri" pitchFamily="34" charset="0"/>
              </a:rPr>
              <a:t>Gogrid</a:t>
            </a:r>
            <a:endParaRPr lang="en-US" sz="2600" dirty="0" smtClean="0">
              <a:latin typeface="Calibri" pitchFamily="34" charset="0"/>
              <a:cs typeface="Calibri" pitchFamily="34" charset="0"/>
            </a:endParaRPr>
          </a:p>
          <a:p>
            <a:pPr eaLnBrk="1">
              <a:spcAft>
                <a:spcPts val="600"/>
              </a:spcAft>
              <a:buClr>
                <a:schemeClr val="tx2">
                  <a:lumMod val="75000"/>
                </a:schemeClr>
              </a:buClr>
              <a:buSzPct val="75000"/>
              <a:buBlip>
                <a:blip r:embed="rId2"/>
              </a:buBlip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 Terremark</a:t>
            </a:r>
          </a:p>
          <a:p>
            <a:pPr eaLnBrk="1">
              <a:spcAft>
                <a:spcPts val="600"/>
              </a:spcAft>
              <a:buClr>
                <a:schemeClr val="tx2">
                  <a:lumMod val="75000"/>
                </a:schemeClr>
              </a:buClr>
              <a:buSzPct val="75000"/>
              <a:buBlip>
                <a:blip r:embed="rId2"/>
              </a:buBlip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dirty="0" err="1" smtClean="0">
                <a:latin typeface="Calibri" pitchFamily="34" charset="0"/>
                <a:cs typeface="Calibri" pitchFamily="34" charset="0"/>
              </a:rPr>
              <a:t>Softlayer</a:t>
            </a:r>
            <a:endParaRPr lang="en-US" sz="2600" dirty="0" smtClean="0">
              <a:latin typeface="Calibri" pitchFamily="34" charset="0"/>
              <a:cs typeface="Calibri" pitchFamily="34" charset="0"/>
            </a:endParaRPr>
          </a:p>
          <a:p>
            <a:pPr eaLnBrk="1">
              <a:spcAft>
                <a:spcPts val="600"/>
              </a:spcAft>
              <a:buClr>
                <a:schemeClr val="tx2">
                  <a:lumMod val="75000"/>
                </a:schemeClr>
              </a:buClr>
              <a:buSzPct val="75000"/>
              <a:buBlip>
                <a:blip r:embed="rId2"/>
              </a:buBlip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dirty="0" smtClean="0">
                <a:latin typeface="Calibri" pitchFamily="34" charset="0"/>
                <a:cs typeface="Calibri" pitchFamily="34" charset="0"/>
              </a:rPr>
              <a:t>Indian Market</a:t>
            </a:r>
            <a:endParaRPr lang="en-US" sz="2600" dirty="0" smtClean="0">
              <a:latin typeface="Calibri" pitchFamily="34" charset="0"/>
              <a:cs typeface="Calibri" pitchFamily="34" charset="0"/>
            </a:endParaRPr>
          </a:p>
          <a:p>
            <a:pPr lvl="1" eaLnBrk="1">
              <a:spcAft>
                <a:spcPts val="200"/>
              </a:spcAft>
              <a:buSzPct val="75000"/>
              <a:buBlip>
                <a:blip r:embed="rId3"/>
              </a:buBlip>
            </a:pPr>
            <a:r>
              <a:rPr lang="en-US" sz="2500" dirty="0" smtClean="0">
                <a:latin typeface="Calibri" pitchFamily="34" charset="0"/>
                <a:cs typeface="Calibri" pitchFamily="34" charset="0"/>
              </a:rPr>
              <a:t> Netmagic</a:t>
            </a:r>
            <a:endParaRPr lang="en-US" sz="2500" dirty="0" smtClean="0">
              <a:latin typeface="Calibri" pitchFamily="34" charset="0"/>
              <a:cs typeface="Calibri" pitchFamily="34" charset="0"/>
            </a:endParaRPr>
          </a:p>
          <a:p>
            <a:pPr lvl="1" eaLnBrk="1">
              <a:spcAft>
                <a:spcPts val="200"/>
              </a:spcAft>
              <a:buSzPct val="75000"/>
              <a:buBlip>
                <a:blip r:embed="rId3"/>
              </a:buBlip>
            </a:pPr>
            <a:r>
              <a:rPr lang="en-US" sz="2500" dirty="0" smtClean="0">
                <a:latin typeface="Calibri" pitchFamily="34" charset="0"/>
                <a:cs typeface="Calibri" pitchFamily="34" charset="0"/>
              </a:rPr>
              <a:t> Tata </a:t>
            </a:r>
            <a:r>
              <a:rPr lang="en-US" sz="2500" dirty="0" err="1" smtClean="0">
                <a:latin typeface="Calibri" pitchFamily="34" charset="0"/>
                <a:cs typeface="Calibri" pitchFamily="34" charset="0"/>
              </a:rPr>
              <a:t>InstaCloud</a:t>
            </a:r>
            <a:endParaRPr lang="en-US" sz="250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109" y="387927"/>
            <a:ext cx="709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IaaS Considerations - 1</a:t>
            </a:r>
            <a:endParaRPr lang="en-IN" sz="36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0109" y="1163764"/>
            <a:ext cx="874221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>
              <a:lnSpc>
                <a:spcPct val="100000"/>
              </a:lnSpc>
              <a:spcAft>
                <a:spcPts val="400"/>
              </a:spcAft>
              <a:buBlip>
                <a:blip r:embed="rId2"/>
              </a:buBlip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 Support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&amp;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HelpDesk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lvl="1" eaLnBrk="1">
              <a:lnSpc>
                <a:spcPct val="100000"/>
              </a:lnSpc>
              <a:spcAft>
                <a:spcPts val="400"/>
              </a:spcAft>
              <a:buSzPct val="85000"/>
              <a:buFont typeface="Times New Roman" pitchFamily="16" charset="0"/>
              <a:buBlip>
                <a:blip r:embed="rId3"/>
              </a:buBlip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 email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, phone, 24x7</a:t>
            </a:r>
          </a:p>
          <a:p>
            <a:pPr eaLnBrk="1">
              <a:lnSpc>
                <a:spcPct val="100000"/>
              </a:lnSpc>
              <a:spcAft>
                <a:spcPts val="400"/>
              </a:spcAft>
              <a:buBlip>
                <a:blip r:embed="rId2"/>
              </a:buBlip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 Hardware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&amp; Performance</a:t>
            </a:r>
          </a:p>
          <a:p>
            <a:pPr eaLnBrk="1">
              <a:lnSpc>
                <a:spcPct val="100000"/>
              </a:lnSpc>
              <a:spcAft>
                <a:spcPts val="400"/>
              </a:spcAft>
              <a:buBlip>
                <a:blip r:embed="rId2"/>
              </a:buBlip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 Operating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System Support</a:t>
            </a:r>
          </a:p>
          <a:p>
            <a:pPr lvl="1" eaLnBrk="1">
              <a:lnSpc>
                <a:spcPct val="100000"/>
              </a:lnSpc>
              <a:spcAft>
                <a:spcPts val="400"/>
              </a:spcAft>
              <a:buSzPct val="85000"/>
              <a:buFont typeface="Times New Roman" pitchFamily="16" charset="0"/>
              <a:buBlip>
                <a:blip r:embed="rId3"/>
              </a:buBlip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 Distribution 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versions and range of support</a:t>
            </a:r>
          </a:p>
          <a:p>
            <a:pPr lvl="1" eaLnBrk="1">
              <a:lnSpc>
                <a:spcPct val="100000"/>
              </a:lnSpc>
              <a:spcAft>
                <a:spcPts val="400"/>
              </a:spcAft>
              <a:buSzPct val="85000"/>
              <a:buFont typeface="Times New Roman" pitchFamily="16" charset="0"/>
              <a:buBlip>
                <a:blip r:embed="rId3"/>
              </a:buBlip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 Imaging 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of server?</a:t>
            </a:r>
          </a:p>
          <a:p>
            <a:pPr lvl="1" eaLnBrk="1">
              <a:lnSpc>
                <a:spcPct val="100000"/>
              </a:lnSpc>
              <a:spcAft>
                <a:spcPts val="400"/>
              </a:spcAft>
              <a:buSzPct val="85000"/>
              <a:buFont typeface="Times New Roman" pitchFamily="16" charset="0"/>
              <a:buBlip>
                <a:blip r:embed="rId3"/>
              </a:buBlip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 Distribution 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and re-selling of images?</a:t>
            </a:r>
          </a:p>
          <a:p>
            <a:pPr eaLnBrk="1">
              <a:lnSpc>
                <a:spcPct val="100000"/>
              </a:lnSpc>
              <a:spcAft>
                <a:spcPts val="400"/>
              </a:spcAft>
              <a:buBlip>
                <a:blip r:embed="rId2"/>
              </a:buBlip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 Software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availability and partner network</a:t>
            </a:r>
          </a:p>
          <a:p>
            <a:pPr lvl="1" eaLnBrk="1">
              <a:lnSpc>
                <a:spcPct val="100000"/>
              </a:lnSpc>
              <a:spcAft>
                <a:spcPts val="400"/>
              </a:spcAft>
              <a:buSzPct val="85000"/>
              <a:buFont typeface="Times New Roman" pitchFamily="16" charset="0"/>
              <a:buBlip>
                <a:blip r:embed="rId3"/>
              </a:buBlip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Middleware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?</a:t>
            </a:r>
          </a:p>
          <a:p>
            <a:pPr lvl="1" eaLnBrk="1">
              <a:lnSpc>
                <a:spcPct val="100000"/>
              </a:lnSpc>
              <a:spcAft>
                <a:spcPts val="400"/>
              </a:spcAft>
              <a:buSzPct val="85000"/>
              <a:buFont typeface="Times New Roman" pitchFamily="16" charset="0"/>
              <a:buBlip>
                <a:blip r:embed="rId3"/>
              </a:buBlip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 Database 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layer?</a:t>
            </a:r>
          </a:p>
          <a:p>
            <a:pPr lvl="1" eaLnBrk="1">
              <a:lnSpc>
                <a:spcPct val="100000"/>
              </a:lnSpc>
              <a:spcAft>
                <a:spcPts val="400"/>
              </a:spcAft>
              <a:buSzPct val="85000"/>
              <a:buFont typeface="Times New Roman" pitchFamily="16" charset="0"/>
              <a:buBlip>
                <a:blip r:embed="rId3"/>
              </a:buBlip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 For 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example, Amazon EC2 has partnered with IBM, Symantec, Microsoft, </a:t>
            </a:r>
            <a:r>
              <a:rPr lang="en-US" sz="2200" dirty="0" err="1" smtClean="0">
                <a:latin typeface="Calibri" pitchFamily="34" charset="0"/>
                <a:cs typeface="Calibri" pitchFamily="34" charset="0"/>
              </a:rPr>
              <a:t>Redhat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, Oracle, etc. to provide a wide variety of pre-packaged software</a:t>
            </a:r>
          </a:p>
          <a:p>
            <a:pPr eaLnBrk="1">
              <a:lnSpc>
                <a:spcPct val="100000"/>
              </a:lnSpc>
              <a:spcAft>
                <a:spcPts val="400"/>
              </a:spcAft>
              <a:buFont typeface="Times New Roman" pitchFamily="16" charset="0"/>
              <a:buBlip>
                <a:blip r:embed="rId4"/>
              </a:buBlip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eaLnBrk="1">
              <a:lnSpc>
                <a:spcPct val="100000"/>
              </a:lnSpc>
              <a:spcAft>
                <a:spcPts val="400"/>
              </a:spcAft>
              <a:buFont typeface="Times New Roman" pitchFamily="16" charset="0"/>
              <a:buBlip>
                <a:blip r:embed="rId4"/>
              </a:buBlip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109" y="387927"/>
            <a:ext cx="709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IaaS Considerations - 2</a:t>
            </a:r>
            <a:endParaRPr lang="en-IN" sz="36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0109" y="1163764"/>
            <a:ext cx="874221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>
              <a:lnSpc>
                <a:spcPct val="100000"/>
              </a:lnSpc>
              <a:spcAft>
                <a:spcPts val="800"/>
              </a:spcAft>
              <a:buBlip>
                <a:blip r:embed="rId2"/>
              </a:buBlip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 APIs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/ Ecosystem</a:t>
            </a:r>
          </a:p>
          <a:p>
            <a:pPr lvl="1" eaLnBrk="1">
              <a:lnSpc>
                <a:spcPct val="100000"/>
              </a:lnSpc>
              <a:spcAft>
                <a:spcPts val="800"/>
              </a:spcAft>
              <a:buSzPct val="85000"/>
              <a:buFont typeface="Times New Roman" pitchFamily="16" charset="0"/>
              <a:buBlip>
                <a:blip r:embed="rId3"/>
              </a:buBlip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 Bindings 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in various languages – maintenance, backward compatibility</a:t>
            </a:r>
          </a:p>
          <a:p>
            <a:pPr lvl="1" eaLnBrk="1">
              <a:lnSpc>
                <a:spcPct val="100000"/>
              </a:lnSpc>
              <a:spcAft>
                <a:spcPts val="800"/>
              </a:spcAft>
              <a:buSzPct val="85000"/>
              <a:buFont typeface="Times New Roman" pitchFamily="16" charset="0"/>
              <a:buBlip>
                <a:blip r:embed="rId3"/>
              </a:buBlip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 Tools 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and ecosystem</a:t>
            </a:r>
          </a:p>
          <a:p>
            <a:pPr eaLnBrk="1">
              <a:lnSpc>
                <a:spcPct val="100000"/>
              </a:lnSpc>
              <a:spcAft>
                <a:spcPts val="800"/>
              </a:spcAft>
              <a:buBlip>
                <a:blip r:embed="rId2"/>
              </a:buBlip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 Licensing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lvl="1" eaLnBrk="1">
              <a:lnSpc>
                <a:spcPct val="100000"/>
              </a:lnSpc>
              <a:spcAft>
                <a:spcPts val="800"/>
              </a:spcAft>
              <a:buSzPct val="85000"/>
              <a:buFont typeface="Times New Roman" pitchFamily="16" charset="0"/>
              <a:buBlip>
                <a:blip r:embed="rId3"/>
              </a:buBlip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 Can be a problem</a:t>
            </a:r>
            <a:endParaRPr lang="en-US" sz="2200" dirty="0" smtClean="0">
              <a:latin typeface="Calibri" pitchFamily="34" charset="0"/>
              <a:cs typeface="Calibri" pitchFamily="34" charset="0"/>
            </a:endParaRPr>
          </a:p>
          <a:p>
            <a:pPr lvl="1" eaLnBrk="1">
              <a:lnSpc>
                <a:spcPct val="100000"/>
              </a:lnSpc>
              <a:spcAft>
                <a:spcPts val="800"/>
              </a:spcAft>
              <a:buSzPct val="85000"/>
              <a:buFont typeface="Times New Roman" pitchFamily="16" charset="0"/>
              <a:buBlip>
                <a:blip r:embed="rId3"/>
              </a:buBlip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 Brings 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limitations to cloud migration</a:t>
            </a:r>
          </a:p>
          <a:p>
            <a:pPr lvl="1" eaLnBrk="1">
              <a:lnSpc>
                <a:spcPct val="100000"/>
              </a:lnSpc>
              <a:spcAft>
                <a:spcPts val="800"/>
              </a:spcAft>
              <a:buSzPct val="85000"/>
              <a:buFont typeface="Times New Roman" pitchFamily="16" charset="0"/>
              <a:buBlip>
                <a:blip r:embed="rId3"/>
              </a:buBlip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 Ex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: IBM </a:t>
            </a:r>
            <a:r>
              <a:rPr lang="en-US" sz="2200" dirty="0" err="1" smtClean="0">
                <a:latin typeface="Calibri" pitchFamily="34" charset="0"/>
                <a:cs typeface="Calibri" pitchFamily="34" charset="0"/>
              </a:rPr>
              <a:t>Websphere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 clustering not available on EC2</a:t>
            </a:r>
          </a:p>
          <a:p>
            <a:pPr lvl="1" eaLnBrk="1">
              <a:lnSpc>
                <a:spcPct val="100000"/>
              </a:lnSpc>
              <a:spcAft>
                <a:spcPts val="800"/>
              </a:spcAft>
              <a:buSzPct val="85000"/>
              <a:buFont typeface="Times New Roman" pitchFamily="16" charset="0"/>
              <a:buBlip>
                <a:blip r:embed="rId3"/>
              </a:buBlip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 Ex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: Windows licenses cannot be migrated from local datacenter to cloud</a:t>
            </a:r>
          </a:p>
          <a:p>
            <a:pPr eaLnBrk="1">
              <a:lnSpc>
                <a:spcPct val="100000"/>
              </a:lnSpc>
              <a:spcAft>
                <a:spcPts val="800"/>
              </a:spcAft>
              <a:buBlip>
                <a:blip r:embed="rId2"/>
              </a:buBlip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 Other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services</a:t>
            </a:r>
          </a:p>
          <a:p>
            <a:pPr lvl="1" eaLnBrk="1">
              <a:lnSpc>
                <a:spcPct val="100000"/>
              </a:lnSpc>
              <a:spcAft>
                <a:spcPts val="800"/>
              </a:spcAft>
              <a:buSzPct val="85000"/>
              <a:buFont typeface="Times New Roman" pitchFamily="16" charset="0"/>
              <a:buBlip>
                <a:blip r:embed="rId3"/>
              </a:buBlip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 Databases 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storage, backups, monitoring, auto-scaling, load-balancing, messaging, etc.</a:t>
            </a:r>
            <a:endParaRPr lang="en-US" sz="220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109" y="387927"/>
            <a:ext cx="709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GoGrid</a:t>
            </a:r>
            <a:endParaRPr lang="en-IN" sz="36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1891" y="1385455"/>
            <a:ext cx="7930072" cy="3671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80109" y="5056909"/>
            <a:ext cx="8742218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>
              <a:spcAft>
                <a:spcPts val="600"/>
              </a:spcAft>
              <a:buClr>
                <a:schemeClr val="tx2">
                  <a:lumMod val="75000"/>
                </a:schemeClr>
              </a:buClr>
              <a:buSzPct val="75000"/>
              <a:buBlip>
                <a:blip r:embed="rId3"/>
              </a:buBlip>
            </a:pPr>
            <a:r>
              <a:rPr lang="en-US" sz="28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Vertical RAM Scaling</a:t>
            </a:r>
          </a:p>
          <a:p>
            <a:pPr eaLnBrk="1">
              <a:spcAft>
                <a:spcPts val="600"/>
              </a:spcAft>
              <a:buClr>
                <a:schemeClr val="tx2">
                  <a:lumMod val="75000"/>
                </a:schemeClr>
              </a:buClr>
              <a:buSzPct val="75000"/>
              <a:buBlip>
                <a:blip r:embed="rId3"/>
              </a:buBlip>
            </a:pPr>
            <a:r>
              <a:rPr lang="en-US" sz="28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Hardware firewall</a:t>
            </a:r>
            <a:endParaRPr lang="en-US" sz="260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109" y="387927"/>
            <a:ext cx="709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IaaS Service APIs</a:t>
            </a:r>
            <a:endParaRPr lang="en-IN" sz="36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0109" y="1094505"/>
            <a:ext cx="461356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1313" indent="-341313" eaLnBrk="1" fontAlgn="auto" hangingPunct="1">
              <a:spcAft>
                <a:spcPts val="300"/>
              </a:spcAft>
              <a:buClr>
                <a:schemeClr val="accent3"/>
              </a:buClr>
              <a:buSzPct val="90000"/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Let’s look at </a:t>
            </a:r>
            <a:r>
              <a:rPr lang="en-GB" sz="2400" dirty="0" err="1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GoGrid</a:t>
            </a:r>
            <a:r>
              <a:rPr lang="en-GB" sz="2400" dirty="0" err="1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’s</a:t>
            </a:r>
            <a:r>
              <a:rPr lang="en-GB" sz="24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APIs</a:t>
            </a:r>
            <a:endParaRPr lang="en-GB" sz="2400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marL="741363" lvl="1" indent="-341313" eaLnBrk="1" fontAlgn="auto" hangingPunct="1">
              <a:spcAft>
                <a:spcPts val="300"/>
              </a:spcAft>
              <a:buSzPct val="90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2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Server Methods</a:t>
            </a:r>
          </a:p>
          <a:p>
            <a:pPr marL="1198563" lvl="2" indent="-341313" fontAlgn="auto">
              <a:spcAft>
                <a:spcPts val="0"/>
              </a:spcAft>
              <a:buSzPct val="90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List servers</a:t>
            </a:r>
          </a:p>
          <a:p>
            <a:pPr marL="1198563" lvl="2" indent="-341313" fontAlgn="auto">
              <a:spcAft>
                <a:spcPts val="0"/>
              </a:spcAft>
              <a:buSzPct val="90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Get server</a:t>
            </a:r>
          </a:p>
          <a:p>
            <a:pPr marL="1198563" lvl="2" indent="-341313" fontAlgn="auto">
              <a:spcAft>
                <a:spcPts val="0"/>
              </a:spcAft>
              <a:buSzPct val="90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Add servers</a:t>
            </a:r>
          </a:p>
          <a:p>
            <a:pPr marL="1198563" lvl="2" indent="-341313" fontAlgn="auto">
              <a:spcAft>
                <a:spcPts val="0"/>
              </a:spcAft>
              <a:buSzPct val="90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Edit server</a:t>
            </a:r>
          </a:p>
          <a:p>
            <a:pPr marL="1198563" lvl="2" indent="-341313" fontAlgn="auto">
              <a:spcAft>
                <a:spcPts val="0"/>
              </a:spcAft>
              <a:buSzPct val="90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Delete server</a:t>
            </a:r>
          </a:p>
          <a:p>
            <a:pPr marL="1198563" lvl="2" indent="-341313" fontAlgn="auto">
              <a:spcAft>
                <a:spcPts val="0"/>
              </a:spcAft>
              <a:buSzPct val="90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Start, stop or restart server</a:t>
            </a:r>
          </a:p>
          <a:p>
            <a:pPr marL="741363" lvl="1" indent="-341313" fontAlgn="auto">
              <a:spcAft>
                <a:spcPts val="300"/>
              </a:spcAft>
              <a:buSzPct val="90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2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Server Image Methods</a:t>
            </a:r>
          </a:p>
          <a:p>
            <a:pPr marL="1198563" lvl="2" indent="-341313" fontAlgn="auto">
              <a:spcAft>
                <a:spcPts val="0"/>
              </a:spcAft>
              <a:buSzPct val="90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List Images</a:t>
            </a:r>
          </a:p>
          <a:p>
            <a:pPr marL="1198563" lvl="2" indent="-341313" fontAlgn="auto">
              <a:spcAft>
                <a:spcPts val="0"/>
              </a:spcAft>
              <a:buSzPct val="90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Get Image</a:t>
            </a:r>
          </a:p>
          <a:p>
            <a:pPr marL="1198563" lvl="2" indent="-341313" fontAlgn="auto">
              <a:spcAft>
                <a:spcPts val="0"/>
              </a:spcAft>
              <a:buSzPct val="90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Edit Image</a:t>
            </a:r>
          </a:p>
          <a:p>
            <a:pPr marL="1198563" lvl="2" indent="-341313" fontAlgn="auto">
              <a:spcAft>
                <a:spcPts val="0"/>
              </a:spcAft>
              <a:buSzPct val="90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Save Image</a:t>
            </a:r>
          </a:p>
          <a:p>
            <a:pPr marL="1198563" lvl="2" indent="-341313" fontAlgn="auto">
              <a:spcAft>
                <a:spcPts val="0"/>
              </a:spcAft>
              <a:buSzPct val="90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Delete Image</a:t>
            </a:r>
          </a:p>
          <a:p>
            <a:pPr marL="1198563" lvl="2" indent="-341313" fontAlgn="auto">
              <a:spcAft>
                <a:spcPts val="0"/>
              </a:spcAft>
              <a:buSzPct val="90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Restore Image</a:t>
            </a:r>
            <a:endParaRPr lang="en-GB" sz="2200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30436" y="1505328"/>
            <a:ext cx="4613564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1363" lvl="1" indent="-341313" eaLnBrk="1" fontAlgn="auto" hangingPunct="1">
              <a:spcAft>
                <a:spcPts val="300"/>
              </a:spcAft>
              <a:buSzPct val="90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200" b="1" dirty="0" err="1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Loadbalancer</a:t>
            </a:r>
            <a:r>
              <a:rPr lang="en-GB" sz="22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Methods</a:t>
            </a:r>
          </a:p>
          <a:p>
            <a:pPr marL="1198563" lvl="2" indent="-341313" fontAlgn="auto">
              <a:spcAft>
                <a:spcPts val="0"/>
              </a:spcAft>
              <a:buSzPct val="90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List</a:t>
            </a:r>
          </a:p>
          <a:p>
            <a:pPr marL="1198563" lvl="2" indent="-341313" fontAlgn="auto">
              <a:spcAft>
                <a:spcPts val="0"/>
              </a:spcAft>
              <a:buSzPct val="90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Get</a:t>
            </a:r>
          </a:p>
          <a:p>
            <a:pPr marL="1198563" lvl="2" indent="-341313" fontAlgn="auto">
              <a:spcAft>
                <a:spcPts val="0"/>
              </a:spcAft>
              <a:buSzPct val="90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Add</a:t>
            </a:r>
          </a:p>
          <a:p>
            <a:pPr marL="1198563" lvl="2" indent="-341313" fontAlgn="auto">
              <a:spcAft>
                <a:spcPts val="0"/>
              </a:spcAft>
              <a:buSzPct val="90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Edit</a:t>
            </a:r>
          </a:p>
          <a:p>
            <a:pPr marL="1198563" lvl="2" indent="-341313" fontAlgn="auto">
              <a:spcAft>
                <a:spcPts val="0"/>
              </a:spcAft>
              <a:buSzPct val="90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Delete</a:t>
            </a:r>
          </a:p>
          <a:p>
            <a:pPr marL="741363" lvl="1" indent="-341313" fontAlgn="auto">
              <a:spcAft>
                <a:spcPts val="300"/>
              </a:spcAft>
              <a:buSzPct val="90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2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IP Methods</a:t>
            </a:r>
          </a:p>
          <a:p>
            <a:pPr marL="1198563" lvl="2" indent="-341313" fontAlgn="auto">
              <a:spcAft>
                <a:spcPts val="0"/>
              </a:spcAft>
              <a:buSzPct val="90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List all unassigned, assigned, private &amp; public </a:t>
            </a:r>
            <a:r>
              <a:rPr lang="en-GB" sz="2200" dirty="0" err="1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Ips</a:t>
            </a:r>
            <a:endParaRPr lang="en-GB" sz="2200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marL="741363" lvl="1" indent="-341313" fontAlgn="auto">
              <a:spcAft>
                <a:spcPts val="0"/>
              </a:spcAft>
              <a:buSzPct val="90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2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Utility</a:t>
            </a:r>
          </a:p>
          <a:p>
            <a:pPr marL="1198563" lvl="2" indent="-341313" fontAlgn="auto">
              <a:spcAft>
                <a:spcPts val="0"/>
              </a:spcAft>
              <a:buSzPct val="90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Lookup Lists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109" y="387927"/>
            <a:ext cx="709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Terremark APIs</a:t>
            </a:r>
            <a:endParaRPr lang="en-IN" sz="36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4909" y="1551709"/>
            <a:ext cx="8009703" cy="3833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461673" y="273050"/>
            <a:ext cx="7435418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Let’s compare IaaS Platforms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93943" y="1200377"/>
          <a:ext cx="8781040" cy="4119767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170301"/>
                <a:gridCol w="942282"/>
                <a:gridCol w="1186184"/>
                <a:gridCol w="1096454"/>
                <a:gridCol w="1483437"/>
                <a:gridCol w="967460"/>
                <a:gridCol w="967461"/>
                <a:gridCol w="967461"/>
              </a:tblGrid>
              <a:tr h="999361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OS Support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Disk Persistence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Choice of resources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Tools / Ecosystem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Hosting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Services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Perform-</a:t>
                      </a: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ance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8466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Amazon AWS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Good but not flexible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Yes &amp; No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Medium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Extensive – by a long way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Ideal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Extensive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R="0" marT="0" marB="0" anchor="ctr"/>
                </a:tc>
              </a:tr>
              <a:tr h="65097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Rackspace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Limited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Limited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Good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Good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Very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</a:rPr>
                        <a:t> Limited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R="0" marT="0" marB="0" anchor="ctr"/>
                </a:tc>
              </a:tr>
              <a:tr h="92254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GoGrid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Limited but growing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Limited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Medium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Good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Limited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R="0" marT="0" marB="0" anchor="ctr"/>
                </a:tc>
              </a:tr>
              <a:tr h="70022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Terremark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Extensive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&amp; Flexible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Extensive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Very limited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Not good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Limited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R="0" marT="0" marB="0"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93943" y="5341938"/>
            <a:ext cx="9688511" cy="1143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1">
              <a:lnSpc>
                <a:spcPct val="104000"/>
              </a:lnSpc>
              <a:spcAft>
                <a:spcPts val="900"/>
              </a:spcAft>
              <a:buClr>
                <a:schemeClr val="bg1"/>
              </a:buClr>
              <a:buSzPct val="85000"/>
              <a:buFont typeface="Times New Roman" pitchFamily="16" charset="0"/>
              <a:buBlip>
                <a:blip r:embed="rId2"/>
              </a:buBlip>
              <a:defRPr/>
            </a:pPr>
            <a:r>
              <a:rPr lang="en-US" dirty="0">
                <a:solidFill>
                  <a:srgbClr val="000080"/>
                </a:solidFill>
                <a:latin typeface="Calibri" pitchFamily="34" charset="0"/>
                <a:ea typeface="+mn-ea"/>
                <a:cs typeface="Calibri" pitchFamily="34" charset="0"/>
              </a:rPr>
              <a:t>Performance needs to be tested for various applications across vendors.</a:t>
            </a:r>
          </a:p>
          <a:p>
            <a:pPr lvl="1">
              <a:lnSpc>
                <a:spcPct val="104000"/>
              </a:lnSpc>
              <a:spcAft>
                <a:spcPts val="900"/>
              </a:spcAft>
              <a:buClr>
                <a:schemeClr val="bg1"/>
              </a:buClr>
              <a:buSzPct val="85000"/>
              <a:buFont typeface="Times New Roman" pitchFamily="16" charset="0"/>
              <a:buBlip>
                <a:blip r:embed="rId2"/>
              </a:buBlip>
              <a:defRPr/>
            </a:pPr>
            <a:r>
              <a:rPr lang="en-US" dirty="0">
                <a:solidFill>
                  <a:srgbClr val="000080"/>
                </a:solidFill>
                <a:latin typeface="Calibri" pitchFamily="34" charset="0"/>
                <a:ea typeface="+mn-ea"/>
                <a:cs typeface="Calibri" pitchFamily="34" charset="0"/>
              </a:rPr>
              <a:t>Lot of variation depending on CPU, network or disk bound application.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109" y="387927"/>
            <a:ext cx="709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AWS Management Portal</a:t>
            </a:r>
            <a:endParaRPr lang="en-IN" sz="36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6369" y="1144735"/>
            <a:ext cx="8415338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Presentation Template">
      <a:majorFont>
        <a:latin typeface=""/>
        <a:ea typeface="ＭＳ Ｐゴシック"/>
        <a:cs typeface="ＭＳ Ｐゴシック"/>
      </a:majorFont>
      <a:minorFont>
        <a:latin typeface="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</Template>
  <TotalTime>927</TotalTime>
  <Words>371</Words>
  <Application>Microsoft Office PowerPoint</Application>
  <PresentationFormat>On-screen Show (4:3)</PresentationFormat>
  <Paragraphs>119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Presentation Template</vt:lpstr>
      <vt:lpstr>Infrastructure-as-a-Service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Kalpak</dc:creator>
  <cp:lastModifiedBy>Kalpak</cp:lastModifiedBy>
  <cp:revision>69</cp:revision>
  <dcterms:created xsi:type="dcterms:W3CDTF">2011-08-23T12:23:41Z</dcterms:created>
  <dcterms:modified xsi:type="dcterms:W3CDTF">2011-08-28T18:06:01Z</dcterms:modified>
</cp:coreProperties>
</file>