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24"/>
  </p:notes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71" r:id="rId10"/>
    <p:sldId id="272" r:id="rId11"/>
    <p:sldId id="267" r:id="rId12"/>
    <p:sldId id="273" r:id="rId13"/>
    <p:sldId id="274" r:id="rId14"/>
    <p:sldId id="268" r:id="rId15"/>
    <p:sldId id="275" r:id="rId16"/>
    <p:sldId id="276" r:id="rId17"/>
    <p:sldId id="269" r:id="rId18"/>
    <p:sldId id="270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 snapToGrid="0" snapToObjects="1">
      <p:cViewPr>
        <p:scale>
          <a:sx n="81" d="100"/>
          <a:sy n="81" d="100"/>
        </p:scale>
        <p:origin x="-828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B7A12-62E6-49E2-B3E5-F164C7B07532}" type="datetimeFigureOut">
              <a:rPr lang="en-US" smtClean="0"/>
              <a:pPr/>
              <a:t>11/7/2011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F0B73-3FA7-4B31-8377-4F66A7719EB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804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>
                <a:solidFill>
                  <a:schemeClr val="bg1"/>
                </a:solidFill>
                <a:latin typeface="Tahoma" pitchFamily="34" charset="0"/>
              </a:rPr>
              <a:t>© SpringPeople Software Private Limited,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://aws.amazon.com/calculator" TargetMode="External"/><Relationship Id="rId4" Type="http://schemas.openxmlformats.org/officeDocument/2006/relationships/image" Target="../media/image1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27" charset="0"/>
                <a:ea typeface="ＭＳ Ｐゴシック" pitchFamily="27" charset="-128"/>
              </a:rPr>
              <a:t>Amazon Web Services Deep-Dive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Amazon Simple Storage Service - 2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364" y="1233055"/>
            <a:ext cx="8603672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 eaLnBrk="1" fontAlgn="auto" hangingPunct="1">
              <a:spcAft>
                <a:spcPts val="6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Data is stored as-is, application needs to encrypt or compress</a:t>
            </a:r>
          </a:p>
          <a:p>
            <a:pPr marL="341313" indent="-341313" eaLnBrk="1" fontAlgn="auto" hangingPunct="1">
              <a:spcAft>
                <a:spcPts val="6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Authentication is supported for objects and buckets</a:t>
            </a:r>
          </a:p>
          <a:p>
            <a:pPr marL="341313" indent="-341313" eaLnBrk="1" fontAlgn="auto" hangingPunct="1">
              <a:spcAft>
                <a:spcPts val="6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Objects can be versioned</a:t>
            </a:r>
          </a:p>
          <a:p>
            <a:pPr marL="341313" indent="-341313" eaLnBrk="1" fontAlgn="auto" hangingPunct="1">
              <a:spcAft>
                <a:spcPts val="6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Integrated with CDN</a:t>
            </a:r>
          </a:p>
          <a:p>
            <a:pPr marL="341313" indent="-341313" eaLnBrk="1" fontAlgn="auto" hangingPunct="1">
              <a:spcAft>
                <a:spcPts val="6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BitTorrent</a:t>
            </a: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protocol interface available for high-scale distribution</a:t>
            </a:r>
          </a:p>
          <a:p>
            <a:pPr marL="341313" indent="-341313" eaLnBrk="1" fontAlgn="auto" hangingPunct="1">
              <a:spcAft>
                <a:spcPts val="6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Media streaming support</a:t>
            </a:r>
          </a:p>
          <a:p>
            <a:pPr marL="341313" indent="-341313" eaLnBrk="1" fontAlgn="auto" hangingPunct="1">
              <a:spcAft>
                <a:spcPts val="6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AWS Import/Export can be used for large datasets to </a:t>
            </a:r>
            <a:r>
              <a:rPr lang="en-GB" sz="22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Fedex</a:t>
            </a: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disks</a:t>
            </a:r>
          </a:p>
          <a:p>
            <a:pPr marL="341313" indent="-341313" eaLnBrk="1" fontAlgn="auto" hangingPunct="1">
              <a:spcAft>
                <a:spcPts val="6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Pricing tiers for storage and bandwidth usage</a:t>
            </a:r>
          </a:p>
          <a:p>
            <a:pPr marL="341313" indent="-341313" eaLnBrk="1" fontAlgn="auto" hangingPunct="1">
              <a:spcAft>
                <a:spcPts val="6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1313" indent="-341313" eaLnBrk="1" fontAlgn="auto" hangingPunct="1">
              <a:spcAft>
                <a:spcPts val="6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1313" indent="-341313" algn="ctr" eaLnBrk="1" fontAlgn="auto" hangingPunct="1">
              <a:spcAft>
                <a:spcPts val="600"/>
              </a:spcAft>
              <a:buClr>
                <a:schemeClr val="accent3"/>
              </a:buClr>
              <a:buSzPct val="9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It stores 449 billion objects today!</a:t>
            </a:r>
          </a:p>
          <a:p>
            <a:pPr marL="341313" indent="-341313" eaLnBrk="1" fontAlgn="auto" hangingPunct="1">
              <a:spcAft>
                <a:spcPts val="0"/>
              </a:spcAft>
              <a:buClr>
                <a:schemeClr val="accent3"/>
              </a:buClr>
              <a:buSzPct val="36000"/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741363" lvl="1" indent="-341313" fontAlgn="auto">
              <a:spcAft>
                <a:spcPts val="300"/>
              </a:spcAft>
              <a:buSzPct val="9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Amazon Relational Database Service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364" y="1233055"/>
            <a:ext cx="8603672" cy="470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 fontAlgn="auto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Manages </a:t>
            </a:r>
            <a:r>
              <a:rPr lang="en-GB" sz="2400" dirty="0" err="1" smtClean="0">
                <a:latin typeface="Calibri" pitchFamily="34" charset="0"/>
                <a:cs typeface="Calibri" pitchFamily="34" charset="0"/>
              </a:rPr>
              <a:t>MySQL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or Oracle database in the cloud!</a:t>
            </a:r>
          </a:p>
          <a:p>
            <a:pPr marL="741363" lvl="1" indent="-341313" fontAlgn="auto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AWS provides the patching, backups, recovery, redundancy</a:t>
            </a:r>
          </a:p>
          <a:p>
            <a:pPr marL="741363" lvl="1" indent="-341313" fontAlgn="auto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Provision capacity or storage on the fly with no downtime</a:t>
            </a:r>
          </a:p>
          <a:p>
            <a:pPr marL="741363" lvl="1" indent="-341313" fontAlgn="auto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Monitoring of database instances and connections</a:t>
            </a:r>
          </a:p>
          <a:p>
            <a:pPr marL="741363" lvl="1" indent="-341313" fontAlgn="auto">
              <a:spcAft>
                <a:spcPts val="300"/>
              </a:spcAft>
              <a:buSzPct val="9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1313" indent="-341313" fontAlgn="auto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Replication</a:t>
            </a:r>
          </a:p>
          <a:p>
            <a:pPr marL="741363" lvl="1" indent="-341313" fontAlgn="auto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Multi-AZ deployments</a:t>
            </a:r>
          </a:p>
          <a:p>
            <a:pPr marL="741363" lvl="1" indent="-341313" fontAlgn="auto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Read replicas: Scale out for read</a:t>
            </a:r>
          </a:p>
          <a:p>
            <a:pPr marL="741363" lvl="1" indent="-341313" fontAlgn="auto">
              <a:spcAft>
                <a:spcPts val="300"/>
              </a:spcAft>
              <a:buSzPct val="9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     heavy applications</a:t>
            </a:r>
          </a:p>
          <a:p>
            <a:pPr marL="741363" lvl="1" indent="-341313" fontAlgn="auto">
              <a:spcAft>
                <a:spcPts val="300"/>
              </a:spcAft>
              <a:buSzPct val="9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1313" indent="-341313" fontAlgn="auto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Easily migrate existing databases</a:t>
            </a:r>
          </a:p>
          <a:p>
            <a:pPr marL="341313" indent="-341313" fontAlgn="auto">
              <a:spcAft>
                <a:spcPts val="300"/>
              </a:spcAft>
              <a:buClr>
                <a:schemeClr val="accent3"/>
              </a:buClr>
              <a:buSzPct val="9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to the cloud</a:t>
            </a:r>
          </a:p>
        </p:txBody>
      </p:sp>
      <p:pic>
        <p:nvPicPr>
          <p:cNvPr id="7170" name="Picture 2" descr="http://d1nqddva888cns.cloudfront.net/rds_ha_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90811" y="2780139"/>
            <a:ext cx="3571297" cy="35570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Amazon </a:t>
            </a:r>
            <a:r>
              <a:rPr lang="en-US" sz="3600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SimpleDB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364" y="1233055"/>
            <a:ext cx="8603672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 fontAlgn="auto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Database as a cloud web service</a:t>
            </a:r>
          </a:p>
          <a:p>
            <a:pPr marL="741363" lvl="1" indent="-341313" fontAlgn="auto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Scalable non-relational datastore</a:t>
            </a:r>
          </a:p>
          <a:p>
            <a:pPr marL="741363" lvl="1" indent="-341313" fontAlgn="auto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Create &amp; manages multiple geographically distributed replicas for availability and durability</a:t>
            </a:r>
          </a:p>
          <a:p>
            <a:pPr marL="741363" lvl="1" indent="-341313" fontAlgn="auto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Simple Data Model: Domains, Items, Attributes, Values</a:t>
            </a:r>
          </a:p>
          <a:p>
            <a:pPr marL="741363" lvl="1" indent="-341313" fontAlgn="auto">
              <a:spcAft>
                <a:spcPts val="300"/>
              </a:spcAft>
              <a:buSzPct val="9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1313" indent="-341313" fontAlgn="auto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Consistency Options</a:t>
            </a:r>
          </a:p>
          <a:p>
            <a:pPr marL="741363" lvl="1" indent="-341313" fontAlgn="auto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Eventually consistent reads: Optimize read performance but you may not get latest written data, some time lag</a:t>
            </a:r>
          </a:p>
          <a:p>
            <a:pPr marL="741363" lvl="1" indent="-341313" fontAlgn="auto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Consistent reads</a:t>
            </a:r>
          </a:p>
          <a:p>
            <a:pPr marL="741363" lvl="1" indent="-341313" fontAlgn="auto">
              <a:spcAft>
                <a:spcPts val="300"/>
              </a:spcAft>
              <a:buSzPct val="9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1313" indent="-341313" fontAlgn="auto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Provides indexing &amp; query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CloudFront</a:t>
            </a:r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(CDN)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364" y="1233055"/>
            <a:ext cx="8603672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 eaLnBrk="1" hangingPunct="1">
              <a:spcAft>
                <a:spcPts val="6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Integrated, scalable, distributed Content Delivery Network</a:t>
            </a:r>
          </a:p>
          <a:p>
            <a:pPr marL="341313" indent="-341313" eaLnBrk="1" hangingPunct="1">
              <a:spcAft>
                <a:spcPts val="6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Delivers your static and streaming content from global network of edge locations.</a:t>
            </a:r>
          </a:p>
          <a:p>
            <a:pPr marL="341313" indent="-341313" eaLnBrk="1" hangingPunct="1">
              <a:spcAft>
                <a:spcPts val="6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Improves performance and reduces load on web servers</a:t>
            </a:r>
          </a:p>
          <a:p>
            <a:pPr marL="341313" indent="-341313" eaLnBrk="1" hangingPunct="1">
              <a:spcAft>
                <a:spcPts val="6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Integrated with S3 and EC2</a:t>
            </a:r>
          </a:p>
          <a:p>
            <a:pPr marL="706438" lvl="1" indent="-341313" eaLnBrk="1" hangingPunct="1">
              <a:spcAft>
                <a:spcPts val="6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Both can be used as origin servers</a:t>
            </a:r>
          </a:p>
          <a:p>
            <a:pPr marL="341313" indent="-341313" eaLnBrk="1" hangingPunct="1">
              <a:spcAft>
                <a:spcPts val="6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Pricing depends on edge locations across the world (US, Europe, Hong Kong, Japan) – 19 edge locations today</a:t>
            </a:r>
          </a:p>
          <a:p>
            <a:pPr marL="341313" indent="-341313" eaLnBrk="1" hangingPunct="1">
              <a:spcAft>
                <a:spcPts val="6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Private content feature so that your data is not publicly accessible</a:t>
            </a:r>
          </a:p>
          <a:p>
            <a:pPr marL="341313" indent="-341313" eaLnBrk="1" hangingPunct="1">
              <a:spcAft>
                <a:spcPts val="6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Real Time Messaging Protocol used for streaming distributions unlike HTTP which is used for other normal distributions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aws.typepad.com/files/Balance_Watch_Sca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291" y="803564"/>
            <a:ext cx="6816437" cy="53039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CloudWatch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364" y="1233055"/>
            <a:ext cx="3962400" cy="499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 fontAlgn="auto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Monitoring of AWS Cloud resources in real-time</a:t>
            </a:r>
          </a:p>
          <a:p>
            <a:pPr marL="741363" lvl="1" indent="-341313" fontAlgn="auto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Basic 5-min monitoring – free</a:t>
            </a:r>
          </a:p>
          <a:p>
            <a:pPr marL="741363" lvl="1" indent="-341313" fontAlgn="auto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Detailed monitoring at 1 minute interval – charged</a:t>
            </a:r>
          </a:p>
          <a:p>
            <a:pPr marL="341313" indent="-341313" fontAlgn="auto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Create Custom Metrics</a:t>
            </a:r>
          </a:p>
          <a:p>
            <a:pPr marL="741363" lvl="1" indent="-341313" fontAlgn="auto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Messages in my MQ</a:t>
            </a:r>
          </a:p>
          <a:p>
            <a:pPr marL="741363" lvl="1" indent="-341313" fontAlgn="auto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Users in my DB</a:t>
            </a:r>
          </a:p>
          <a:p>
            <a:pPr marL="341313" indent="-341313" fontAlgn="auto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Set alarms &amp; notifications</a:t>
            </a:r>
          </a:p>
          <a:p>
            <a:pPr marL="341313" indent="-341313" fontAlgn="auto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View graphs and statistics</a:t>
            </a:r>
          </a:p>
          <a:p>
            <a:pPr marL="741363" lvl="1" indent="-341313" fontAlgn="auto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741363" lvl="1" indent="-341313" fontAlgn="auto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1508" name="Picture 4" descr="http://aws.typepad.com/files/console_4_smal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8975" y="1440873"/>
            <a:ext cx="4343400" cy="36853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CloudWatch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3554" name="Picture 2" descr="http://blog.ianbeyer.com/files/2010/02/02-21-10-AM-AW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109" y="1220179"/>
            <a:ext cx="8632536" cy="4594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Auto-Scaling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364" y="1233055"/>
            <a:ext cx="8603672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 fontAlgn="auto">
              <a:spcAft>
                <a:spcPts val="6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Scale your Amazon EC2 capacity up or down</a:t>
            </a:r>
          </a:p>
          <a:p>
            <a:pPr marL="341313" indent="-341313" fontAlgn="auto">
              <a:spcAft>
                <a:spcPts val="6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Triggers</a:t>
            </a:r>
          </a:p>
          <a:p>
            <a:pPr marL="741363" lvl="1" indent="-341313" fontAlgn="auto">
              <a:spcAft>
                <a:spcPts val="6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Schedule based</a:t>
            </a:r>
          </a:p>
          <a:p>
            <a:pPr marL="741363" lvl="1" indent="-341313" fontAlgn="auto">
              <a:spcAft>
                <a:spcPts val="6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CloudWatch</a:t>
            </a: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Metrics</a:t>
            </a:r>
          </a:p>
          <a:p>
            <a:pPr marL="341313" indent="-341313" fontAlgn="auto">
              <a:spcAft>
                <a:spcPts val="6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Notifications via SNS</a:t>
            </a:r>
          </a:p>
          <a:p>
            <a:pPr marL="741363" lvl="1" indent="-341313" fontAlgn="auto">
              <a:spcAft>
                <a:spcPts val="600"/>
              </a:spcAft>
              <a:buSzPct val="9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819" y="3458826"/>
            <a:ext cx="85629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0109" y="4818306"/>
            <a:ext cx="86106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Elastic Load Balancing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364" y="1233055"/>
            <a:ext cx="3434195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 fontAlgn="auto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Distribute incoming traffic across multiple EC2 instances</a:t>
            </a:r>
          </a:p>
          <a:p>
            <a:pPr marL="741363" lvl="1" indent="-341313" fontAlgn="auto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Fault tolerance &amp; load balancing</a:t>
            </a:r>
          </a:p>
          <a:p>
            <a:pPr marL="741363" lvl="1" indent="-341313" fontAlgn="auto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Detects unhealthy instances and reroutes traffic</a:t>
            </a:r>
          </a:p>
          <a:p>
            <a:pPr marL="741363" lvl="1" indent="-341313" fontAlgn="auto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Can be used across </a:t>
            </a:r>
            <a:r>
              <a:rPr lang="en-GB" sz="22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Azs</a:t>
            </a:r>
            <a:endParaRPr lang="en-GB" sz="2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741363" lvl="1" indent="-341313" fontAlgn="auto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Supports sticky sessions</a:t>
            </a:r>
          </a:p>
          <a:p>
            <a:pPr marL="741363" lvl="1" indent="-341313" fontAlgn="auto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SSL &amp; IPv6 support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17819" y="3889481"/>
            <a:ext cx="4932218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08269" y="1131243"/>
            <a:ext cx="5169477" cy="223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Simple Queue Service - SQS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233055"/>
            <a:ext cx="8769927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SzPct val="75000"/>
              <a:buBlip>
                <a:blip r:embed="rId2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Service Oriented Architecture</a:t>
            </a:r>
          </a:p>
          <a:p>
            <a:pPr lvl="1">
              <a:spcAft>
                <a:spcPts val="300"/>
              </a:spcAft>
              <a:buSzPct val="75000"/>
              <a:buBlip>
                <a:blip r:embed="rId3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Loosely coupled</a:t>
            </a:r>
          </a:p>
          <a:p>
            <a:pPr lvl="1">
              <a:spcAft>
                <a:spcPts val="300"/>
              </a:spcAft>
              <a:buSzPct val="75000"/>
              <a:buBlip>
                <a:blip r:embed="rId3"/>
              </a:buBlip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Standard service contracts</a:t>
            </a:r>
          </a:p>
          <a:p>
            <a:pPr lvl="1">
              <a:spcAft>
                <a:spcPts val="300"/>
              </a:spcAft>
              <a:buSzPct val="75000"/>
              <a:buBlip>
                <a:blip r:embed="rId3"/>
              </a:buBlip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Web Services</a:t>
            </a:r>
          </a:p>
          <a:p>
            <a:pPr lvl="1">
              <a:spcAft>
                <a:spcPts val="300"/>
              </a:spcAft>
              <a:buSzPct val="75000"/>
              <a:buBlip>
                <a:blip r:embed="rId3"/>
              </a:buBlip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Enables independent tiers for deployment &amp; management</a:t>
            </a:r>
          </a:p>
          <a:p>
            <a:pPr>
              <a:spcAft>
                <a:spcPts val="300"/>
              </a:spcAft>
              <a:buSzPct val="75000"/>
              <a:buBlip>
                <a:blip r:embed="rId2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Messaging / Queue layer – SQS</a:t>
            </a:r>
          </a:p>
          <a:p>
            <a:pPr>
              <a:spcAft>
                <a:spcPts val="300"/>
              </a:spcAft>
              <a:buSzPct val="75000"/>
              <a:buBlip>
                <a:blip r:embed="rId2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Web Scale Messaging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30512" y="5075237"/>
            <a:ext cx="1828800" cy="914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Tier 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716712" y="5075237"/>
            <a:ext cx="1828800" cy="914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Tier B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230312" y="4084637"/>
            <a:ext cx="1524000" cy="762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rPr>
              <a:t>Queue 1</a:t>
            </a:r>
          </a:p>
        </p:txBody>
      </p:sp>
      <p:cxnSp>
        <p:nvCxnSpPr>
          <p:cNvPr id="9" name="Straight Arrow Connector 8"/>
          <p:cNvCxnSpPr>
            <a:stCxn id="8" idx="6"/>
            <a:endCxn id="6" idx="0"/>
          </p:cNvCxnSpPr>
          <p:nvPr/>
        </p:nvCxnSpPr>
        <p:spPr bwMode="auto">
          <a:xfrm>
            <a:off x="2754312" y="4465637"/>
            <a:ext cx="990600" cy="609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4811712" y="4084637"/>
            <a:ext cx="1524000" cy="762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rPr>
              <a:t>Queue 2</a:t>
            </a:r>
          </a:p>
        </p:txBody>
      </p:sp>
      <p:cxnSp>
        <p:nvCxnSpPr>
          <p:cNvPr id="11" name="Straight Arrow Connector 10"/>
          <p:cNvCxnSpPr>
            <a:stCxn id="6" idx="0"/>
            <a:endCxn id="10" idx="2"/>
          </p:cNvCxnSpPr>
          <p:nvPr/>
        </p:nvCxnSpPr>
        <p:spPr bwMode="auto">
          <a:xfrm rot="5400000" flipH="1" flipV="1">
            <a:off x="3973512" y="4237037"/>
            <a:ext cx="609600" cy="1066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10" idx="6"/>
            <a:endCxn id="7" idx="0"/>
          </p:cNvCxnSpPr>
          <p:nvPr/>
        </p:nvCxnSpPr>
        <p:spPr bwMode="auto">
          <a:xfrm>
            <a:off x="6335712" y="4465637"/>
            <a:ext cx="1295400" cy="609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What is AWS?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440864"/>
            <a:ext cx="874221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5000"/>
              <a:buBlip>
                <a:blip r:embed="rId2"/>
              </a:buBlip>
            </a:pPr>
            <a:r>
              <a:rPr lang="en-US" sz="28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Cloud Services together make up cloud computing platform</a:t>
            </a:r>
          </a:p>
          <a:p>
            <a:pPr lvl="1" eaLnBrk="1">
              <a:spcAft>
                <a:spcPts val="200"/>
              </a:spcAft>
              <a:buSzPct val="75000"/>
              <a:buBlip>
                <a:blip r:embed="rId3"/>
              </a:buBlip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 Compute</a:t>
            </a:r>
          </a:p>
          <a:p>
            <a:pPr lvl="1" eaLnBrk="1">
              <a:spcAft>
                <a:spcPts val="200"/>
              </a:spcAft>
              <a:buSzPct val="75000"/>
              <a:buBlip>
                <a:blip r:embed="rId3"/>
              </a:buBlip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 Storage</a:t>
            </a:r>
          </a:p>
          <a:p>
            <a:pPr lvl="1" eaLnBrk="1">
              <a:spcAft>
                <a:spcPts val="200"/>
              </a:spcAft>
              <a:buSzPct val="75000"/>
              <a:buBlip>
                <a:blip r:embed="rId3"/>
              </a:buBlip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Databases</a:t>
            </a:r>
          </a:p>
          <a:p>
            <a:pPr lvl="1" eaLnBrk="1">
              <a:spcAft>
                <a:spcPts val="200"/>
              </a:spcAft>
              <a:buSzPct val="75000"/>
              <a:buBlip>
                <a:blip r:embed="rId3"/>
              </a:buBlip>
            </a:pPr>
            <a:r>
              <a:rPr lang="en-US" sz="2500"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smtClean="0">
                <a:latin typeface="Calibri" pitchFamily="34" charset="0"/>
                <a:cs typeface="Calibri" pitchFamily="34" charset="0"/>
              </a:rPr>
              <a:t>Caching</a:t>
            </a:r>
            <a:endParaRPr lang="en-US" sz="2500" dirty="0" smtClean="0">
              <a:latin typeface="Calibri" pitchFamily="34" charset="0"/>
              <a:cs typeface="Calibri" pitchFamily="34" charset="0"/>
            </a:endParaRPr>
          </a:p>
          <a:p>
            <a:pPr lvl="1" eaLnBrk="1">
              <a:spcAft>
                <a:spcPts val="200"/>
              </a:spcAft>
              <a:buSzPct val="75000"/>
              <a:buBlip>
                <a:blip r:embed="rId3"/>
              </a:buBlip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 Messaging</a:t>
            </a:r>
          </a:p>
          <a:p>
            <a:pPr lvl="1" eaLnBrk="1">
              <a:spcAft>
                <a:spcPts val="200"/>
              </a:spcAft>
              <a:buSzPct val="75000"/>
              <a:buBlip>
                <a:blip r:embed="rId3"/>
              </a:buBlip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 Networking</a:t>
            </a:r>
          </a:p>
          <a:p>
            <a:pPr lvl="1" eaLnBrk="1">
              <a:spcAft>
                <a:spcPts val="200"/>
              </a:spcAft>
              <a:buSzPct val="75000"/>
              <a:buBlip>
                <a:blip r:embed="rId3"/>
              </a:buBlip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 Monitoring</a:t>
            </a:r>
          </a:p>
          <a:p>
            <a:pPr lvl="1" eaLnBrk="1">
              <a:spcAft>
                <a:spcPts val="200"/>
              </a:spcAft>
              <a:buSzPct val="75000"/>
              <a:buBlip>
                <a:blip r:embed="rId3"/>
              </a:buBlip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 Content Delivery</a:t>
            </a:r>
          </a:p>
          <a:p>
            <a:pPr lvl="1" eaLnBrk="1">
              <a:spcAft>
                <a:spcPts val="200"/>
              </a:spcAft>
              <a:buSzPct val="75000"/>
              <a:buBlip>
                <a:blip r:embed="rId3"/>
              </a:buBlip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 Deployment &amp; Management</a:t>
            </a:r>
          </a:p>
          <a:p>
            <a:pPr lvl="1" eaLnBrk="1">
              <a:spcAft>
                <a:spcPts val="200"/>
              </a:spcAft>
              <a:buSzPct val="75000"/>
              <a:buBlip>
                <a:blip r:embed="rId3"/>
              </a:buBlip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 Payments &amp; Billing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SNS, SES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364" y="1233055"/>
            <a:ext cx="86036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 eaLnBrk="1" hangingPunct="1">
              <a:spcAft>
                <a:spcPts val="9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Simple Notification Service</a:t>
            </a:r>
          </a:p>
          <a:p>
            <a:pPr marL="706438" lvl="1" indent="-341313" eaLnBrk="1" hangingPunct="1">
              <a:spcAft>
                <a:spcPts val="9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Create topics and notify applications or people using </a:t>
            </a:r>
            <a:r>
              <a:rPr lang="en-GB" sz="22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pubsub</a:t>
            </a:r>
            <a:endParaRPr lang="en-GB" sz="2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706438" lvl="1" indent="-341313" eaLnBrk="1" hangingPunct="1">
              <a:spcAft>
                <a:spcPts val="9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Push mechanism for event driven workflows without polling</a:t>
            </a:r>
          </a:p>
          <a:p>
            <a:pPr marL="706438" lvl="1" indent="-341313" eaLnBrk="1" hangingPunct="1">
              <a:spcAft>
                <a:spcPts val="9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Types: HTTP/HTTPS, Email, SQS</a:t>
            </a:r>
          </a:p>
          <a:p>
            <a:pPr marL="341313" indent="-341313" eaLnBrk="1" hangingPunct="1">
              <a:spcAft>
                <a:spcPts val="9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Simple Email Service</a:t>
            </a:r>
          </a:p>
          <a:p>
            <a:pPr marL="706438" lvl="1" indent="-341313" eaLnBrk="1" hangingPunct="1">
              <a:spcAft>
                <a:spcPts val="9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Bulk email service</a:t>
            </a:r>
          </a:p>
          <a:p>
            <a:pPr marL="706438" lvl="1" indent="-341313" eaLnBrk="1" hangingPunct="1">
              <a:spcAft>
                <a:spcPts val="9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Build-in Feedback-loop with notifications of bounce backs, failed/successful attempts, spam complaints</a:t>
            </a:r>
          </a:p>
          <a:p>
            <a:pPr marL="706438" lvl="1" indent="-341313" eaLnBrk="1" hangingPunct="1">
              <a:spcAft>
                <a:spcPts val="9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Types: HTTP/HTTPS, Email, SQS</a:t>
            </a:r>
          </a:p>
          <a:p>
            <a:pPr marL="341313" indent="-341313" eaLnBrk="1" hangingPunct="1">
              <a:spcAft>
                <a:spcPts val="9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Elastic </a:t>
            </a:r>
            <a:r>
              <a:rPr lang="en-US" sz="3600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Mapreduce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364" y="1233055"/>
            <a:ext cx="8603672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5000"/>
              <a:buBlip>
                <a:blip r:embed="rId2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Hosted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Hadoop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 Framework</a:t>
            </a:r>
          </a:p>
          <a:p>
            <a:pPr lvl="1">
              <a:buSzPct val="75000"/>
              <a:buBlip>
                <a:blip r:embed="rId3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Manages job flows &amp; provisioning of all infrastructure</a:t>
            </a:r>
          </a:p>
          <a:p>
            <a:pPr lvl="1">
              <a:buSzPct val="75000"/>
              <a:buBlip>
                <a:blip r:embed="rId3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 AWS Console to create &amp; manage workflows</a:t>
            </a:r>
          </a:p>
          <a:p>
            <a:pPr lvl="1">
              <a:buSzPct val="75000"/>
              <a:buBlip>
                <a:blip r:embed="rId3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Supports custom jars, Hive, Pig, streaming &amp; processing in multiple languages/stacks</a:t>
            </a:r>
          </a:p>
          <a:p>
            <a:pPr lvl="1">
              <a:buSzPct val="75000"/>
              <a:buBlip>
                <a:blip r:embed="rId3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Debug &amp; profile jobs</a:t>
            </a:r>
          </a:p>
          <a:p>
            <a:pPr lvl="1">
              <a:spcAft>
                <a:spcPts val="1800"/>
              </a:spcAft>
              <a:buSzPct val="75000"/>
              <a:buBlip>
                <a:blip r:embed="rId3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Run across geographies</a:t>
            </a:r>
          </a:p>
          <a:p>
            <a:pPr>
              <a:spcAft>
                <a:spcPts val="2400"/>
              </a:spcAft>
              <a:buSzPct val="75000"/>
              <a:buBlip>
                <a:blip r:embed="rId2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Data processing, analytics</a:t>
            </a:r>
            <a:endParaRPr lang="en-US" sz="2600" dirty="0" smtClean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buSzPct val="75000"/>
            </a:pPr>
            <a:r>
              <a:rPr lang="en-US" sz="2600" b="1" i="1" u="sng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Scalable Managed </a:t>
            </a:r>
            <a:r>
              <a:rPr lang="en-US" sz="2600" b="1" i="1" u="sng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MapReduce</a:t>
            </a:r>
            <a:r>
              <a:rPr lang="en-US" sz="2600" b="1" i="1" u="sng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Platform</a:t>
            </a:r>
          </a:p>
          <a:p>
            <a:pPr algn="ctr">
              <a:buSzPct val="75000"/>
            </a:pPr>
            <a:endParaRPr lang="en-US" sz="2600" b="1" i="1" u="sng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>
              <a:buSzPct val="75000"/>
            </a:pPr>
            <a:r>
              <a:rPr lang="en-US" sz="2600" i="1" dirty="0" smtClean="0">
                <a:latin typeface="Calibri" pitchFamily="34" charset="0"/>
                <a:cs typeface="Calibri" pitchFamily="34" charset="0"/>
              </a:rPr>
              <a:t>Let us see a demo of a Elastic Map-Reduce run….</a:t>
            </a:r>
          </a:p>
          <a:p>
            <a:pPr lvl="1">
              <a:buSzPct val="75000"/>
              <a:buBlip>
                <a:blip r:embed="rId4"/>
              </a:buBlip>
            </a:pPr>
            <a:endParaRPr lang="en-US" sz="2600" dirty="0" smtClean="0">
              <a:latin typeface="Calibri" pitchFamily="34" charset="0"/>
              <a:cs typeface="Calibri" pitchFamily="34" charset="0"/>
            </a:endParaRPr>
          </a:p>
          <a:p>
            <a:pPr lvl="1">
              <a:buSzPct val="75000"/>
              <a:buBlip>
                <a:blip r:embed="rId4"/>
              </a:buBlip>
            </a:pPr>
            <a:endParaRPr lang="en-US" sz="2600" dirty="0" smtClean="0">
              <a:latin typeface="Calibri" pitchFamily="34" charset="0"/>
              <a:cs typeface="Calibri" pitchFamily="34" charset="0"/>
            </a:endParaRPr>
          </a:p>
          <a:p>
            <a:pPr lvl="1">
              <a:buSzPct val="75000"/>
            </a:pP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AWS Economics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364" y="1690255"/>
            <a:ext cx="52924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5000"/>
              <a:buBlip>
                <a:blip r:embed="rId2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EC2 Cost Comparison Calculator</a:t>
            </a:r>
          </a:p>
          <a:p>
            <a:pPr lvl="1">
              <a:buSzPct val="75000"/>
              <a:buBlip>
                <a:blip r:embed="rId3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Compare costs of own datacenter,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colocation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 &amp; EC2</a:t>
            </a:r>
          </a:p>
          <a:p>
            <a:pPr lvl="1">
              <a:buSzPct val="75000"/>
              <a:buBlip>
                <a:blip r:embed="rId4"/>
              </a:buBlip>
            </a:pPr>
            <a:endParaRPr lang="en-US" sz="2600" dirty="0" smtClean="0">
              <a:latin typeface="Calibri" pitchFamily="34" charset="0"/>
              <a:cs typeface="Calibri" pitchFamily="34" charset="0"/>
            </a:endParaRPr>
          </a:p>
          <a:p>
            <a:pPr>
              <a:buSzPct val="75000"/>
              <a:buBlip>
                <a:blip r:embed="rId2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Using Amazon’s Monthly Cost Calculator</a:t>
            </a:r>
          </a:p>
          <a:p>
            <a:pPr lvl="1">
              <a:buSzPct val="75000"/>
            </a:pPr>
            <a:r>
              <a:rPr lang="en-US" sz="2600" dirty="0" smtClean="0">
                <a:latin typeface="Calibri" pitchFamily="34" charset="0"/>
                <a:cs typeface="Calibri" pitchFamily="34" charset="0"/>
                <a:hlinkClick r:id="rId5"/>
              </a:rPr>
              <a:t>http://aws.amazon.com/calculator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http://awsmedia.s3.amazonaws.com/de/chart02_aws_240x24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29300" y="1694682"/>
            <a:ext cx="2888672" cy="28886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" pitchFamily="34" charset="0"/>
                <a:cs typeface="Calibri" pitchFamily="34" charset="0"/>
              </a:rPr>
              <a:t>Various AWS Services</a:t>
            </a:r>
            <a:endParaRPr lang="en-IN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429" y="1271588"/>
            <a:ext cx="8406679" cy="4964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About Services - 1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233055"/>
            <a:ext cx="8742218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 eaLnBrk="1" fontAlgn="auto" hangingPunct="1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Amazon’s web services scale as and when needed</a:t>
            </a:r>
          </a:p>
          <a:p>
            <a:pPr marL="341313" indent="-341313" eaLnBrk="1" fontAlgn="auto" hangingPunct="1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Completely pay as you go</a:t>
            </a:r>
          </a:p>
          <a:p>
            <a:pPr marL="341313" indent="-341313" eaLnBrk="1" fontAlgn="auto" hangingPunct="1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SOAP and REST interfaces will be available</a:t>
            </a:r>
          </a:p>
          <a:p>
            <a:pPr marL="741363" lvl="1" indent="-341313" eaLnBrk="1" fontAlgn="auto" hangingPunct="1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All features have a comprehensive web services API</a:t>
            </a:r>
          </a:p>
          <a:p>
            <a:pPr marL="341313" indent="-341313" eaLnBrk="1" fontAlgn="auto" hangingPunct="1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Pricing is complicated &amp; the pricing calculator more so!</a:t>
            </a:r>
          </a:p>
          <a:p>
            <a:pPr marL="741363" lvl="1" indent="-341313" fontAlgn="auto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For example, $0.10 per 1 million IO requests</a:t>
            </a:r>
          </a:p>
          <a:p>
            <a:pPr marL="341313" indent="-341313" eaLnBrk="1" fontAlgn="auto" hangingPunct="1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Amazon cloud is available at 6 different regions</a:t>
            </a:r>
          </a:p>
          <a:p>
            <a:pPr marL="741363" lvl="1" indent="-341313" eaLnBrk="1" fontAlgn="auto" hangingPunct="1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 in US, 1 in Europe, 1 in Singapore, 1 in Japan, 1 US </a:t>
            </a:r>
            <a:r>
              <a:rPr lang="en-GB" sz="22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GovCloud</a:t>
            </a:r>
            <a:endParaRPr lang="en-GB" sz="2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741363" lvl="1" indent="-341313" eaLnBrk="1" fontAlgn="auto" hangingPunct="1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Regions are priced differently depending on scale, local taxes and other factors</a:t>
            </a:r>
          </a:p>
          <a:p>
            <a:pPr marL="341313" indent="-341313" eaLnBrk="1" fontAlgn="auto" hangingPunct="1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Regions</a:t>
            </a:r>
          </a:p>
          <a:p>
            <a:pPr marL="741363" lvl="1" indent="-341313" fontAlgn="auto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Availability Zones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About Services - 2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440864"/>
            <a:ext cx="8742218" cy="3993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 fontAlgn="auto">
              <a:spcAft>
                <a:spcPts val="3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Libraries for popular languages like Java, </a:t>
            </a:r>
            <a:r>
              <a:rPr lang="en-GB" sz="24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.Net</a:t>
            </a: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Perl, </a:t>
            </a:r>
            <a:r>
              <a:rPr lang="en-GB" sz="24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RoR</a:t>
            </a: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are available</a:t>
            </a:r>
          </a:p>
          <a:p>
            <a:pPr marL="341313" indent="-341313" eaLnBrk="1" fontAlgn="auto" hangingPunct="1">
              <a:spcAft>
                <a:spcPts val="3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Backed by SLAs(Service Level Agreement) of around 99.99-99.99999% uptime depending on the service</a:t>
            </a:r>
          </a:p>
          <a:p>
            <a:pPr marL="341313" indent="-341313" eaLnBrk="1" fontAlgn="auto" hangingPunct="1">
              <a:spcAft>
                <a:spcPts val="3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And most importantly:</a:t>
            </a:r>
          </a:p>
          <a:p>
            <a:pPr marL="741363" lvl="1" indent="-341313" eaLnBrk="1" fontAlgn="auto" hangingPunct="1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All data transfer out of Amazon cloud is charged</a:t>
            </a:r>
          </a:p>
          <a:p>
            <a:pPr marL="741363" lvl="1" indent="-341313" eaLnBrk="1" fontAlgn="auto" hangingPunct="1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Around $0.10-$0.19/GB depending on volume &amp; geo</a:t>
            </a:r>
          </a:p>
          <a:p>
            <a:pPr marL="741363" lvl="1" indent="-341313" eaLnBrk="1" fontAlgn="auto" hangingPunct="1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As volume increases price decreases starting from about 10TB</a:t>
            </a:r>
          </a:p>
          <a:p>
            <a:pPr marL="741363" lvl="1" indent="-341313" eaLnBrk="1" fontAlgn="auto" hangingPunct="1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Data transfer across availability zones is charged</a:t>
            </a:r>
          </a:p>
          <a:p>
            <a:pPr marL="341313" indent="-341313" eaLnBrk="1" hangingPunct="1">
              <a:buSzPct val="36000"/>
              <a:buFont typeface="Times New Roman" pitchFamily="16" charset="0"/>
              <a:buBlip>
                <a:blip r:embed="rId4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Elastic Compute Cloud (EC2)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055" y="1607127"/>
            <a:ext cx="8451272" cy="417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 fontAlgn="auto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Resizable compute capacity – scale up or down in minutes</a:t>
            </a:r>
          </a:p>
          <a:p>
            <a:pPr marL="741363" lvl="1" indent="-341313" fontAlgn="auto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You can choose compute units(cores) and memory as per your needs</a:t>
            </a:r>
          </a:p>
          <a:p>
            <a:pPr marL="341313" indent="-341313" fontAlgn="auto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Pricing starts from $0.03 per hour for the smallest instance</a:t>
            </a:r>
          </a:p>
          <a:p>
            <a:pPr marL="341313" indent="-341313" fontAlgn="auto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Flexibility</a:t>
            </a:r>
          </a:p>
          <a:p>
            <a:pPr marL="741363" lvl="1" indent="-341313" fontAlgn="auto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Variety of OS’s are available: Linux, Windows, </a:t>
            </a:r>
            <a:r>
              <a:rPr lang="en-GB" sz="22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OpenSolaris</a:t>
            </a: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including distributions</a:t>
            </a:r>
          </a:p>
          <a:p>
            <a:pPr marL="741363" lvl="1" indent="-341313" fontAlgn="auto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b="1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Softwares</a:t>
            </a:r>
            <a:r>
              <a:rPr lang="en-GB" sz="2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IBM, MS SQL, </a:t>
            </a:r>
            <a:r>
              <a:rPr lang="en-GB" sz="22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JBoss</a:t>
            </a: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GB" sz="22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Hadoop</a:t>
            </a: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Oracle, </a:t>
            </a:r>
            <a:r>
              <a:rPr lang="en-GB" sz="22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MySQL</a:t>
            </a:r>
            <a:endParaRPr lang="en-GB" sz="2200" b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741363" lvl="1" indent="-341313" fontAlgn="auto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Pre-packaged applications like Oracle, SQL, media servers, LAMP, etc. available to choose from</a:t>
            </a:r>
          </a:p>
          <a:p>
            <a:pPr marL="741363" lvl="1" indent="-341313" fontAlgn="auto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Licensing becomes pay as you go as well!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Elastic Compute Cloud (EC2)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233055"/>
            <a:ext cx="871450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 fontAlgn="auto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Instance Types</a:t>
            </a:r>
          </a:p>
          <a:p>
            <a:pPr marL="741363" lvl="1" indent="-341313" fontAlgn="auto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On-demand:</a:t>
            </a: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Pay by the hour, no long term commitments</a:t>
            </a:r>
          </a:p>
          <a:p>
            <a:pPr marL="741363" lvl="1" indent="-341313" fontAlgn="auto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Reserved:</a:t>
            </a: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Book capacity for 1-3 years &amp; get 30-50% reduction</a:t>
            </a:r>
          </a:p>
          <a:p>
            <a:pPr marL="741363" lvl="1" indent="-341313" fontAlgn="auto">
              <a:spcAft>
                <a:spcPts val="12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Spot:</a:t>
            </a: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Bid on unused EC2 capacity. Marketplace for compute capacity!</a:t>
            </a:r>
            <a:endParaRPr lang="en-GB" sz="24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1313" indent="-341313" fontAlgn="auto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Instance Sizes</a:t>
            </a:r>
          </a:p>
          <a:p>
            <a:pPr marL="741363" lvl="1" indent="-341313" fontAlgn="auto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Types:</a:t>
            </a: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Standard, Micro, High Memory, High CPU, HPC</a:t>
            </a:r>
          </a:p>
          <a:p>
            <a:pPr marL="741363" lvl="1" indent="-341313" fontAlgn="auto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Memory:</a:t>
            </a: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613MB – 68.4 GB </a:t>
            </a:r>
          </a:p>
          <a:p>
            <a:pPr marL="741363" lvl="1" indent="-341313" fontAlgn="auto">
              <a:spcAft>
                <a:spcPts val="1200"/>
              </a:spcAft>
              <a:buClr>
                <a:schemeClr val="accent3"/>
              </a:buClr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CPU:</a:t>
            </a: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1 ECU – 33.5 ECUs</a:t>
            </a:r>
          </a:p>
          <a:p>
            <a:pPr marL="341313" indent="-341313" fontAlgn="auto">
              <a:spcAft>
                <a:spcPts val="12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Storage can be </a:t>
            </a:r>
            <a:r>
              <a:rPr lang="en-GB" sz="2400" dirty="0" err="1" smtClean="0">
                <a:latin typeface="Calibri" pitchFamily="34" charset="0"/>
                <a:cs typeface="Calibri" pitchFamily="34" charset="0"/>
              </a:rPr>
              <a:t>ephemeralfs</a:t>
            </a: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 marL="341313" indent="-341313" fontAlgn="auto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Amazon Machine Image (AMI)</a:t>
            </a:r>
          </a:p>
          <a:p>
            <a:pPr marL="741363" lvl="1" indent="-341313" fontAlgn="auto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Select from pre-configured AMIs or create your own</a:t>
            </a:r>
          </a:p>
          <a:p>
            <a:pPr marL="741363" lvl="1" indent="-341313" fontAlgn="auto">
              <a:spcAft>
                <a:spcPts val="300"/>
              </a:spcAft>
              <a:buClr>
                <a:schemeClr val="accent3"/>
              </a:buClr>
              <a:buSzPct val="9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Important Concepts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364" y="1233055"/>
            <a:ext cx="8603672" cy="482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 fontAlgn="auto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Amazon Elastic Block Store (EBS)</a:t>
            </a:r>
          </a:p>
          <a:p>
            <a:pPr marL="741363" lvl="1" indent="-341313" fontAlgn="auto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Persistent storage for Amazon EC2 instances</a:t>
            </a:r>
          </a:p>
          <a:p>
            <a:pPr marL="741363" lvl="1" indent="-341313" fontAlgn="auto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Independent Volumes that can be attached/detached to instances</a:t>
            </a:r>
          </a:p>
          <a:p>
            <a:pPr marL="741363" lvl="1" indent="-341313" fontAlgn="auto">
              <a:spcAft>
                <a:spcPts val="12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EBS backed instances are persistent &amp; can be shut-down &amp; started</a:t>
            </a:r>
            <a:endParaRPr lang="en-GB" sz="24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1313" indent="-341313" fontAlgn="auto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Elastic IP Addresses</a:t>
            </a:r>
          </a:p>
          <a:p>
            <a:pPr marL="741363" lvl="1" indent="-341313" fontAlgn="auto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Static IP addresses for you account to use for your dynamic cloud</a:t>
            </a:r>
          </a:p>
          <a:p>
            <a:pPr marL="741363" lvl="1" indent="-341313" fontAlgn="auto">
              <a:spcAft>
                <a:spcPts val="1200"/>
              </a:spcAft>
              <a:buClr>
                <a:schemeClr val="accent3"/>
              </a:buClr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Map, re-map Elastic IPs to instances on the fly – no need for DNS changes</a:t>
            </a:r>
          </a:p>
          <a:p>
            <a:pPr marL="341313" indent="-341313" fontAlgn="auto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Security Groups</a:t>
            </a:r>
          </a:p>
          <a:p>
            <a:pPr marL="741363" lvl="1" indent="-341313" fontAlgn="auto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Firewall for your EC2 environment</a:t>
            </a:r>
          </a:p>
          <a:p>
            <a:pPr marL="741363" lvl="1" indent="-341313" fontAlgn="auto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Each instance is started in some security group which enforces the open or closed ports for that instance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Amazon Simple Storage Service - 1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364" y="1233055"/>
            <a:ext cx="86036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 eaLnBrk="1" fontAlgn="auto" hangingPunct="1">
              <a:spcAft>
                <a:spcPts val="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Storage for the internet – HTTP scalable storage</a:t>
            </a:r>
          </a:p>
          <a:p>
            <a:pPr marL="341313" indent="-341313" eaLnBrk="1" fontAlgn="auto" hangingPunct="1">
              <a:spcAft>
                <a:spcPts val="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Safe storage – 3 copies, offsite backup as well</a:t>
            </a:r>
          </a:p>
          <a:p>
            <a:pPr marL="341313" indent="-341313" eaLnBrk="1" fontAlgn="auto" hangingPunct="1">
              <a:spcAft>
                <a:spcPts val="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99.999999999% durability  and 99.99% availability</a:t>
            </a:r>
          </a:p>
          <a:p>
            <a:pPr marL="341313" indent="-341313" eaLnBrk="1" fontAlgn="auto" hangingPunct="1">
              <a:spcAft>
                <a:spcPts val="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Each file can be accessed as a URL</a:t>
            </a:r>
          </a:p>
          <a:p>
            <a:pPr marL="707073" lvl="1" indent="-341313" eaLnBrk="1" fontAlgn="auto" hangingPunct="1">
              <a:spcAft>
                <a:spcPts val="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http://&lt;bucket&gt;.s3.amazonaws.com/&lt;object&gt;</a:t>
            </a:r>
          </a:p>
          <a:p>
            <a:pPr marL="707073" lvl="1" indent="-341313" eaLnBrk="1" fontAlgn="auto" hangingPunct="1">
              <a:spcAft>
                <a:spcPts val="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Can be easily embedded into web pages for delivery through S3</a:t>
            </a:r>
          </a:p>
          <a:p>
            <a:pPr marL="707073" lvl="1" indent="-341313" eaLnBrk="1" fontAlgn="auto" hangingPunct="1">
              <a:spcAft>
                <a:spcPts val="0"/>
              </a:spcAft>
              <a:buSzPct val="9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1313" indent="-341313" eaLnBrk="1" fontAlgn="auto" hangingPunct="1">
              <a:spcAft>
                <a:spcPts val="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Read, write and delete objects </a:t>
            </a:r>
            <a:r>
              <a:rPr lang="en-GB" sz="22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upto</a:t>
            </a: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5TB</a:t>
            </a:r>
          </a:p>
          <a:p>
            <a:pPr marL="741363" lvl="1" indent="-341313" eaLnBrk="1" fontAlgn="auto" hangingPunct="1">
              <a:spcAft>
                <a:spcPts val="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Modification not allowed</a:t>
            </a:r>
          </a:p>
          <a:p>
            <a:pPr marL="341313" indent="-341313" eaLnBrk="1" fontAlgn="auto" hangingPunct="1">
              <a:spcAft>
                <a:spcPts val="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Not like your </a:t>
            </a:r>
            <a:r>
              <a:rPr lang="en-GB" sz="22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filesystem</a:t>
            </a:r>
            <a:endParaRPr lang="en-GB" sz="2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741363" lvl="1" indent="-341313" eaLnBrk="1" fontAlgn="auto" hangingPunct="1">
              <a:spcAft>
                <a:spcPts val="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Folder =&gt; bucket</a:t>
            </a:r>
          </a:p>
          <a:p>
            <a:pPr marL="741363" lvl="1" indent="-341313" eaLnBrk="1" fontAlgn="auto" hangingPunct="1">
              <a:spcAft>
                <a:spcPts val="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File =&gt; Object</a:t>
            </a:r>
          </a:p>
          <a:p>
            <a:pPr marL="741363" lvl="1" indent="-341313" eaLnBrk="1" fontAlgn="auto" hangingPunct="1">
              <a:spcAft>
                <a:spcPts val="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No block based access</a:t>
            </a:r>
          </a:p>
          <a:p>
            <a:pPr marL="341313" indent="-341313" eaLnBrk="1" fontAlgn="auto" hangingPunct="1">
              <a:spcAft>
                <a:spcPts val="0"/>
              </a:spcAft>
              <a:buClr>
                <a:schemeClr val="accent3"/>
              </a:buClr>
              <a:buSzPct val="36000"/>
              <a:buFont typeface="Times New Roman" pitchFamily="16" charset="0"/>
              <a:buBlip>
                <a:blip r:embed="rId4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741363" lvl="1" indent="-341313" fontAlgn="auto">
              <a:spcAft>
                <a:spcPts val="300"/>
              </a:spcAft>
              <a:buSzPct val="9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Presentation 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896</TotalTime>
  <Words>1139</Words>
  <Application>Microsoft Office PowerPoint</Application>
  <PresentationFormat>On-screen Show (4:3)</PresentationFormat>
  <Paragraphs>187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Presentation Template</vt:lpstr>
      <vt:lpstr>Amazon Web Services Deep-Dive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Kalpak</dc:creator>
  <cp:lastModifiedBy>Kalpak</cp:lastModifiedBy>
  <cp:revision>63</cp:revision>
  <dcterms:created xsi:type="dcterms:W3CDTF">2011-08-23T12:23:41Z</dcterms:created>
  <dcterms:modified xsi:type="dcterms:W3CDTF">2011-11-07T09:02:49Z</dcterms:modified>
</cp:coreProperties>
</file>