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1"/>
  </p:notesMasterIdLst>
  <p:sldIdLst>
    <p:sldId id="256" r:id="rId2"/>
    <p:sldId id="259" r:id="rId3"/>
    <p:sldId id="26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64" r:id="rId16"/>
    <p:sldId id="265" r:id="rId17"/>
    <p:sldId id="276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>
        <p:scale>
          <a:sx n="81" d="100"/>
          <a:sy n="81" d="100"/>
        </p:scale>
        <p:origin x="-83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2EA19-2B8B-496C-83FA-8DC6EF5D803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E28590-99E9-49DD-8E3F-B1D6778AFC22}">
      <dgm:prSet phldrT="[Text]"/>
      <dgm:spPr/>
      <dgm:t>
        <a:bodyPr/>
        <a:lstStyle/>
        <a:p>
          <a:r>
            <a:rPr lang="en-US" dirty="0" smtClean="0"/>
            <a:t>Test</a:t>
          </a:r>
          <a:endParaRPr lang="en-IN" dirty="0"/>
        </a:p>
      </dgm:t>
    </dgm:pt>
    <dgm:pt modelId="{F694D28C-B4E6-4533-907D-4BA4A609D97C}" type="parTrans" cxnId="{785AB843-B86D-4A09-BC3D-12369924589A}">
      <dgm:prSet/>
      <dgm:spPr/>
      <dgm:t>
        <a:bodyPr/>
        <a:lstStyle/>
        <a:p>
          <a:endParaRPr lang="en-IN"/>
        </a:p>
      </dgm:t>
    </dgm:pt>
    <dgm:pt modelId="{E209DF57-7CAB-4465-B9C6-896527D5C6F3}" type="sibTrans" cxnId="{785AB843-B86D-4A09-BC3D-12369924589A}">
      <dgm:prSet/>
      <dgm:spPr/>
      <dgm:t>
        <a:bodyPr/>
        <a:lstStyle/>
        <a:p>
          <a:endParaRPr lang="en-IN"/>
        </a:p>
      </dgm:t>
    </dgm:pt>
    <dgm:pt modelId="{63194AED-5183-4313-A72F-E93278CE1056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IN" dirty="0"/>
        </a:p>
      </dgm:t>
    </dgm:pt>
    <dgm:pt modelId="{B84D7161-DD2E-4FEB-8273-B8A24797EA23}" type="parTrans" cxnId="{A43F2B59-6D20-4E7E-BC4E-A294B7B137DF}">
      <dgm:prSet/>
      <dgm:spPr/>
      <dgm:t>
        <a:bodyPr/>
        <a:lstStyle/>
        <a:p>
          <a:endParaRPr lang="en-IN"/>
        </a:p>
      </dgm:t>
    </dgm:pt>
    <dgm:pt modelId="{8B385483-AEE3-40E0-87AE-ABD28EF72A58}" type="sibTrans" cxnId="{A43F2B59-6D20-4E7E-BC4E-A294B7B137DF}">
      <dgm:prSet/>
      <dgm:spPr/>
      <dgm:t>
        <a:bodyPr/>
        <a:lstStyle/>
        <a:p>
          <a:endParaRPr lang="en-IN"/>
        </a:p>
      </dgm:t>
    </dgm:pt>
    <dgm:pt modelId="{7EB612F5-28DC-413B-989A-ED4AAAF1D295}">
      <dgm:prSet phldrT="[Text]"/>
      <dgm:spPr/>
      <dgm:t>
        <a:bodyPr/>
        <a:lstStyle/>
        <a:p>
          <a:r>
            <a:rPr lang="en-US" dirty="0" smtClean="0"/>
            <a:t>Manage</a:t>
          </a:r>
          <a:endParaRPr lang="en-IN" dirty="0"/>
        </a:p>
      </dgm:t>
    </dgm:pt>
    <dgm:pt modelId="{3DE3E9F7-D52C-4BBD-833F-4F6EEAD51792}" type="parTrans" cxnId="{FB86B9F5-A8E0-47C0-BBE6-2FB473F091BC}">
      <dgm:prSet/>
      <dgm:spPr/>
      <dgm:t>
        <a:bodyPr/>
        <a:lstStyle/>
        <a:p>
          <a:endParaRPr lang="en-IN"/>
        </a:p>
      </dgm:t>
    </dgm:pt>
    <dgm:pt modelId="{D973B11D-0F13-4658-AB07-1F465971F04A}" type="sibTrans" cxnId="{FB86B9F5-A8E0-47C0-BBE6-2FB473F091BC}">
      <dgm:prSet/>
      <dgm:spPr/>
      <dgm:t>
        <a:bodyPr/>
        <a:lstStyle/>
        <a:p>
          <a:endParaRPr lang="en-IN"/>
        </a:p>
      </dgm:t>
    </dgm:pt>
    <dgm:pt modelId="{AA84CB3E-1DD3-49A7-BDE7-14D2D864E7D2}">
      <dgm:prSet phldrT="[Text]"/>
      <dgm:spPr/>
      <dgm:t>
        <a:bodyPr/>
        <a:lstStyle/>
        <a:p>
          <a:r>
            <a:rPr lang="en-US" dirty="0" smtClean="0"/>
            <a:t>Upgrade</a:t>
          </a:r>
          <a:endParaRPr lang="en-IN" dirty="0"/>
        </a:p>
      </dgm:t>
    </dgm:pt>
    <dgm:pt modelId="{18B3BD61-08B4-45ED-B826-D469E9C082E1}" type="parTrans" cxnId="{F24E0898-EC57-451A-83D0-5308E3DF22DF}">
      <dgm:prSet/>
      <dgm:spPr/>
      <dgm:t>
        <a:bodyPr/>
        <a:lstStyle/>
        <a:p>
          <a:endParaRPr lang="en-IN"/>
        </a:p>
      </dgm:t>
    </dgm:pt>
    <dgm:pt modelId="{F96FB1E9-DD81-4DE3-A92A-F2A50B2786FC}" type="sibTrans" cxnId="{F24E0898-EC57-451A-83D0-5308E3DF22DF}">
      <dgm:prSet/>
      <dgm:spPr/>
      <dgm:t>
        <a:bodyPr/>
        <a:lstStyle/>
        <a:p>
          <a:endParaRPr lang="en-IN"/>
        </a:p>
      </dgm:t>
    </dgm:pt>
    <dgm:pt modelId="{C1ECB5A2-92CD-4C97-9A73-A52411375AB6}">
      <dgm:prSet phldrT="[Text]"/>
      <dgm:spPr/>
      <dgm:t>
        <a:bodyPr/>
        <a:lstStyle/>
        <a:p>
          <a:r>
            <a:rPr lang="en-US" dirty="0" smtClean="0"/>
            <a:t>Build</a:t>
          </a:r>
          <a:endParaRPr lang="en-IN" dirty="0"/>
        </a:p>
      </dgm:t>
    </dgm:pt>
    <dgm:pt modelId="{955420BC-5041-446E-B14F-23C7A41B8B74}" type="parTrans" cxnId="{AE0885AE-0125-4D0A-854F-287D5AF0F2BD}">
      <dgm:prSet/>
      <dgm:spPr/>
      <dgm:t>
        <a:bodyPr/>
        <a:lstStyle/>
        <a:p>
          <a:endParaRPr lang="en-IN"/>
        </a:p>
      </dgm:t>
    </dgm:pt>
    <dgm:pt modelId="{259C86DB-ED01-4D40-82F5-45D34B6A3B1A}" type="sibTrans" cxnId="{AE0885AE-0125-4D0A-854F-287D5AF0F2BD}">
      <dgm:prSet/>
      <dgm:spPr/>
      <dgm:t>
        <a:bodyPr/>
        <a:lstStyle/>
        <a:p>
          <a:endParaRPr lang="en-IN"/>
        </a:p>
      </dgm:t>
    </dgm:pt>
    <dgm:pt modelId="{A2BC07DA-74C9-4F3C-BDAA-341B3193F081}" type="pres">
      <dgm:prSet presAssocID="{EF62EA19-2B8B-496C-83FA-8DC6EF5D803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A96F2CE-037E-48C4-9BFA-5E4CC3DD5952}" type="pres">
      <dgm:prSet presAssocID="{72E28590-99E9-49DD-8E3F-B1D6778AFC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2262-FD58-4FA8-B47F-B9CE0D8B0C12}" type="pres">
      <dgm:prSet presAssocID="{72E28590-99E9-49DD-8E3F-B1D6778AFC22}" presName="spNode" presStyleCnt="0"/>
      <dgm:spPr/>
      <dgm:t>
        <a:bodyPr/>
        <a:lstStyle/>
        <a:p>
          <a:endParaRPr lang="en-US"/>
        </a:p>
      </dgm:t>
    </dgm:pt>
    <dgm:pt modelId="{DA5C08AE-3E7E-4918-9BAF-073D2C8A691C}" type="pres">
      <dgm:prSet presAssocID="{E209DF57-7CAB-4465-B9C6-896527D5C6F3}" presName="sibTrans" presStyleLbl="sibTrans1D1" presStyleIdx="0" presStyleCnt="5"/>
      <dgm:spPr/>
      <dgm:t>
        <a:bodyPr/>
        <a:lstStyle/>
        <a:p>
          <a:endParaRPr lang="en-IN"/>
        </a:p>
      </dgm:t>
    </dgm:pt>
    <dgm:pt modelId="{EC3D7DB0-D060-4F2C-B1BD-502B41D8FF5C}" type="pres">
      <dgm:prSet presAssocID="{63194AED-5183-4313-A72F-E93278CE1056}" presName="node" presStyleLbl="node1" presStyleIdx="1" presStyleCnt="5" custRadScaleRad="101651" custRadScaleInc="62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D5B1A8-3A42-4365-80D9-4093DCECD73D}" type="pres">
      <dgm:prSet presAssocID="{63194AED-5183-4313-A72F-E93278CE1056}" presName="spNode" presStyleCnt="0"/>
      <dgm:spPr/>
      <dgm:t>
        <a:bodyPr/>
        <a:lstStyle/>
        <a:p>
          <a:endParaRPr lang="en-US"/>
        </a:p>
      </dgm:t>
    </dgm:pt>
    <dgm:pt modelId="{92307CD7-E5FF-43F2-A439-C25D12E0AB19}" type="pres">
      <dgm:prSet presAssocID="{8B385483-AEE3-40E0-87AE-ABD28EF72A58}" presName="sibTrans" presStyleLbl="sibTrans1D1" presStyleIdx="1" presStyleCnt="5"/>
      <dgm:spPr/>
      <dgm:t>
        <a:bodyPr/>
        <a:lstStyle/>
        <a:p>
          <a:endParaRPr lang="en-IN"/>
        </a:p>
      </dgm:t>
    </dgm:pt>
    <dgm:pt modelId="{757D1E67-6248-461F-AAC9-0D405B7450A4}" type="pres">
      <dgm:prSet presAssocID="{7EB612F5-28DC-413B-989A-ED4AAAF1D295}" presName="node" presStyleLbl="node1" presStyleIdx="2" presStyleCnt="5" custRadScaleRad="92545" custRadScaleInc="-457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2ABC02-F823-4E52-A67C-28C6AADEC8C0}" type="pres">
      <dgm:prSet presAssocID="{7EB612F5-28DC-413B-989A-ED4AAAF1D295}" presName="spNode" presStyleCnt="0"/>
      <dgm:spPr/>
      <dgm:t>
        <a:bodyPr/>
        <a:lstStyle/>
        <a:p>
          <a:endParaRPr lang="en-US"/>
        </a:p>
      </dgm:t>
    </dgm:pt>
    <dgm:pt modelId="{6779E4AD-B8AF-4853-9D5A-38DAB7D9C3DE}" type="pres">
      <dgm:prSet presAssocID="{D973B11D-0F13-4658-AB07-1F465971F04A}" presName="sibTrans" presStyleLbl="sibTrans1D1" presStyleIdx="2" presStyleCnt="5"/>
      <dgm:spPr/>
      <dgm:t>
        <a:bodyPr/>
        <a:lstStyle/>
        <a:p>
          <a:endParaRPr lang="en-IN"/>
        </a:p>
      </dgm:t>
    </dgm:pt>
    <dgm:pt modelId="{18F8A779-0EB5-40A5-B650-BEC421C90FD9}" type="pres">
      <dgm:prSet presAssocID="{AA84CB3E-1DD3-49A7-BDE7-14D2D864E7D2}" presName="node" presStyleLbl="node1" presStyleIdx="3" presStyleCnt="5" custRadScaleRad="97060" custRadScaleInc="536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C2363E-2409-4E29-BAB7-91DA9EDDB685}" type="pres">
      <dgm:prSet presAssocID="{AA84CB3E-1DD3-49A7-BDE7-14D2D864E7D2}" presName="spNode" presStyleCnt="0"/>
      <dgm:spPr/>
      <dgm:t>
        <a:bodyPr/>
        <a:lstStyle/>
        <a:p>
          <a:endParaRPr lang="en-US"/>
        </a:p>
      </dgm:t>
    </dgm:pt>
    <dgm:pt modelId="{BE0E9957-8F0B-43AE-9C39-EDDC5D659DA6}" type="pres">
      <dgm:prSet presAssocID="{F96FB1E9-DD81-4DE3-A92A-F2A50B2786FC}" presName="sibTrans" presStyleLbl="sibTrans1D1" presStyleIdx="3" presStyleCnt="5"/>
      <dgm:spPr/>
      <dgm:t>
        <a:bodyPr/>
        <a:lstStyle/>
        <a:p>
          <a:endParaRPr lang="en-IN"/>
        </a:p>
      </dgm:t>
    </dgm:pt>
    <dgm:pt modelId="{EE625402-2804-43E4-9E3B-366AD45FDD7D}" type="pres">
      <dgm:prSet presAssocID="{C1ECB5A2-92CD-4C97-9A73-A52411375AB6}" presName="node" presStyleLbl="node1" presStyleIdx="4" presStyleCnt="5" custRadScaleRad="100007" custRadScaleInc="51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D8F950-9AFA-42E9-BD8D-BD35F7CF70C1}" type="pres">
      <dgm:prSet presAssocID="{C1ECB5A2-92CD-4C97-9A73-A52411375AB6}" presName="spNode" presStyleCnt="0"/>
      <dgm:spPr/>
      <dgm:t>
        <a:bodyPr/>
        <a:lstStyle/>
        <a:p>
          <a:endParaRPr lang="en-US"/>
        </a:p>
      </dgm:t>
    </dgm:pt>
    <dgm:pt modelId="{83A04369-081D-45B1-BFAB-187DF1A197EC}" type="pres">
      <dgm:prSet presAssocID="{259C86DB-ED01-4D40-82F5-45D34B6A3B1A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785AB843-B86D-4A09-BC3D-12369924589A}" srcId="{EF62EA19-2B8B-496C-83FA-8DC6EF5D8036}" destId="{72E28590-99E9-49DD-8E3F-B1D6778AFC22}" srcOrd="0" destOrd="0" parTransId="{F694D28C-B4E6-4533-907D-4BA4A609D97C}" sibTransId="{E209DF57-7CAB-4465-B9C6-896527D5C6F3}"/>
    <dgm:cxn modelId="{0B9E71A1-825D-4606-8F00-474BB483EB72}" type="presOf" srcId="{AA84CB3E-1DD3-49A7-BDE7-14D2D864E7D2}" destId="{18F8A779-0EB5-40A5-B650-BEC421C90FD9}" srcOrd="0" destOrd="0" presId="urn:microsoft.com/office/officeart/2005/8/layout/cycle5"/>
    <dgm:cxn modelId="{EFF0B159-C25E-4B51-85A8-031CF6D0DEE1}" type="presOf" srcId="{259C86DB-ED01-4D40-82F5-45D34B6A3B1A}" destId="{83A04369-081D-45B1-BFAB-187DF1A197EC}" srcOrd="0" destOrd="0" presId="urn:microsoft.com/office/officeart/2005/8/layout/cycle5"/>
    <dgm:cxn modelId="{F24E0898-EC57-451A-83D0-5308E3DF22DF}" srcId="{EF62EA19-2B8B-496C-83FA-8DC6EF5D8036}" destId="{AA84CB3E-1DD3-49A7-BDE7-14D2D864E7D2}" srcOrd="3" destOrd="0" parTransId="{18B3BD61-08B4-45ED-B826-D469E9C082E1}" sibTransId="{F96FB1E9-DD81-4DE3-A92A-F2A50B2786FC}"/>
    <dgm:cxn modelId="{929D5DDA-911A-4A04-8B15-CA8D489AEBBB}" type="presOf" srcId="{D973B11D-0F13-4658-AB07-1F465971F04A}" destId="{6779E4AD-B8AF-4853-9D5A-38DAB7D9C3DE}" srcOrd="0" destOrd="0" presId="urn:microsoft.com/office/officeart/2005/8/layout/cycle5"/>
    <dgm:cxn modelId="{47B07205-CEA9-45B4-B2B5-8E9A08772A0B}" type="presOf" srcId="{63194AED-5183-4313-A72F-E93278CE1056}" destId="{EC3D7DB0-D060-4F2C-B1BD-502B41D8FF5C}" srcOrd="0" destOrd="0" presId="urn:microsoft.com/office/officeart/2005/8/layout/cycle5"/>
    <dgm:cxn modelId="{FB86B9F5-A8E0-47C0-BBE6-2FB473F091BC}" srcId="{EF62EA19-2B8B-496C-83FA-8DC6EF5D8036}" destId="{7EB612F5-28DC-413B-989A-ED4AAAF1D295}" srcOrd="2" destOrd="0" parTransId="{3DE3E9F7-D52C-4BBD-833F-4F6EEAD51792}" sibTransId="{D973B11D-0F13-4658-AB07-1F465971F04A}"/>
    <dgm:cxn modelId="{4FE1ADC4-F336-42AA-AB69-630F96BCD5AD}" type="presOf" srcId="{72E28590-99E9-49DD-8E3F-B1D6778AFC22}" destId="{1A96F2CE-037E-48C4-9BFA-5E4CC3DD5952}" srcOrd="0" destOrd="0" presId="urn:microsoft.com/office/officeart/2005/8/layout/cycle5"/>
    <dgm:cxn modelId="{AE0885AE-0125-4D0A-854F-287D5AF0F2BD}" srcId="{EF62EA19-2B8B-496C-83FA-8DC6EF5D8036}" destId="{C1ECB5A2-92CD-4C97-9A73-A52411375AB6}" srcOrd="4" destOrd="0" parTransId="{955420BC-5041-446E-B14F-23C7A41B8B74}" sibTransId="{259C86DB-ED01-4D40-82F5-45D34B6A3B1A}"/>
    <dgm:cxn modelId="{6913F906-A678-4B79-9AB4-891D5CA64822}" type="presOf" srcId="{8B385483-AEE3-40E0-87AE-ABD28EF72A58}" destId="{92307CD7-E5FF-43F2-A439-C25D12E0AB19}" srcOrd="0" destOrd="0" presId="urn:microsoft.com/office/officeart/2005/8/layout/cycle5"/>
    <dgm:cxn modelId="{DD96ED83-CF13-4A5F-B3EC-235DAC4A9BB2}" type="presOf" srcId="{7EB612F5-28DC-413B-989A-ED4AAAF1D295}" destId="{757D1E67-6248-461F-AAC9-0D405B7450A4}" srcOrd="0" destOrd="0" presId="urn:microsoft.com/office/officeart/2005/8/layout/cycle5"/>
    <dgm:cxn modelId="{AD8EED1C-985B-4DAC-AAE3-EB0021F6D1C5}" type="presOf" srcId="{C1ECB5A2-92CD-4C97-9A73-A52411375AB6}" destId="{EE625402-2804-43E4-9E3B-366AD45FDD7D}" srcOrd="0" destOrd="0" presId="urn:microsoft.com/office/officeart/2005/8/layout/cycle5"/>
    <dgm:cxn modelId="{7CFC558D-D81C-4A3C-9736-CED5AFF7C9A9}" type="presOf" srcId="{F96FB1E9-DD81-4DE3-A92A-F2A50B2786FC}" destId="{BE0E9957-8F0B-43AE-9C39-EDDC5D659DA6}" srcOrd="0" destOrd="0" presId="urn:microsoft.com/office/officeart/2005/8/layout/cycle5"/>
    <dgm:cxn modelId="{29C6E993-685B-4AF6-8A68-08AF9863B90F}" type="presOf" srcId="{E209DF57-7CAB-4465-B9C6-896527D5C6F3}" destId="{DA5C08AE-3E7E-4918-9BAF-073D2C8A691C}" srcOrd="0" destOrd="0" presId="urn:microsoft.com/office/officeart/2005/8/layout/cycle5"/>
    <dgm:cxn modelId="{A43F2B59-6D20-4E7E-BC4E-A294B7B137DF}" srcId="{EF62EA19-2B8B-496C-83FA-8DC6EF5D8036}" destId="{63194AED-5183-4313-A72F-E93278CE1056}" srcOrd="1" destOrd="0" parTransId="{B84D7161-DD2E-4FEB-8273-B8A24797EA23}" sibTransId="{8B385483-AEE3-40E0-87AE-ABD28EF72A58}"/>
    <dgm:cxn modelId="{E146F863-6C00-4197-8686-CE7E3579669D}" type="presOf" srcId="{EF62EA19-2B8B-496C-83FA-8DC6EF5D8036}" destId="{A2BC07DA-74C9-4F3C-BDAA-341B3193F081}" srcOrd="0" destOrd="0" presId="urn:microsoft.com/office/officeart/2005/8/layout/cycle5"/>
    <dgm:cxn modelId="{07E614F4-A2BE-4674-BFFB-3E42CCD726F7}" type="presParOf" srcId="{A2BC07DA-74C9-4F3C-BDAA-341B3193F081}" destId="{1A96F2CE-037E-48C4-9BFA-5E4CC3DD5952}" srcOrd="0" destOrd="0" presId="urn:microsoft.com/office/officeart/2005/8/layout/cycle5"/>
    <dgm:cxn modelId="{9CA869A3-C4A1-4D4F-ABFF-78253CF04482}" type="presParOf" srcId="{A2BC07DA-74C9-4F3C-BDAA-341B3193F081}" destId="{FD282262-FD58-4FA8-B47F-B9CE0D8B0C12}" srcOrd="1" destOrd="0" presId="urn:microsoft.com/office/officeart/2005/8/layout/cycle5"/>
    <dgm:cxn modelId="{F4B3C4E7-50A8-4C6E-A002-C015FB3BB331}" type="presParOf" srcId="{A2BC07DA-74C9-4F3C-BDAA-341B3193F081}" destId="{DA5C08AE-3E7E-4918-9BAF-073D2C8A691C}" srcOrd="2" destOrd="0" presId="urn:microsoft.com/office/officeart/2005/8/layout/cycle5"/>
    <dgm:cxn modelId="{F0A16486-4A78-4604-8D8B-BC5779194EFE}" type="presParOf" srcId="{A2BC07DA-74C9-4F3C-BDAA-341B3193F081}" destId="{EC3D7DB0-D060-4F2C-B1BD-502B41D8FF5C}" srcOrd="3" destOrd="0" presId="urn:microsoft.com/office/officeart/2005/8/layout/cycle5"/>
    <dgm:cxn modelId="{24D59DC6-FF96-4413-9E41-489406670243}" type="presParOf" srcId="{A2BC07DA-74C9-4F3C-BDAA-341B3193F081}" destId="{5AD5B1A8-3A42-4365-80D9-4093DCECD73D}" srcOrd="4" destOrd="0" presId="urn:microsoft.com/office/officeart/2005/8/layout/cycle5"/>
    <dgm:cxn modelId="{069FE737-4624-436A-A513-09CC8A764D57}" type="presParOf" srcId="{A2BC07DA-74C9-4F3C-BDAA-341B3193F081}" destId="{92307CD7-E5FF-43F2-A439-C25D12E0AB19}" srcOrd="5" destOrd="0" presId="urn:microsoft.com/office/officeart/2005/8/layout/cycle5"/>
    <dgm:cxn modelId="{DDD48039-99E3-4268-B2AB-69B5553F0A30}" type="presParOf" srcId="{A2BC07DA-74C9-4F3C-BDAA-341B3193F081}" destId="{757D1E67-6248-461F-AAC9-0D405B7450A4}" srcOrd="6" destOrd="0" presId="urn:microsoft.com/office/officeart/2005/8/layout/cycle5"/>
    <dgm:cxn modelId="{3369258D-AA72-405F-B9E1-200E4E29B662}" type="presParOf" srcId="{A2BC07DA-74C9-4F3C-BDAA-341B3193F081}" destId="{402ABC02-F823-4E52-A67C-28C6AADEC8C0}" srcOrd="7" destOrd="0" presId="urn:microsoft.com/office/officeart/2005/8/layout/cycle5"/>
    <dgm:cxn modelId="{F862F025-4E16-4CDC-AB02-10928F1706BA}" type="presParOf" srcId="{A2BC07DA-74C9-4F3C-BDAA-341B3193F081}" destId="{6779E4AD-B8AF-4853-9D5A-38DAB7D9C3DE}" srcOrd="8" destOrd="0" presId="urn:microsoft.com/office/officeart/2005/8/layout/cycle5"/>
    <dgm:cxn modelId="{DBD84823-02DF-477B-A3F9-E4953A6A4DED}" type="presParOf" srcId="{A2BC07DA-74C9-4F3C-BDAA-341B3193F081}" destId="{18F8A779-0EB5-40A5-B650-BEC421C90FD9}" srcOrd="9" destOrd="0" presId="urn:microsoft.com/office/officeart/2005/8/layout/cycle5"/>
    <dgm:cxn modelId="{A6A14A4D-1582-47A1-84FD-24E8CF506C1A}" type="presParOf" srcId="{A2BC07DA-74C9-4F3C-BDAA-341B3193F081}" destId="{7CC2363E-2409-4E29-BAB7-91DA9EDDB685}" srcOrd="10" destOrd="0" presId="urn:microsoft.com/office/officeart/2005/8/layout/cycle5"/>
    <dgm:cxn modelId="{F21337FB-594E-48AE-AEE0-4F022E0B1A3A}" type="presParOf" srcId="{A2BC07DA-74C9-4F3C-BDAA-341B3193F081}" destId="{BE0E9957-8F0B-43AE-9C39-EDDC5D659DA6}" srcOrd="11" destOrd="0" presId="urn:microsoft.com/office/officeart/2005/8/layout/cycle5"/>
    <dgm:cxn modelId="{CCE32054-FB41-48FE-8B7E-0FDD0D8AB46F}" type="presParOf" srcId="{A2BC07DA-74C9-4F3C-BDAA-341B3193F081}" destId="{EE625402-2804-43E4-9E3B-366AD45FDD7D}" srcOrd="12" destOrd="0" presId="urn:microsoft.com/office/officeart/2005/8/layout/cycle5"/>
    <dgm:cxn modelId="{59078A16-B0ED-414E-978E-DEDC008C450A}" type="presParOf" srcId="{A2BC07DA-74C9-4F3C-BDAA-341B3193F081}" destId="{07D8F950-9AFA-42E9-BD8D-BD35F7CF70C1}" srcOrd="13" destOrd="0" presId="urn:microsoft.com/office/officeart/2005/8/layout/cycle5"/>
    <dgm:cxn modelId="{BC77F1DB-18CF-43B4-B08F-A03E6D1CC864}" type="presParOf" srcId="{A2BC07DA-74C9-4F3C-BDAA-341B3193F081}" destId="{83A04369-081D-45B1-BFAB-187DF1A197E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6F2CE-037E-48C4-9BFA-5E4CC3DD5952}">
      <dsp:nvSpPr>
        <dsp:cNvPr id="0" name=""/>
        <dsp:cNvSpPr/>
      </dsp:nvSpPr>
      <dsp:spPr>
        <a:xfrm>
          <a:off x="2988252" y="1853"/>
          <a:ext cx="1560368" cy="1014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</a:t>
          </a:r>
          <a:endParaRPr lang="en-IN" sz="2500" kern="1200" dirty="0"/>
        </a:p>
      </dsp:txBody>
      <dsp:txXfrm>
        <a:off x="3037763" y="51364"/>
        <a:ext cx="1461346" cy="915217"/>
      </dsp:txXfrm>
    </dsp:sp>
    <dsp:sp modelId="{DA5C08AE-3E7E-4918-9BAF-073D2C8A691C}">
      <dsp:nvSpPr>
        <dsp:cNvPr id="0" name=""/>
        <dsp:cNvSpPr/>
      </dsp:nvSpPr>
      <dsp:spPr>
        <a:xfrm>
          <a:off x="1793741" y="530373"/>
          <a:ext cx="4056347" cy="4056347"/>
        </a:xfrm>
        <a:custGeom>
          <a:avLst/>
          <a:gdLst/>
          <a:ahLst/>
          <a:cxnLst/>
          <a:rect l="0" t="0" r="0" b="0"/>
          <a:pathLst>
            <a:path>
              <a:moveTo>
                <a:pt x="2980993" y="237748"/>
              </a:moveTo>
              <a:arcTo wR="2028173" hR="2028173" stAng="17881249" swAng="12989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D7DB0-D060-4F2C-B1BD-502B41D8FF5C}">
      <dsp:nvSpPr>
        <dsp:cNvPr id="0" name=""/>
        <dsp:cNvSpPr/>
      </dsp:nvSpPr>
      <dsp:spPr>
        <a:xfrm>
          <a:off x="4965121" y="1444856"/>
          <a:ext cx="1560368" cy="1014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Deploy</a:t>
          </a:r>
          <a:endParaRPr lang="en-IN" sz="2500" kern="1200" dirty="0"/>
        </a:p>
      </dsp:txBody>
      <dsp:txXfrm>
        <a:off x="5014632" y="1494367"/>
        <a:ext cx="1461346" cy="915217"/>
      </dsp:txXfrm>
    </dsp:sp>
    <dsp:sp modelId="{92307CD7-E5FF-43F2-A439-C25D12E0AB19}">
      <dsp:nvSpPr>
        <dsp:cNvPr id="0" name=""/>
        <dsp:cNvSpPr/>
      </dsp:nvSpPr>
      <dsp:spPr>
        <a:xfrm>
          <a:off x="1798499" y="105797"/>
          <a:ext cx="4056347" cy="4056347"/>
        </a:xfrm>
        <a:custGeom>
          <a:avLst/>
          <a:gdLst/>
          <a:ahLst/>
          <a:cxnLst/>
          <a:rect l="0" t="0" r="0" b="0"/>
          <a:pathLst>
            <a:path>
              <a:moveTo>
                <a:pt x="3992396" y="2533462"/>
              </a:moveTo>
              <a:arcTo wR="2028173" hR="2028173" stAng="865579" swAng="9500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D1E67-6248-461F-AAC9-0D405B7450A4}">
      <dsp:nvSpPr>
        <dsp:cNvPr id="0" name=""/>
        <dsp:cNvSpPr/>
      </dsp:nvSpPr>
      <dsp:spPr>
        <a:xfrm>
          <a:off x="4360499" y="3310639"/>
          <a:ext cx="1560368" cy="1014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Manage</a:t>
          </a:r>
          <a:endParaRPr lang="en-IN" sz="2500" kern="1200" dirty="0"/>
        </a:p>
      </dsp:txBody>
      <dsp:txXfrm>
        <a:off x="4410010" y="3360150"/>
        <a:ext cx="1461346" cy="915217"/>
      </dsp:txXfrm>
    </dsp:sp>
    <dsp:sp modelId="{6779E4AD-B8AF-4853-9D5A-38DAB7D9C3DE}">
      <dsp:nvSpPr>
        <dsp:cNvPr id="0" name=""/>
        <dsp:cNvSpPr/>
      </dsp:nvSpPr>
      <dsp:spPr>
        <a:xfrm>
          <a:off x="1611486" y="394368"/>
          <a:ext cx="4056347" cy="4056347"/>
        </a:xfrm>
        <a:custGeom>
          <a:avLst/>
          <a:gdLst/>
          <a:ahLst/>
          <a:cxnLst/>
          <a:rect l="0" t="0" r="0" b="0"/>
          <a:pathLst>
            <a:path>
              <a:moveTo>
                <a:pt x="2484072" y="4004443"/>
              </a:moveTo>
              <a:arcTo wR="2028173" hR="2028173" stAng="4620593" swAng="14574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8A779-0EB5-40A5-B650-BEC421C90FD9}">
      <dsp:nvSpPr>
        <dsp:cNvPr id="0" name=""/>
        <dsp:cNvSpPr/>
      </dsp:nvSpPr>
      <dsp:spPr>
        <a:xfrm>
          <a:off x="1505170" y="3324491"/>
          <a:ext cx="1560368" cy="1014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Upgrade</a:t>
          </a:r>
          <a:endParaRPr lang="en-IN" sz="2500" kern="1200" dirty="0"/>
        </a:p>
      </dsp:txBody>
      <dsp:txXfrm>
        <a:off x="1554681" y="3374002"/>
        <a:ext cx="1461346" cy="915217"/>
      </dsp:txXfrm>
    </dsp:sp>
    <dsp:sp modelId="{BE0E9957-8F0B-43AE-9C39-EDDC5D659DA6}">
      <dsp:nvSpPr>
        <dsp:cNvPr id="0" name=""/>
        <dsp:cNvSpPr/>
      </dsp:nvSpPr>
      <dsp:spPr>
        <a:xfrm>
          <a:off x="1746252" y="381670"/>
          <a:ext cx="4056347" cy="4056347"/>
        </a:xfrm>
        <a:custGeom>
          <a:avLst/>
          <a:gdLst/>
          <a:ahLst/>
          <a:cxnLst/>
          <a:rect l="0" t="0" r="0" b="0"/>
          <a:pathLst>
            <a:path>
              <a:moveTo>
                <a:pt x="138638" y="2765158"/>
              </a:moveTo>
              <a:arcTo wR="2028173" hR="2028173" stAng="9521549" swAng="10059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25402-2804-43E4-9E3B-366AD45FDD7D}">
      <dsp:nvSpPr>
        <dsp:cNvPr id="0" name=""/>
        <dsp:cNvSpPr/>
      </dsp:nvSpPr>
      <dsp:spPr>
        <a:xfrm>
          <a:off x="1073198" y="1361722"/>
          <a:ext cx="1560368" cy="1014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Build</a:t>
          </a:r>
          <a:endParaRPr lang="en-IN" sz="2500" kern="1200" dirty="0"/>
        </a:p>
      </dsp:txBody>
      <dsp:txXfrm>
        <a:off x="1122709" y="1411233"/>
        <a:ext cx="1461346" cy="915217"/>
      </dsp:txXfrm>
    </dsp:sp>
    <dsp:sp modelId="{83A04369-081D-45B1-BFAB-187DF1A197EC}">
      <dsp:nvSpPr>
        <dsp:cNvPr id="0" name=""/>
        <dsp:cNvSpPr/>
      </dsp:nvSpPr>
      <dsp:spPr>
        <a:xfrm>
          <a:off x="1740015" y="509076"/>
          <a:ext cx="4056347" cy="4056347"/>
        </a:xfrm>
        <a:custGeom>
          <a:avLst/>
          <a:gdLst/>
          <a:ahLst/>
          <a:cxnLst/>
          <a:rect l="0" t="0" r="0" b="0"/>
          <a:pathLst>
            <a:path>
              <a:moveTo>
                <a:pt x="514618" y="678121"/>
              </a:moveTo>
              <a:arcTo wR="2028173" hR="2028173" stAng="13303929" swAng="11605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11/11/2011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.elasticbeanstalk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Platform-as-a-Service</a:t>
            </a:r>
          </a:p>
        </p:txBody>
      </p:sp>
      <p:pic>
        <p:nvPicPr>
          <p:cNvPr id="8194" name="Picture 2" descr="http://siliconangle.com/files/2011/08/cloud_pa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2474" y="4036411"/>
            <a:ext cx="2016414" cy="1541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Google App Engine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955676"/>
            <a:ext cx="9067800" cy="5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Run your applications on Google’s infrastructure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IN" sz="2700" dirty="0" smtClean="0">
                <a:latin typeface="Calibri" pitchFamily="34" charset="0"/>
                <a:cs typeface="Calibri" pitchFamily="34" charset="0"/>
              </a:rPr>
              <a:t> Support for Java and Python stacks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Dynamic web serving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Persistent Datastore with queries, sorting and transactions. Based on Google Big Table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Automatic Scaling &amp; Load Balancing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Google Apps Integration – Email, Docs, etc.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Local Environment for development &amp; testing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Task Queues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Scheduling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Host through &lt;</a:t>
            </a:r>
            <a:r>
              <a:rPr lang="en-US" sz="2700" dirty="0" err="1" smtClean="0">
                <a:latin typeface="Calibri" pitchFamily="34" charset="0"/>
                <a:cs typeface="Calibri" pitchFamily="34" charset="0"/>
              </a:rPr>
              <a:t>appname</a:t>
            </a:r>
            <a:r>
              <a:rPr lang="en-US" sz="2700" dirty="0" smtClean="0">
                <a:latin typeface="Calibri" pitchFamily="34" charset="0"/>
                <a:cs typeface="Calibri" pitchFamily="34" charset="0"/>
              </a:rPr>
              <a:t>&gt;.</a:t>
            </a:r>
            <a:r>
              <a:rPr lang="en-US" sz="2700" dirty="0" err="1" smtClean="0">
                <a:latin typeface="Calibri" pitchFamily="34" charset="0"/>
                <a:cs typeface="Calibri" pitchFamily="34" charset="0"/>
              </a:rPr>
              <a:t>appspot.com</a:t>
            </a:r>
            <a:r>
              <a:rPr lang="en-US" sz="2700" dirty="0" smtClean="0">
                <a:latin typeface="Calibri" pitchFamily="34" charset="0"/>
                <a:cs typeface="Calibri" pitchFamily="34" charset="0"/>
              </a:rPr>
              <a:t> or through your own URL using Google Apps</a:t>
            </a:r>
          </a:p>
          <a:p>
            <a:pPr lvl="1">
              <a:spcBef>
                <a:spcPts val="600"/>
              </a:spcBef>
            </a:pPr>
            <a:endParaRPr lang="en-US" sz="23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</a:pPr>
            <a:endParaRPr lang="en-US" sz="23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Google App Engine – Java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Support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219" y="1066781"/>
            <a:ext cx="7800109" cy="1537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074" y="3629872"/>
            <a:ext cx="7800109" cy="109450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46927" y="1496272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 </a:t>
            </a:r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Servlets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1654" y="1496272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JDO/JPA</a:t>
            </a:r>
            <a:endParaRPr lang="en-IN" sz="1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0965" y="1496272"/>
            <a:ext cx="1094508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java.net.URL</a:t>
            </a:r>
            <a:endParaRPr lang="en-IN" sz="135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4127" y="1496272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javax.mail</a:t>
            </a:r>
            <a:endParaRPr lang="en-IN" sz="1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27290" y="1496272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javax.cache</a:t>
            </a:r>
            <a:endParaRPr lang="en-IN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524019" y="2244422"/>
            <a:ext cx="387927" cy="1219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3103437" y="2244422"/>
            <a:ext cx="387927" cy="1219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4502746" y="2244422"/>
            <a:ext cx="387927" cy="1219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915909" y="2244422"/>
            <a:ext cx="387927" cy="1219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7245946" y="2244422"/>
            <a:ext cx="387927" cy="1219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246927" y="3893109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Web App Container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1654" y="3893109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Datastore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API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00965" y="3893109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URL Fetch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4127" y="3893109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Mail API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27290" y="3893109"/>
            <a:ext cx="1094509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Memcache</a:t>
            </a:r>
            <a:endParaRPr lang="en-IN" sz="1400" b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3300" y="5056901"/>
            <a:ext cx="9067800" cy="110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Scheduled Tasks &amp; Task Queues </a:t>
            </a:r>
          </a:p>
          <a:p>
            <a:pPr>
              <a:spcAft>
                <a:spcPts val="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Eclipse Plug-in</a:t>
            </a:r>
          </a:p>
          <a:p>
            <a:pPr>
              <a:spcAft>
                <a:spcPts val="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Administration Console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Google App Engine - Limitations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1427018"/>
            <a:ext cx="8437418" cy="455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access to underlying OS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Manage App through the application console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No access to the file storage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No sockets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No threads or timers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No JNI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91" y="972702"/>
            <a:ext cx="7342909" cy="518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Amazon Elastic Beanstalk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5475" y="1302323"/>
            <a:ext cx="8846127" cy="49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Deploy &amp; Manage applications on AWS platform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Utilize all of the AWS services in an integrated manner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Retain full control of the underlying infrastructure</a:t>
            </a:r>
          </a:p>
          <a:p>
            <a:pPr lvl="1">
              <a:spcAft>
                <a:spcPts val="1200"/>
              </a:spcAft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Flexibility &amp; Control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Support only for Java currently with Tomcat &amp;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JBoss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application servers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Customized URL - </a:t>
            </a:r>
            <a:r>
              <a:rPr lang="en-US" sz="2800" dirty="0" smtClean="0">
                <a:hlinkClick r:id="rId4"/>
              </a:rPr>
              <a:t>http://myapp.elasticbeanstalk.com/</a:t>
            </a:r>
            <a:r>
              <a:rPr lang="en-US" sz="2800" dirty="0" smtClean="0"/>
              <a:t> 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Free service ! Only the infrastructure is charged</a:t>
            </a:r>
          </a:p>
          <a:p>
            <a:pPr>
              <a:spcAft>
                <a:spcPts val="1200"/>
              </a:spcAft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Easy deployment through Eclipse plug-in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AppFog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– PHP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PaaS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89038"/>
            <a:ext cx="9067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Supports cloud-based hosting for many web application technologies 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Based on open source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CloudFoundary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PHP,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NodeJS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Ruby, Python, Java and .NET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Postgresql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Redis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CouchDB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MongoDB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Introduces the concept of “developer cloud”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Developer does not need to worry about infrastructure or configurations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 service to build, deploy and readily scale applications</a:t>
            </a:r>
          </a:p>
          <a:p>
            <a:pPr marL="457200" marR="0" lvl="1" indent="0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Java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PaaS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19763"/>
            <a:ext cx="9067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CloudBees</a:t>
            </a:r>
            <a:endParaRPr lang="en-US" sz="2800" dirty="0" smtClean="0">
              <a:solidFill>
                <a:schemeClr val="tx2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  <a:cs typeface="Calibri" pitchFamily="34" charset="0"/>
              </a:rPr>
              <a:t>DEV@Cloud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– Jenkins as a service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Run@Cloud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–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Deploy Java EE and Web applications into the cloud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baseline="0" dirty="0" smtClean="0">
                <a:latin typeface="Calibri" pitchFamily="34" charset="0"/>
                <a:ea typeface="+mn-ea"/>
                <a:cs typeface="Calibri" pitchFamily="34" charset="0"/>
              </a:rPr>
              <a:t> Hence it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IN" sz="2400" dirty="0" smtClean="0">
                <a:latin typeface="Calibri" pitchFamily="34" charset="0"/>
                <a:ea typeface="+mn-ea"/>
                <a:cs typeface="Calibri" pitchFamily="34" charset="0"/>
              </a:rPr>
              <a:t>offers a complete end-to-end environment, from development to production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Works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across all IaaS Cloud Vendors</a:t>
            </a:r>
          </a:p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CumuLogic</a:t>
            </a:r>
            <a:endParaRPr lang="en-US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J2EE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PaaS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for public &amp; private clouds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Automate the deployment &amp; management of your hybrid J2EE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PaaS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Supports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JBoss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IBM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Websphere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Oracle, Apache,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Nginx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Has support for Amazon AWS, VMware, Cloud.com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Cumulogic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19763"/>
            <a:ext cx="9067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rPr>
              <a:t>PaaS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rPr>
              <a:t> for Public &amp; Private Clouds</a:t>
            </a:r>
            <a:endParaRPr lang="en-US" sz="2800" dirty="0" smtClean="0">
              <a:solidFill>
                <a:schemeClr val="tx2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Use publicly hosted appliance or download installer in local environment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Manage applications in public &amp; private cloud from same product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Federated cloud with applications scaling into the cloud but database in local datacenter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Support for </a:t>
            </a:r>
            <a:r>
              <a:rPr lang="en-US" sz="2400" dirty="0" err="1" smtClean="0">
                <a:latin typeface="Calibri" pitchFamily="34" charset="0"/>
                <a:ea typeface="+mn-ea"/>
                <a:cs typeface="Calibri" pitchFamily="34" charset="0"/>
              </a:rPr>
              <a:t>VMWare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, Cloud.com, Amazon AWS, </a:t>
            </a:r>
            <a:r>
              <a:rPr lang="en-US" sz="2400" dirty="0" err="1" smtClean="0">
                <a:latin typeface="Calibri" pitchFamily="34" charset="0"/>
                <a:ea typeface="+mn-ea"/>
                <a:cs typeface="Calibri" pitchFamily="34" charset="0"/>
              </a:rPr>
              <a:t>OpenStack</a:t>
            </a:r>
            <a:endParaRPr lang="en-US" sz="2400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Shared services for database servers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Scaling, monitoring, clustering, management – available out of the box for </a:t>
            </a:r>
            <a:r>
              <a:rPr lang="en-US" sz="2400" dirty="0" err="1" smtClean="0">
                <a:latin typeface="Calibri" pitchFamily="34" charset="0"/>
                <a:ea typeface="+mn-ea"/>
                <a:cs typeface="Calibri" pitchFamily="34" charset="0"/>
              </a:rPr>
              <a:t>Jboss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, Tomcat, Glassfish, MySQL, MongoDB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lvl="1">
              <a:spcBef>
                <a:spcPct val="20000"/>
              </a:spcBef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Microsoft Azure - 1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955675"/>
            <a:ext cx="9067800" cy="536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50"/>
              </a:spcBef>
              <a:buBlip>
                <a:blip r:embed="rId2"/>
              </a:buBlip>
            </a:pPr>
            <a:r>
              <a:rPr kumimoji="0" lang="en-US" sz="23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Internet-scale hosting environment</a:t>
            </a:r>
          </a:p>
          <a:p>
            <a:pPr lvl="1">
              <a:spcBef>
                <a:spcPts val="65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Web Role: Pre-loaded with IIS, hosts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.Net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, PHP and Java apps</a:t>
            </a:r>
          </a:p>
          <a:p>
            <a:pPr lvl="1">
              <a:spcBef>
                <a:spcPts val="65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Worker Role: Without IIS, can be used for any kind of jobs</a:t>
            </a:r>
          </a:p>
          <a:p>
            <a:pPr>
              <a:spcBef>
                <a:spcPts val="650"/>
              </a:spcBef>
              <a:buBlip>
                <a:blip r:embed="rId2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It provides:</a:t>
            </a:r>
          </a:p>
          <a:p>
            <a:pPr lvl="1">
              <a:spcBef>
                <a:spcPts val="65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Public &amp; Private Clouds </a:t>
            </a:r>
          </a:p>
          <a:p>
            <a:pPr lvl="1">
              <a:spcBef>
                <a:spcPts val="65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Administration: Load balancing &amp; failover is provided </a:t>
            </a:r>
          </a:p>
          <a:p>
            <a:pPr lvl="1">
              <a:spcBef>
                <a:spcPts val="65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Highly available,  Scalability</a:t>
            </a:r>
            <a:endParaRPr kumimoji="0" lang="en-US" sz="23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>
              <a:spcBef>
                <a:spcPts val="650"/>
              </a:spcBef>
              <a:buBlip>
                <a:blip r:embed="rId2"/>
              </a:buBlip>
            </a:pPr>
            <a:r>
              <a:rPr lang="en-US" sz="2300" dirty="0" smtClean="0">
                <a:latin typeface="Calibri" pitchFamily="34" charset="0"/>
                <a:ea typeface="+mn-ea"/>
                <a:cs typeface="Calibri" pitchFamily="34" charset="0"/>
              </a:rPr>
              <a:t>  6 datacenters around the world</a:t>
            </a:r>
          </a:p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lang="en-US" sz="23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AppFabric</a:t>
            </a:r>
            <a:endParaRPr lang="en-US" sz="23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Cloud Middleware platform for developing, deploying and managing applications on Azure platform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PaaS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Microsoft Azure - 2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955675"/>
            <a:ext cx="9067800" cy="536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kumimoji="0" lang="en-US" sz="23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Some interesting services:</a:t>
            </a:r>
            <a:endParaRPr lang="en-US" sz="23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SQL Azure: Scalable, distributed, relational database</a:t>
            </a: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Service Bus: Secure messaging &amp; distributed systems</a:t>
            </a: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Access control – Active Directory support</a:t>
            </a: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Integration with BizTalk server to accelerate development on the cloud &amp; providing Business Activity Monitoring &amp; Rules</a:t>
            </a: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Sharepoint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 &amp; Business Intelligence tools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endParaRPr lang="en-US" sz="23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9309" y="3574471"/>
            <a:ext cx="5361729" cy="270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Platform As a Service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89038"/>
            <a:ext cx="8437419" cy="458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Computing Platform &amp; Solution Stack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Utility – Metering &amp; subscription model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Support life cycle of building &amp; delivering web applications &amp; services through the platform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Provides collaboration, scalability, databases, security, state management, application versioning among other features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Each platform does not support all </a:t>
            </a:r>
            <a:r>
              <a:rPr lang="en-IN" sz="2600" dirty="0" smtClean="0">
                <a:latin typeface="Calibri" pitchFamily="34" charset="0"/>
                <a:ea typeface="+mn-ea"/>
                <a:cs typeface="Calibri" pitchFamily="34" charset="0"/>
              </a:rPr>
              <a:t>software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stacks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IN" sz="2600" baseline="0" dirty="0" smtClean="0">
                <a:latin typeface="Calibri" pitchFamily="34" charset="0"/>
                <a:ea typeface="+mn-ea"/>
                <a:cs typeface="Calibri" pitchFamily="34" charset="0"/>
              </a:rPr>
              <a:t> Restricted </a:t>
            </a:r>
            <a:r>
              <a:rPr lang="en-IN" sz="2600" dirty="0" smtClean="0">
                <a:latin typeface="Calibri" pitchFamily="34" charset="0"/>
                <a:ea typeface="+mn-ea"/>
                <a:cs typeface="Calibri" pitchFamily="34" charset="0"/>
              </a:rPr>
              <a:t>e</a:t>
            </a:r>
            <a:r>
              <a:rPr lang="en-IN" sz="2600" baseline="0" dirty="0" smtClean="0">
                <a:latin typeface="Calibri" pitchFamily="34" charset="0"/>
                <a:ea typeface="+mn-ea"/>
                <a:cs typeface="Calibri" pitchFamily="34" charset="0"/>
              </a:rPr>
              <a:t>nvironment and not as</a:t>
            </a:r>
            <a:r>
              <a:rPr lang="en-IN" sz="2600" dirty="0" smtClean="0">
                <a:latin typeface="Calibri" pitchFamily="34" charset="0"/>
                <a:ea typeface="+mn-ea"/>
                <a:cs typeface="Calibri" pitchFamily="34" charset="0"/>
              </a:rPr>
              <a:t> flexible as IaaS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Ideal platform for quicker development and deployment</a:t>
            </a:r>
          </a:p>
          <a:p>
            <a:pPr algn="ctr">
              <a:spcBef>
                <a:spcPts val="900"/>
              </a:spcBef>
              <a:defRPr/>
            </a:pPr>
            <a:r>
              <a:rPr lang="en-IN" sz="2800" b="1" baseline="0" dirty="0" smtClean="0">
                <a:latin typeface="Calibri" pitchFamily="34" charset="0"/>
                <a:ea typeface="+mn-ea"/>
                <a:cs typeface="Calibri" pitchFamily="34" charset="0"/>
              </a:rPr>
              <a:t>Focus</a:t>
            </a:r>
            <a:r>
              <a:rPr lang="en-IN" sz="2800" b="1" dirty="0" smtClean="0">
                <a:latin typeface="Calibri" pitchFamily="34" charset="0"/>
                <a:ea typeface="+mn-ea"/>
                <a:cs typeface="Calibri" pitchFamily="34" charset="0"/>
              </a:rPr>
              <a:t> on Applications &amp; Business Logic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Elements of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PaaS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89038"/>
            <a:ext cx="8437419" cy="458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Multi-tenant architecture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Web services APIs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Tools, Libraries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Development support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Performance analysis, instrumentation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Application Lifecycle Management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Hosting &amp; Deployment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Reporting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Metering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0273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Application 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Lifecycle</a:t>
            </a: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1397000"/>
          <a:ext cx="7536873" cy="475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PaaS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Vendors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5" descr="http://blogs.vmware.com/.a/6a00d8341c328153ef014e8794716b970d-500w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5238"/>
            <a:ext cx="3172356" cy="205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f_3046752_1.jpg (479×295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7480" y="1003733"/>
            <a:ext cx="3344642" cy="1642486"/>
          </a:xfrm>
          <a:prstGeom prst="rect">
            <a:avLst/>
          </a:prstGeom>
          <a:noFill/>
        </p:spPr>
      </p:pic>
      <p:sp>
        <p:nvSpPr>
          <p:cNvPr id="14340" name="AutoShape 4" descr="data:image/jpg;base64,/9j/4AAQSkZJRgABAQAAAQABAAD/2wBDAAkGBwgHBgkIBwgKCgkLDRYPDQwMDRsUFRAWIB0iIiAdHx8kKDQsJCYxJx8fLT0tMTU3Ojo6Iys/RD84QzQ5Ojf/2wBDAQoKCg0MDRoPDxo3JR8lNzc3Nzc3Nzc3Nzc3Nzc3Nzc3Nzc3Nzc3Nzc3Nzc3Nzc3Nzc3Nzc3Nzc3Nzc3Nzc3Nzf/wAARCABzAOEDASIAAhEBAxEB/8QAGwABAAMBAQEBAAAAAAAAAAAAAAQFBgMBAgf/xABBEAABAwMCAwQHAg0DBQAAAAABAAIDBAUREiEGMUETYXGBFCIjUZGhsTJiFRYkJTVCUnJzksHC0SYzQ1Oy4fDx/8QAGQEBAQEBAQEAAAAAAAAAAAAAAAECAwQF/8QAJBEAAgICAgEEAwEAAAAAAAAAAAECEQMSITEEExRBYSIyUaH/2gAMAwEAAhEDEQA/ANEiIvWeAIiIAiIgCIiAIiIAiIgCIiAIiIAiIgCIiAIiIAiIgCIiAIiIAiIgCIiAIiIAiIgCIiAIiIAiIgCIiAIiIAiIgCIiAIiIAiIgCIiAIiIAiIgC8JA3LgB03XvPZY6+Tyz3OWMud2cZAa3oNluEN3RjJNQVmw1NG5e3HivNTf2m/FYuCN2OZUxjJMcyuvofZw9z9Go1N/bb8U1N56m48QsyY3kc3ZXGWKTG+rKeh9l9w/4a3LTyeD3AhenY9ywkrJI3ag5wPQ53C19nnfPbYZJN3uG5+Kxkx6K7N48qm6JiIi5HYIiIAiIg5CIiAIiIAiKbbLXUXJ7hDhrG/ae7kP8AJUbrsJN8IhIr2u4cfSUctQ6rYRG0uI0EZx05qi6omn0acWuwiIqZCIiAIiIAiIgCyVwYXXOc/e/otavqn4OkuEba2OriaJXZLCwjGDjz5LpjmoPk5ZccsiqJmIIdhsFYUlFJUzMhhYXyPOAB1X6FQ2e2W2EMEMTj1kmaCT8eSlU8NC2czUsdO2XBaZI8cjz5eCS8n+IR8PlbMq7XwtRUjGuqmCpn6g7NHgOvmp1TTWeCMCppqCJh5doxjfqpzntZu5wA57lfm8naXS5mSYh8ssmAX8mjOw7sLGHFLM226SL5WeHjRSirbLe68K2u7Qvksk0TZ2jOhkge13d91VdNRS22P0OfSZITpdg5AOx8+a1vDtoFrbUEyQvMhaD2Y6AHn5lUd4/S1Z/F/tCjk09U7RuMbgpyVNkRfcUT5pGxxtLnu2DRzK+F9wyvgnjlj+3G8PA8DlHwuCpc0WcfD1xkZksjYfc5+65VVjr6aMvdG17RudDs4Uz8N3uf1qeiia3p7N7/AJ7K/tdTPVUTJauHsZTkOZg/1XLeS7O6hB9GKo6SWtm7GBuqTSXYJxsMf5Uo2O4CRjOwyXciHggeJUqxBrOIZmsGGgSgfzBWfEN0qqAQikEJL9RJkBOMY6Aj3quTszGEatlNNw9cI26msY8dQ1+SoNJSTVc/o8DMyYJw44xhaawXiW4GSKpYxr2AODo8gEeHTB+q87JsXFLHsH+5A5zh35wfoFFJrhlcE+UUrrFcWvaw0+S7lh2w8SukvD1wiYXaGP25Mdk/NXHEN0qbe2nbSCHMhcCZA5wAAHIAj3rzh+8TV7pY6uOMSsaHB0ecOHgeWE2lVl0hdGUZFI+RsLW+0c7SBjG+e9bewUklDbhFO0Nl1uJ3z4LP8SM9GuzJoCA9zWyZ+8DjP0V7YquaqtrJalwdIXOBIaANjtsO5JtuNjGlGTRUX4XgipfNIG0JfpDGluNOQB0zucfFVtFaqyuGuCP2ZP23nAJ7vep76mquF2fb55GGl7cgsEY+y0k8/JW97uD7bRMMDWGVx0sDh6rcDc7d31UTapIOKk7ZQycPXGNmrRG8D9h26q3NLHlr2ua4cw4YIPuWjsV7q6msFNWmN4eCWOjYWkEb4O5yF7xJQiaro3s2fM/snd/uPyK0pNOmRwVXEo6Kgq60n0eIuAO7jsAp34t3DH/DnqNa0FdVR2i25gjGGYZGzOASeWT/AO8lV2W919XcGQ1PYdm5pJEcZBGBnnqU2k+UNIqk+ymrbfU0Og1LNOs4GCCFF8MeS0vGB9lR759d3/as0txdo5zjToIiK2YsLVWJ5FopwPvcv3isqtBQVHonDnpOnV2Ucj8e/BcVJJvo3F0m2UdXwtXVFVNJI5krC9xY6eUuOM+7dVVwtcloqYwdEUpGqOWBxHdkEY3XtFLduILh2b7lLE4hz8NlMbGAcwA3c8wvm92+a1Twx1Fa+qc9urU5zjp3x1K+pjUlNQk10fCzqMoPJjT77s0k1DLxJYqB8r4g9mXudICdRwRnbqszSwCtqYqT1QZXaAXbgLZcLHVw7TYIzod9SsZYJNV9ohnOZ8fVc8La9RL46OvlYlL0pPt1f+G34ctDrLBNHrid2j9XsgQOWOqp7qfzrWfxP7WrWDksldP0nVfxP7Qvn7Oc22fY0WOCjHojKz4ehimuHtWh4YwuAPU5VZ4LpT1M1LOyeAgSMPUZDh1B7lWSL5NRea2vpnRtoKcOa4Eue5pdg+4AKTap6mWkY+tbomJOQG6ds7bKkHEsujHoI1fxvV+mfmuMHENbHI500UUrHcmNJZo8+vmuerO+6skWpj4+IpRI0tLhKRkcwSMLtxRHJI6l7ONzsB+dIJxyXC21hrb325j7P2JaG6s4xjqrC6Xb8HGMCnMpeDyfpxjyPvT5MqtWcOHKKSm7SeVrmOkAa1pG+OfL4L7FQ2XicNY4EQwujJ7+Z+o+CraniGsmYWQRMgBH2y/W4eGwHmufD3q3Nu5OWPznmq4vthSXSLLimOWUUpiY5+NedLSccl9cN0UlMJZ5muYXgNa123q88/Fd7tdfwf2X5OZe01cpNOMY7iqip4hq5WFlNDHT5/XLtTvLYDKiuqK6UrPOIqkT3MtbjELAw/vZJI+iuOHDi0sH33/VZPHTJJ6knmfetTw+fzW3ue76qyX4pGYO5WVVNM2HiN73uAaaiRpJ78gfNW/EdJLVUsZia57435LBzII/8LM141VtUCdjK/6lT6O/1UDRHURNqGt5P1aXefQ+KNPhhNU0zrYaGobcGTvjexkYJyRjJIxj5qfe6xkNbbmlwOmYSu7m5x/UqBNxJK4EQUIa4/rSSZA8gFUSSPmldLUSdpI/dznbDw7gE1cuxsoqka2+0z6ugLIt3tcHNaOuP/qprBBPFdo3SRSMaGuyXNIA2XtHc7nSwNZJSOqYsDQ7Ja7HlkFWNBcqusqBGaF8MQBLnPdk+AGApyuDXDaZx4sOY6X9930WdV9xS4aaVufWBc7GemAFQrcOjnkf5BERUxqOqvLNPS1NsNBO9oOlzXNJwXNJO4+Ko18vjZIMSNa4e5wyqVNfJHq+DawS/kdXTSMB9V7pSx7fdnv8F3/Ens6bLLjB6UTkhxOjGOWo75Xz6NB/0Y/5AvPRaccoIv5Au/usrrno8vs8FNNdlzwtapbRT1Yq5oMyuBb2cmdgD8Csfw6//UNDnb2++eSuDTQHHsY/5AvewiOcxtOfuhI55La1+xZ+NGWqT/U2r6mCKMvlmjY0DJLnBZKqnZU1U07NmSPJbnqMAf0UdsELTlsUYPcwLp1yvMo0z1SlYREWjIREQEm3VbaKpEz2PeA0t0s574/wut1uMdwMZjikj0Aj2mBnOOWPBQU8lKRb4oKTbqttFVCd8b3tDS3DAM7+KjIq+SJ0T7rcY7j2XZxSs7POe0A3zj3FQE+SIlRbPFPorvNSU4gjp2PaCTlzyOZ8FBRGrCbXR9SyOmmklc0NL3l2kHOMlfKIhB5leHcFeogLmDiFscbWSUUo0gDMbw4fPC+pOI2lmIaSZzuhkcGj5ElUmBjkg2GApqje7OlTUTVUxmqHhzz0Aw1o9w7lzKeKKrgw3YREQW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42" name="AutoShape 6" descr="data:image/jpg;base64,/9j/4AAQSkZJRgABAQAAAQABAAD/2wBDAAkGBwgHBgkIBwgKCgkLDRYPDQwMDRsUFRAWIB0iIiAdHx8kKDQsJCYxJx8fLT0tMTU3Ojo6Iys/RD84QzQ5Ojf/2wBDAQoKCg0MDRoPDxo3JR8lNzc3Nzc3Nzc3Nzc3Nzc3Nzc3Nzc3Nzc3Nzc3Nzc3Nzc3Nzc3Nzc3Nzc3Nzc3Nzc3Nzf/wAARCABzAOEDASIAAhEBAxEB/8QAGwABAAMBAQEBAAAAAAAAAAAAAAQFBgMBAgf/xABBEAABAwMCAwQHAg0DBQAAAAABAAIDBAUREiEGMUETYXGBFCIjUZGhsTJiFRYkJTVCUnJzksHC0SYzQ1Oy4fDx/8QAGQEBAQEBAQEAAAAAAAAAAAAAAAECAwQF/8QAJBEAAgICAgEEAwEAAAAAAAAAAAECEQMSITEEExRBYSIyUaH/2gAMAwEAAhEDEQA/ANEiIvWeAIiIAiIgCIiAIiIAiIgCIiAIiIAiIgCIiAIiIAiIgCIiAIiIAiIgCIiAIiIAiIgCIiAIiIAiIgCIiAIiIAiIgCIiAIiIAiIgCIiAIiIAiIgC8JA3LgB03XvPZY6+Tyz3OWMud2cZAa3oNluEN3RjJNQVmw1NG5e3HivNTf2m/FYuCN2OZUxjJMcyuvofZw9z9Go1N/bb8U1N56m48QsyY3kc3ZXGWKTG+rKeh9l9w/4a3LTyeD3AhenY9ywkrJI3ag5wPQ53C19nnfPbYZJN3uG5+Kxkx6K7N48qm6JiIi5HYIiIAiIg5CIiAIiIAiKbbLXUXJ7hDhrG/ae7kP8AJUbrsJN8IhIr2u4cfSUctQ6rYRG0uI0EZx05qi6omn0acWuwiIqZCIiAIiIAiIgCyVwYXXOc/e/otavqn4OkuEba2OriaJXZLCwjGDjz5LpjmoPk5ZccsiqJmIIdhsFYUlFJUzMhhYXyPOAB1X6FQ2e2W2EMEMTj1kmaCT8eSlU8NC2czUsdO2XBaZI8cjz5eCS8n+IR8PlbMq7XwtRUjGuqmCpn6g7NHgOvmp1TTWeCMCppqCJh5doxjfqpzntZu5wA57lfm8naXS5mSYh8ssmAX8mjOw7sLGHFLM226SL5WeHjRSirbLe68K2u7Qvksk0TZ2jOhkge13d91VdNRS22P0OfSZITpdg5AOx8+a1vDtoFrbUEyQvMhaD2Y6AHn5lUd4/S1Z/F/tCjk09U7RuMbgpyVNkRfcUT5pGxxtLnu2DRzK+F9wyvgnjlj+3G8PA8DlHwuCpc0WcfD1xkZksjYfc5+65VVjr6aMvdG17RudDs4Uz8N3uf1qeiia3p7N7/AJ7K/tdTPVUTJauHsZTkOZg/1XLeS7O6hB9GKo6SWtm7GBuqTSXYJxsMf5Uo2O4CRjOwyXciHggeJUqxBrOIZmsGGgSgfzBWfEN0qqAQikEJL9RJkBOMY6Aj3quTszGEatlNNw9cI26msY8dQ1+SoNJSTVc/o8DMyYJw44xhaawXiW4GSKpYxr2AODo8gEeHTB+q87JsXFLHsH+5A5zh35wfoFFJrhlcE+UUrrFcWvaw0+S7lh2w8SukvD1wiYXaGP25Mdk/NXHEN0qbe2nbSCHMhcCZA5wAAHIAj3rzh+8TV7pY6uOMSsaHB0ecOHgeWE2lVl0hdGUZFI+RsLW+0c7SBjG+e9bewUklDbhFO0Nl1uJ3z4LP8SM9GuzJoCA9zWyZ+8DjP0V7YquaqtrJalwdIXOBIaANjtsO5JtuNjGlGTRUX4XgipfNIG0JfpDGluNOQB0zucfFVtFaqyuGuCP2ZP23nAJ7vep76mquF2fb55GGl7cgsEY+y0k8/JW97uD7bRMMDWGVx0sDh6rcDc7d31UTapIOKk7ZQycPXGNmrRG8D9h26q3NLHlr2ua4cw4YIPuWjsV7q6msFNWmN4eCWOjYWkEb4O5yF7xJQiaro3s2fM/snd/uPyK0pNOmRwVXEo6Kgq60n0eIuAO7jsAp34t3DH/DnqNa0FdVR2i25gjGGYZGzOASeWT/AO8lV2W919XcGQ1PYdm5pJEcZBGBnnqU2k+UNIqk+ymrbfU0Og1LNOs4GCCFF8MeS0vGB9lR759d3/as0txdo5zjToIiK2YsLVWJ5FopwPvcv3isqtBQVHonDnpOnV2Ucj8e/BcVJJvo3F0m2UdXwtXVFVNJI5krC9xY6eUuOM+7dVVwtcloqYwdEUpGqOWBxHdkEY3XtFLduILh2b7lLE4hz8NlMbGAcwA3c8wvm92+a1Twx1Fa+qc9urU5zjp3x1K+pjUlNQk10fCzqMoPJjT77s0k1DLxJYqB8r4g9mXudICdRwRnbqszSwCtqYqT1QZXaAXbgLZcLHVw7TYIzod9SsZYJNV9ohnOZ8fVc8La9RL46OvlYlL0pPt1f+G34ctDrLBNHrid2j9XsgQOWOqp7qfzrWfxP7WrWDksldP0nVfxP7Qvn7Oc22fY0WOCjHojKz4ehimuHtWh4YwuAPU5VZ4LpT1M1LOyeAgSMPUZDh1B7lWSL5NRea2vpnRtoKcOa4Eue5pdg+4AKTap6mWkY+tbomJOQG6ds7bKkHEsujHoI1fxvV+mfmuMHENbHI500UUrHcmNJZo8+vmuerO+6skWpj4+IpRI0tLhKRkcwSMLtxRHJI6l7ONzsB+dIJxyXC21hrb325j7P2JaG6s4xjqrC6Xb8HGMCnMpeDyfpxjyPvT5MqtWcOHKKSm7SeVrmOkAa1pG+OfL4L7FQ2XicNY4EQwujJ7+Z+o+CraniGsmYWQRMgBH2y/W4eGwHmufD3q3Nu5OWPznmq4vthSXSLLimOWUUpiY5+NedLSccl9cN0UlMJZ5muYXgNa123q88/Fd7tdfwf2X5OZe01cpNOMY7iqip4hq5WFlNDHT5/XLtTvLYDKiuqK6UrPOIqkT3MtbjELAw/vZJI+iuOHDi0sH33/VZPHTJJ6knmfetTw+fzW3ue76qyX4pGYO5WVVNM2HiN73uAaaiRpJ78gfNW/EdJLVUsZia57435LBzII/8LM141VtUCdjK/6lT6O/1UDRHURNqGt5P1aXefQ+KNPhhNU0zrYaGobcGTvjexkYJyRjJIxj5qfe6xkNbbmlwOmYSu7m5x/UqBNxJK4EQUIa4/rSSZA8gFUSSPmldLUSdpI/dznbDw7gE1cuxsoqka2+0z6ugLIt3tcHNaOuP/qprBBPFdo3SRSMaGuyXNIA2XtHc7nSwNZJSOqYsDQ7Ja7HlkFWNBcqusqBGaF8MQBLnPdk+AGApyuDXDaZx4sOY6X9930WdV9xS4aaVufWBc7GemAFQrcOjnkf5BERUxqOqvLNPS1NsNBO9oOlzXNJwXNJO4+Ko18vjZIMSNa4e5wyqVNfJHq+DawS/kdXTSMB9V7pSx7fdnv8F3/Ens6bLLjB6UTkhxOjGOWo75Xz6NB/0Y/5AvPRaccoIv5Au/usrrno8vs8FNNdlzwtapbRT1Yq5oMyuBb2cmdgD8Csfw6//UNDnb2++eSuDTQHHsY/5AvewiOcxtOfuhI55La1+xZ+NGWqT/U2r6mCKMvlmjY0DJLnBZKqnZU1U07NmSPJbnqMAf0UdsELTlsUYPcwLp1yvMo0z1SlYREWjIREQEm3VbaKpEz2PeA0t0s574/wut1uMdwMZjikj0Aj2mBnOOWPBQU8lKRb4oKTbqttFVCd8b3tDS3DAM7+KjIq+SJ0T7rcY7j2XZxSs7POe0A3zj3FQE+SIlRbPFPorvNSU4gjp2PaCTlzyOZ8FBRGrCbXR9SyOmmklc0NL3l2kHOMlfKIhB5leHcFeogLmDiFscbWSUUo0gDMbw4fPC+pOI2lmIaSZzuhkcGj5ElUmBjkg2GApqje7OlTUTVUxmqHhzz0Aw1o9w7lzKeKKrgw3YREQW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44" name="AutoShape 8" descr="data:image/jpg;base64,/9j/4AAQSkZJRgABAQAAAQABAAD/2wBDAAkGBwgHBgkIBwgKCgkLDRYPDQwMDRsUFRAWIB0iIiAdHx8kKDQsJCYxJx8fLT0tMTU3Ojo6Iys/RD84QzQ5Ojf/2wBDAQoKCg0MDRoPDxo3JR8lNzc3Nzc3Nzc3Nzc3Nzc3Nzc3Nzc3Nzc3Nzc3Nzc3Nzc3Nzc3Nzc3Nzc3Nzc3Nzc3Nzf/wAARCABzAOEDASIAAhEBAxEB/8QAGwABAAMBAQEBAAAAAAAAAAAAAAQFBgMBAgf/xABBEAABAwMCAwQHAg0DBQAAAAABAAIDBAUREiEGMUETYXGBFCIjUZGhsTJiFRYkJTVCUnJzksHC0SYzQ1Oy4fDx/8QAGQEBAQEBAQEAAAAAAAAAAAAAAAECAwQF/8QAJBEAAgICAgEEAwEAAAAAAAAAAAECEQMSITEEExRBYSIyUaH/2gAMAwEAAhEDEQA/ANEiIvWeAIiIAiIgCIiAIiIAiIgCIiAIiIAiIgCIiAIiIAiIgCIiAIiIAiIgCIiAIiIAiIgCIiAIiIAiIgCIiAIiIAiIgCIiAIiIAiIgCIiAIiIAiIgC8JA3LgB03XvPZY6+Tyz3OWMud2cZAa3oNluEN3RjJNQVmw1NG5e3HivNTf2m/FYuCN2OZUxjJMcyuvofZw9z9Go1N/bb8U1N56m48QsyY3kc3ZXGWKTG+rKeh9l9w/4a3LTyeD3AhenY9ywkrJI3ag5wPQ53C19nnfPbYZJN3uG5+Kxkx6K7N48qm6JiIi5HYIiIAiIg5CIiAIiIAiKbbLXUXJ7hDhrG/ae7kP8AJUbrsJN8IhIr2u4cfSUctQ6rYRG0uI0EZx05qi6omn0acWuwiIqZCIiAIiIAiIgCyVwYXXOc/e/otavqn4OkuEba2OriaJXZLCwjGDjz5LpjmoPk5ZccsiqJmIIdhsFYUlFJUzMhhYXyPOAB1X6FQ2e2W2EMEMTj1kmaCT8eSlU8NC2czUsdO2XBaZI8cjz5eCS8n+IR8PlbMq7XwtRUjGuqmCpn6g7NHgOvmp1TTWeCMCppqCJh5doxjfqpzntZu5wA57lfm8naXS5mSYh8ssmAX8mjOw7sLGHFLM226SL5WeHjRSirbLe68K2u7Qvksk0TZ2jOhkge13d91VdNRS22P0OfSZITpdg5AOx8+a1vDtoFrbUEyQvMhaD2Y6AHn5lUd4/S1Z/F/tCjk09U7RuMbgpyVNkRfcUT5pGxxtLnu2DRzK+F9wyvgnjlj+3G8PA8DlHwuCpc0WcfD1xkZksjYfc5+65VVjr6aMvdG17RudDs4Uz8N3uf1qeiia3p7N7/AJ7K/tdTPVUTJauHsZTkOZg/1XLeS7O6hB9GKo6SWtm7GBuqTSXYJxsMf5Uo2O4CRjOwyXciHggeJUqxBrOIZmsGGgSgfzBWfEN0qqAQikEJL9RJkBOMY6Aj3quTszGEatlNNw9cI26msY8dQ1+SoNJSTVc/o8DMyYJw44xhaawXiW4GSKpYxr2AODo8gEeHTB+q87JsXFLHsH+5A5zh35wfoFFJrhlcE+UUrrFcWvaw0+S7lh2w8SukvD1wiYXaGP25Mdk/NXHEN0qbe2nbSCHMhcCZA5wAAHIAj3rzh+8TV7pY6uOMSsaHB0ecOHgeWE2lVl0hdGUZFI+RsLW+0c7SBjG+e9bewUklDbhFO0Nl1uJ3z4LP8SM9GuzJoCA9zWyZ+8DjP0V7YquaqtrJalwdIXOBIaANjtsO5JtuNjGlGTRUX4XgipfNIG0JfpDGluNOQB0zucfFVtFaqyuGuCP2ZP23nAJ7vep76mquF2fb55GGl7cgsEY+y0k8/JW97uD7bRMMDWGVx0sDh6rcDc7d31UTapIOKk7ZQycPXGNmrRG8D9h26q3NLHlr2ua4cw4YIPuWjsV7q6msFNWmN4eCWOjYWkEb4O5yF7xJQiaro3s2fM/snd/uPyK0pNOmRwVXEo6Kgq60n0eIuAO7jsAp34t3DH/DnqNa0FdVR2i25gjGGYZGzOASeWT/AO8lV2W919XcGQ1PYdm5pJEcZBGBnnqU2k+UNIqk+ymrbfU0Og1LNOs4GCCFF8MeS0vGB9lR759d3/as0txdo5zjToIiK2YsLVWJ5FopwPvcv3isqtBQVHonDnpOnV2Ucj8e/BcVJJvo3F0m2UdXwtXVFVNJI5krC9xY6eUuOM+7dVVwtcloqYwdEUpGqOWBxHdkEY3XtFLduILh2b7lLE4hz8NlMbGAcwA3c8wvm92+a1Twx1Fa+qc9urU5zjp3x1K+pjUlNQk10fCzqMoPJjT77s0k1DLxJYqB8r4g9mXudICdRwRnbqszSwCtqYqT1QZXaAXbgLZcLHVw7TYIzod9SsZYJNV9ohnOZ8fVc8La9RL46OvlYlL0pPt1f+G34ctDrLBNHrid2j9XsgQOWOqp7qfzrWfxP7WrWDksldP0nVfxP7Qvn7Oc22fY0WOCjHojKz4ehimuHtWh4YwuAPU5VZ4LpT1M1LOyeAgSMPUZDh1B7lWSL5NRea2vpnRtoKcOa4Eue5pdg+4AKTap6mWkY+tbomJOQG6ds7bKkHEsujHoI1fxvV+mfmuMHENbHI500UUrHcmNJZo8+vmuerO+6skWpj4+IpRI0tLhKRkcwSMLtxRHJI6l7ONzsB+dIJxyXC21hrb325j7P2JaG6s4xjqrC6Xb8HGMCnMpeDyfpxjyPvT5MqtWcOHKKSm7SeVrmOkAa1pG+OfL4L7FQ2XicNY4EQwujJ7+Z+o+CraniGsmYWQRMgBH2y/W4eGwHmufD3q3Nu5OWPznmq4vthSXSLLimOWUUpiY5+NedLSccl9cN0UlMJZ5muYXgNa123q88/Fd7tdfwf2X5OZe01cpNOMY7iqip4hq5WFlNDHT5/XLtTvLYDKiuqK6UrPOIqkT3MtbjELAw/vZJI+iuOHDi0sH33/VZPHTJJ6knmfetTw+fzW3ue76qyX4pGYO5WVVNM2HiN73uAaaiRpJ78gfNW/EdJLVUsZia57435LBzII/8LM141VtUCdjK/6lT6O/1UDRHURNqGt5P1aXefQ+KNPhhNU0zrYaGobcGTvjexkYJyRjJIxj5qfe6xkNbbmlwOmYSu7m5x/UqBNxJK4EQUIa4/rSSZA8gFUSSPmldLUSdpI/dznbDw7gE1cuxsoqka2+0z6ugLIt3tcHNaOuP/qprBBPFdo3SRSMaGuyXNIA2XtHc7nSwNZJSOqYsDQ7Ja7HlkFWNBcqusqBGaF8MQBLnPdk+AGApyuDXDaZx4sOY6X9930WdV9xS4aaVufWBc7GemAFQrcOjnkf5BERUxqOqvLNPS1NsNBO9oOlzXNJwXNJO4+Ko18vjZIMSNa4e5wyqVNfJHq+DawS/kdXTSMB9V7pSx7fdnv8F3/Ens6bLLjB6UTkhxOjGOWo75Xz6NB/0Y/5AvPRaccoIv5Au/usrrno8vs8FNNdlzwtapbRT1Yq5oMyuBb2cmdgD8Csfw6//UNDnb2++eSuDTQHHsY/5AvewiOcxtOfuhI55La1+xZ+NGWqT/U2r6mCKMvlmjY0DJLnBZKqnZU1U07NmSPJbnqMAf0UdsELTlsUYPcwLp1yvMo0z1SlYREWjIREQEm3VbaKpEz2PeA0t0s574/wut1uMdwMZjikj0Aj2mBnOOWPBQU8lKRb4oKTbqttFVCd8b3tDS3DAM7+KjIq+SJ0T7rcY7j2XZxSs7POe0A3zj3FQE+SIlRbPFPorvNSU4gjp2PaCTlzyOZ8FBRGrCbXR9SyOmmklc0NL3l2kHOMlfKIhB5leHcFeogLmDiFscbWSUUo0gDMbw4fPC+pOI2lmIaSZzuhkcGj5ElUmBjkg2GApqje7OlTUTVUxmqHhzz0Aw1o9w7lzKeKKrgw3YREQW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46" name="AutoShape 10" descr="data:image/jpg;base64,/9j/4AAQSkZJRgABAQAAAQABAAD/2wBDAAkGBwgHBgkIBwgKCgkLDRYPDQwMDRsUFRAWIB0iIiAdHx8kKDQsJCYxJx8fLT0tMTU3Ojo6Iys/RD84QzQ5Ojf/2wBDAQoKCg0MDRoPDxo3JR8lNzc3Nzc3Nzc3Nzc3Nzc3Nzc3Nzc3Nzc3Nzc3Nzc3Nzc3Nzc3Nzc3Nzc3Nzc3Nzc3Nzf/wAARCABzAOEDASIAAhEBAxEB/8QAGwABAAMBAQEBAAAAAAAAAAAAAAQFBgMBAgf/xABBEAABAwMCAwQHAg0DBQAAAAABAAIDBAUREiEGMUETYXGBFCIjUZGhsTJiFRYkJTVCUnJzksHC0SYzQ1Oy4fDx/8QAGQEBAQEBAQEAAAAAAAAAAAAAAAECAwQF/8QAJBEAAgICAgEEAwEAAAAAAAAAAAECEQMSITEEExRBYSIyUaH/2gAMAwEAAhEDEQA/ANEiIvWeAIiIAiIgCIiAIiIAiIgCIiAIiIAiIgCIiAIiIAiIgCIiAIiIAiIgCIiAIiIAiIgCIiAIiIAiIgCIiAIiIAiIgCIiAIiIAiIgCIiAIiIAiIgC8JA3LgB03XvPZY6+Tyz3OWMud2cZAa3oNluEN3RjJNQVmw1NG5e3HivNTf2m/FYuCN2OZUxjJMcyuvofZw9z9Go1N/bb8U1N56m48QsyY3kc3ZXGWKTG+rKeh9l9w/4a3LTyeD3AhenY9ywkrJI3ag5wPQ53C19nnfPbYZJN3uG5+Kxkx6K7N48qm6JiIi5HYIiIAiIg5CIiAIiIAiKbbLXUXJ7hDhrG/ae7kP8AJUbrsJN8IhIr2u4cfSUctQ6rYRG0uI0EZx05qi6omn0acWuwiIqZCIiAIiIAiIgCyVwYXXOc/e/otavqn4OkuEba2OriaJXZLCwjGDjz5LpjmoPk5ZccsiqJmIIdhsFYUlFJUzMhhYXyPOAB1X6FQ2e2W2EMEMTj1kmaCT8eSlU8NC2czUsdO2XBaZI8cjz5eCS8n+IR8PlbMq7XwtRUjGuqmCpn6g7NHgOvmp1TTWeCMCppqCJh5doxjfqpzntZu5wA57lfm8naXS5mSYh8ssmAX8mjOw7sLGHFLM226SL5WeHjRSirbLe68K2u7Qvksk0TZ2jOhkge13d91VdNRS22P0OfSZITpdg5AOx8+a1vDtoFrbUEyQvMhaD2Y6AHn5lUd4/S1Z/F/tCjk09U7RuMbgpyVNkRfcUT5pGxxtLnu2DRzK+F9wyvgnjlj+3G8PA8DlHwuCpc0WcfD1xkZksjYfc5+65VVjr6aMvdG17RudDs4Uz8N3uf1qeiia3p7N7/AJ7K/tdTPVUTJauHsZTkOZg/1XLeS7O6hB9GKo6SWtm7GBuqTSXYJxsMf5Uo2O4CRjOwyXciHggeJUqxBrOIZmsGGgSgfzBWfEN0qqAQikEJL9RJkBOMY6Aj3quTszGEatlNNw9cI26msY8dQ1+SoNJSTVc/o8DMyYJw44xhaawXiW4GSKpYxr2AODo8gEeHTB+q87JsXFLHsH+5A5zh35wfoFFJrhlcE+UUrrFcWvaw0+S7lh2w8SukvD1wiYXaGP25Mdk/NXHEN0qbe2nbSCHMhcCZA5wAAHIAj3rzh+8TV7pY6uOMSsaHB0ecOHgeWE2lVl0hdGUZFI+RsLW+0c7SBjG+e9bewUklDbhFO0Nl1uJ3z4LP8SM9GuzJoCA9zWyZ+8DjP0V7YquaqtrJalwdIXOBIaANjtsO5JtuNjGlGTRUX4XgipfNIG0JfpDGluNOQB0zucfFVtFaqyuGuCP2ZP23nAJ7vep76mquF2fb55GGl7cgsEY+y0k8/JW97uD7bRMMDWGVx0sDh6rcDc7d31UTapIOKk7ZQycPXGNmrRG8D9h26q3NLHlr2ua4cw4YIPuWjsV7q6msFNWmN4eCWOjYWkEb4O5yF7xJQiaro3s2fM/snd/uPyK0pNOmRwVXEo6Kgq60n0eIuAO7jsAp34t3DH/DnqNa0FdVR2i25gjGGYZGzOASeWT/AO8lV2W919XcGQ1PYdm5pJEcZBGBnnqU2k+UNIqk+ymrbfU0Og1LNOs4GCCFF8MeS0vGB9lR759d3/as0txdo5zjToIiK2YsLVWJ5FopwPvcv3isqtBQVHonDnpOnV2Ucj8e/BcVJJvo3F0m2UdXwtXVFVNJI5krC9xY6eUuOM+7dVVwtcloqYwdEUpGqOWBxHdkEY3XtFLduILh2b7lLE4hz8NlMbGAcwA3c8wvm92+a1Twx1Fa+qc9urU5zjp3x1K+pjUlNQk10fCzqMoPJjT77s0k1DLxJYqB8r4g9mXudICdRwRnbqszSwCtqYqT1QZXaAXbgLZcLHVw7TYIzod9SsZYJNV9ohnOZ8fVc8La9RL46OvlYlL0pPt1f+G34ctDrLBNHrid2j9XsgQOWOqp7qfzrWfxP7WrWDksldP0nVfxP7Qvn7Oc22fY0WOCjHojKz4ehimuHtWh4YwuAPU5VZ4LpT1M1LOyeAgSMPUZDh1B7lWSL5NRea2vpnRtoKcOa4Eue5pdg+4AKTap6mWkY+tbomJOQG6ds7bKkHEsujHoI1fxvV+mfmuMHENbHI500UUrHcmNJZo8+vmuerO+6skWpj4+IpRI0tLhKRkcwSMLtxRHJI6l7ONzsB+dIJxyXC21hrb325j7P2JaG6s4xjqrC6Xb8HGMCnMpeDyfpxjyPvT5MqtWcOHKKSm7SeVrmOkAa1pG+OfL4L7FQ2XicNY4EQwujJ7+Z+o+CraniGsmYWQRMgBH2y/W4eGwHmufD3q3Nu5OWPznmq4vthSXSLLimOWUUpiY5+NedLSccl9cN0UlMJZ5muYXgNa123q88/Fd7tdfwf2X5OZe01cpNOMY7iqip4hq5WFlNDHT5/XLtTvLYDKiuqK6UrPOIqkT3MtbjELAw/vZJI+iuOHDi0sH33/VZPHTJJ6knmfetTw+fzW3ue76qyX4pGYO5WVVNM2HiN73uAaaiRpJ78gfNW/EdJLVUsZia57435LBzII/8LM141VtUCdjK/6lT6O/1UDRHURNqGt5P1aXefQ+KNPhhNU0zrYaGobcGTvjexkYJyRjJIxj5qfe6xkNbbmlwOmYSu7m5x/UqBNxJK4EQUIa4/rSSZA8gFUSSPmldLUSdpI/dznbDw7gE1cuxsoqka2+0z6ugLIt3tcHNaOuP/qprBBPFdo3SRSMaGuyXNIA2XtHc7nSwNZJSOqYsDQ7Ja7HlkFWNBcqusqBGaF8MQBLnPdk+AGApyuDXDaZx4sOY6X9930WdV9xS4aaVufWBc7GemAFQrcOjnkf5BERUxqOqvLNPS1NsNBO9oOlzXNJwXNJO4+Ko18vjZIMSNa4e5wyqVNfJHq+DawS/kdXTSMB9V7pSx7fdnv8F3/Ens6bLLjB6UTkhxOjGOWo75Xz6NB/0Y/5AvPRaccoIv5Au/usrrno8vs8FNNdlzwtapbRT1Yq5oMyuBb2cmdgD8Csfw6//UNDnb2++eSuDTQHHsY/5AvewiOcxtOfuhI55La1+xZ+NGWqT/U2r6mCKMvlmjY0DJLnBZKqnZU1U07NmSPJbnqMAf0UdsELTlsUYPcwLp1yvMo0z1SlYREWjIREQEm3VbaKpEz2PeA0t0s574/wut1uMdwMZjikj0Aj2mBnOOWPBQU8lKRb4oKTbqttFVCd8b3tDS3DAM7+KjIq+SJ0T7rcY7j2XZxSs7POe0A3zj3FQE+SIlRbPFPorvNSU4gjp2PaCTlzyOZ8FBRGrCbXR9SyOmmklc0NL3l2kHOMlfKIhB5leHcFeogLmDiFscbWSUUo0gDMbw4fPC+pOI2lmIaSZzuhkcGj5ElUmBjkg2GApqje7OlTUTVUxmqHhzz0Aw1o9w7lzKeKKrgw3YREQW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510" y="4169352"/>
            <a:ext cx="21431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9" name="Picture 13" descr="http://media.marketwire.com/attachments/201106/72936_CloudBees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4466" y="4169352"/>
            <a:ext cx="2686050" cy="1143001"/>
          </a:xfrm>
          <a:prstGeom prst="rect">
            <a:avLst/>
          </a:prstGeom>
          <a:noFill/>
        </p:spPr>
      </p:pic>
      <p:pic>
        <p:nvPicPr>
          <p:cNvPr id="5122" name="Picture 2" descr="http://techgearz.com/wp-content/uploads/2011/06/google-app-engine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30578" y="3934690"/>
            <a:ext cx="1785396" cy="166341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67211" y="2718087"/>
            <a:ext cx="2963305" cy="69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40669" y="2762250"/>
            <a:ext cx="1828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VMware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CloudFoundry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955676"/>
            <a:ext cx="9067800" cy="5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Open – Platform as a Service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IN" sz="2700" dirty="0" smtClean="0">
                <a:latin typeface="Calibri" pitchFamily="34" charset="0"/>
                <a:cs typeface="Calibri" pitchFamily="34" charset="0"/>
              </a:rPr>
              <a:t>  Frameworks/Software supported: </a:t>
            </a:r>
          </a:p>
          <a:p>
            <a:pPr lvl="1">
              <a:spcBef>
                <a:spcPts val="0"/>
              </a:spcBef>
              <a:buBlip>
                <a:blip r:embed="rId3"/>
              </a:buBlip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300" dirty="0" smtClean="0">
                <a:latin typeface="Calibri" pitchFamily="34" charset="0"/>
                <a:cs typeface="Calibri" pitchFamily="34" charset="0"/>
              </a:rPr>
              <a:t>Java: Spring, Groovy, Grails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Ruby: Rails, Sinatra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Node.js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Python: </a:t>
            </a:r>
            <a:r>
              <a:rPr lang="en-IN" sz="2300" dirty="0" err="1" smtClean="0">
                <a:latin typeface="Calibri" pitchFamily="34" charset="0"/>
                <a:cs typeface="Calibri" pitchFamily="34" charset="0"/>
              </a:rPr>
              <a:t>Django</a:t>
            </a:r>
            <a:endParaRPr lang="en-IN" sz="23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IN" sz="2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Databases supported: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Redis</a:t>
            </a:r>
            <a:endParaRPr lang="en-US" sz="23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sz="2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RabbitMQ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300" dirty="0" err="1" smtClean="0">
                <a:latin typeface="Calibri" pitchFamily="34" charset="0"/>
                <a:cs typeface="Calibri" pitchFamily="34" charset="0"/>
              </a:rPr>
              <a:t>Hyperic</a:t>
            </a:r>
            <a:endParaRPr lang="en-US" sz="23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CloudFoundry.com – Hosted PAAS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CloudFoundry.org – Open Source project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Micro Cloud </a:t>
            </a:r>
            <a:r>
              <a:rPr lang="en-US" sz="2700" dirty="0" err="1" smtClean="0">
                <a:latin typeface="Calibri" pitchFamily="34" charset="0"/>
                <a:cs typeface="Calibri" pitchFamily="34" charset="0"/>
              </a:rPr>
              <a:t>Foundary</a:t>
            </a:r>
            <a:r>
              <a:rPr lang="en-US" sz="2700" dirty="0" smtClean="0">
                <a:latin typeface="Calibri" pitchFamily="34" charset="0"/>
                <a:cs typeface="Calibri" pitchFamily="34" charset="0"/>
              </a:rPr>
              <a:t> – Personal PAAS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Open &amp; Extensible – only open </a:t>
            </a:r>
            <a:r>
              <a:rPr lang="en-US" sz="2700" dirty="0" err="1" smtClean="0">
                <a:latin typeface="Calibri" pitchFamily="34" charset="0"/>
                <a:cs typeface="Calibri" pitchFamily="34" charset="0"/>
              </a:rPr>
              <a:t>PaaS</a:t>
            </a:r>
            <a:endParaRPr lang="en-US" sz="27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Force.com - 1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89038"/>
            <a:ext cx="9067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P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latform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-as-a-Service from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SalesForce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Targeted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towards building business applications across verticals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Database.com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Database as a Service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Mobile, Social and Business Apps</a:t>
            </a:r>
            <a:endParaRPr lang="en-US" sz="2800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9382" y="2740746"/>
            <a:ext cx="4840432" cy="20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Force.com - 2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89038"/>
            <a:ext cx="9067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AppForce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UI based development with only little coding needed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Workflow Designer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Easily create reports and dashboards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</a:pPr>
            <a:endParaRPr lang="en-US" sz="2800" i="1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>
              <a:spcBef>
                <a:spcPct val="20000"/>
              </a:spcBef>
              <a:buBlip>
                <a:blip r:embed="rId2"/>
              </a:buBlip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Workflow, logic, and process 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3556433"/>
            <a:ext cx="3436748" cy="2836430"/>
          </a:xfrm>
          <a:prstGeom prst="rect">
            <a:avLst/>
          </a:prstGeom>
          <a:noFill/>
        </p:spPr>
      </p:pic>
      <p:pic>
        <p:nvPicPr>
          <p:cNvPr id="12292" name="Picture 4" descr="Real-time analyti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2956" y="3556433"/>
            <a:ext cx="3056371" cy="2398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Force.com - 3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1189038"/>
            <a:ext cx="412172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SiteForce</a:t>
            </a:r>
            <a:endParaRPr lang="en-US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Build &amp; Host websites 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Content Management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Security</a:t>
            </a:r>
          </a:p>
          <a:p>
            <a:pPr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AppExchange</a:t>
            </a:r>
            <a:endParaRPr lang="en-US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Cloud Computing Marketplace built around Force.com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Vertical specific applications</a:t>
            </a:r>
          </a:p>
          <a:p>
            <a:pPr lvl="1">
              <a:spcBef>
                <a:spcPct val="20000"/>
              </a:spcBef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Tools, connectors, enablers</a:t>
            </a:r>
          </a:p>
          <a:p>
            <a:pPr>
              <a:spcBef>
                <a:spcPct val="20000"/>
              </a:spcBef>
              <a:buBlip>
                <a:blip r:embed="rId2"/>
              </a:buBlip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2" descr="http://system.jobweb.jp/wp-content/uploads/2009/02/500px-workbookdi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427" y="2119745"/>
            <a:ext cx="4762500" cy="3089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1218</TotalTime>
  <Words>893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 Template</vt:lpstr>
      <vt:lpstr>Platform-as-a-Service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85</cp:revision>
  <dcterms:created xsi:type="dcterms:W3CDTF">2011-08-23T12:23:41Z</dcterms:created>
  <dcterms:modified xsi:type="dcterms:W3CDTF">2011-11-11T03:02:47Z</dcterms:modified>
</cp:coreProperties>
</file>