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1"/>
  </p:notesMasterIdLst>
  <p:sldIdLst>
    <p:sldId id="256" r:id="rId2"/>
    <p:sldId id="259" r:id="rId3"/>
    <p:sldId id="268" r:id="rId4"/>
    <p:sldId id="276" r:id="rId5"/>
    <p:sldId id="277" r:id="rId6"/>
    <p:sldId id="278" r:id="rId7"/>
    <p:sldId id="280" r:id="rId8"/>
    <p:sldId id="279" r:id="rId9"/>
    <p:sldId id="281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8/29/2011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Software-as-a-Service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Software As a Service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89038"/>
            <a:ext cx="8437419" cy="458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On-demand software developed, hosted and managed by the vendor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Largest segment of the cloud market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Accelerated by Web 2.0, RIA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Beware – Internet != Cloud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ea typeface="+mn-ea"/>
                <a:cs typeface="Calibri" pitchFamily="34" charset="0"/>
              </a:rPr>
              <a:t> Most vendors offer: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Customization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Small release cycles (</a:t>
            </a:r>
            <a:r>
              <a:rPr lang="en-US" sz="2400" dirty="0" err="1" smtClean="0">
                <a:latin typeface="Calibri" pitchFamily="34" charset="0"/>
                <a:ea typeface="+mn-ea"/>
                <a:cs typeface="Calibri" pitchFamily="34" charset="0"/>
              </a:rPr>
              <a:t>SalesForce</a:t>
            </a: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releases every 3 months)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Web services interfaces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ea typeface="+mn-ea"/>
                <a:cs typeface="Calibri" pitchFamily="34" charset="0"/>
              </a:rPr>
              <a:t> Collaboration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No flexibility</a:t>
            </a:r>
          </a:p>
          <a:p>
            <a:pPr lvl="1">
              <a:spcBef>
                <a:spcPts val="600"/>
              </a:spcBef>
              <a:defRPr/>
            </a:pPr>
            <a:endParaRPr kumimoji="0" lang="en-I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SalesForce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89038"/>
            <a:ext cx="8437419" cy="458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Leader in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SaaS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in CRM vertical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Browser, mobile and tablet based interfaces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CRM</a:t>
            </a:r>
          </a:p>
          <a:p>
            <a:pPr lvl="1"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Chatter  -  Sales </a:t>
            </a:r>
          </a:p>
          <a:p>
            <a:pPr lvl="1">
              <a:spcBef>
                <a:spcPts val="900"/>
              </a:spcBef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Collaboration</a:t>
            </a:r>
          </a:p>
          <a:p>
            <a:pPr lvl="1"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Groups</a:t>
            </a:r>
          </a:p>
          <a:p>
            <a:pPr lvl="1"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Feeds</a:t>
            </a:r>
          </a:p>
          <a:p>
            <a:pPr lvl="1"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App Updates</a:t>
            </a:r>
          </a:p>
          <a:p>
            <a:pPr lvl="1">
              <a:spcBef>
                <a:spcPts val="9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Sharing model </a:t>
            </a:r>
          </a:p>
          <a:p>
            <a:pPr lvl="1">
              <a:spcBef>
                <a:spcPts val="900"/>
              </a:spcBef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spcBef>
                <a:spcPts val="900"/>
              </a:spcBef>
              <a:defRPr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6" name="Picture 2" descr="http://www.developerforce.com/assets/images/launchpage-chatter/inuse_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9788" y="2213667"/>
            <a:ext cx="5874327" cy="4102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SalesForce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49926"/>
            <a:ext cx="8437419" cy="49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Customer Service Cloud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Provide faster service with this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SaaS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customer service product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Workflow Definitions and Automations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Contracts &amp; Entitlements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Reporting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RemedyForce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Partnership with BMC to provide their ITIL service platform for core helpdesk capabilities</a:t>
            </a:r>
          </a:p>
          <a:p>
            <a:pPr>
              <a:spcBef>
                <a:spcPts val="600"/>
              </a:spcBef>
              <a:buBlip>
                <a:blip r:embed="rId2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Radian6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Social Media analysis, CRM, tracking, monitoring, engagement</a:t>
            </a:r>
          </a:p>
        </p:txBody>
      </p:sp>
      <p:pic>
        <p:nvPicPr>
          <p:cNvPr id="22530" name="Picture 2" descr="Real-time customer service workflow solutions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3757" y="2268682"/>
            <a:ext cx="2895600" cy="2718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Microsof</a:t>
            </a:r>
            <a:r>
              <a:rPr lang="en-US" sz="4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t Office 365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49926"/>
            <a:ext cx="8437419" cy="49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Microsoft Office collaboration &amp; productivity tools delivered through the cloud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Email &amp; Calendar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Business class security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Sharepoint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Online </a:t>
            </a:r>
          </a:p>
          <a:p>
            <a:pPr lvl="2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Collaboration, document management portal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Lync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Online</a:t>
            </a:r>
          </a:p>
          <a:p>
            <a:pPr lvl="2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Audio, Video Conferencing, IM</a:t>
            </a:r>
          </a:p>
          <a:p>
            <a:pPr lvl="1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Office Web Apps</a:t>
            </a:r>
          </a:p>
          <a:p>
            <a:pPr lvl="2"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Word, Excel,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Powerpoint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OneNote in your browser</a:t>
            </a:r>
          </a:p>
          <a:p>
            <a:pPr>
              <a:spcBef>
                <a:spcPts val="600"/>
              </a:spcBef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99.9% uptime guarantee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Zoho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49926"/>
            <a:ext cx="8437419" cy="49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Email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CRM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Word Processor, Spreadsheet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Project Management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Invoice Management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Applicant Tracking System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Polls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Integrations with other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37Signals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49926"/>
            <a:ext cx="8437419" cy="49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Model of Simplicity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Basecamp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– Project Management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Highrise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– Manage contacts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Backpack – Intranet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Campfire – Business chat rooms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Google Apps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7090" y="1149926"/>
            <a:ext cx="8437419" cy="497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Over 3 million businesses use Google Apps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Freemium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model</a:t>
            </a:r>
          </a:p>
          <a:p>
            <a:pPr>
              <a:spcBef>
                <a:spcPts val="900"/>
              </a:spcBef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Let us look closely at Google Apps offerings…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200" y="273050"/>
            <a:ext cx="721129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How to adopt </a:t>
            </a:r>
            <a:r>
              <a:rPr lang="en-US" sz="4000" dirty="0" err="1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SaaS</a:t>
            </a:r>
            <a:r>
              <a:rPr lang="en-US" sz="4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 Model?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63888" y="2929508"/>
            <a:ext cx="1800200" cy="1368152"/>
          </a:xfrm>
          <a:prstGeom prst="ellipse">
            <a:avLst/>
          </a:prstGeom>
          <a:solidFill>
            <a:srgbClr val="39639D"/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rgbClr val="39639D"/>
            </a:contourClr>
          </a:sp3d>
        </p:spPr>
        <p:txBody>
          <a:bodyPr lIns="18288" rIns="182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SaaS</a:t>
            </a:r>
            <a:r>
              <a:rPr kumimoji="0" 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Enablement</a:t>
            </a:r>
            <a:endParaRPr kumimoji="0" lang="en-US" sz="19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1640" y="3217540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Application Architecture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31640" y="1777380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Requirement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84168" y="1777380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Scalability &amp; Multi-tenancy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84168" y="3217540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 pitchFamily="34" charset="0"/>
                <a:ea typeface="+mn-ea"/>
                <a:cs typeface="Calibri" pitchFamily="34" charset="0"/>
              </a:rPr>
              <a:t>UI </a:t>
            </a:r>
            <a:r>
              <a:rPr lang="en-US" kern="0" dirty="0" err="1" smtClean="0">
                <a:solidFill>
                  <a:sysClr val="window" lastClr="FFFFFF"/>
                </a:solidFill>
                <a:latin typeface="Calibri" pitchFamily="34" charset="0"/>
                <a:ea typeface="+mn-ea"/>
                <a:cs typeface="Calibri" pitchFamily="34" charset="0"/>
              </a:rPr>
              <a:t>Remodelling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4585692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Deployment Architecture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4168" y="4585692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Security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07904" y="4585692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Integrated Testing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7904" y="1777380"/>
            <a:ext cx="1512168" cy="864096"/>
          </a:xfrm>
          <a:prstGeom prst="rect">
            <a:avLst/>
          </a:prstGeom>
          <a:solidFill>
            <a:srgbClr val="2DA2BF"/>
          </a:solidFill>
          <a:ln w="10000" cap="flat" cmpd="sng" algn="ctr">
            <a:solidFill>
              <a:srgbClr val="2DA2B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Automation, Metering, Logging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1239</TotalTime>
  <Words>315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 Template</vt:lpstr>
      <vt:lpstr>Software-as-a-Service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113</cp:revision>
  <dcterms:created xsi:type="dcterms:W3CDTF">2011-08-23T12:23:41Z</dcterms:created>
  <dcterms:modified xsi:type="dcterms:W3CDTF">2011-08-29T02:01:04Z</dcterms:modified>
</cp:coreProperties>
</file>