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0"/>
  </p:notesMasterIdLst>
  <p:sldIdLst>
    <p:sldId id="256" r:id="rId2"/>
    <p:sldId id="259" r:id="rId3"/>
    <p:sldId id="261" r:id="rId4"/>
    <p:sldId id="260" r:id="rId5"/>
    <p:sldId id="262" r:id="rId6"/>
    <p:sldId id="263" r:id="rId7"/>
    <p:sldId id="303" r:id="rId8"/>
    <p:sldId id="264" r:id="rId9"/>
    <p:sldId id="265" r:id="rId10"/>
    <p:sldId id="270" r:id="rId11"/>
    <p:sldId id="271" r:id="rId12"/>
    <p:sldId id="272" r:id="rId13"/>
    <p:sldId id="274" r:id="rId14"/>
    <p:sldId id="275" r:id="rId15"/>
    <p:sldId id="307" r:id="rId16"/>
    <p:sldId id="276" r:id="rId17"/>
    <p:sldId id="277" r:id="rId18"/>
    <p:sldId id="278" r:id="rId19"/>
    <p:sldId id="305" r:id="rId20"/>
    <p:sldId id="306" r:id="rId21"/>
    <p:sldId id="279" r:id="rId22"/>
    <p:sldId id="280" r:id="rId23"/>
    <p:sldId id="281" r:id="rId24"/>
    <p:sldId id="282" r:id="rId25"/>
    <p:sldId id="308" r:id="rId26"/>
    <p:sldId id="310" r:id="rId27"/>
    <p:sldId id="283" r:id="rId28"/>
    <p:sldId id="285" r:id="rId29"/>
    <p:sldId id="304" r:id="rId30"/>
    <p:sldId id="286" r:id="rId31"/>
    <p:sldId id="311" r:id="rId32"/>
    <p:sldId id="287" r:id="rId33"/>
    <p:sldId id="288" r:id="rId34"/>
    <p:sldId id="289" r:id="rId35"/>
    <p:sldId id="290" r:id="rId36"/>
    <p:sldId id="291" r:id="rId37"/>
    <p:sldId id="292" r:id="rId38"/>
    <p:sldId id="312" r:id="rId3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27"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27"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27"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27"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27" charset="-128"/>
        <a:cs typeface="+mn-cs"/>
      </a:defRPr>
    </a:lvl5pPr>
    <a:lvl6pPr marL="2286000" algn="l" defTabSz="914400" rtl="0" eaLnBrk="1" latinLnBrk="0" hangingPunct="1">
      <a:defRPr kern="1200">
        <a:solidFill>
          <a:schemeClr val="tx1"/>
        </a:solidFill>
        <a:latin typeface="Arial" charset="0"/>
        <a:ea typeface="ＭＳ Ｐゴシック" pitchFamily="27" charset="-128"/>
        <a:cs typeface="+mn-cs"/>
      </a:defRPr>
    </a:lvl6pPr>
    <a:lvl7pPr marL="2743200" algn="l" defTabSz="914400" rtl="0" eaLnBrk="1" latinLnBrk="0" hangingPunct="1">
      <a:defRPr kern="1200">
        <a:solidFill>
          <a:schemeClr val="tx1"/>
        </a:solidFill>
        <a:latin typeface="Arial" charset="0"/>
        <a:ea typeface="ＭＳ Ｐゴシック" pitchFamily="27" charset="-128"/>
        <a:cs typeface="+mn-cs"/>
      </a:defRPr>
    </a:lvl7pPr>
    <a:lvl8pPr marL="3200400" algn="l" defTabSz="914400" rtl="0" eaLnBrk="1" latinLnBrk="0" hangingPunct="1">
      <a:defRPr kern="1200">
        <a:solidFill>
          <a:schemeClr val="tx1"/>
        </a:solidFill>
        <a:latin typeface="Arial" charset="0"/>
        <a:ea typeface="ＭＳ Ｐゴシック" pitchFamily="27" charset="-128"/>
        <a:cs typeface="+mn-cs"/>
      </a:defRPr>
    </a:lvl8pPr>
    <a:lvl9pPr marL="3657600" algn="l" defTabSz="914400" rtl="0" eaLnBrk="1" latinLnBrk="0" hangingPunct="1">
      <a:defRPr kern="1200">
        <a:solidFill>
          <a:schemeClr val="tx1"/>
        </a:solidFill>
        <a:latin typeface="Arial" charset="0"/>
        <a:ea typeface="ＭＳ Ｐゴシック" pitchFamily="27"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81883" autoAdjust="0"/>
  </p:normalViewPr>
  <p:slideViewPr>
    <p:cSldViewPr snapToGrid="0" snapToObjects="1">
      <p:cViewPr varScale="1">
        <p:scale>
          <a:sx n="56" d="100"/>
          <a:sy n="56" d="100"/>
        </p:scale>
        <p:origin x="-169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F0AF2-3742-477F-98C9-7EE2159CA36E}" type="doc">
      <dgm:prSet loTypeId="urn:microsoft.com/office/officeart/2005/8/layout/cycle2" loCatId="cycle" qsTypeId="urn:microsoft.com/office/officeart/2005/8/quickstyle/simple1" qsCatId="simple" csTypeId="urn:microsoft.com/office/officeart/2005/8/colors/accent4_1" csCatId="accent4" phldr="1"/>
      <dgm:spPr/>
      <dgm:t>
        <a:bodyPr/>
        <a:lstStyle/>
        <a:p>
          <a:endParaRPr lang="en-US"/>
        </a:p>
      </dgm:t>
    </dgm:pt>
    <dgm:pt modelId="{83662B5A-49CE-4F86-A6FB-B21DA60E1BF7}">
      <dgm:prSet phldrT="[Text]" custT="1"/>
      <dgm:spPr/>
      <dgm:t>
        <a:bodyPr lIns="0" tIns="0" rIns="0" bIns="0"/>
        <a:lstStyle/>
        <a:p>
          <a:r>
            <a:rPr lang="en-US" sz="1800" b="0" dirty="0" smtClean="0"/>
            <a:t>Identify, Organize KPMs</a:t>
          </a:r>
          <a:endParaRPr lang="en-US" sz="1800" b="0" dirty="0"/>
        </a:p>
      </dgm:t>
    </dgm:pt>
    <dgm:pt modelId="{A6A0654D-D0C8-4B00-BB6C-1096A159ECA7}" type="parTrans" cxnId="{79F008D0-89CD-473F-B10B-ED6B2DBD3A97}">
      <dgm:prSet/>
      <dgm:spPr/>
      <dgm:t>
        <a:bodyPr/>
        <a:lstStyle/>
        <a:p>
          <a:endParaRPr lang="en-US" b="0"/>
        </a:p>
      </dgm:t>
    </dgm:pt>
    <dgm:pt modelId="{81C2999F-C4F2-4FFE-8FF4-F46716F66B59}" type="sibTrans" cxnId="{79F008D0-89CD-473F-B10B-ED6B2DBD3A97}">
      <dgm:prSet custT="1"/>
      <dgm:spPr/>
      <dgm:t>
        <a:bodyPr/>
        <a:lstStyle/>
        <a:p>
          <a:endParaRPr lang="en-US" sz="1400" b="0"/>
        </a:p>
      </dgm:t>
    </dgm:pt>
    <dgm:pt modelId="{3685A396-E37F-4598-9622-7B84C505D096}">
      <dgm:prSet phldrT="[Text]" custT="1"/>
      <dgm:spPr/>
      <dgm:t>
        <a:bodyPr lIns="0" tIns="0" rIns="0" bIns="0"/>
        <a:lstStyle/>
        <a:p>
          <a:r>
            <a:rPr lang="en-US" sz="1800" b="0" dirty="0" smtClean="0"/>
            <a:t>Establish Baselines</a:t>
          </a:r>
          <a:endParaRPr lang="en-US" sz="1800" b="0" dirty="0"/>
        </a:p>
      </dgm:t>
    </dgm:pt>
    <dgm:pt modelId="{F9348549-4A7A-4381-87B3-75390A226004}" type="parTrans" cxnId="{4A54B3A3-45AB-4037-9E33-FC493EA012FE}">
      <dgm:prSet/>
      <dgm:spPr/>
      <dgm:t>
        <a:bodyPr/>
        <a:lstStyle/>
        <a:p>
          <a:endParaRPr lang="en-US" b="0"/>
        </a:p>
      </dgm:t>
    </dgm:pt>
    <dgm:pt modelId="{1A5A1EFB-220B-495A-AC7D-A83B566D5517}" type="sibTrans" cxnId="{4A54B3A3-45AB-4037-9E33-FC493EA012FE}">
      <dgm:prSet custT="1"/>
      <dgm:spPr/>
      <dgm:t>
        <a:bodyPr/>
        <a:lstStyle/>
        <a:p>
          <a:endParaRPr lang="en-US" sz="1400" b="0"/>
        </a:p>
      </dgm:t>
    </dgm:pt>
    <dgm:pt modelId="{75087234-6ED8-46F1-AC39-88F567227267}">
      <dgm:prSet phldrT="[Text]" custT="1"/>
      <dgm:spPr/>
      <dgm:t>
        <a:bodyPr lIns="0" tIns="0" rIns="0" bIns="0"/>
        <a:lstStyle/>
        <a:p>
          <a:r>
            <a:rPr lang="en-US" sz="1800" b="0" dirty="0" smtClean="0"/>
            <a:t>Define Alerts, Automate Response</a:t>
          </a:r>
          <a:endParaRPr lang="en-US" sz="1800" b="0" dirty="0"/>
        </a:p>
      </dgm:t>
    </dgm:pt>
    <dgm:pt modelId="{E553E439-1A56-4B4B-9A0D-FC6B253DE55F}" type="parTrans" cxnId="{7F596642-894E-4423-9AC4-297649DD1C43}">
      <dgm:prSet/>
      <dgm:spPr/>
      <dgm:t>
        <a:bodyPr/>
        <a:lstStyle/>
        <a:p>
          <a:endParaRPr lang="en-US" b="0"/>
        </a:p>
      </dgm:t>
    </dgm:pt>
    <dgm:pt modelId="{3221917A-6B00-4B69-ACF1-8F06CAB2783F}" type="sibTrans" cxnId="{7F596642-894E-4423-9AC4-297649DD1C43}">
      <dgm:prSet custT="1"/>
      <dgm:spPr/>
      <dgm:t>
        <a:bodyPr/>
        <a:lstStyle/>
        <a:p>
          <a:endParaRPr lang="en-US" sz="1400" b="0"/>
        </a:p>
      </dgm:t>
    </dgm:pt>
    <dgm:pt modelId="{1C178981-F534-411D-9A4F-9F85661D49C6}">
      <dgm:prSet phldrT="[Text]" custT="1"/>
      <dgm:spPr/>
      <dgm:t>
        <a:bodyPr lIns="0" tIns="0" rIns="0" bIns="0"/>
        <a:lstStyle/>
        <a:p>
          <a:r>
            <a:rPr lang="en-US" sz="1800" b="0" dirty="0" smtClean="0"/>
            <a:t>Define Escalation Workflows</a:t>
          </a:r>
          <a:endParaRPr lang="en-US" sz="1800" b="0" dirty="0"/>
        </a:p>
      </dgm:t>
    </dgm:pt>
    <dgm:pt modelId="{01A083B8-46F6-4C52-8A60-78FAE72B3BA8}" type="parTrans" cxnId="{34D14394-125F-495C-9D52-400F194F57DC}">
      <dgm:prSet/>
      <dgm:spPr/>
      <dgm:t>
        <a:bodyPr/>
        <a:lstStyle/>
        <a:p>
          <a:endParaRPr lang="en-US" b="0"/>
        </a:p>
      </dgm:t>
    </dgm:pt>
    <dgm:pt modelId="{63297CFF-1CA1-48B9-8B24-68C86176E15A}" type="sibTrans" cxnId="{34D14394-125F-495C-9D52-400F194F57DC}">
      <dgm:prSet custT="1"/>
      <dgm:spPr/>
      <dgm:t>
        <a:bodyPr/>
        <a:lstStyle/>
        <a:p>
          <a:endParaRPr lang="en-US" sz="1400" b="0"/>
        </a:p>
      </dgm:t>
    </dgm:pt>
    <dgm:pt modelId="{76FA7001-84C5-419A-B754-31C0F05A33C8}">
      <dgm:prSet phldrT="[Text]" custT="1"/>
      <dgm:spPr/>
      <dgm:t>
        <a:bodyPr lIns="0" tIns="0" rIns="0" bIns="0"/>
        <a:lstStyle/>
        <a:p>
          <a:r>
            <a:rPr lang="en-US" sz="1800" b="0" dirty="0" smtClean="0"/>
            <a:t>Learn from Data</a:t>
          </a:r>
          <a:endParaRPr lang="en-US" sz="1800" b="0" dirty="0"/>
        </a:p>
      </dgm:t>
    </dgm:pt>
    <dgm:pt modelId="{6EA15092-93E1-45DB-A4A1-51DA8D14AD73}" type="parTrans" cxnId="{C44110B1-B2DA-4C75-A4A3-53D98E0BCA61}">
      <dgm:prSet/>
      <dgm:spPr/>
      <dgm:t>
        <a:bodyPr/>
        <a:lstStyle/>
        <a:p>
          <a:endParaRPr lang="en-US" b="0"/>
        </a:p>
      </dgm:t>
    </dgm:pt>
    <dgm:pt modelId="{C3BE4126-C0DF-4708-B4F1-584FCA3AB438}" type="sibTrans" cxnId="{C44110B1-B2DA-4C75-A4A3-53D98E0BCA61}">
      <dgm:prSet custT="1"/>
      <dgm:spPr/>
      <dgm:t>
        <a:bodyPr/>
        <a:lstStyle/>
        <a:p>
          <a:endParaRPr lang="en-US" sz="1400" b="0"/>
        </a:p>
      </dgm:t>
    </dgm:pt>
    <dgm:pt modelId="{F0465285-A3BB-42B8-BC72-3268528F6085}" type="pres">
      <dgm:prSet presAssocID="{C29F0AF2-3742-477F-98C9-7EE2159CA36E}" presName="cycle" presStyleCnt="0">
        <dgm:presLayoutVars>
          <dgm:dir/>
          <dgm:resizeHandles val="exact"/>
        </dgm:presLayoutVars>
      </dgm:prSet>
      <dgm:spPr/>
      <dgm:t>
        <a:bodyPr/>
        <a:lstStyle/>
        <a:p>
          <a:endParaRPr lang="en-US"/>
        </a:p>
      </dgm:t>
    </dgm:pt>
    <dgm:pt modelId="{AAC0DE85-BBBA-409A-95B4-391AD155A265}" type="pres">
      <dgm:prSet presAssocID="{83662B5A-49CE-4F86-A6FB-B21DA60E1BF7}" presName="node" presStyleLbl="node1" presStyleIdx="0" presStyleCnt="5">
        <dgm:presLayoutVars>
          <dgm:bulletEnabled val="1"/>
        </dgm:presLayoutVars>
      </dgm:prSet>
      <dgm:spPr/>
      <dgm:t>
        <a:bodyPr/>
        <a:lstStyle/>
        <a:p>
          <a:endParaRPr lang="en-US"/>
        </a:p>
      </dgm:t>
    </dgm:pt>
    <dgm:pt modelId="{C18EC23A-357D-403D-B52C-52F830416A68}" type="pres">
      <dgm:prSet presAssocID="{81C2999F-C4F2-4FFE-8FF4-F46716F66B59}" presName="sibTrans" presStyleLbl="sibTrans2D1" presStyleIdx="0" presStyleCnt="5"/>
      <dgm:spPr/>
      <dgm:t>
        <a:bodyPr/>
        <a:lstStyle/>
        <a:p>
          <a:endParaRPr lang="en-US"/>
        </a:p>
      </dgm:t>
    </dgm:pt>
    <dgm:pt modelId="{3EA0E707-7F33-4470-B156-AD2EA0920B06}" type="pres">
      <dgm:prSet presAssocID="{81C2999F-C4F2-4FFE-8FF4-F46716F66B59}" presName="connectorText" presStyleLbl="sibTrans2D1" presStyleIdx="0" presStyleCnt="5"/>
      <dgm:spPr/>
      <dgm:t>
        <a:bodyPr/>
        <a:lstStyle/>
        <a:p>
          <a:endParaRPr lang="en-US"/>
        </a:p>
      </dgm:t>
    </dgm:pt>
    <dgm:pt modelId="{58972F10-65A7-4A05-BA0E-ADB38436D5ED}" type="pres">
      <dgm:prSet presAssocID="{3685A396-E37F-4598-9622-7B84C505D096}" presName="node" presStyleLbl="node1" presStyleIdx="1" presStyleCnt="5">
        <dgm:presLayoutVars>
          <dgm:bulletEnabled val="1"/>
        </dgm:presLayoutVars>
      </dgm:prSet>
      <dgm:spPr/>
      <dgm:t>
        <a:bodyPr/>
        <a:lstStyle/>
        <a:p>
          <a:endParaRPr lang="en-US"/>
        </a:p>
      </dgm:t>
    </dgm:pt>
    <dgm:pt modelId="{671EDDD6-0682-415F-9BC9-6913A4D89237}" type="pres">
      <dgm:prSet presAssocID="{1A5A1EFB-220B-495A-AC7D-A83B566D5517}" presName="sibTrans" presStyleLbl="sibTrans2D1" presStyleIdx="1" presStyleCnt="5"/>
      <dgm:spPr/>
      <dgm:t>
        <a:bodyPr/>
        <a:lstStyle/>
        <a:p>
          <a:endParaRPr lang="en-US"/>
        </a:p>
      </dgm:t>
    </dgm:pt>
    <dgm:pt modelId="{82E5B423-132C-4F15-89A6-FA013E6BF409}" type="pres">
      <dgm:prSet presAssocID="{1A5A1EFB-220B-495A-AC7D-A83B566D5517}" presName="connectorText" presStyleLbl="sibTrans2D1" presStyleIdx="1" presStyleCnt="5"/>
      <dgm:spPr/>
      <dgm:t>
        <a:bodyPr/>
        <a:lstStyle/>
        <a:p>
          <a:endParaRPr lang="en-US"/>
        </a:p>
      </dgm:t>
    </dgm:pt>
    <dgm:pt modelId="{516FB3D9-AF36-49A3-8A7B-BB5BE7509647}" type="pres">
      <dgm:prSet presAssocID="{75087234-6ED8-46F1-AC39-88F567227267}" presName="node" presStyleLbl="node1" presStyleIdx="2" presStyleCnt="5">
        <dgm:presLayoutVars>
          <dgm:bulletEnabled val="1"/>
        </dgm:presLayoutVars>
      </dgm:prSet>
      <dgm:spPr/>
      <dgm:t>
        <a:bodyPr/>
        <a:lstStyle/>
        <a:p>
          <a:endParaRPr lang="en-US"/>
        </a:p>
      </dgm:t>
    </dgm:pt>
    <dgm:pt modelId="{7EFBF5A5-077C-4C1D-BC2E-AF3B5C98F9EB}" type="pres">
      <dgm:prSet presAssocID="{3221917A-6B00-4B69-ACF1-8F06CAB2783F}" presName="sibTrans" presStyleLbl="sibTrans2D1" presStyleIdx="2" presStyleCnt="5"/>
      <dgm:spPr/>
      <dgm:t>
        <a:bodyPr/>
        <a:lstStyle/>
        <a:p>
          <a:endParaRPr lang="en-US"/>
        </a:p>
      </dgm:t>
    </dgm:pt>
    <dgm:pt modelId="{301125BC-A0F2-415B-899F-E02E6399E6D2}" type="pres">
      <dgm:prSet presAssocID="{3221917A-6B00-4B69-ACF1-8F06CAB2783F}" presName="connectorText" presStyleLbl="sibTrans2D1" presStyleIdx="2" presStyleCnt="5"/>
      <dgm:spPr/>
      <dgm:t>
        <a:bodyPr/>
        <a:lstStyle/>
        <a:p>
          <a:endParaRPr lang="en-US"/>
        </a:p>
      </dgm:t>
    </dgm:pt>
    <dgm:pt modelId="{320BFBB1-144D-46AD-B5AE-8BC6B93089E9}" type="pres">
      <dgm:prSet presAssocID="{1C178981-F534-411D-9A4F-9F85661D49C6}" presName="node" presStyleLbl="node1" presStyleIdx="3" presStyleCnt="5">
        <dgm:presLayoutVars>
          <dgm:bulletEnabled val="1"/>
        </dgm:presLayoutVars>
      </dgm:prSet>
      <dgm:spPr/>
      <dgm:t>
        <a:bodyPr/>
        <a:lstStyle/>
        <a:p>
          <a:endParaRPr lang="en-US"/>
        </a:p>
      </dgm:t>
    </dgm:pt>
    <dgm:pt modelId="{5D748329-B5BE-46B2-800F-FDA10C320484}" type="pres">
      <dgm:prSet presAssocID="{63297CFF-1CA1-48B9-8B24-68C86176E15A}" presName="sibTrans" presStyleLbl="sibTrans2D1" presStyleIdx="3" presStyleCnt="5"/>
      <dgm:spPr/>
      <dgm:t>
        <a:bodyPr/>
        <a:lstStyle/>
        <a:p>
          <a:endParaRPr lang="en-US"/>
        </a:p>
      </dgm:t>
    </dgm:pt>
    <dgm:pt modelId="{CA9FF3E2-8C0A-40B6-A7A3-C7942387163E}" type="pres">
      <dgm:prSet presAssocID="{63297CFF-1CA1-48B9-8B24-68C86176E15A}" presName="connectorText" presStyleLbl="sibTrans2D1" presStyleIdx="3" presStyleCnt="5"/>
      <dgm:spPr/>
      <dgm:t>
        <a:bodyPr/>
        <a:lstStyle/>
        <a:p>
          <a:endParaRPr lang="en-US"/>
        </a:p>
      </dgm:t>
    </dgm:pt>
    <dgm:pt modelId="{0EEA074C-349B-4A62-849F-2366CC4D3C74}" type="pres">
      <dgm:prSet presAssocID="{76FA7001-84C5-419A-B754-31C0F05A33C8}" presName="node" presStyleLbl="node1" presStyleIdx="4" presStyleCnt="5">
        <dgm:presLayoutVars>
          <dgm:bulletEnabled val="1"/>
        </dgm:presLayoutVars>
      </dgm:prSet>
      <dgm:spPr/>
      <dgm:t>
        <a:bodyPr/>
        <a:lstStyle/>
        <a:p>
          <a:endParaRPr lang="en-US"/>
        </a:p>
      </dgm:t>
    </dgm:pt>
    <dgm:pt modelId="{84A3918B-C2C0-4F67-9D60-2A609C2B631E}" type="pres">
      <dgm:prSet presAssocID="{C3BE4126-C0DF-4708-B4F1-584FCA3AB438}" presName="sibTrans" presStyleLbl="sibTrans2D1" presStyleIdx="4" presStyleCnt="5"/>
      <dgm:spPr/>
      <dgm:t>
        <a:bodyPr/>
        <a:lstStyle/>
        <a:p>
          <a:endParaRPr lang="en-US"/>
        </a:p>
      </dgm:t>
    </dgm:pt>
    <dgm:pt modelId="{95D82299-EC8D-4406-A8EF-C4EE49DA5BA7}" type="pres">
      <dgm:prSet presAssocID="{C3BE4126-C0DF-4708-B4F1-584FCA3AB438}" presName="connectorText" presStyleLbl="sibTrans2D1" presStyleIdx="4" presStyleCnt="5"/>
      <dgm:spPr/>
      <dgm:t>
        <a:bodyPr/>
        <a:lstStyle/>
        <a:p>
          <a:endParaRPr lang="en-US"/>
        </a:p>
      </dgm:t>
    </dgm:pt>
  </dgm:ptLst>
  <dgm:cxnLst>
    <dgm:cxn modelId="{9E40E88D-5768-4045-9141-B0517EBD9D86}" type="presOf" srcId="{81C2999F-C4F2-4FFE-8FF4-F46716F66B59}" destId="{C18EC23A-357D-403D-B52C-52F830416A68}" srcOrd="0" destOrd="0" presId="urn:microsoft.com/office/officeart/2005/8/layout/cycle2"/>
    <dgm:cxn modelId="{3AC98B1A-8524-4B4F-A269-394974FA4E74}" type="presOf" srcId="{3685A396-E37F-4598-9622-7B84C505D096}" destId="{58972F10-65A7-4A05-BA0E-ADB38436D5ED}" srcOrd="0" destOrd="0" presId="urn:microsoft.com/office/officeart/2005/8/layout/cycle2"/>
    <dgm:cxn modelId="{34D14394-125F-495C-9D52-400F194F57DC}" srcId="{C29F0AF2-3742-477F-98C9-7EE2159CA36E}" destId="{1C178981-F534-411D-9A4F-9F85661D49C6}" srcOrd="3" destOrd="0" parTransId="{01A083B8-46F6-4C52-8A60-78FAE72B3BA8}" sibTransId="{63297CFF-1CA1-48B9-8B24-68C86176E15A}"/>
    <dgm:cxn modelId="{912C5EBE-F274-4C36-850E-14616B63D40E}" type="presOf" srcId="{63297CFF-1CA1-48B9-8B24-68C86176E15A}" destId="{CA9FF3E2-8C0A-40B6-A7A3-C7942387163E}" srcOrd="1" destOrd="0" presId="urn:microsoft.com/office/officeart/2005/8/layout/cycle2"/>
    <dgm:cxn modelId="{15F01E88-C9D9-4987-93F5-39A588935916}" type="presOf" srcId="{C3BE4126-C0DF-4708-B4F1-584FCA3AB438}" destId="{95D82299-EC8D-4406-A8EF-C4EE49DA5BA7}" srcOrd="1" destOrd="0" presId="urn:microsoft.com/office/officeart/2005/8/layout/cycle2"/>
    <dgm:cxn modelId="{0BCA85F5-2E21-4C21-ADD3-A74DB8FDCEB1}" type="presOf" srcId="{C29F0AF2-3742-477F-98C9-7EE2159CA36E}" destId="{F0465285-A3BB-42B8-BC72-3268528F6085}" srcOrd="0" destOrd="0" presId="urn:microsoft.com/office/officeart/2005/8/layout/cycle2"/>
    <dgm:cxn modelId="{3D95A135-D0D7-4EE2-98EC-E293AE471AB6}" type="presOf" srcId="{83662B5A-49CE-4F86-A6FB-B21DA60E1BF7}" destId="{AAC0DE85-BBBA-409A-95B4-391AD155A265}" srcOrd="0" destOrd="0" presId="urn:microsoft.com/office/officeart/2005/8/layout/cycle2"/>
    <dgm:cxn modelId="{79F008D0-89CD-473F-B10B-ED6B2DBD3A97}" srcId="{C29F0AF2-3742-477F-98C9-7EE2159CA36E}" destId="{83662B5A-49CE-4F86-A6FB-B21DA60E1BF7}" srcOrd="0" destOrd="0" parTransId="{A6A0654D-D0C8-4B00-BB6C-1096A159ECA7}" sibTransId="{81C2999F-C4F2-4FFE-8FF4-F46716F66B59}"/>
    <dgm:cxn modelId="{DE6975E2-92B4-4544-8B00-314570120042}" type="presOf" srcId="{81C2999F-C4F2-4FFE-8FF4-F46716F66B59}" destId="{3EA0E707-7F33-4470-B156-AD2EA0920B06}" srcOrd="1" destOrd="0" presId="urn:microsoft.com/office/officeart/2005/8/layout/cycle2"/>
    <dgm:cxn modelId="{43F334F1-55E1-4548-9DDB-C8177B737F0C}" type="presOf" srcId="{63297CFF-1CA1-48B9-8B24-68C86176E15A}" destId="{5D748329-B5BE-46B2-800F-FDA10C320484}" srcOrd="0" destOrd="0" presId="urn:microsoft.com/office/officeart/2005/8/layout/cycle2"/>
    <dgm:cxn modelId="{56C0A32D-184D-445D-B4A4-B1B90A6CA978}" type="presOf" srcId="{C3BE4126-C0DF-4708-B4F1-584FCA3AB438}" destId="{84A3918B-C2C0-4F67-9D60-2A609C2B631E}" srcOrd="0" destOrd="0" presId="urn:microsoft.com/office/officeart/2005/8/layout/cycle2"/>
    <dgm:cxn modelId="{7F596642-894E-4423-9AC4-297649DD1C43}" srcId="{C29F0AF2-3742-477F-98C9-7EE2159CA36E}" destId="{75087234-6ED8-46F1-AC39-88F567227267}" srcOrd="2" destOrd="0" parTransId="{E553E439-1A56-4B4B-9A0D-FC6B253DE55F}" sibTransId="{3221917A-6B00-4B69-ACF1-8F06CAB2783F}"/>
    <dgm:cxn modelId="{A9467F0D-C03A-431C-B6B7-23882C4F4528}" type="presOf" srcId="{3221917A-6B00-4B69-ACF1-8F06CAB2783F}" destId="{7EFBF5A5-077C-4C1D-BC2E-AF3B5C98F9EB}" srcOrd="0" destOrd="0" presId="urn:microsoft.com/office/officeart/2005/8/layout/cycle2"/>
    <dgm:cxn modelId="{09C1B775-D325-4B81-9806-D1C36694CF71}" type="presOf" srcId="{75087234-6ED8-46F1-AC39-88F567227267}" destId="{516FB3D9-AF36-49A3-8A7B-BB5BE7509647}" srcOrd="0" destOrd="0" presId="urn:microsoft.com/office/officeart/2005/8/layout/cycle2"/>
    <dgm:cxn modelId="{4A54B3A3-45AB-4037-9E33-FC493EA012FE}" srcId="{C29F0AF2-3742-477F-98C9-7EE2159CA36E}" destId="{3685A396-E37F-4598-9622-7B84C505D096}" srcOrd="1" destOrd="0" parTransId="{F9348549-4A7A-4381-87B3-75390A226004}" sibTransId="{1A5A1EFB-220B-495A-AC7D-A83B566D5517}"/>
    <dgm:cxn modelId="{39F15C00-FFCD-4378-8530-B119E6A230D6}" type="presOf" srcId="{76FA7001-84C5-419A-B754-31C0F05A33C8}" destId="{0EEA074C-349B-4A62-849F-2366CC4D3C74}" srcOrd="0" destOrd="0" presId="urn:microsoft.com/office/officeart/2005/8/layout/cycle2"/>
    <dgm:cxn modelId="{BCEE3E0F-C996-4473-BE3D-5C7EE027B0CD}" type="presOf" srcId="{3221917A-6B00-4B69-ACF1-8F06CAB2783F}" destId="{301125BC-A0F2-415B-899F-E02E6399E6D2}" srcOrd="1" destOrd="0" presId="urn:microsoft.com/office/officeart/2005/8/layout/cycle2"/>
    <dgm:cxn modelId="{01680A9E-47B4-4521-91F3-F77AC2658BAC}" type="presOf" srcId="{1A5A1EFB-220B-495A-AC7D-A83B566D5517}" destId="{671EDDD6-0682-415F-9BC9-6913A4D89237}" srcOrd="0" destOrd="0" presId="urn:microsoft.com/office/officeart/2005/8/layout/cycle2"/>
    <dgm:cxn modelId="{0457D769-1D85-4FFC-96C9-5803FA00B3A2}" type="presOf" srcId="{1A5A1EFB-220B-495A-AC7D-A83B566D5517}" destId="{82E5B423-132C-4F15-89A6-FA013E6BF409}" srcOrd="1" destOrd="0" presId="urn:microsoft.com/office/officeart/2005/8/layout/cycle2"/>
    <dgm:cxn modelId="{63F91EEA-C9DE-4CAD-8467-7FF80F8230D6}" type="presOf" srcId="{1C178981-F534-411D-9A4F-9F85661D49C6}" destId="{320BFBB1-144D-46AD-B5AE-8BC6B93089E9}" srcOrd="0" destOrd="0" presId="urn:microsoft.com/office/officeart/2005/8/layout/cycle2"/>
    <dgm:cxn modelId="{C44110B1-B2DA-4C75-A4A3-53D98E0BCA61}" srcId="{C29F0AF2-3742-477F-98C9-7EE2159CA36E}" destId="{76FA7001-84C5-419A-B754-31C0F05A33C8}" srcOrd="4" destOrd="0" parTransId="{6EA15092-93E1-45DB-A4A1-51DA8D14AD73}" sibTransId="{C3BE4126-C0DF-4708-B4F1-584FCA3AB438}"/>
    <dgm:cxn modelId="{49D13735-B710-4977-8F0E-68F34E3868D5}" type="presParOf" srcId="{F0465285-A3BB-42B8-BC72-3268528F6085}" destId="{AAC0DE85-BBBA-409A-95B4-391AD155A265}" srcOrd="0" destOrd="0" presId="urn:microsoft.com/office/officeart/2005/8/layout/cycle2"/>
    <dgm:cxn modelId="{AE75593A-B916-4740-8F4F-94C5A253602A}" type="presParOf" srcId="{F0465285-A3BB-42B8-BC72-3268528F6085}" destId="{C18EC23A-357D-403D-B52C-52F830416A68}" srcOrd="1" destOrd="0" presId="urn:microsoft.com/office/officeart/2005/8/layout/cycle2"/>
    <dgm:cxn modelId="{FA0FE10D-158B-459A-900A-94539554FD14}" type="presParOf" srcId="{C18EC23A-357D-403D-B52C-52F830416A68}" destId="{3EA0E707-7F33-4470-B156-AD2EA0920B06}" srcOrd="0" destOrd="0" presId="urn:microsoft.com/office/officeart/2005/8/layout/cycle2"/>
    <dgm:cxn modelId="{E3FAAA9E-C618-49C8-A9E8-C8F8695E881A}" type="presParOf" srcId="{F0465285-A3BB-42B8-BC72-3268528F6085}" destId="{58972F10-65A7-4A05-BA0E-ADB38436D5ED}" srcOrd="2" destOrd="0" presId="urn:microsoft.com/office/officeart/2005/8/layout/cycle2"/>
    <dgm:cxn modelId="{4378BC1C-17A1-45FC-AEBC-6B557FBAF0C8}" type="presParOf" srcId="{F0465285-A3BB-42B8-BC72-3268528F6085}" destId="{671EDDD6-0682-415F-9BC9-6913A4D89237}" srcOrd="3" destOrd="0" presId="urn:microsoft.com/office/officeart/2005/8/layout/cycle2"/>
    <dgm:cxn modelId="{04633717-5AC0-4E35-827D-37D21AFD4DA0}" type="presParOf" srcId="{671EDDD6-0682-415F-9BC9-6913A4D89237}" destId="{82E5B423-132C-4F15-89A6-FA013E6BF409}" srcOrd="0" destOrd="0" presId="urn:microsoft.com/office/officeart/2005/8/layout/cycle2"/>
    <dgm:cxn modelId="{F78DCE03-A333-4864-A462-AF65AB57B44D}" type="presParOf" srcId="{F0465285-A3BB-42B8-BC72-3268528F6085}" destId="{516FB3D9-AF36-49A3-8A7B-BB5BE7509647}" srcOrd="4" destOrd="0" presId="urn:microsoft.com/office/officeart/2005/8/layout/cycle2"/>
    <dgm:cxn modelId="{1509399D-7F43-4727-9ADA-28A402664049}" type="presParOf" srcId="{F0465285-A3BB-42B8-BC72-3268528F6085}" destId="{7EFBF5A5-077C-4C1D-BC2E-AF3B5C98F9EB}" srcOrd="5" destOrd="0" presId="urn:microsoft.com/office/officeart/2005/8/layout/cycle2"/>
    <dgm:cxn modelId="{42E94D57-2004-4597-8D27-8DCCBCA84488}" type="presParOf" srcId="{7EFBF5A5-077C-4C1D-BC2E-AF3B5C98F9EB}" destId="{301125BC-A0F2-415B-899F-E02E6399E6D2}" srcOrd="0" destOrd="0" presId="urn:microsoft.com/office/officeart/2005/8/layout/cycle2"/>
    <dgm:cxn modelId="{BC8CBC1B-A09C-4216-A131-171A7B991D0A}" type="presParOf" srcId="{F0465285-A3BB-42B8-BC72-3268528F6085}" destId="{320BFBB1-144D-46AD-B5AE-8BC6B93089E9}" srcOrd="6" destOrd="0" presId="urn:microsoft.com/office/officeart/2005/8/layout/cycle2"/>
    <dgm:cxn modelId="{81D9C5AD-A107-40EF-BD0B-3D0AD2023E33}" type="presParOf" srcId="{F0465285-A3BB-42B8-BC72-3268528F6085}" destId="{5D748329-B5BE-46B2-800F-FDA10C320484}" srcOrd="7" destOrd="0" presId="urn:microsoft.com/office/officeart/2005/8/layout/cycle2"/>
    <dgm:cxn modelId="{AE528256-1793-4648-9995-7702D26DD747}" type="presParOf" srcId="{5D748329-B5BE-46B2-800F-FDA10C320484}" destId="{CA9FF3E2-8C0A-40B6-A7A3-C7942387163E}" srcOrd="0" destOrd="0" presId="urn:microsoft.com/office/officeart/2005/8/layout/cycle2"/>
    <dgm:cxn modelId="{CA1BF883-74B6-4A4F-8B1D-B9202DE9363F}" type="presParOf" srcId="{F0465285-A3BB-42B8-BC72-3268528F6085}" destId="{0EEA074C-349B-4A62-849F-2366CC4D3C74}" srcOrd="8" destOrd="0" presId="urn:microsoft.com/office/officeart/2005/8/layout/cycle2"/>
    <dgm:cxn modelId="{FBEB71D3-9069-49A8-9676-C9260918E7BC}" type="presParOf" srcId="{F0465285-A3BB-42B8-BC72-3268528F6085}" destId="{84A3918B-C2C0-4F67-9D60-2A609C2B631E}" srcOrd="9" destOrd="0" presId="urn:microsoft.com/office/officeart/2005/8/layout/cycle2"/>
    <dgm:cxn modelId="{01FFABBE-FAAF-43CA-8FC4-A658DDBA643F}" type="presParOf" srcId="{84A3918B-C2C0-4F67-9D60-2A609C2B631E}" destId="{95D82299-EC8D-4406-A8EF-C4EE49DA5BA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0DE85-BBBA-409A-95B4-391AD155A265}">
      <dsp:nvSpPr>
        <dsp:cNvPr id="0" name=""/>
        <dsp:cNvSpPr/>
      </dsp:nvSpPr>
      <dsp:spPr>
        <a:xfrm>
          <a:off x="3355330" y="1346"/>
          <a:ext cx="1518939" cy="1518939"/>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0" kern="1200" dirty="0" smtClean="0"/>
            <a:t>Identify, Organize KPMs</a:t>
          </a:r>
          <a:endParaRPr lang="en-US" sz="1800" b="0" kern="1200" dirty="0"/>
        </a:p>
      </dsp:txBody>
      <dsp:txXfrm>
        <a:off x="3577773" y="223789"/>
        <a:ext cx="1074053" cy="1074053"/>
      </dsp:txXfrm>
    </dsp:sp>
    <dsp:sp modelId="{C18EC23A-357D-403D-B52C-52F830416A68}">
      <dsp:nvSpPr>
        <dsp:cNvPr id="0" name=""/>
        <dsp:cNvSpPr/>
      </dsp:nvSpPr>
      <dsp:spPr>
        <a:xfrm rot="2160000">
          <a:off x="4826080" y="1167676"/>
          <a:ext cx="403019" cy="51264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0" kern="1200"/>
        </a:p>
      </dsp:txBody>
      <dsp:txXfrm>
        <a:off x="4837625" y="1234671"/>
        <a:ext cx="282113" cy="307586"/>
      </dsp:txXfrm>
    </dsp:sp>
    <dsp:sp modelId="{58972F10-65A7-4A05-BA0E-ADB38436D5ED}">
      <dsp:nvSpPr>
        <dsp:cNvPr id="0" name=""/>
        <dsp:cNvSpPr/>
      </dsp:nvSpPr>
      <dsp:spPr>
        <a:xfrm>
          <a:off x="5199366" y="1341118"/>
          <a:ext cx="1518939" cy="1518939"/>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0" kern="1200" dirty="0" smtClean="0"/>
            <a:t>Establish Baselines</a:t>
          </a:r>
          <a:endParaRPr lang="en-US" sz="1800" b="0" kern="1200" dirty="0"/>
        </a:p>
      </dsp:txBody>
      <dsp:txXfrm>
        <a:off x="5421809" y="1563561"/>
        <a:ext cx="1074053" cy="1074053"/>
      </dsp:txXfrm>
    </dsp:sp>
    <dsp:sp modelId="{671EDDD6-0682-415F-9BC9-6913A4D89237}">
      <dsp:nvSpPr>
        <dsp:cNvPr id="0" name=""/>
        <dsp:cNvSpPr/>
      </dsp:nvSpPr>
      <dsp:spPr>
        <a:xfrm rot="6480000">
          <a:off x="5408671" y="2917316"/>
          <a:ext cx="403019" cy="51264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0" kern="1200"/>
        </a:p>
      </dsp:txBody>
      <dsp:txXfrm rot="10800000">
        <a:off x="5487805" y="2962350"/>
        <a:ext cx="282113" cy="307586"/>
      </dsp:txXfrm>
    </dsp:sp>
    <dsp:sp modelId="{516FB3D9-AF36-49A3-8A7B-BB5BE7509647}">
      <dsp:nvSpPr>
        <dsp:cNvPr id="0" name=""/>
        <dsp:cNvSpPr/>
      </dsp:nvSpPr>
      <dsp:spPr>
        <a:xfrm>
          <a:off x="4495007" y="3508913"/>
          <a:ext cx="1518939" cy="1518939"/>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0" kern="1200" dirty="0" smtClean="0"/>
            <a:t>Define Alerts, Automate Response</a:t>
          </a:r>
          <a:endParaRPr lang="en-US" sz="1800" b="0" kern="1200" dirty="0"/>
        </a:p>
      </dsp:txBody>
      <dsp:txXfrm>
        <a:off x="4717450" y="3731356"/>
        <a:ext cx="1074053" cy="1074053"/>
      </dsp:txXfrm>
    </dsp:sp>
    <dsp:sp modelId="{7EFBF5A5-077C-4C1D-BC2E-AF3B5C98F9EB}">
      <dsp:nvSpPr>
        <dsp:cNvPr id="0" name=""/>
        <dsp:cNvSpPr/>
      </dsp:nvSpPr>
      <dsp:spPr>
        <a:xfrm rot="10800000">
          <a:off x="3924696" y="4012062"/>
          <a:ext cx="403019" cy="51264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0" kern="1200"/>
        </a:p>
      </dsp:txBody>
      <dsp:txXfrm rot="10800000">
        <a:off x="4045602" y="4114590"/>
        <a:ext cx="282113" cy="307586"/>
      </dsp:txXfrm>
    </dsp:sp>
    <dsp:sp modelId="{320BFBB1-144D-46AD-B5AE-8BC6B93089E9}">
      <dsp:nvSpPr>
        <dsp:cNvPr id="0" name=""/>
        <dsp:cNvSpPr/>
      </dsp:nvSpPr>
      <dsp:spPr>
        <a:xfrm>
          <a:off x="2215652" y="3508913"/>
          <a:ext cx="1518939" cy="1518939"/>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0" kern="1200" dirty="0" smtClean="0"/>
            <a:t>Define Escalation Workflows</a:t>
          </a:r>
          <a:endParaRPr lang="en-US" sz="1800" b="0" kern="1200" dirty="0"/>
        </a:p>
      </dsp:txBody>
      <dsp:txXfrm>
        <a:off x="2438095" y="3731356"/>
        <a:ext cx="1074053" cy="1074053"/>
      </dsp:txXfrm>
    </dsp:sp>
    <dsp:sp modelId="{5D748329-B5BE-46B2-800F-FDA10C320484}">
      <dsp:nvSpPr>
        <dsp:cNvPr id="0" name=""/>
        <dsp:cNvSpPr/>
      </dsp:nvSpPr>
      <dsp:spPr>
        <a:xfrm rot="15120000">
          <a:off x="2424957" y="2939012"/>
          <a:ext cx="403019" cy="51264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0" kern="1200"/>
        </a:p>
      </dsp:txBody>
      <dsp:txXfrm rot="10800000">
        <a:off x="2504091" y="3099034"/>
        <a:ext cx="282113" cy="307586"/>
      </dsp:txXfrm>
    </dsp:sp>
    <dsp:sp modelId="{0EEA074C-349B-4A62-849F-2366CC4D3C74}">
      <dsp:nvSpPr>
        <dsp:cNvPr id="0" name=""/>
        <dsp:cNvSpPr/>
      </dsp:nvSpPr>
      <dsp:spPr>
        <a:xfrm>
          <a:off x="1511293" y="1341118"/>
          <a:ext cx="1518939" cy="1518939"/>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0" kern="1200" dirty="0" smtClean="0"/>
            <a:t>Learn from Data</a:t>
          </a:r>
          <a:endParaRPr lang="en-US" sz="1800" b="0" kern="1200" dirty="0"/>
        </a:p>
      </dsp:txBody>
      <dsp:txXfrm>
        <a:off x="1733736" y="1563561"/>
        <a:ext cx="1074053" cy="1074053"/>
      </dsp:txXfrm>
    </dsp:sp>
    <dsp:sp modelId="{84A3918B-C2C0-4F67-9D60-2A609C2B631E}">
      <dsp:nvSpPr>
        <dsp:cNvPr id="0" name=""/>
        <dsp:cNvSpPr/>
      </dsp:nvSpPr>
      <dsp:spPr>
        <a:xfrm rot="19440000">
          <a:off x="2982043" y="1181085"/>
          <a:ext cx="403019" cy="51264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0" kern="1200"/>
        </a:p>
      </dsp:txBody>
      <dsp:txXfrm>
        <a:off x="2993588" y="1319146"/>
        <a:ext cx="282113" cy="30758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5B7A12-62E6-49E2-B3E5-F164C7B07532}" type="datetimeFigureOut">
              <a:rPr lang="en-US" smtClean="0"/>
              <a:pPr/>
              <a:t>11/10/2011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F0B73-3FA7-4B31-8377-4F66A7719EB2}" type="slidenum">
              <a:rPr lang="en-IN" smtClean="0"/>
              <a:pPr/>
              <a:t>‹#›</a:t>
            </a:fld>
            <a:endParaRPr lang="en-IN"/>
          </a:p>
        </p:txBody>
      </p:sp>
    </p:spTree>
    <p:extLst>
      <p:ext uri="{BB962C8B-B14F-4D97-AF65-F5344CB8AC3E}">
        <p14:creationId xmlns:p14="http://schemas.microsoft.com/office/powerpoint/2010/main" val="3108968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t>
            </a:r>
            <a:r>
              <a:rPr lang="en-US" dirty="0" err="1" smtClean="0"/>
              <a:t>Vmware</a:t>
            </a:r>
            <a:r>
              <a:rPr lang="en-US" dirty="0" smtClean="0"/>
              <a:t> </a:t>
            </a:r>
            <a:r>
              <a:rPr lang="en-US" dirty="0" err="1" smtClean="0"/>
              <a:t>Vfabric</a:t>
            </a:r>
            <a:r>
              <a:rPr lang="en-US" dirty="0" smtClean="0"/>
              <a:t>?</a:t>
            </a:r>
          </a:p>
          <a:p>
            <a:r>
              <a:rPr lang="en-US" dirty="0" smtClean="0"/>
              <a:t>It</a:t>
            </a:r>
            <a:r>
              <a:rPr lang="en-US" baseline="0" dirty="0" smtClean="0"/>
              <a:t> is basically a platform for cloud-based applications. It provides an infrastructure for the cloud generation of applications or legacy applications that want to migrate to the cloud easily.</a:t>
            </a:r>
          </a:p>
          <a:p>
            <a:endParaRPr lang="en-US" baseline="0" dirty="0" smtClean="0"/>
          </a:p>
          <a:p>
            <a:r>
              <a:rPr lang="en-US" baseline="0" dirty="0" smtClean="0"/>
              <a:t>It is comprised of Spring which provides a modern application framework and a whole new product family of </a:t>
            </a:r>
            <a:r>
              <a:rPr lang="en-US" baseline="0" dirty="0" err="1" smtClean="0"/>
              <a:t>vfabic</a:t>
            </a:r>
            <a:r>
              <a:rPr lang="en-US" baseline="0" dirty="0" smtClean="0"/>
              <a:t> which provides a high integrated platform of services. What does this mean? Essentially. App, </a:t>
            </a:r>
            <a:r>
              <a:rPr lang="en-US" baseline="0" dirty="0" err="1" smtClean="0"/>
              <a:t>messaging,caching,storage</a:t>
            </a:r>
            <a:r>
              <a:rPr lang="en-US" baseline="0" dirty="0" smtClean="0"/>
              <a:t> </a:t>
            </a:r>
            <a:r>
              <a:rPr lang="en-US" baseline="0" dirty="0" err="1" smtClean="0"/>
              <a:t>etc</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DAF0B73-3FA7-4B31-8377-4F66A7719EB2}" type="slidenum">
              <a:rPr lang="en-IN" smtClean="0"/>
              <a:pPr/>
              <a:t>2</a:t>
            </a:fld>
            <a:endParaRPr lang="en-IN"/>
          </a:p>
        </p:txBody>
      </p:sp>
    </p:spTree>
    <p:extLst>
      <p:ext uri="{BB962C8B-B14F-4D97-AF65-F5344CB8AC3E}">
        <p14:creationId xmlns:p14="http://schemas.microsoft.com/office/powerpoint/2010/main" val="2074731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IN" dirty="0" smtClean="0"/>
              <a:t>The acquisition advances </a:t>
            </a:r>
            <a:r>
              <a:rPr lang="en-IN" dirty="0" err="1" smtClean="0"/>
              <a:t>SpringSource’s</a:t>
            </a:r>
            <a:r>
              <a:rPr lang="en-IN" dirty="0" smtClean="0"/>
              <a:t> vision of providing the infrastructure necessary for emerging cloud-centric applications, with built-in availability, scalability, security and performance guarantees. These modern applications require new approaches to data management, given they are deployed across elastic, highly scalable, geographically distributed architectures. With the addition of </a:t>
            </a:r>
            <a:r>
              <a:rPr lang="en-IN" dirty="0" err="1" smtClean="0"/>
              <a:t>GemStone’s</a:t>
            </a:r>
            <a:r>
              <a:rPr lang="en-IN" dirty="0" smtClean="0"/>
              <a:t> data management solutions, </a:t>
            </a:r>
            <a:r>
              <a:rPr lang="en-IN" dirty="0" err="1" smtClean="0"/>
              <a:t>SpringSource</a:t>
            </a:r>
            <a:r>
              <a:rPr lang="en-IN" dirty="0" smtClean="0"/>
              <a:t> customers can ensure the right data is available to the right applications at the right time within a distributed cloud environment</a:t>
            </a:r>
          </a:p>
          <a:p>
            <a:endParaRPr lang="en-US" dirty="0" smtClean="0"/>
          </a:p>
          <a:p>
            <a:pPr>
              <a:lnSpc>
                <a:spcPct val="80000"/>
              </a:lnSpc>
            </a:pPr>
            <a:r>
              <a:rPr lang="en-US" sz="1000" dirty="0" smtClean="0"/>
              <a:t>Distributed Data Fabric</a:t>
            </a:r>
          </a:p>
          <a:p>
            <a:pPr lvl="1">
              <a:lnSpc>
                <a:spcPct val="80000"/>
              </a:lnSpc>
            </a:pPr>
            <a:r>
              <a:rPr lang="en-US" sz="1000" dirty="0" smtClean="0"/>
              <a:t>Low Latency Elastic Data Grid (LAN, WAN)</a:t>
            </a:r>
          </a:p>
          <a:p>
            <a:pPr>
              <a:lnSpc>
                <a:spcPct val="80000"/>
              </a:lnSpc>
            </a:pPr>
            <a:r>
              <a:rPr lang="en-US" sz="1000" dirty="0" smtClean="0"/>
              <a:t>Messaging </a:t>
            </a:r>
          </a:p>
          <a:p>
            <a:pPr>
              <a:lnSpc>
                <a:spcPct val="80000"/>
              </a:lnSpc>
            </a:pPr>
            <a:r>
              <a:rPr lang="en-US" sz="1000" dirty="0" smtClean="0"/>
              <a:t>Active Event Notification </a:t>
            </a:r>
          </a:p>
          <a:p>
            <a:pPr>
              <a:lnSpc>
                <a:spcPct val="80000"/>
              </a:lnSpc>
            </a:pPr>
            <a:r>
              <a:rPr lang="en-US" sz="1000" dirty="0" smtClean="0"/>
              <a:t>Active/Continuous Querying</a:t>
            </a:r>
          </a:p>
          <a:p>
            <a:pPr lvl="1">
              <a:lnSpc>
                <a:spcPct val="80000"/>
              </a:lnSpc>
            </a:pPr>
            <a:r>
              <a:rPr lang="en-US" sz="1000" dirty="0" smtClean="0"/>
              <a:t>Serves as data filter and event driver</a:t>
            </a:r>
          </a:p>
          <a:p>
            <a:pPr>
              <a:lnSpc>
                <a:spcPct val="80000"/>
              </a:lnSpc>
            </a:pPr>
            <a:r>
              <a:rPr lang="en-US" sz="1000" dirty="0" smtClean="0"/>
              <a:t>With Continuous Availability</a:t>
            </a:r>
          </a:p>
          <a:p>
            <a:pPr lvl="1">
              <a:lnSpc>
                <a:spcPct val="80000"/>
              </a:lnSpc>
            </a:pPr>
            <a:r>
              <a:rPr lang="en-US" sz="1000" dirty="0" smtClean="0"/>
              <a:t>Supports disconnected, intermittent and low bandwidth networks </a:t>
            </a:r>
          </a:p>
          <a:p>
            <a:pPr>
              <a:lnSpc>
                <a:spcPct val="80000"/>
              </a:lnSpc>
            </a:pPr>
            <a:r>
              <a:rPr lang="en-US" sz="1000" dirty="0" smtClean="0"/>
              <a:t>Highly Instrumented</a:t>
            </a:r>
          </a:p>
          <a:p>
            <a:pPr>
              <a:lnSpc>
                <a:spcPct val="80000"/>
              </a:lnSpc>
            </a:pPr>
            <a:r>
              <a:rPr lang="en-US" sz="1000" dirty="0" smtClean="0"/>
              <a:t>----------------</a:t>
            </a:r>
          </a:p>
          <a:p>
            <a:pPr>
              <a:lnSpc>
                <a:spcPct val="80000"/>
              </a:lnSpc>
            </a:pPr>
            <a:r>
              <a:rPr lang="en-US" sz="1000" dirty="0" smtClean="0"/>
              <a:t>Used by Navy in Trident Warrior 09 – experience 90% reduction in bandwidth used due to Continuous Query filtering</a:t>
            </a:r>
          </a:p>
          <a:p>
            <a:pPr>
              <a:lnSpc>
                <a:spcPct val="80000"/>
              </a:lnSpc>
            </a:pPr>
            <a:r>
              <a:rPr lang="en-US" sz="1000" dirty="0" smtClean="0"/>
              <a:t>Used in CWID 08 and 09 and Coalition Fires 09 – show filtering and support for disconnected operations</a:t>
            </a:r>
          </a:p>
          <a:p>
            <a:pPr>
              <a:lnSpc>
                <a:spcPct val="80000"/>
              </a:lnSpc>
            </a:pPr>
            <a:r>
              <a:rPr lang="en-US" sz="1000" dirty="0" smtClean="0"/>
              <a:t>Used in GCCS-J (Global Command and Control System – Joint)</a:t>
            </a:r>
          </a:p>
          <a:p>
            <a:pPr>
              <a:lnSpc>
                <a:spcPct val="80000"/>
              </a:lnSpc>
            </a:pPr>
            <a:endParaRPr lang="en-US" sz="1000" dirty="0" smtClean="0"/>
          </a:p>
          <a:p>
            <a:pPr>
              <a:lnSpc>
                <a:spcPct val="80000"/>
              </a:lnSpc>
            </a:pPr>
            <a:r>
              <a:rPr lang="en-US" sz="1000" dirty="0" smtClean="0"/>
              <a:t>For example, the JP Morgan Chase grid computing environment, called the compute back bone (CBB), consists of over 1,000 computers (8,000 CPU’s) in 2 countries.  It uses </a:t>
            </a:r>
            <a:r>
              <a:rPr lang="en-US" sz="1000" dirty="0" err="1" smtClean="0"/>
              <a:t>GemFire</a:t>
            </a:r>
            <a:r>
              <a:rPr lang="en-US" sz="1000" dirty="0" smtClean="0"/>
              <a:t> as the data backbone for caching, data access, and data distribution.  By using </a:t>
            </a:r>
            <a:r>
              <a:rPr lang="en-US" sz="1000" dirty="0" err="1" smtClean="0"/>
              <a:t>GemFire</a:t>
            </a:r>
            <a:r>
              <a:rPr lang="en-US" sz="1000" dirty="0" smtClean="0"/>
              <a:t> the customer realized between a 4x–and–10x speed up of applications, and increased overall data sharing across applications.  Our software replaced their home grown caches and their legacy, database based, data distribution.  A 4x–performance increase is like getting 3 free computers that consume no electricity, space or software licenses.  If you are interested in getting 3 free computers that use no electricity or space, for every computer you have in your current server grid, then call us </a:t>
            </a:r>
          </a:p>
          <a:p>
            <a:pPr>
              <a:lnSpc>
                <a:spcPct val="80000"/>
              </a:lnSpc>
            </a:pPr>
            <a:endParaRPr lang="en-US" sz="1000" dirty="0" smtClean="0"/>
          </a:p>
          <a:p>
            <a:endParaRPr lang="en-US" dirty="0"/>
          </a:p>
        </p:txBody>
      </p:sp>
      <p:sp>
        <p:nvSpPr>
          <p:cNvPr id="4" name="Slide Number Placeholder 3"/>
          <p:cNvSpPr>
            <a:spLocks noGrp="1"/>
          </p:cNvSpPr>
          <p:nvPr>
            <p:ph type="sldNum" sz="quarter" idx="10"/>
          </p:nvPr>
        </p:nvSpPr>
        <p:spPr/>
        <p:txBody>
          <a:bodyPr/>
          <a:lstStyle/>
          <a:p>
            <a:fld id="{4DAF0B73-3FA7-4B31-8377-4F66A7719EB2}" type="slidenum">
              <a:rPr lang="en-IN" smtClean="0"/>
              <a:pPr/>
              <a:t>15</a:t>
            </a:fld>
            <a:endParaRPr lang="en-IN"/>
          </a:p>
        </p:txBody>
      </p:sp>
    </p:spTree>
    <p:extLst>
      <p:ext uri="{BB962C8B-B14F-4D97-AF65-F5344CB8AC3E}">
        <p14:creationId xmlns:p14="http://schemas.microsoft.com/office/powerpoint/2010/main" val="2078444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IN" dirty="0" smtClean="0"/>
              <a:t>Traditional Three-Tier Architectures have provided scalability by forcing the Web and Application Tiers to be stateless, and have pushed all run-time state management down to the database tier.  The Database Tier, in turn, has relied heavily on the Storage Tier to provide durability of the updates.</a:t>
            </a:r>
          </a:p>
          <a:p>
            <a:r>
              <a:rPr lang="en-IN" dirty="0" smtClean="0"/>
              <a:t>Virtualization has been applied successfully to the web and application tiers – they can be combined into a single virtual machine and deployed in an elastic fashion.</a:t>
            </a:r>
          </a:p>
          <a:p>
            <a:r>
              <a:rPr lang="en-IN" dirty="0" smtClean="0"/>
              <a:t>The database has been virtualized but virtualization is unable to resolve some of the inherent architectural problems in database design that prevents it from being easily distributed across multiple nodes.  The few commercial products that do distribute the database across multiple nodes are expensive, have limited scalability and require extremely static hardware configurations (thwarting or preventing virtualization of these products).  The only viable solution for database virtualization is to virtualize the database as a single node.  When the database needs to scale, you can move this virtual machine onto a larger physical machine that can provide additional computational power to the virtual machine.  This, unfortunately, is a very expensive option, and itself has limited scalability.</a:t>
            </a:r>
          </a:p>
          <a:p>
            <a:r>
              <a:rPr lang="en-IN" dirty="0" smtClean="0"/>
              <a:t>A survey of Public Cloud Providers revealed that they, in order to provide database functionality to their clients, had to set up separate, large machines ‘on the side’ of their clouds in order to run databases for their clients’ applications.  Of course, the cost of these large machines was fully charged to the customer, breaking the ‘cloud model’ and limiting the financial benefit of the cloud to their customers.  Large public cloud implementations also provide database function ‘as a service’ which is typically implemented as large, multi-tenant, database instances that run ‘on the side’.  The latency between the cloud applications and these database ‘services’ is usually quite high and less predictable.</a:t>
            </a:r>
          </a:p>
          <a:p>
            <a:endParaRPr lang="en-IN" dirty="0" smtClean="0"/>
          </a:p>
          <a:p>
            <a:endParaRPr lang="en-IN" dirty="0" smtClean="0"/>
          </a:p>
          <a:p>
            <a:endParaRPr lang="en-US" dirty="0"/>
          </a:p>
        </p:txBody>
      </p:sp>
      <p:sp>
        <p:nvSpPr>
          <p:cNvPr id="4" name="Slide Number Placeholder 3"/>
          <p:cNvSpPr>
            <a:spLocks noGrp="1"/>
          </p:cNvSpPr>
          <p:nvPr>
            <p:ph type="sldNum" sz="quarter" idx="10"/>
          </p:nvPr>
        </p:nvSpPr>
        <p:spPr/>
        <p:txBody>
          <a:bodyPr/>
          <a:lstStyle/>
          <a:p>
            <a:fld id="{4DAF0B73-3FA7-4B31-8377-4F66A7719EB2}" type="slidenum">
              <a:rPr lang="en-IN" smtClean="0"/>
              <a:pPr/>
              <a:t>16</a:t>
            </a:fld>
            <a:endParaRPr lang="en-IN"/>
          </a:p>
        </p:txBody>
      </p:sp>
    </p:spTree>
    <p:extLst>
      <p:ext uri="{BB962C8B-B14F-4D97-AF65-F5344CB8AC3E}">
        <p14:creationId xmlns:p14="http://schemas.microsoft.com/office/powerpoint/2010/main" val="427845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GemFire</a:t>
            </a:r>
            <a:r>
              <a:rPr lang="en-IN" dirty="0" smtClean="0"/>
              <a:t> virtualizes database functionality so that it can be combined with the Web and Application functionality into a separate tier.  Now, this single virtual machine can be deployed elastically as demand for services grows or shrinks.  Performance increases nearly linearly (due to </a:t>
            </a:r>
            <a:r>
              <a:rPr lang="en-IN" dirty="0" err="1" smtClean="0"/>
              <a:t>GemFire’s</a:t>
            </a:r>
            <a:r>
              <a:rPr lang="en-IN" smtClean="0"/>
              <a:t> partitioned architecture) as additional resources are added to the cluster.</a:t>
            </a:r>
          </a:p>
          <a:p>
            <a:endParaRPr lang="en-US"/>
          </a:p>
        </p:txBody>
      </p:sp>
      <p:sp>
        <p:nvSpPr>
          <p:cNvPr id="4" name="Slide Number Placeholder 3"/>
          <p:cNvSpPr>
            <a:spLocks noGrp="1"/>
          </p:cNvSpPr>
          <p:nvPr>
            <p:ph type="sldNum" sz="quarter" idx="10"/>
          </p:nvPr>
        </p:nvSpPr>
        <p:spPr/>
        <p:txBody>
          <a:bodyPr/>
          <a:lstStyle/>
          <a:p>
            <a:fld id="{4DAF0B73-3FA7-4B31-8377-4F66A7719EB2}" type="slidenum">
              <a:rPr lang="en-IN" smtClean="0"/>
              <a:pPr/>
              <a:t>18</a:t>
            </a:fld>
            <a:endParaRPr lang="en-IN"/>
          </a:p>
        </p:txBody>
      </p:sp>
    </p:spTree>
    <p:extLst>
      <p:ext uri="{BB962C8B-B14F-4D97-AF65-F5344CB8AC3E}">
        <p14:creationId xmlns:p14="http://schemas.microsoft.com/office/powerpoint/2010/main" val="191133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l"/>
            <a:r>
              <a:rPr lang="en-US" dirty="0" smtClean="0"/>
              <a:t>In a traditional application</a:t>
            </a:r>
            <a:r>
              <a:rPr lang="en-US" baseline="0" dirty="0" smtClean="0"/>
              <a:t> development approach, a line of business decides they have need of some new capability that will improve business operations, revenue, … whatever.  They commission the construction of a new system, and at this time, the LOB IT group will then look at the budget they have, scope the work, then begin procuring hardware and software for at least the development environment, and, if they are forward thinking, will commission the production and staging environments as well so that they can cut down on the months of work involved in physically provisioning hardware, network, security, software packages, databases, etc.  In this example, the customer is looking to build a system that requires 11 servers that deliver appropriate capabilities required by the application.  The physical approach is costly, in that this environment is replicated in </a:t>
            </a:r>
            <a:r>
              <a:rPr lang="en-US" baseline="0" dirty="0" err="1" smtClean="0"/>
              <a:t>dev</a:t>
            </a:r>
            <a:r>
              <a:rPr lang="en-US" baseline="0" dirty="0" smtClean="0"/>
              <a:t>/stage/and production, it is very costly.  If you are the development lead on this project, and your job depends on your ability to deliver an application that performs and never fails, how much hardware/software/bandwidth, etc. are you going to buy?  Answer:  All of it!  You will look at the budget you are given, and you will overprovision everything that yo</a:t>
            </a:r>
            <a:r>
              <a:rPr lang="en-US" u="none" baseline="0" dirty="0" smtClean="0"/>
              <a:t>u can to make sure that nothing breaks, there is </a:t>
            </a:r>
            <a:r>
              <a:rPr lang="en-US" u="none" baseline="0" dirty="0" err="1" smtClean="0"/>
              <a:t>redundency</a:t>
            </a:r>
            <a:r>
              <a:rPr lang="en-US" u="none" baseline="0" dirty="0" smtClean="0"/>
              <a:t> at every layer, etc.  This is why customers have spent so much on heavy-weight infrastructure!  It is costly, but I have way too much storage, way too much disc, way too much RAM, CPU, fans, bandwidth, etc.  However, it is completely static.  If you do run out of capacity in this environment, can you save the environment from denying requests by dynamically scaling?  No.  If you decide that IBM will give you a better price on application infrastructure than Oracle will, can you easily pick up your application and run it in a new environment?  Not using traditional development approaches.  If you dedicate yourself to a traditional vendor’s tools and development approaches, then you will find yourself bound to a particular application stack.</a:t>
            </a:r>
          </a:p>
          <a:p>
            <a:pPr algn="l"/>
            <a:endParaRPr lang="en-US" u="none" baseline="0" dirty="0" smtClean="0"/>
          </a:p>
          <a:p>
            <a:pPr algn="l"/>
            <a:r>
              <a:rPr lang="en-US" u="none" baseline="0" dirty="0" smtClean="0"/>
              <a:t>&lt;Click&gt; So, what VMware is driving towards is a more portable and productive development paradigm that can not only deploy to that traditional IT approach, but can effectively deploy to an internal cloud of server resources, or a public or hybrid cloud.  &lt;Click&gt; This paradigm is Spring.  When developers build applications using Spring, then they can deploy their code almost anywhere.  You can run Spring in Oracle, in IBM, in </a:t>
            </a:r>
            <a:r>
              <a:rPr lang="en-US" u="none" baseline="0" dirty="0" err="1" smtClean="0"/>
              <a:t>RedHat</a:t>
            </a:r>
            <a:r>
              <a:rPr lang="en-US" u="none" baseline="0" dirty="0" smtClean="0"/>
              <a:t>, in open-source, even in </a:t>
            </a:r>
            <a:r>
              <a:rPr lang="en-US" u="none" baseline="0" dirty="0" err="1" smtClean="0"/>
              <a:t>.Net</a:t>
            </a:r>
            <a:r>
              <a:rPr lang="en-US" u="none" baseline="0" dirty="0" smtClean="0"/>
              <a:t>.  As opposed to the previous approach, CIOs can make strategic decisions about deployment platform changes without overwhelming cost, as Spring can literally be lifted from one platform, and dropped into another.  This portability allows for transparency of the underlying implementation and allows for a new kind of infrastructure.</a:t>
            </a:r>
          </a:p>
          <a:p>
            <a:pPr algn="l"/>
            <a:endParaRPr lang="en-US" u="none" baseline="0" dirty="0" smtClean="0"/>
          </a:p>
          <a:p>
            <a:pPr algn="l"/>
            <a:r>
              <a:rPr lang="en-US" u="none" baseline="0" dirty="0" smtClean="0"/>
              <a:t>Remember how overprovisioned the old way of doing business was?  When the CIO is looking at cloud, your requirements for infrastructure change.  You are no longer interested in overprovisioning, you are focused on optimal utilization of the available resources.  That means, you are no longer interested in deploying gigs of infrastructure when only megs are needed.  Leveraging virtualization, and this lighter weight approach to infrastructure, IT can move more towards self-service provisioning by requesting sets of virtual machines to run tests, to spin up development environments and then give the resources back to the pool for someone else.  What does this do to cost when several development shops leverage the same set of hardware rather than build out distinct environments?  What does that do to cost?  What does that mean in terms of faster time to market?  I can now look to dynamically scale as provisioning virtual resources is trivial compared to physical.</a:t>
            </a:r>
          </a:p>
          <a:p>
            <a:pPr algn="l"/>
            <a:endParaRPr lang="en-US" u="none" baseline="0" dirty="0" smtClean="0"/>
          </a:p>
          <a:p>
            <a:pPr algn="l"/>
            <a:r>
              <a:rPr lang="en-US" u="none" baseline="0" dirty="0" smtClean="0"/>
              <a:t>Questions?</a:t>
            </a:r>
            <a:endParaRPr lang="en-US" dirty="0" smtClean="0"/>
          </a:p>
          <a:p>
            <a:endParaRPr lang="en-US" dirty="0"/>
          </a:p>
        </p:txBody>
      </p:sp>
      <p:sp>
        <p:nvSpPr>
          <p:cNvPr id="4" name="Slide Number Placeholder 3"/>
          <p:cNvSpPr>
            <a:spLocks noGrp="1"/>
          </p:cNvSpPr>
          <p:nvPr>
            <p:ph type="sldNum" sz="quarter" idx="10"/>
          </p:nvPr>
        </p:nvSpPr>
        <p:spPr/>
        <p:txBody>
          <a:bodyPr/>
          <a:lstStyle/>
          <a:p>
            <a:fld id="{4DAF0B73-3FA7-4B31-8377-4F66A7719EB2}" type="slidenum">
              <a:rPr lang="en-IN" smtClean="0"/>
              <a:pPr/>
              <a:t>3</a:t>
            </a:fld>
            <a:endParaRPr lang="en-IN"/>
          </a:p>
        </p:txBody>
      </p:sp>
    </p:spTree>
    <p:extLst>
      <p:ext uri="{BB962C8B-B14F-4D97-AF65-F5344CB8AC3E}">
        <p14:creationId xmlns:p14="http://schemas.microsoft.com/office/powerpoint/2010/main" val="29427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This Use Case is intended to illustrate the kind of applications and platform behavior that VMware’s Cloud Application Platform addresses:</a:t>
            </a:r>
          </a:p>
          <a:p>
            <a:r>
              <a:rPr lang="en-US" sz="1200" dirty="0" smtClean="0"/>
              <a:t>The travel company has rolled out its new Hotel Booking application</a:t>
            </a:r>
          </a:p>
          <a:p>
            <a:pPr>
              <a:buFont typeface="Arial" pitchFamily="34" charset="0"/>
              <a:buChar char="•"/>
            </a:pPr>
            <a:r>
              <a:rPr lang="en-US" sz="1200" dirty="0" smtClean="0"/>
              <a:t> In order to drive up bookings, they are running a special promotion that will only be available for 7 hours – from 9am to 4pm.</a:t>
            </a:r>
          </a:p>
          <a:p>
            <a:pPr>
              <a:buFont typeface="Arial" pitchFamily="34" charset="0"/>
              <a:buChar char="•"/>
            </a:pPr>
            <a:r>
              <a:rPr lang="en-US" sz="1200" dirty="0" smtClean="0"/>
              <a:t> At 9 am, buyers start booking rooms at the special promotional rates.</a:t>
            </a:r>
          </a:p>
          <a:p>
            <a:pPr>
              <a:buFont typeface="Arial" pitchFamily="34" charset="0"/>
              <a:buChar char="•"/>
            </a:pPr>
            <a:r>
              <a:rPr lang="en-US" sz="1200" dirty="0" smtClean="0"/>
              <a:t> If you don’t have a system to automatically handle increasing usage, your app will fall over and revenue will be impeded.</a:t>
            </a:r>
          </a:p>
          <a:p>
            <a:pPr>
              <a:buFont typeface="Arial" pitchFamily="34" charset="0"/>
              <a:buChar char="•"/>
            </a:pPr>
            <a:r>
              <a:rPr lang="en-US" sz="1200" dirty="0" smtClean="0"/>
              <a:t> However, if you’re using VMware’s Cloud Application Platform, you can have the information necessary to automatically scale up application instances, meet the usage spikes, and enable the company to meet its revenue goals.</a:t>
            </a:r>
          </a:p>
          <a:p>
            <a:pPr>
              <a:buFont typeface="Arial" pitchFamily="34" charset="0"/>
              <a:buChar char="•"/>
            </a:pPr>
            <a:r>
              <a:rPr lang="en-US" sz="1200" dirty="0" smtClean="0"/>
              <a:t> Conversely, as usage declines towards the end of the day, you can set the appropriate policy to automatically scale down app instances, freeing up virtual infrastructure for other needs, such as an Order Tracking application.</a:t>
            </a:r>
          </a:p>
          <a:p>
            <a:pPr>
              <a:buFont typeface="Arial" pitchFamily="34" charset="0"/>
              <a:buChar char="•"/>
            </a:pPr>
            <a:endParaRPr lang="en-US" sz="1200" dirty="0" smtClean="0"/>
          </a:p>
          <a:p>
            <a:pPr>
              <a:buFont typeface="Arial" pitchFamily="34" charset="0"/>
              <a:buChar char="•"/>
            </a:pPr>
            <a:r>
              <a:rPr lang="en-US" sz="1200" dirty="0" smtClean="0"/>
              <a:t> Since transparent insight into performance is able to gathered across the application and underlying infrastructure platform, you have the flexibility to set policy at whatever level of your application that is needed. </a:t>
            </a:r>
          </a:p>
          <a:p>
            <a:pPr>
              <a:buFont typeface="Arial" pitchFamily="34" charset="0"/>
              <a:buNone/>
            </a:pPr>
            <a:endParaRPr lang="en-US" sz="1200" dirty="0" smtClean="0"/>
          </a:p>
          <a:p>
            <a:pPr>
              <a:buFont typeface="Arial" pitchFamily="34" charset="0"/>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4DAF0B73-3FA7-4B31-8377-4F66A7719EB2}" type="slidenum">
              <a:rPr lang="en-IN" smtClean="0"/>
              <a:pPr/>
              <a:t>4</a:t>
            </a:fld>
            <a:endParaRPr lang="en-IN"/>
          </a:p>
        </p:txBody>
      </p:sp>
    </p:spTree>
    <p:extLst>
      <p:ext uri="{BB962C8B-B14F-4D97-AF65-F5344CB8AC3E}">
        <p14:creationId xmlns:p14="http://schemas.microsoft.com/office/powerpoint/2010/main" val="839582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buClr>
                <a:srgbClr val="0095D3">
                  <a:lumMod val="75000"/>
                </a:srgbClr>
              </a:buClr>
              <a:buSzPct val="115000"/>
            </a:pPr>
            <a:r>
              <a:rPr lang="en-US" dirty="0" smtClean="0"/>
              <a:t>VMware’s Cloud Application Platform </a:t>
            </a:r>
            <a:r>
              <a:rPr lang="en-US" baseline="0" dirty="0" smtClean="0"/>
              <a:t>addresses </a:t>
            </a:r>
            <a:r>
              <a:rPr lang="en-US" dirty="0" smtClean="0"/>
              <a:t>the needs of BOTH</a:t>
            </a:r>
            <a:r>
              <a:rPr lang="en-US" baseline="0" dirty="0" smtClean="0"/>
              <a:t> developers and operations</a:t>
            </a:r>
            <a:r>
              <a:rPr lang="en-US" dirty="0" smtClean="0"/>
              <a:t> by combining market-leading</a:t>
            </a:r>
            <a:r>
              <a:rPr lang="en-US" baseline="0" dirty="0" smtClean="0"/>
              <a:t> developer frameworks and tools </a:t>
            </a:r>
            <a:r>
              <a:rPr lang="en-US" dirty="0" smtClean="0"/>
              <a:t>with integrated application platform services to deliver speed, portability, and optimized use of cloud resources.</a:t>
            </a:r>
          </a:p>
          <a:p>
            <a:pPr>
              <a:spcBef>
                <a:spcPts val="0"/>
              </a:spcBef>
              <a:buClr>
                <a:srgbClr val="0095D3">
                  <a:lumMod val="75000"/>
                </a:srgbClr>
              </a:buClr>
              <a:buSzPct val="115000"/>
            </a:pPr>
            <a:endParaRPr lang="en-US" baseline="0" dirty="0" smtClean="0"/>
          </a:p>
          <a:p>
            <a:pPr defTabSz="934242">
              <a:spcBef>
                <a:spcPts val="0"/>
              </a:spcBef>
              <a:buClr>
                <a:srgbClr val="0095D3">
                  <a:lumMod val="75000"/>
                </a:srgbClr>
              </a:buClr>
              <a:buSzPct val="115000"/>
              <a:defRPr/>
            </a:pPr>
            <a:r>
              <a:rPr lang="en-US" dirty="0" smtClean="0"/>
              <a:t>The Modern Frameworks and Tools </a:t>
            </a:r>
            <a:r>
              <a:rPr lang="en-US" baseline="0" dirty="0" smtClean="0"/>
              <a:t>enable developers to </a:t>
            </a:r>
            <a:r>
              <a:rPr lang="en-US" baseline="0" dirty="0" smtClean="0">
                <a:latin typeface="Arial"/>
              </a:rPr>
              <a:t>build </a:t>
            </a:r>
            <a:r>
              <a:rPr lang="en-US" baseline="0" dirty="0" smtClean="0"/>
              <a:t>innovative </a:t>
            </a:r>
            <a:r>
              <a:rPr lang="en-US" baseline="0" dirty="0" smtClean="0">
                <a:latin typeface="Arial"/>
              </a:rPr>
              <a:t>new applications in a familiar and productive way while </a:t>
            </a:r>
            <a:r>
              <a:rPr lang="en-US" kern="1200" dirty="0" smtClean="0">
                <a:solidFill>
                  <a:schemeClr val="tx1"/>
                </a:solidFill>
                <a:latin typeface="Arial" pitchFamily="34" charset="0"/>
                <a:ea typeface="ＭＳ Ｐゴシック" pitchFamily="34" charset="-128"/>
                <a:cs typeface="+mn-cs"/>
              </a:rPr>
              <a:t>enabling the choice of where to run those applications (inside the datacenter or on private, hybrid, or public clouds)</a:t>
            </a:r>
            <a:r>
              <a:rPr lang="en-US" baseline="0" dirty="0" smtClean="0"/>
              <a:t>. </a:t>
            </a:r>
          </a:p>
          <a:p>
            <a:pPr>
              <a:spcBef>
                <a:spcPts val="0"/>
              </a:spcBef>
              <a:buClr>
                <a:srgbClr val="0095D3">
                  <a:lumMod val="75000"/>
                </a:srgbClr>
              </a:buClr>
              <a:buSzPct val="115000"/>
            </a:pPr>
            <a:endParaRPr lang="en-US" baseline="0" dirty="0" smtClean="0"/>
          </a:p>
          <a:p>
            <a:pPr>
              <a:spcBef>
                <a:spcPts val="0"/>
              </a:spcBef>
              <a:buClr>
                <a:srgbClr val="0095D3">
                  <a:lumMod val="75000"/>
                </a:srgbClr>
              </a:buClr>
              <a:buSzPct val="115000"/>
            </a:pPr>
            <a:r>
              <a:rPr lang="en-US" dirty="0" smtClean="0"/>
              <a:t>The Modern Platform</a:t>
            </a:r>
            <a:r>
              <a:rPr lang="en-US" baseline="0" dirty="0" smtClean="0"/>
              <a:t> Services are much more agile and designed for virtualization. Unlike traditional middleware platforms, these platform services provide lightweight footprints that make the best use of the underlying virtual infrastructure platform as well as enable businesses to bring applications to market faster and with less complexity: new applications can be delivered in days or weeks rather than months or years, and at scale.</a:t>
            </a:r>
          </a:p>
          <a:p>
            <a:pPr>
              <a:spcBef>
                <a:spcPts val="0"/>
              </a:spcBef>
              <a:buClr>
                <a:srgbClr val="0095D3">
                  <a:lumMod val="75000"/>
                </a:srgbClr>
              </a:buClr>
              <a:buSzPct val="115000"/>
            </a:pPr>
            <a:endParaRPr lang="en-US" baseline="0" dirty="0" smtClean="0"/>
          </a:p>
          <a:p>
            <a:pPr>
              <a:spcBef>
                <a:spcPts val="0"/>
              </a:spcBef>
              <a:buClr>
                <a:srgbClr val="0095D3">
                  <a:lumMod val="75000"/>
                </a:srgbClr>
              </a:buClr>
              <a:buSzPct val="115000"/>
            </a:pPr>
            <a:r>
              <a:rPr lang="en-US" baseline="0" dirty="0" smtClean="0"/>
              <a:t>[CLICK]</a:t>
            </a:r>
          </a:p>
          <a:p>
            <a:pPr>
              <a:spcBef>
                <a:spcPts val="0"/>
              </a:spcBef>
              <a:buClr>
                <a:srgbClr val="0095D3">
                  <a:lumMod val="75000"/>
                </a:srgbClr>
              </a:buClr>
              <a:buSzPct val="115000"/>
            </a:pPr>
            <a:r>
              <a:rPr lang="en-US" baseline="0" dirty="0" smtClean="0"/>
              <a:t>These two layers in our cloud application platform are Spring family of frameworks and tools and the VMware </a:t>
            </a:r>
            <a:r>
              <a:rPr lang="en-US" baseline="0" dirty="0" err="1" smtClean="0"/>
              <a:t>vFabric</a:t>
            </a:r>
            <a:r>
              <a:rPr lang="en-US" baseline="0" dirty="0" smtClean="0"/>
              <a:t> family of platform services. L</a:t>
            </a:r>
            <a:r>
              <a:rPr lang="en-US" dirty="0" smtClean="0"/>
              <a:t>et’s take a look at these in a little more detail…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DAF0B73-3FA7-4B31-8377-4F66A7719EB2}" type="slidenum">
              <a:rPr lang="en-IN" smtClean="0"/>
              <a:pPr/>
              <a:t>5</a:t>
            </a:fld>
            <a:endParaRPr lang="en-IN"/>
          </a:p>
        </p:txBody>
      </p:sp>
    </p:spTree>
    <p:extLst>
      <p:ext uri="{BB962C8B-B14F-4D97-AF65-F5344CB8AC3E}">
        <p14:creationId xmlns:p14="http://schemas.microsoft.com/office/powerpoint/2010/main" val="2016292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432"/>
              </a:spcBef>
            </a:pPr>
            <a:r>
              <a:rPr lang="en-US" baseline="0" dirty="0" smtClean="0">
                <a:solidFill>
                  <a:srgbClr val="333333"/>
                </a:solidFill>
                <a:latin typeface="Arial" charset="0"/>
                <a:cs typeface="Arial" charset="0"/>
                <a:sym typeface="Arial" charset="0"/>
              </a:rPr>
              <a:t>Today, Spring provides a common, productive programming model for developing robust [</a:t>
            </a:r>
            <a:r>
              <a:rPr lang="en-US" sz="1200" dirty="0" smtClean="0"/>
              <a:t>CLICK]</a:t>
            </a:r>
            <a:r>
              <a:rPr lang="en-US" baseline="0" dirty="0" smtClean="0">
                <a:solidFill>
                  <a:srgbClr val="333333"/>
                </a:solidFill>
                <a:latin typeface="Arial" charset="0"/>
                <a:cs typeface="Arial" charset="0"/>
                <a:sym typeface="Arial" charset="0"/>
              </a:rPr>
              <a:t> Web, [CLICK] Batch, and [CLICK] Integration applications in a [CLICK] Secure manner.</a:t>
            </a:r>
          </a:p>
          <a:p>
            <a:pPr>
              <a:spcBef>
                <a:spcPts val="432"/>
              </a:spcBef>
            </a:pPr>
            <a:endParaRPr lang="en-US" baseline="0" dirty="0" smtClean="0">
              <a:solidFill>
                <a:srgbClr val="333333"/>
              </a:solidFill>
              <a:latin typeface="Arial" charset="0"/>
              <a:cs typeface="Arial" charset="0"/>
              <a:sym typeface="Arial" charset="0"/>
            </a:endParaRPr>
          </a:p>
          <a:p>
            <a:r>
              <a:rPr lang="en-US" sz="1200" baseline="0" dirty="0" smtClean="0"/>
              <a:t>Spring is actively working to provide an evolutionary path for these applications to the cloud, anticipating new requirements to extend these applications by: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 Leveraging [CLICK] popular social media services and [CLICK] cloud service API’s, as well as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Providing a [CLICK]</a:t>
            </a:r>
            <a:r>
              <a:rPr lang="en-US" sz="1200" baseline="0" dirty="0" smtClean="0"/>
              <a:t> </a:t>
            </a:r>
            <a:r>
              <a:rPr lang="en-US" sz="1200" dirty="0" smtClean="0"/>
              <a:t>rich, modern user experience across a range of platforms, browsers and personal devices</a:t>
            </a:r>
          </a:p>
          <a:p>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Now</a:t>
            </a:r>
            <a:r>
              <a:rPr lang="en-US" sz="1200" baseline="0" dirty="0" smtClean="0"/>
              <a:t> we’ll take a quick look at some of the exciting reference architectures the Spring community is using to bridge their current Spring applications to successful deployment within the cloud.</a:t>
            </a:r>
            <a:endParaRPr lang="en-US" sz="1200" dirty="0" smtClean="0"/>
          </a:p>
        </p:txBody>
      </p:sp>
      <p:sp>
        <p:nvSpPr>
          <p:cNvPr id="4" name="Slide Number Placeholder 3"/>
          <p:cNvSpPr>
            <a:spLocks noGrp="1"/>
          </p:cNvSpPr>
          <p:nvPr>
            <p:ph type="sldNum" sz="quarter" idx="10"/>
          </p:nvPr>
        </p:nvSpPr>
        <p:spPr/>
        <p:txBody>
          <a:bodyPr/>
          <a:lstStyle/>
          <a:p>
            <a:fld id="{4DAF0B73-3FA7-4B31-8377-4F66A7719EB2}" type="slidenum">
              <a:rPr lang="en-IN" smtClean="0"/>
              <a:pPr/>
              <a:t>6</a:t>
            </a:fld>
            <a:endParaRPr lang="en-IN"/>
          </a:p>
        </p:txBody>
      </p:sp>
    </p:spTree>
    <p:extLst>
      <p:ext uri="{BB962C8B-B14F-4D97-AF65-F5344CB8AC3E}">
        <p14:creationId xmlns:p14="http://schemas.microsoft.com/office/powerpoint/2010/main" val="389434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dirty="0" smtClean="0"/>
              <a:t>Now that the Developers have the necessary tools and frameworks to build the new hotel room booking application, they need a platform that can optimally run the application.</a:t>
            </a:r>
          </a:p>
          <a:p>
            <a:endParaRPr lang="en-US" sz="1200" dirty="0" smtClean="0"/>
          </a:p>
          <a:p>
            <a:pPr defTabSz="914311">
              <a:defRPr/>
            </a:pPr>
            <a:r>
              <a:rPr lang="en-US" sz="1200" dirty="0" smtClean="0"/>
              <a:t>Modern platforms provide lighter-weight application runtimes, efficiently manage access to large volumes of data, and open up new ways for applications inside and outside the datacenter to communicate through:</a:t>
            </a:r>
          </a:p>
          <a:p>
            <a:pPr defTabSz="914311">
              <a:defRPr/>
            </a:pPr>
            <a:r>
              <a:rPr lang="en-US" sz="1200" dirty="0" smtClean="0"/>
              <a:t>[CLICK] Lightweight application server that can be instantaneously provisioned and elastically scaled</a:t>
            </a:r>
          </a:p>
          <a:p>
            <a:pPr defTabSz="914311">
              <a:defRPr/>
            </a:pPr>
            <a:r>
              <a:rPr lang="en-US" sz="1200" dirty="0" smtClean="0"/>
              <a:t>[CLICK] Data management platform that provides real-time access to globally distributed data</a:t>
            </a:r>
          </a:p>
          <a:p>
            <a:pPr defTabSz="934242">
              <a:defRPr/>
            </a:pPr>
            <a:r>
              <a:rPr lang="en-US" sz="1200" dirty="0" smtClean="0"/>
              <a:t>[CLICK] Cloud-ready messaging service that facilitates communications between applications inside and outside the datacenter</a:t>
            </a:r>
          </a:p>
          <a:p>
            <a:pPr>
              <a:buFont typeface="Arial" pitchFamily="34" charset="0"/>
              <a:buNone/>
            </a:pPr>
            <a:endParaRPr lang="en-US" sz="1200" dirty="0" smtClean="0"/>
          </a:p>
          <a:p>
            <a:pPr>
              <a:buFont typeface="Arial" pitchFamily="34" charset="0"/>
              <a:buNone/>
            </a:pPr>
            <a:r>
              <a:rPr lang="en-US" sz="1200" dirty="0" smtClean="0"/>
              <a:t>Moreover, modern platforms need to be built with performance in mind. By providing transparent visibility into the performance of the applications and underlying infrastructure, new levels of agility can be driven through policy-driven automation and application-level SLAs that drive proactive operational behavior through such services as: </a:t>
            </a:r>
          </a:p>
          <a:p>
            <a:pPr defTabSz="912942">
              <a:defRPr/>
            </a:pPr>
            <a:r>
              <a:rPr lang="en-US" sz="1200" dirty="0" smtClean="0"/>
              <a:t>[CLICK] Web server / load balancing service that is able to dynamically route requests to an application server for processing</a:t>
            </a:r>
          </a:p>
          <a:p>
            <a:pPr>
              <a:buFont typeface="Arial" pitchFamily="34" charset="0"/>
              <a:buNone/>
            </a:pPr>
            <a:r>
              <a:rPr lang="en-US" sz="1200" dirty="0" smtClean="0"/>
              <a:t>[CLICK] Proactive performance management services powered by transparent visibility into applications and infrastructure </a:t>
            </a:r>
          </a:p>
          <a:p>
            <a:pPr>
              <a:buFont typeface="Arial" pitchFamily="34" charset="0"/>
              <a:buNone/>
            </a:pPr>
            <a:r>
              <a:rPr lang="en-US" sz="1200" dirty="0" smtClean="0"/>
              <a:t>[CLICK] Policy-based configuration and provisioning services that automate the process of running and managing an application</a:t>
            </a:r>
          </a:p>
          <a:p>
            <a:pPr>
              <a:buFont typeface="Arial" pitchFamily="34" charset="0"/>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4DAF0B73-3FA7-4B31-8377-4F66A7719EB2}" type="slidenum">
              <a:rPr lang="en-IN" smtClean="0"/>
              <a:pPr/>
              <a:t>8</a:t>
            </a:fld>
            <a:endParaRPr lang="en-IN"/>
          </a:p>
        </p:txBody>
      </p:sp>
    </p:spTree>
    <p:extLst>
      <p:ext uri="{BB962C8B-B14F-4D97-AF65-F5344CB8AC3E}">
        <p14:creationId xmlns:p14="http://schemas.microsoft.com/office/powerpoint/2010/main" val="228349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remember the picture we spoke about</a:t>
            </a:r>
            <a:r>
              <a:rPr lang="en-US" baseline="0" dirty="0" smtClean="0"/>
              <a:t> at the beginning, traditional IT has loved heavyweight enterprise application servers.  These servers are required to host applications.  Traditional JEE servers are very large engines that provide a large number of enterprise capabilities (such as monitoring, management, support, etc.).  Because of these command and control capabilities, IT Ops has favored these large engines of enterprises past.  On the opposite end of the spectrum is this very lightweight container called Tomcat.  Tomcat is free and a fraction of the size of JEE servers.  As an example, </a:t>
            </a:r>
            <a:r>
              <a:rPr lang="en-US" baseline="0" dirty="0" err="1" smtClean="0"/>
              <a:t>WebLogic</a:t>
            </a:r>
            <a:r>
              <a:rPr lang="en-US" baseline="0" dirty="0" smtClean="0"/>
              <a:t> and </a:t>
            </a:r>
            <a:r>
              <a:rPr lang="en-US" baseline="0" dirty="0" err="1" smtClean="0"/>
              <a:t>WebSphere</a:t>
            </a:r>
            <a:r>
              <a:rPr lang="en-US" baseline="0" dirty="0" smtClean="0"/>
              <a:t> are both around a gig in size.  Tomcat is around 9 meg.  What VMware is doing with </a:t>
            </a:r>
            <a:r>
              <a:rPr lang="en-US" baseline="0" dirty="0" err="1" smtClean="0"/>
              <a:t>vFabric</a:t>
            </a:r>
            <a:r>
              <a:rPr lang="en-US" baseline="0" dirty="0" smtClean="0"/>
              <a:t> </a:t>
            </a:r>
            <a:r>
              <a:rPr lang="en-US" baseline="0" dirty="0" err="1" smtClean="0"/>
              <a:t>tcServer</a:t>
            </a:r>
            <a:r>
              <a:rPr lang="en-US" baseline="0" dirty="0" smtClean="0"/>
              <a:t> is bring all of these enterprise capabilities to the Tomcat application container.  So, if you are deploying 1 instance of </a:t>
            </a:r>
            <a:r>
              <a:rPr lang="en-US" baseline="0" dirty="0" err="1" smtClean="0"/>
              <a:t>WebLogic</a:t>
            </a:r>
            <a:r>
              <a:rPr lang="en-US" baseline="0" dirty="0" smtClean="0"/>
              <a:t> to an HP Superdome, do you care that </a:t>
            </a:r>
            <a:r>
              <a:rPr lang="en-US" baseline="0" dirty="0" err="1" smtClean="0"/>
              <a:t>WebLogic</a:t>
            </a:r>
            <a:r>
              <a:rPr lang="en-US" baseline="0" dirty="0" smtClean="0"/>
              <a:t> requires a lot of CPU, memory, etc.?  Not really.  If you are looking to deploy 50 VMs to a more cost effective </a:t>
            </a:r>
            <a:r>
              <a:rPr lang="en-US" baseline="0" dirty="0" err="1" smtClean="0"/>
              <a:t>vBlock</a:t>
            </a:r>
            <a:r>
              <a:rPr lang="en-US" baseline="0" dirty="0" smtClean="0"/>
              <a:t>, do you want a huge WL instance in every VM?  No way.  It becomes imperative to drive more efficiency with a light-weight approach, especially if I can still get those enterprise capabilities.  This is not even considering price, where </a:t>
            </a:r>
            <a:r>
              <a:rPr lang="en-US" baseline="0" dirty="0" err="1" smtClean="0"/>
              <a:t>tcServer</a:t>
            </a:r>
            <a:r>
              <a:rPr lang="en-US" baseline="0" dirty="0" smtClean="0"/>
              <a:t> is typically 1/10</a:t>
            </a:r>
            <a:r>
              <a:rPr lang="en-US" baseline="30000" dirty="0" smtClean="0"/>
              <a:t>th</a:t>
            </a:r>
            <a:r>
              <a:rPr lang="en-US" baseline="0" dirty="0" smtClean="0"/>
              <a:t> the cost with a very strong long term TCO.</a:t>
            </a:r>
            <a:endParaRPr lang="en-US" dirty="0" smtClean="0"/>
          </a:p>
          <a:p>
            <a:endParaRPr lang="en-US" dirty="0"/>
          </a:p>
        </p:txBody>
      </p:sp>
      <p:sp>
        <p:nvSpPr>
          <p:cNvPr id="4" name="Slide Number Placeholder 3"/>
          <p:cNvSpPr>
            <a:spLocks noGrp="1"/>
          </p:cNvSpPr>
          <p:nvPr>
            <p:ph type="sldNum" sz="quarter" idx="10"/>
          </p:nvPr>
        </p:nvSpPr>
        <p:spPr/>
        <p:txBody>
          <a:bodyPr/>
          <a:lstStyle/>
          <a:p>
            <a:fld id="{4DAF0B73-3FA7-4B31-8377-4F66A7719EB2}" type="slidenum">
              <a:rPr lang="en-IN" smtClean="0"/>
              <a:pPr/>
              <a:t>9</a:t>
            </a:fld>
            <a:endParaRPr lang="en-IN"/>
          </a:p>
        </p:txBody>
      </p:sp>
    </p:spTree>
    <p:extLst>
      <p:ext uri="{BB962C8B-B14F-4D97-AF65-F5344CB8AC3E}">
        <p14:creationId xmlns:p14="http://schemas.microsoft.com/office/powerpoint/2010/main" val="2531050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AF0B73-3FA7-4B31-8377-4F66A7719EB2}" type="slidenum">
              <a:rPr lang="en-IN" smtClean="0"/>
              <a:pPr/>
              <a:t>13</a:t>
            </a:fld>
            <a:endParaRPr lang="en-IN"/>
          </a:p>
        </p:txBody>
      </p:sp>
    </p:spTree>
    <p:extLst>
      <p:ext uri="{BB962C8B-B14F-4D97-AF65-F5344CB8AC3E}">
        <p14:creationId xmlns:p14="http://schemas.microsoft.com/office/powerpoint/2010/main" val="2770229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IN" dirty="0" smtClean="0"/>
              <a:t>The acquisition advances </a:t>
            </a:r>
            <a:r>
              <a:rPr lang="en-IN" dirty="0" err="1" smtClean="0"/>
              <a:t>SpringSource’s</a:t>
            </a:r>
            <a:r>
              <a:rPr lang="en-IN" dirty="0" smtClean="0"/>
              <a:t> vision of providing the infrastructure necessary for emerging cloud-centric applications, with built-in availability, scalability, security and performance guarantees. These modern applications require new approaches to data management, given they are deployed across elastic, highly scalable, geographically distributed architectures. With the addition of </a:t>
            </a:r>
            <a:r>
              <a:rPr lang="en-IN" dirty="0" err="1" smtClean="0"/>
              <a:t>GemStone’s</a:t>
            </a:r>
            <a:r>
              <a:rPr lang="en-IN" dirty="0" smtClean="0"/>
              <a:t> data management solutions, </a:t>
            </a:r>
            <a:r>
              <a:rPr lang="en-IN" dirty="0" err="1" smtClean="0"/>
              <a:t>SpringSource</a:t>
            </a:r>
            <a:r>
              <a:rPr lang="en-IN" dirty="0" smtClean="0"/>
              <a:t> customers can ensure the right data is available to the right applications at the right time within a distributed cloud environment</a:t>
            </a:r>
          </a:p>
          <a:p>
            <a:endParaRPr lang="en-US" dirty="0" smtClean="0"/>
          </a:p>
          <a:p>
            <a:pPr>
              <a:lnSpc>
                <a:spcPct val="80000"/>
              </a:lnSpc>
            </a:pPr>
            <a:r>
              <a:rPr lang="en-US" sz="1000" dirty="0" smtClean="0"/>
              <a:t>Distributed Data Fabric</a:t>
            </a:r>
          </a:p>
          <a:p>
            <a:pPr lvl="1">
              <a:lnSpc>
                <a:spcPct val="80000"/>
              </a:lnSpc>
            </a:pPr>
            <a:r>
              <a:rPr lang="en-US" sz="1000" dirty="0" smtClean="0"/>
              <a:t>Low Latency Elastic Data Grid (LAN, WAN)</a:t>
            </a:r>
          </a:p>
          <a:p>
            <a:pPr>
              <a:lnSpc>
                <a:spcPct val="80000"/>
              </a:lnSpc>
            </a:pPr>
            <a:r>
              <a:rPr lang="en-US" sz="1000" dirty="0" smtClean="0"/>
              <a:t>Messaging </a:t>
            </a:r>
          </a:p>
          <a:p>
            <a:pPr>
              <a:lnSpc>
                <a:spcPct val="80000"/>
              </a:lnSpc>
            </a:pPr>
            <a:r>
              <a:rPr lang="en-US" sz="1000" dirty="0" smtClean="0"/>
              <a:t>Active Event Notification </a:t>
            </a:r>
          </a:p>
          <a:p>
            <a:pPr>
              <a:lnSpc>
                <a:spcPct val="80000"/>
              </a:lnSpc>
            </a:pPr>
            <a:r>
              <a:rPr lang="en-US" sz="1000" dirty="0" smtClean="0"/>
              <a:t>Active/Continuous Querying</a:t>
            </a:r>
          </a:p>
          <a:p>
            <a:pPr lvl="1">
              <a:lnSpc>
                <a:spcPct val="80000"/>
              </a:lnSpc>
            </a:pPr>
            <a:r>
              <a:rPr lang="en-US" sz="1000" dirty="0" smtClean="0"/>
              <a:t>Serves as data filter and event driver</a:t>
            </a:r>
          </a:p>
          <a:p>
            <a:pPr>
              <a:lnSpc>
                <a:spcPct val="80000"/>
              </a:lnSpc>
            </a:pPr>
            <a:r>
              <a:rPr lang="en-US" sz="1000" dirty="0" smtClean="0"/>
              <a:t>With Continuous Availability</a:t>
            </a:r>
          </a:p>
          <a:p>
            <a:pPr lvl="1">
              <a:lnSpc>
                <a:spcPct val="80000"/>
              </a:lnSpc>
            </a:pPr>
            <a:r>
              <a:rPr lang="en-US" sz="1000" dirty="0" smtClean="0"/>
              <a:t>Supports disconnected, intermittent and low bandwidth networks </a:t>
            </a:r>
          </a:p>
          <a:p>
            <a:pPr>
              <a:lnSpc>
                <a:spcPct val="80000"/>
              </a:lnSpc>
            </a:pPr>
            <a:r>
              <a:rPr lang="en-US" sz="1000" dirty="0" smtClean="0"/>
              <a:t>Highly Instrumented</a:t>
            </a:r>
          </a:p>
          <a:p>
            <a:pPr>
              <a:lnSpc>
                <a:spcPct val="80000"/>
              </a:lnSpc>
            </a:pPr>
            <a:r>
              <a:rPr lang="en-US" sz="1000" dirty="0" smtClean="0"/>
              <a:t>----------------</a:t>
            </a:r>
          </a:p>
          <a:p>
            <a:pPr>
              <a:lnSpc>
                <a:spcPct val="80000"/>
              </a:lnSpc>
            </a:pPr>
            <a:r>
              <a:rPr lang="en-US" sz="1000" dirty="0" smtClean="0"/>
              <a:t>Used by Navy in Trident Warrior 09 – experience 90% reduction in bandwidth used due to Continuous Query filtering</a:t>
            </a:r>
          </a:p>
          <a:p>
            <a:pPr>
              <a:lnSpc>
                <a:spcPct val="80000"/>
              </a:lnSpc>
            </a:pPr>
            <a:r>
              <a:rPr lang="en-US" sz="1000" dirty="0" smtClean="0"/>
              <a:t>Used in CWID 08 and 09 and Coalition Fires 09 – show filtering and support for disconnected operations</a:t>
            </a:r>
          </a:p>
          <a:p>
            <a:pPr>
              <a:lnSpc>
                <a:spcPct val="80000"/>
              </a:lnSpc>
            </a:pPr>
            <a:r>
              <a:rPr lang="en-US" sz="1000" dirty="0" smtClean="0"/>
              <a:t>Used in GCCS-J (Global Command and Control System – Joint)</a:t>
            </a:r>
          </a:p>
          <a:p>
            <a:pPr>
              <a:lnSpc>
                <a:spcPct val="80000"/>
              </a:lnSpc>
            </a:pPr>
            <a:endParaRPr lang="en-US" sz="1000" dirty="0" smtClean="0"/>
          </a:p>
          <a:p>
            <a:pPr>
              <a:lnSpc>
                <a:spcPct val="80000"/>
              </a:lnSpc>
            </a:pPr>
            <a:r>
              <a:rPr lang="en-US" sz="1000" dirty="0" smtClean="0"/>
              <a:t>For example, the JP Morgan Chase grid computing environment, called the compute back bone (CBB), consists of over 1,000 computers (8,000 CPU’s) in 2 countries.  It uses </a:t>
            </a:r>
            <a:r>
              <a:rPr lang="en-US" sz="1000" dirty="0" err="1" smtClean="0"/>
              <a:t>GemFire</a:t>
            </a:r>
            <a:r>
              <a:rPr lang="en-US" sz="1000" dirty="0" smtClean="0"/>
              <a:t> as the data backbone for caching, data access, and data distribution.  By using </a:t>
            </a:r>
            <a:r>
              <a:rPr lang="en-US" sz="1000" dirty="0" err="1" smtClean="0"/>
              <a:t>GemFire</a:t>
            </a:r>
            <a:r>
              <a:rPr lang="en-US" sz="1000" dirty="0" smtClean="0"/>
              <a:t> the customer realized between a 4x–and–10x speed up of applications, and increased overall data sharing across applications.  Our software replaced their home grown caches and their legacy, database based, data distribution.  A 4x–performance increase is like getting 3 free computers that consume no electricity, space or software licenses.  If you are interested in getting 3 free computers that use no electricity or space, for every computer you have in your current server grid, then call us </a:t>
            </a:r>
          </a:p>
          <a:p>
            <a:pPr>
              <a:lnSpc>
                <a:spcPct val="80000"/>
              </a:lnSpc>
            </a:pPr>
            <a:endParaRPr lang="en-US" sz="1000" dirty="0" smtClean="0"/>
          </a:p>
          <a:p>
            <a:endParaRPr lang="en-US" dirty="0"/>
          </a:p>
        </p:txBody>
      </p:sp>
      <p:sp>
        <p:nvSpPr>
          <p:cNvPr id="4" name="Slide Number Placeholder 3"/>
          <p:cNvSpPr>
            <a:spLocks noGrp="1"/>
          </p:cNvSpPr>
          <p:nvPr>
            <p:ph type="sldNum" sz="quarter" idx="10"/>
          </p:nvPr>
        </p:nvSpPr>
        <p:spPr/>
        <p:txBody>
          <a:bodyPr/>
          <a:lstStyle/>
          <a:p>
            <a:fld id="{4DAF0B73-3FA7-4B31-8377-4F66A7719EB2}" type="slidenum">
              <a:rPr lang="en-IN" smtClean="0"/>
              <a:pPr/>
              <a:t>14</a:t>
            </a:fld>
            <a:endParaRPr lang="en-IN"/>
          </a:p>
        </p:txBody>
      </p:sp>
    </p:spTree>
    <p:extLst>
      <p:ext uri="{BB962C8B-B14F-4D97-AF65-F5344CB8AC3E}">
        <p14:creationId xmlns:p14="http://schemas.microsoft.com/office/powerpoint/2010/main" val="2078444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6369050"/>
            <a:ext cx="9144000" cy="501650"/>
          </a:xfrm>
          <a:prstGeom prst="rect">
            <a:avLst/>
          </a:prstGeom>
          <a:solidFill>
            <a:srgbClr val="008000"/>
          </a:solidFill>
          <a:ln w="9525">
            <a:solidFill>
              <a:srgbClr val="4A7EBB"/>
            </a:solidFill>
            <a:miter lim="800000"/>
            <a:headEnd/>
            <a:tailEnd/>
          </a:ln>
          <a:effectLst>
            <a:outerShdw dist="23000" dir="5400000" rotWithShape="0">
              <a:srgbClr val="808080">
                <a:alpha val="34999"/>
              </a:srgbClr>
            </a:outerShdw>
          </a:effectLst>
        </p:spPr>
        <p:txBody>
          <a:bodyPr anchor="ctr"/>
          <a:lstStyle/>
          <a:p>
            <a:r>
              <a:rPr lang="en-GB" sz="1200">
                <a:solidFill>
                  <a:schemeClr val="bg1"/>
                </a:solidFill>
                <a:latin typeface="Tahoma" pitchFamily="34" charset="0"/>
              </a:rPr>
              <a:t>© SpringPeople Software Private Limited, All Rights Reserved.</a:t>
            </a:r>
          </a:p>
        </p:txBody>
      </p:sp>
      <p:pic>
        <p:nvPicPr>
          <p:cNvPr id="5" name="Picture 4"/>
          <p:cNvPicPr>
            <a:picLocks noChangeAspect="1"/>
          </p:cNvPicPr>
          <p:nvPr/>
        </p:nvPicPr>
        <p:blipFill>
          <a:blip r:embed="rId2"/>
          <a:srcRect/>
          <a:stretch>
            <a:fillRect/>
          </a:stretch>
        </p:blipFill>
        <p:spPr bwMode="auto">
          <a:xfrm>
            <a:off x="7415213" y="187325"/>
            <a:ext cx="1531937" cy="661988"/>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itle Placeholder 1"/>
          <p:cNvSpPr>
            <a:spLocks noGrp="1"/>
          </p:cNvSpPr>
          <p:nvPr>
            <p:ph type="title"/>
          </p:nvPr>
        </p:nvSpPr>
        <p:spPr bwMode="auto">
          <a:xfrm>
            <a:off x="457200" y="18732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
        <p:nvSpPr>
          <p:cNvPr id="205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84" r:id="rId1"/>
  </p:sldLayoutIdLst>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gif"/><Relationship Id="rId10" Type="http://schemas.openxmlformats.org/officeDocument/2006/relationships/image" Target="../media/image11.png"/><Relationship Id="rId4" Type="http://schemas.openxmlformats.org/officeDocument/2006/relationships/image" Target="../media/image21.gif"/><Relationship Id="rId9" Type="http://schemas.openxmlformats.org/officeDocument/2006/relationships/image" Target="../media/image2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gif"/><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26.jpeg"/></Relationships>
</file>

<file path=ppt/slides/_rels/slide1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3.jpeg"/><Relationship Id="rId5" Type="http://schemas.openxmlformats.org/officeDocument/2006/relationships/image" Target="../media/image42.jpeg"/><Relationship Id="rId10" Type="http://schemas.openxmlformats.org/officeDocument/2006/relationships/image" Target="../media/image47.jpeg"/><Relationship Id="rId4" Type="http://schemas.openxmlformats.org/officeDocument/2006/relationships/image" Target="../media/image41.jpeg"/><Relationship Id="rId9" Type="http://schemas.openxmlformats.org/officeDocument/2006/relationships/image" Target="../media/image46.jpeg"/></Relationships>
</file>

<file path=ppt/slides/_rels/slide1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52.jpeg"/><Relationship Id="rId3" Type="http://schemas.openxmlformats.org/officeDocument/2006/relationships/image" Target="../media/image41.jpeg"/><Relationship Id="rId7" Type="http://schemas.openxmlformats.org/officeDocument/2006/relationships/image" Target="../media/image51.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3.jpeg"/><Relationship Id="rId10" Type="http://schemas.openxmlformats.org/officeDocument/2006/relationships/image" Target="../media/image45.png"/><Relationship Id="rId4" Type="http://schemas.openxmlformats.org/officeDocument/2006/relationships/image" Target="../media/image42.jpeg"/><Relationship Id="rId9" Type="http://schemas.openxmlformats.org/officeDocument/2006/relationships/image" Target="../media/image4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gif"/><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gif"/><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image" Target="../media/image55.jpeg"/><Relationship Id="rId7" Type="http://schemas.openxmlformats.org/officeDocument/2006/relationships/image" Target="../media/image38.png"/><Relationship Id="rId12" Type="http://schemas.openxmlformats.org/officeDocument/2006/relationships/image" Target="../media/image60.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59.png"/><Relationship Id="rId5" Type="http://schemas.openxmlformats.org/officeDocument/2006/relationships/image" Target="../media/image37.png"/><Relationship Id="rId10" Type="http://schemas.openxmlformats.org/officeDocument/2006/relationships/image" Target="../media/image58.png"/><Relationship Id="rId4" Type="http://schemas.openxmlformats.org/officeDocument/2006/relationships/image" Target="../media/image56.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3.pd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gif"/><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gif"/><Relationship Id="rId9"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gif"/><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gif"/><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gif"/><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gif"/><Relationship Id="rId9" Type="http://schemas.openxmlformats.org/officeDocument/2006/relationships/image" Target="../media/image11.png"/></Relationships>
</file>

<file path=ppt/slides/_rels/slide36.xml.rels><?xml version="1.0" encoding="UTF-8" standalone="yes"?>
<Relationships xmlns="http://schemas.openxmlformats.org/package/2006/relationships"><Relationship Id="rId8" Type="http://schemas.openxmlformats.org/officeDocument/2006/relationships/image" Target="../media/image55.jpeg"/><Relationship Id="rId13" Type="http://schemas.openxmlformats.org/officeDocument/2006/relationships/image" Target="../media/image73.png"/><Relationship Id="rId18" Type="http://schemas.openxmlformats.org/officeDocument/2006/relationships/image" Target="../media/image78.png"/><Relationship Id="rId3" Type="http://schemas.openxmlformats.org/officeDocument/2006/relationships/image" Target="../media/image22.gif"/><Relationship Id="rId21"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72.png"/><Relationship Id="rId17" Type="http://schemas.openxmlformats.org/officeDocument/2006/relationships/image" Target="../media/image77.png"/><Relationship Id="rId2" Type="http://schemas.openxmlformats.org/officeDocument/2006/relationships/image" Target="../media/image21.gif"/><Relationship Id="rId16" Type="http://schemas.openxmlformats.org/officeDocument/2006/relationships/image" Target="../media/image76.png"/><Relationship Id="rId20"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71.png"/><Relationship Id="rId5" Type="http://schemas.openxmlformats.org/officeDocument/2006/relationships/image" Target="../media/image69.png"/><Relationship Id="rId15" Type="http://schemas.openxmlformats.org/officeDocument/2006/relationships/image" Target="../media/image75.png"/><Relationship Id="rId10" Type="http://schemas.openxmlformats.org/officeDocument/2006/relationships/image" Target="../media/image70.png"/><Relationship Id="rId19" Type="http://schemas.openxmlformats.org/officeDocument/2006/relationships/image" Target="../media/image60.png"/><Relationship Id="rId4" Type="http://schemas.openxmlformats.org/officeDocument/2006/relationships/image" Target="../media/image23.png"/><Relationship Id="rId9" Type="http://schemas.openxmlformats.org/officeDocument/2006/relationships/image" Target="../media/image26.jpeg"/><Relationship Id="rId14" Type="http://schemas.openxmlformats.org/officeDocument/2006/relationships/image" Target="../media/image7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gif"/><Relationship Id="rId10" Type="http://schemas.openxmlformats.org/officeDocument/2006/relationships/image" Target="../media/image11.png"/><Relationship Id="rId4" Type="http://schemas.openxmlformats.org/officeDocument/2006/relationships/image" Target="../media/image21.gif"/><Relationship Id="rId9" Type="http://schemas.openxmlformats.org/officeDocument/2006/relationships/image" Target="../media/image26.jpe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685800" y="2355273"/>
            <a:ext cx="7772400" cy="1470025"/>
          </a:xfrm>
        </p:spPr>
        <p:txBody>
          <a:bodyPr/>
          <a:lstStyle/>
          <a:p>
            <a:r>
              <a:rPr lang="en-US" dirty="0" smtClean="0">
                <a:latin typeface="Calibri" pitchFamily="27" charset="0"/>
                <a:ea typeface="ＭＳ Ｐゴシック" pitchFamily="27" charset="-128"/>
              </a:rPr>
              <a:t>VMware </a:t>
            </a:r>
            <a:r>
              <a:rPr lang="en-US" dirty="0" err="1" smtClean="0">
                <a:latin typeface="Calibri" pitchFamily="27" charset="0"/>
                <a:ea typeface="ＭＳ Ｐゴシック" pitchFamily="27" charset="-128"/>
              </a:rPr>
              <a:t>v</a:t>
            </a:r>
            <a:r>
              <a:rPr lang="en-US" dirty="0" err="1">
                <a:latin typeface="Calibri" pitchFamily="27" charset="0"/>
                <a:ea typeface="ＭＳ Ｐゴシック" pitchFamily="27" charset="-128"/>
              </a:rPr>
              <a:t>F</a:t>
            </a:r>
            <a:r>
              <a:rPr lang="en-US" dirty="0" err="1" smtClean="0">
                <a:latin typeface="Calibri" pitchFamily="27" charset="0"/>
                <a:ea typeface="ＭＳ Ｐゴシック" pitchFamily="27" charset="-128"/>
              </a:rPr>
              <a:t>abric</a:t>
            </a:r>
            <a:r>
              <a:rPr lang="en-US" dirty="0" smtClean="0">
                <a:latin typeface="Calibri" pitchFamily="27" charset="0"/>
                <a:ea typeface="ＭＳ Ｐゴシック" pitchFamily="27" charset="-128"/>
              </a:rPr>
              <a:t> </a:t>
            </a:r>
            <a:r>
              <a:rPr lang="en-US" dirty="0" smtClean="0">
                <a:latin typeface="Calibri" pitchFamily="27" charset="0"/>
                <a:ea typeface="ＭＳ Ｐゴシック" pitchFamily="27" charset="-128"/>
              </a:rPr>
              <a:t>–</a:t>
            </a:r>
            <a:br>
              <a:rPr lang="en-US" dirty="0" smtClean="0">
                <a:latin typeface="Calibri" pitchFamily="27" charset="0"/>
                <a:ea typeface="ＭＳ Ｐゴシック" pitchFamily="27" charset="-128"/>
              </a:rPr>
            </a:br>
            <a:r>
              <a:rPr lang="en-US" dirty="0" smtClean="0">
                <a:latin typeface="Calibri" pitchFamily="27" charset="0"/>
                <a:ea typeface="ＭＳ Ｐゴシック" pitchFamily="27" charset="-128"/>
              </a:rPr>
              <a:t> </a:t>
            </a:r>
            <a:r>
              <a:rPr lang="en-US" dirty="0" smtClean="0">
                <a:latin typeface="Calibri" pitchFamily="27" charset="0"/>
                <a:ea typeface="ＭＳ Ｐゴシック" pitchFamily="27" charset="-128"/>
              </a:rPr>
              <a:t>Kick Start</a:t>
            </a:r>
            <a:endParaRPr lang="en-US" dirty="0" smtClean="0">
              <a:latin typeface="Calibri" pitchFamily="27" charset="0"/>
              <a:ea typeface="ＭＳ Ｐゴシック" pitchFamily="27"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b="1" dirty="0" err="1">
                <a:solidFill>
                  <a:srgbClr val="003D79"/>
                </a:solidFill>
              </a:rPr>
              <a:t>SpringSource</a:t>
            </a:r>
            <a:r>
              <a:rPr lang="en-US" sz="2200" b="1" dirty="0">
                <a:solidFill>
                  <a:srgbClr val="003D79"/>
                </a:solidFill>
              </a:rPr>
              <a:t> </a:t>
            </a:r>
            <a:r>
              <a:rPr lang="en-US" sz="2200" b="1" dirty="0" err="1">
                <a:solidFill>
                  <a:srgbClr val="003D79"/>
                </a:solidFill>
              </a:rPr>
              <a:t>tc</a:t>
            </a:r>
            <a:r>
              <a:rPr lang="en-US" sz="2200" b="1" dirty="0">
                <a:solidFill>
                  <a:srgbClr val="003D79"/>
                </a:solidFill>
              </a:rPr>
              <a:t> Server: Key Highlights</a:t>
            </a:r>
          </a:p>
        </p:txBody>
      </p:sp>
      <p:sp>
        <p:nvSpPr>
          <p:cNvPr id="3" name="Rounded Rectangle 2"/>
          <p:cNvSpPr/>
          <p:nvPr/>
        </p:nvSpPr>
        <p:spPr bwMode="auto">
          <a:xfrm>
            <a:off x="2471898" y="772729"/>
            <a:ext cx="6400800" cy="1554480"/>
          </a:xfrm>
          <a:prstGeom prst="roundRect">
            <a:avLst>
              <a:gd name="adj" fmla="val 8283"/>
            </a:avLst>
          </a:prstGeom>
          <a:gradFill>
            <a:gsLst>
              <a:gs pos="0">
                <a:schemeClr val="bg1">
                  <a:lumMod val="85000"/>
                </a:schemeClr>
              </a:gs>
              <a:gs pos="100000">
                <a:schemeClr val="bg1"/>
              </a:gs>
            </a:gsLst>
          </a:grad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buClr>
                <a:srgbClr val="000000"/>
              </a:buClr>
              <a:defRPr/>
            </a:pPr>
            <a:endParaRPr lang="en-US" sz="2000" b="1" i="1" dirty="0">
              <a:solidFill>
                <a:srgbClr val="000000"/>
              </a:solidFill>
            </a:endParaRPr>
          </a:p>
        </p:txBody>
      </p:sp>
      <p:sp>
        <p:nvSpPr>
          <p:cNvPr id="4" name="AutoShape 12"/>
          <p:cNvSpPr>
            <a:spLocks noChangeArrowheads="1"/>
          </p:cNvSpPr>
          <p:nvPr/>
        </p:nvSpPr>
        <p:spPr bwMode="auto">
          <a:xfrm>
            <a:off x="409575" y="1092769"/>
            <a:ext cx="2286000" cy="914400"/>
          </a:xfrm>
          <a:prstGeom prst="roundRect">
            <a:avLst>
              <a:gd name="adj" fmla="val 3167"/>
            </a:avLst>
          </a:prstGeom>
          <a:solidFill>
            <a:schemeClr val="bg1"/>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algn="l">
              <a:spcAft>
                <a:spcPts val="0"/>
              </a:spcAft>
              <a:defRPr/>
            </a:pPr>
            <a:r>
              <a:rPr lang="en-US" sz="2000" i="1" dirty="0" smtClean="0">
                <a:solidFill>
                  <a:schemeClr val="tx1"/>
                </a:solidFill>
                <a:latin typeface="+mj-lt"/>
              </a:rPr>
              <a:t>Developer </a:t>
            </a:r>
          </a:p>
          <a:p>
            <a:pPr algn="l">
              <a:spcAft>
                <a:spcPts val="0"/>
              </a:spcAft>
              <a:defRPr/>
            </a:pPr>
            <a:r>
              <a:rPr lang="en-US" sz="2000" i="1" dirty="0" smtClean="0">
                <a:solidFill>
                  <a:schemeClr val="tx1"/>
                </a:solidFill>
                <a:latin typeface="+mj-lt"/>
              </a:rPr>
              <a:t>Efficiency</a:t>
            </a:r>
            <a:endParaRPr lang="en-US" sz="2000" i="1" dirty="0">
              <a:solidFill>
                <a:schemeClr val="tx1"/>
              </a:solidFill>
              <a:latin typeface="+mj-lt"/>
            </a:endParaRPr>
          </a:p>
        </p:txBody>
      </p:sp>
      <p:sp>
        <p:nvSpPr>
          <p:cNvPr id="5" name="Text Box 8"/>
          <p:cNvSpPr txBox="1">
            <a:spLocks noChangeArrowheads="1"/>
          </p:cNvSpPr>
          <p:nvPr/>
        </p:nvSpPr>
        <p:spPr bwMode="auto">
          <a:xfrm>
            <a:off x="3052482" y="1000193"/>
            <a:ext cx="5607424" cy="1077218"/>
          </a:xfrm>
          <a:prstGeom prst="rect">
            <a:avLst/>
          </a:prstGeom>
          <a:noFill/>
          <a:ln w="9525" algn="ctr">
            <a:noFill/>
            <a:miter lim="800000"/>
            <a:headEnd/>
            <a:tailEnd/>
          </a:ln>
        </p:spPr>
        <p:txBody>
          <a:bodyPr wrap="square" anchor="ctr">
            <a:spAutoFit/>
          </a:bodyPr>
          <a:lstStyle/>
          <a:p>
            <a:pPr algn="l">
              <a:spcBef>
                <a:spcPts val="0"/>
              </a:spcBef>
              <a:spcAft>
                <a:spcPts val="600"/>
              </a:spcAft>
              <a:defRPr/>
            </a:pPr>
            <a:r>
              <a:rPr lang="en-US" sz="1800" dirty="0" smtClean="0">
                <a:solidFill>
                  <a:schemeClr val="tx1"/>
                </a:solidFill>
              </a:rPr>
              <a:t>Familiar Spring + Tomcat experience</a:t>
            </a:r>
          </a:p>
          <a:p>
            <a:pPr algn="l">
              <a:spcBef>
                <a:spcPts val="0"/>
              </a:spcBef>
              <a:spcAft>
                <a:spcPts val="600"/>
              </a:spcAft>
              <a:defRPr/>
            </a:pPr>
            <a:r>
              <a:rPr lang="en-US" sz="1800" dirty="0" smtClean="0">
                <a:solidFill>
                  <a:schemeClr val="tx1"/>
                </a:solidFill>
              </a:rPr>
              <a:t>Deep performance insight into Spring apps</a:t>
            </a:r>
          </a:p>
          <a:p>
            <a:pPr algn="l">
              <a:spcBef>
                <a:spcPts val="0"/>
              </a:spcBef>
              <a:spcAft>
                <a:spcPts val="600"/>
              </a:spcAft>
              <a:defRPr/>
            </a:pPr>
            <a:r>
              <a:rPr lang="en-US" sz="1800" dirty="0" smtClean="0">
                <a:solidFill>
                  <a:schemeClr val="tx1"/>
                </a:solidFill>
              </a:rPr>
              <a:t>Agile Spring development experience via STS </a:t>
            </a:r>
          </a:p>
        </p:txBody>
      </p:sp>
      <p:sp>
        <p:nvSpPr>
          <p:cNvPr id="6" name="Rounded Rectangle 5"/>
          <p:cNvSpPr/>
          <p:nvPr/>
        </p:nvSpPr>
        <p:spPr bwMode="auto">
          <a:xfrm>
            <a:off x="2471898" y="2537138"/>
            <a:ext cx="6400800" cy="1828800"/>
          </a:xfrm>
          <a:prstGeom prst="roundRect">
            <a:avLst>
              <a:gd name="adj" fmla="val 8283"/>
            </a:avLst>
          </a:prstGeom>
          <a:gradFill>
            <a:gsLst>
              <a:gs pos="0">
                <a:schemeClr val="bg1">
                  <a:lumMod val="85000"/>
                </a:schemeClr>
              </a:gs>
              <a:gs pos="100000">
                <a:schemeClr val="bg1"/>
              </a:gs>
            </a:gsLst>
          </a:grad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buClr>
                <a:srgbClr val="000000"/>
              </a:buClr>
              <a:defRPr/>
            </a:pPr>
            <a:endParaRPr lang="en-US" sz="2000" b="1" i="1" dirty="0">
              <a:solidFill>
                <a:srgbClr val="000000"/>
              </a:solidFill>
            </a:endParaRPr>
          </a:p>
        </p:txBody>
      </p:sp>
      <p:sp>
        <p:nvSpPr>
          <p:cNvPr id="7" name="AutoShape 12"/>
          <p:cNvSpPr>
            <a:spLocks noChangeArrowheads="1"/>
          </p:cNvSpPr>
          <p:nvPr/>
        </p:nvSpPr>
        <p:spPr bwMode="auto">
          <a:xfrm>
            <a:off x="409575" y="3009866"/>
            <a:ext cx="2286000" cy="914400"/>
          </a:xfrm>
          <a:prstGeom prst="roundRect">
            <a:avLst>
              <a:gd name="adj" fmla="val 3167"/>
            </a:avLst>
          </a:prstGeom>
          <a:solidFill>
            <a:schemeClr val="bg1"/>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algn="l">
              <a:spcAft>
                <a:spcPts val="0"/>
              </a:spcAft>
              <a:defRPr/>
            </a:pPr>
            <a:r>
              <a:rPr lang="en-US" sz="2000" i="1" dirty="0" smtClean="0">
                <a:solidFill>
                  <a:schemeClr val="tx1"/>
                </a:solidFill>
                <a:latin typeface="+mj-lt"/>
              </a:rPr>
              <a:t>Operational</a:t>
            </a:r>
            <a:endParaRPr lang="en-US" sz="2000" i="1" dirty="0">
              <a:solidFill>
                <a:schemeClr val="tx1"/>
              </a:solidFill>
              <a:latin typeface="+mj-lt"/>
            </a:endParaRPr>
          </a:p>
          <a:p>
            <a:pPr algn="l">
              <a:spcAft>
                <a:spcPts val="0"/>
              </a:spcAft>
              <a:defRPr/>
            </a:pPr>
            <a:r>
              <a:rPr lang="en-US" sz="2000" i="1" dirty="0" smtClean="0">
                <a:solidFill>
                  <a:schemeClr val="tx1"/>
                </a:solidFill>
                <a:latin typeface="+mj-lt"/>
              </a:rPr>
              <a:t>Control</a:t>
            </a:r>
            <a:endParaRPr lang="en-US" sz="2000" i="1" dirty="0">
              <a:solidFill>
                <a:schemeClr val="tx1"/>
              </a:solidFill>
              <a:latin typeface="+mj-lt"/>
            </a:endParaRPr>
          </a:p>
        </p:txBody>
      </p:sp>
      <p:sp>
        <p:nvSpPr>
          <p:cNvPr id="8" name="Text Box 8"/>
          <p:cNvSpPr txBox="1">
            <a:spLocks noChangeArrowheads="1"/>
          </p:cNvSpPr>
          <p:nvPr/>
        </p:nvSpPr>
        <p:spPr bwMode="auto">
          <a:xfrm>
            <a:off x="3052482" y="2548756"/>
            <a:ext cx="5607424" cy="1785104"/>
          </a:xfrm>
          <a:prstGeom prst="rect">
            <a:avLst/>
          </a:prstGeom>
          <a:noFill/>
          <a:ln w="9525" algn="ctr">
            <a:noFill/>
            <a:miter lim="800000"/>
            <a:headEnd/>
            <a:tailEnd/>
          </a:ln>
        </p:spPr>
        <p:txBody>
          <a:bodyPr wrap="square" anchor="ctr">
            <a:spAutoFit/>
          </a:bodyPr>
          <a:lstStyle/>
          <a:p>
            <a:pPr algn="l">
              <a:spcBef>
                <a:spcPts val="0"/>
              </a:spcBef>
              <a:spcAft>
                <a:spcPts val="600"/>
              </a:spcAft>
              <a:defRPr/>
            </a:pPr>
            <a:r>
              <a:rPr lang="en-US" sz="1800" dirty="0" smtClean="0">
                <a:solidFill>
                  <a:schemeClr val="tx1"/>
                </a:solidFill>
              </a:rPr>
              <a:t>Performance &amp; SLA management of Spring apps </a:t>
            </a:r>
          </a:p>
          <a:p>
            <a:pPr algn="l">
              <a:spcBef>
                <a:spcPts val="0"/>
              </a:spcBef>
              <a:spcAft>
                <a:spcPts val="600"/>
              </a:spcAft>
              <a:defRPr/>
            </a:pPr>
            <a:r>
              <a:rPr lang="en-US" sz="1800" dirty="0" smtClean="0">
                <a:solidFill>
                  <a:schemeClr val="tx1"/>
                </a:solidFill>
                <a:latin typeface="+mj-lt"/>
              </a:rPr>
              <a:t>Application provisioning and server administration</a:t>
            </a:r>
          </a:p>
          <a:p>
            <a:pPr algn="l">
              <a:spcBef>
                <a:spcPts val="0"/>
              </a:spcBef>
              <a:spcAft>
                <a:spcPts val="600"/>
              </a:spcAft>
              <a:defRPr/>
            </a:pPr>
            <a:r>
              <a:rPr lang="en-US" sz="1800" dirty="0" smtClean="0">
                <a:solidFill>
                  <a:schemeClr val="tx1"/>
                </a:solidFill>
                <a:latin typeface="+mj-lt"/>
              </a:rPr>
              <a:t>Rich alert definition, workflows, and control actions</a:t>
            </a:r>
          </a:p>
          <a:p>
            <a:pPr algn="l">
              <a:spcBef>
                <a:spcPts val="0"/>
              </a:spcBef>
              <a:spcAft>
                <a:spcPts val="600"/>
              </a:spcAft>
              <a:defRPr/>
            </a:pPr>
            <a:r>
              <a:rPr lang="en-US" sz="1800" dirty="0" smtClean="0">
                <a:solidFill>
                  <a:schemeClr val="tx1"/>
                </a:solidFill>
                <a:latin typeface="+mj-lt"/>
              </a:rPr>
              <a:t>Group availability &amp; event dashboards</a:t>
            </a:r>
          </a:p>
          <a:p>
            <a:pPr algn="l">
              <a:spcBef>
                <a:spcPts val="0"/>
              </a:spcBef>
              <a:spcAft>
                <a:spcPts val="600"/>
              </a:spcAft>
              <a:defRPr/>
            </a:pPr>
            <a:r>
              <a:rPr lang="en-US" sz="1800" dirty="0" smtClean="0">
                <a:solidFill>
                  <a:schemeClr val="tx1"/>
                </a:solidFill>
              </a:rPr>
              <a:t>Secure unidirectional agent communications</a:t>
            </a:r>
          </a:p>
        </p:txBody>
      </p:sp>
      <p:sp>
        <p:nvSpPr>
          <p:cNvPr id="9" name="Rounded Rectangle 8"/>
          <p:cNvSpPr/>
          <p:nvPr/>
        </p:nvSpPr>
        <p:spPr bwMode="auto">
          <a:xfrm>
            <a:off x="2471898" y="4635225"/>
            <a:ext cx="6400800" cy="1554480"/>
          </a:xfrm>
          <a:prstGeom prst="roundRect">
            <a:avLst>
              <a:gd name="adj" fmla="val 8283"/>
            </a:avLst>
          </a:prstGeom>
          <a:gradFill>
            <a:gsLst>
              <a:gs pos="0">
                <a:schemeClr val="bg1">
                  <a:lumMod val="85000"/>
                </a:schemeClr>
              </a:gs>
              <a:gs pos="100000">
                <a:schemeClr val="bg1"/>
              </a:gs>
            </a:gsLst>
          </a:grad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buClr>
                <a:srgbClr val="000000"/>
              </a:buClr>
              <a:defRPr/>
            </a:pPr>
            <a:endParaRPr lang="en-US" sz="2000" b="1" i="1" dirty="0">
              <a:solidFill>
                <a:srgbClr val="000000"/>
              </a:solidFill>
            </a:endParaRPr>
          </a:p>
        </p:txBody>
      </p:sp>
      <p:sp>
        <p:nvSpPr>
          <p:cNvPr id="10" name="AutoShape 13"/>
          <p:cNvSpPr>
            <a:spLocks noChangeArrowheads="1"/>
          </p:cNvSpPr>
          <p:nvPr/>
        </p:nvSpPr>
        <p:spPr bwMode="auto">
          <a:xfrm>
            <a:off x="409575" y="4955265"/>
            <a:ext cx="2286000" cy="914400"/>
          </a:xfrm>
          <a:prstGeom prst="roundRect">
            <a:avLst>
              <a:gd name="adj" fmla="val 3167"/>
            </a:avLst>
          </a:prstGeom>
          <a:solidFill>
            <a:schemeClr val="bg1"/>
          </a:solidFill>
          <a:ln w="9525">
            <a:solidFill>
              <a:srgbClr val="86AA1D"/>
            </a:solidFill>
            <a:round/>
            <a:headEnd/>
            <a:tailEnd/>
          </a:ln>
          <a:effectLst>
            <a:outerShdw dist="40161" dir="6506097" algn="ctr" rotWithShape="0">
              <a:srgbClr val="6B6B6B">
                <a:alpha val="24001"/>
              </a:srgbClr>
            </a:outerShdw>
          </a:effectLst>
        </p:spPr>
        <p:txBody>
          <a:bodyPr wrap="none" anchor="ctr"/>
          <a:lstStyle/>
          <a:p>
            <a:pPr algn="l">
              <a:spcAft>
                <a:spcPts val="0"/>
              </a:spcAft>
              <a:defRPr/>
            </a:pPr>
            <a:r>
              <a:rPr lang="en-US" sz="2000" i="1" dirty="0" smtClean="0">
                <a:solidFill>
                  <a:schemeClr val="tx1"/>
                </a:solidFill>
                <a:latin typeface="+mj-lt"/>
              </a:rPr>
              <a:t>Deployment</a:t>
            </a:r>
            <a:endParaRPr lang="en-US" sz="2000" i="1" dirty="0">
              <a:solidFill>
                <a:schemeClr val="tx1"/>
              </a:solidFill>
              <a:latin typeface="+mj-lt"/>
            </a:endParaRPr>
          </a:p>
          <a:p>
            <a:pPr algn="l">
              <a:spcAft>
                <a:spcPts val="0"/>
              </a:spcAft>
              <a:defRPr/>
            </a:pPr>
            <a:r>
              <a:rPr lang="en-US" sz="2000" i="1" dirty="0" smtClean="0">
                <a:solidFill>
                  <a:schemeClr val="tx1"/>
                </a:solidFill>
                <a:latin typeface="+mj-lt"/>
              </a:rPr>
              <a:t>Flexibility</a:t>
            </a:r>
            <a:endParaRPr lang="en-US" sz="2000" i="1" dirty="0">
              <a:solidFill>
                <a:schemeClr val="tx1"/>
              </a:solidFill>
              <a:latin typeface="+mj-lt"/>
            </a:endParaRPr>
          </a:p>
        </p:txBody>
      </p:sp>
      <p:sp>
        <p:nvSpPr>
          <p:cNvPr id="11" name="Text Box 9"/>
          <p:cNvSpPr txBox="1">
            <a:spLocks noChangeArrowheads="1"/>
          </p:cNvSpPr>
          <p:nvPr/>
        </p:nvSpPr>
        <p:spPr bwMode="auto">
          <a:xfrm>
            <a:off x="3052482" y="4686711"/>
            <a:ext cx="5607424" cy="1431161"/>
          </a:xfrm>
          <a:prstGeom prst="rect">
            <a:avLst/>
          </a:prstGeom>
          <a:noFill/>
          <a:ln w="9525" algn="ctr">
            <a:noFill/>
            <a:miter lim="800000"/>
            <a:headEnd/>
            <a:tailEnd/>
          </a:ln>
        </p:spPr>
        <p:txBody>
          <a:bodyPr wrap="square" anchor="ctr">
            <a:spAutoFit/>
          </a:bodyPr>
          <a:lstStyle/>
          <a:p>
            <a:pPr algn="l">
              <a:spcBef>
                <a:spcPts val="0"/>
              </a:spcBef>
              <a:spcAft>
                <a:spcPts val="600"/>
              </a:spcAft>
              <a:defRPr/>
            </a:pPr>
            <a:r>
              <a:rPr lang="en-US" sz="1800" dirty="0" smtClean="0">
                <a:solidFill>
                  <a:schemeClr val="tx1"/>
                </a:solidFill>
              </a:rPr>
              <a:t>Lean server </a:t>
            </a:r>
            <a:r>
              <a:rPr lang="en-US" sz="1400" dirty="0" smtClean="0">
                <a:solidFill>
                  <a:schemeClr val="tx1"/>
                </a:solidFill>
              </a:rPr>
              <a:t>(10 MB)</a:t>
            </a:r>
            <a:r>
              <a:rPr lang="en-US" sz="1800" dirty="0" smtClean="0">
                <a:solidFill>
                  <a:schemeClr val="tx1"/>
                </a:solidFill>
              </a:rPr>
              <a:t> ideal for virtual environments</a:t>
            </a:r>
          </a:p>
          <a:p>
            <a:pPr algn="l">
              <a:spcBef>
                <a:spcPts val="0"/>
              </a:spcBef>
              <a:spcAft>
                <a:spcPts val="600"/>
              </a:spcAft>
              <a:defRPr/>
            </a:pPr>
            <a:r>
              <a:rPr lang="en-US" sz="1800" dirty="0" smtClean="0">
                <a:solidFill>
                  <a:schemeClr val="tx1"/>
                </a:solidFill>
              </a:rPr>
              <a:t>Template-driven server instance creation</a:t>
            </a:r>
          </a:p>
          <a:p>
            <a:pPr algn="l">
              <a:spcBef>
                <a:spcPts val="0"/>
              </a:spcBef>
              <a:spcAft>
                <a:spcPts val="600"/>
              </a:spcAft>
              <a:defRPr/>
            </a:pPr>
            <a:r>
              <a:rPr lang="en-US" sz="1800" dirty="0" smtClean="0">
                <a:solidFill>
                  <a:schemeClr val="tx1"/>
                </a:solidFill>
              </a:rPr>
              <a:t>Integrated experience with VMware environments</a:t>
            </a:r>
          </a:p>
          <a:p>
            <a:pPr algn="l">
              <a:spcBef>
                <a:spcPts val="0"/>
              </a:spcBef>
              <a:spcAft>
                <a:spcPts val="600"/>
              </a:spcAft>
              <a:defRPr/>
            </a:pPr>
            <a:r>
              <a:rPr lang="en-US" sz="1800" dirty="0" smtClean="0">
                <a:solidFill>
                  <a:schemeClr val="tx1"/>
                </a:solidFill>
              </a:rPr>
              <a:t>Open, secure API for all operations</a:t>
            </a:r>
          </a:p>
        </p:txBody>
      </p:sp>
      <p:pic>
        <p:nvPicPr>
          <p:cNvPr id="12" name="Picture 2"/>
          <p:cNvPicPr>
            <a:picLocks noChangeAspect="1" noChangeArrowheads="1"/>
          </p:cNvPicPr>
          <p:nvPr/>
        </p:nvPicPr>
        <p:blipFill>
          <a:blip r:embed="rId2" cstate="email">
            <a:clrChange>
              <a:clrFrom>
                <a:srgbClr val="FFFFFF"/>
              </a:clrFrom>
              <a:clrTo>
                <a:srgbClr val="FFFFFF">
                  <a:alpha val="0"/>
                </a:srgbClr>
              </a:clrTo>
            </a:clrChange>
          </a:blip>
          <a:srcRect/>
          <a:stretch>
            <a:fillRect/>
          </a:stretch>
        </p:blipFill>
        <p:spPr bwMode="auto">
          <a:xfrm>
            <a:off x="1849523" y="1192782"/>
            <a:ext cx="885825" cy="714375"/>
          </a:xfrm>
          <a:prstGeom prst="rect">
            <a:avLst/>
          </a:prstGeom>
          <a:noFill/>
          <a:ln w="9525">
            <a:noFill/>
            <a:miter lim="800000"/>
            <a:headEnd/>
            <a:tailEnd/>
          </a:ln>
        </p:spPr>
      </p:pic>
      <p:pic>
        <p:nvPicPr>
          <p:cNvPr id="13" name="Picture 3"/>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1849523" y="3109879"/>
            <a:ext cx="885825" cy="714375"/>
          </a:xfrm>
          <a:prstGeom prst="rect">
            <a:avLst/>
          </a:prstGeom>
          <a:noFill/>
          <a:ln w="9525">
            <a:noFill/>
            <a:miter lim="800000"/>
            <a:headEnd/>
            <a:tailEnd/>
          </a:ln>
        </p:spPr>
      </p:pic>
      <p:pic>
        <p:nvPicPr>
          <p:cNvPr id="14" name="Picture 4"/>
          <p:cNvPicPr>
            <a:picLocks noChangeAspect="1" noChangeArrowheads="1"/>
          </p:cNvPicPr>
          <p:nvPr/>
        </p:nvPicPr>
        <p:blipFill>
          <a:blip r:embed="rId4" cstate="email">
            <a:clrChange>
              <a:clrFrom>
                <a:srgbClr val="FFFFFF"/>
              </a:clrFrom>
              <a:clrTo>
                <a:srgbClr val="FFFFFF">
                  <a:alpha val="0"/>
                </a:srgbClr>
              </a:clrTo>
            </a:clrChange>
          </a:blip>
          <a:srcRect/>
          <a:stretch>
            <a:fillRect/>
          </a:stretch>
        </p:blipFill>
        <p:spPr bwMode="auto">
          <a:xfrm>
            <a:off x="1849523" y="5055278"/>
            <a:ext cx="885825" cy="714375"/>
          </a:xfrm>
          <a:prstGeom prst="rect">
            <a:avLst/>
          </a:prstGeom>
          <a:noFill/>
          <a:ln w="9525">
            <a:noFill/>
            <a:miter lim="800000"/>
            <a:headEnd/>
            <a:tailEnd/>
          </a:ln>
        </p:spPr>
      </p:pic>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74904" y="171450"/>
            <a:ext cx="6857093" cy="6413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b="1" dirty="0">
                <a:solidFill>
                  <a:srgbClr val="003D79"/>
                </a:solidFill>
              </a:rPr>
              <a:t>Deployment Flexibility: </a:t>
            </a:r>
            <a:r>
              <a:rPr lang="en-US" sz="2200" b="1" dirty="0" err="1">
                <a:solidFill>
                  <a:srgbClr val="003D79"/>
                </a:solidFill>
              </a:rPr>
              <a:t>tc</a:t>
            </a:r>
            <a:r>
              <a:rPr lang="en-US" sz="2200" b="1" dirty="0">
                <a:solidFill>
                  <a:srgbClr val="003D79"/>
                </a:solidFill>
              </a:rPr>
              <a:t> Server </a:t>
            </a:r>
            <a:r>
              <a:rPr lang="en-US" sz="2200" b="1" dirty="0" smtClean="0">
                <a:solidFill>
                  <a:srgbClr val="003D79"/>
                </a:solidFill>
              </a:rPr>
              <a:t>Instances</a:t>
            </a:r>
            <a:br>
              <a:rPr lang="en-US" sz="2200" b="1" dirty="0" smtClean="0">
                <a:solidFill>
                  <a:srgbClr val="003D79"/>
                </a:solidFill>
              </a:rPr>
            </a:br>
            <a:r>
              <a:rPr lang="en-US" sz="2200" b="1" dirty="0" smtClean="0">
                <a:solidFill>
                  <a:srgbClr val="003D79"/>
                </a:solidFill>
              </a:rPr>
              <a:t> </a:t>
            </a:r>
            <a:r>
              <a:rPr lang="en-US" sz="2200" b="1" dirty="0">
                <a:solidFill>
                  <a:srgbClr val="003D79"/>
                </a:solidFill>
              </a:rPr>
              <a:t>(large physical box)</a:t>
            </a:r>
          </a:p>
        </p:txBody>
      </p:sp>
      <p:sp>
        <p:nvSpPr>
          <p:cNvPr id="3" name="Rectangle 2"/>
          <p:cNvSpPr/>
          <p:nvPr/>
        </p:nvSpPr>
        <p:spPr>
          <a:xfrm>
            <a:off x="566670" y="4701768"/>
            <a:ext cx="7843233" cy="1532727"/>
          </a:xfrm>
          <a:prstGeom prst="rect">
            <a:avLst/>
          </a:prstGeom>
        </p:spPr>
        <p:txBody>
          <a:bodyPr wrap="square">
            <a:spAutoFit/>
          </a:bodyPr>
          <a:lstStyle/>
          <a:p>
            <a:r>
              <a:rPr lang="en-US" sz="1800" i="1" dirty="0" smtClean="0">
                <a:solidFill>
                  <a:schemeClr val="tx1"/>
                </a:solidFill>
              </a:rPr>
              <a:t>Single lightweight (10MB) install for multiple running instances</a:t>
            </a:r>
          </a:p>
          <a:p>
            <a:r>
              <a:rPr lang="en-US" sz="1800" i="1" dirty="0" smtClean="0">
                <a:solidFill>
                  <a:schemeClr val="tx1"/>
                </a:solidFill>
              </a:rPr>
              <a:t>Shared binaries eases upgrades of all instances</a:t>
            </a:r>
          </a:p>
          <a:p>
            <a:r>
              <a:rPr lang="en-US" sz="1800" i="1" dirty="0" smtClean="0">
                <a:solidFill>
                  <a:schemeClr val="tx1"/>
                </a:solidFill>
              </a:rPr>
              <a:t>Separates configuration and code from server runtime</a:t>
            </a:r>
          </a:p>
          <a:p>
            <a:r>
              <a:rPr lang="en-US" sz="1800" i="1" dirty="0" smtClean="0">
                <a:solidFill>
                  <a:schemeClr val="tx1"/>
                </a:solidFill>
              </a:rPr>
              <a:t>Multiple server versions can be installed per machine</a:t>
            </a:r>
            <a:endParaRPr lang="en-US" sz="1800" i="1" dirty="0">
              <a:solidFill>
                <a:schemeClr val="tx1"/>
              </a:solidFill>
            </a:endParaRPr>
          </a:p>
        </p:txBody>
      </p:sp>
      <p:pic>
        <p:nvPicPr>
          <p:cNvPr id="4" name="Picture 8" descr="ICON_Server_flat_Q408.png"/>
          <p:cNvPicPr>
            <a:picLocks noChangeAspect="1"/>
          </p:cNvPicPr>
          <p:nvPr/>
        </p:nvPicPr>
        <p:blipFill>
          <a:blip r:embed="rId2" cstate="print"/>
          <a:srcRect/>
          <a:stretch>
            <a:fillRect/>
          </a:stretch>
        </p:blipFill>
        <p:spPr bwMode="auto">
          <a:xfrm>
            <a:off x="1318821" y="3890373"/>
            <a:ext cx="6400800" cy="694098"/>
          </a:xfrm>
          <a:prstGeom prst="rect">
            <a:avLst/>
          </a:prstGeom>
          <a:noFill/>
          <a:ln w="9525">
            <a:noFill/>
            <a:miter lim="800000"/>
            <a:headEnd/>
            <a:tailEnd/>
          </a:ln>
        </p:spPr>
      </p:pic>
      <p:sp>
        <p:nvSpPr>
          <p:cNvPr id="5" name="Rounded Rectangle 4"/>
          <p:cNvSpPr/>
          <p:nvPr/>
        </p:nvSpPr>
        <p:spPr bwMode="auto">
          <a:xfrm>
            <a:off x="1320345" y="3269899"/>
            <a:ext cx="6400800" cy="548640"/>
          </a:xfrm>
          <a:prstGeom prst="roundRect">
            <a:avLst/>
          </a:prstGeom>
          <a:gradFill>
            <a:gsLst>
              <a:gs pos="0">
                <a:schemeClr val="accent2">
                  <a:lumMod val="75000"/>
                  <a:alpha val="87000"/>
                </a:schemeClr>
              </a:gs>
              <a:gs pos="100000">
                <a:srgbClr val="8FD1F0">
                  <a:alpha val="83000"/>
                </a:srgbClr>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400" dirty="0" smtClean="0">
                <a:solidFill>
                  <a:schemeClr val="tx1"/>
                </a:solidFill>
              </a:rPr>
              <a:t>Operating System &amp; JVM</a:t>
            </a:r>
            <a:endParaRPr lang="en-US" sz="1400" dirty="0">
              <a:solidFill>
                <a:schemeClr val="tx1"/>
              </a:solidFill>
            </a:endParaRPr>
          </a:p>
        </p:txBody>
      </p:sp>
      <p:sp>
        <p:nvSpPr>
          <p:cNvPr id="6" name="Rectangle 5"/>
          <p:cNvSpPr/>
          <p:nvPr/>
        </p:nvSpPr>
        <p:spPr>
          <a:xfrm>
            <a:off x="2299525" y="1534642"/>
            <a:ext cx="609462" cy="461665"/>
          </a:xfrm>
          <a:prstGeom prst="rect">
            <a:avLst/>
          </a:prstGeom>
        </p:spPr>
        <p:txBody>
          <a:bodyPr wrap="none">
            <a:spAutoFit/>
          </a:bodyPr>
          <a:lstStyle/>
          <a:p>
            <a:pPr algn="l">
              <a:spcAft>
                <a:spcPct val="0"/>
              </a:spcAft>
              <a:defRPr/>
            </a:pPr>
            <a:r>
              <a:rPr lang="en-US" b="1" dirty="0" smtClean="0">
                <a:solidFill>
                  <a:schemeClr val="tx1"/>
                </a:solidFill>
              </a:rPr>
              <a:t>. . .</a:t>
            </a:r>
            <a:endParaRPr lang="en-US" b="1" dirty="0">
              <a:solidFill>
                <a:schemeClr val="tx1"/>
              </a:solidFill>
            </a:endParaRPr>
          </a:p>
        </p:txBody>
      </p:sp>
      <p:sp>
        <p:nvSpPr>
          <p:cNvPr id="7" name="Rectangle 6"/>
          <p:cNvSpPr/>
          <p:nvPr/>
        </p:nvSpPr>
        <p:spPr>
          <a:xfrm>
            <a:off x="4177694" y="2640078"/>
            <a:ext cx="609462" cy="461665"/>
          </a:xfrm>
          <a:prstGeom prst="rect">
            <a:avLst/>
          </a:prstGeom>
        </p:spPr>
        <p:txBody>
          <a:bodyPr wrap="none">
            <a:spAutoFit/>
          </a:bodyPr>
          <a:lstStyle/>
          <a:p>
            <a:pPr algn="l">
              <a:spcAft>
                <a:spcPct val="0"/>
              </a:spcAft>
              <a:defRPr/>
            </a:pPr>
            <a:r>
              <a:rPr lang="en-US" b="1" dirty="0" smtClean="0">
                <a:solidFill>
                  <a:schemeClr val="tx1"/>
                </a:solidFill>
              </a:rPr>
              <a:t>. . .</a:t>
            </a:r>
            <a:endParaRPr lang="en-US" b="1" dirty="0">
              <a:solidFill>
                <a:schemeClr val="tx1"/>
              </a:solidFill>
            </a:endParaRPr>
          </a:p>
        </p:txBody>
      </p:sp>
      <p:grpSp>
        <p:nvGrpSpPr>
          <p:cNvPr id="8" name="Group 78"/>
          <p:cNvGrpSpPr/>
          <p:nvPr/>
        </p:nvGrpSpPr>
        <p:grpSpPr>
          <a:xfrm>
            <a:off x="5117502" y="1287889"/>
            <a:ext cx="2587752" cy="1371600"/>
            <a:chOff x="5117502" y="1159099"/>
            <a:chExt cx="2587752" cy="1371600"/>
          </a:xfrm>
        </p:grpSpPr>
        <p:sp>
          <p:nvSpPr>
            <p:cNvPr id="9" name="Rounded Rectangle 8"/>
            <p:cNvSpPr/>
            <p:nvPr/>
          </p:nvSpPr>
          <p:spPr bwMode="auto">
            <a:xfrm>
              <a:off x="5117502" y="1159099"/>
              <a:ext cx="2587752" cy="1371600"/>
            </a:xfrm>
            <a:prstGeom prst="roundRect">
              <a:avLst/>
            </a:prstGeom>
            <a:solidFill>
              <a:schemeClr val="bg1"/>
            </a:solidFill>
            <a:ln w="28575">
              <a:solidFill>
                <a:srgbClr val="A6A6A6"/>
              </a:solidFill>
              <a:prstDash val="solid"/>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lIns="0" rIns="0" anchor="t"/>
            <a:lstStyle/>
            <a:p>
              <a:pPr>
                <a:spcAft>
                  <a:spcPct val="0"/>
                </a:spcAft>
                <a:defRPr/>
              </a:pPr>
              <a:r>
                <a:rPr lang="en-US" sz="1400" dirty="0" smtClean="0">
                  <a:solidFill>
                    <a:schemeClr val="tx1"/>
                  </a:solidFill>
                </a:rPr>
                <a:t>tc Server</a:t>
              </a:r>
            </a:p>
            <a:p>
              <a:pPr>
                <a:spcAft>
                  <a:spcPct val="0"/>
                </a:spcAft>
                <a:defRPr/>
              </a:pPr>
              <a:r>
                <a:rPr lang="en-US" sz="1400" dirty="0" smtClean="0">
                  <a:solidFill>
                    <a:schemeClr val="tx1"/>
                  </a:solidFill>
                </a:rPr>
                <a:t>Instance X</a:t>
              </a:r>
              <a:endParaRPr lang="en-US" sz="1400" dirty="0">
                <a:solidFill>
                  <a:schemeClr val="tx1"/>
                </a:solidFill>
              </a:endParaRPr>
            </a:p>
          </p:txBody>
        </p:sp>
        <p:grpSp>
          <p:nvGrpSpPr>
            <p:cNvPr id="10" name="Group 17"/>
            <p:cNvGrpSpPr/>
            <p:nvPr/>
          </p:nvGrpSpPr>
          <p:grpSpPr>
            <a:xfrm>
              <a:off x="5205184" y="1711649"/>
              <a:ext cx="731520" cy="320040"/>
              <a:chOff x="1137439" y="2336287"/>
              <a:chExt cx="731520" cy="320040"/>
            </a:xfrm>
          </p:grpSpPr>
          <p:pic>
            <p:nvPicPr>
              <p:cNvPr id="17" name="Picture 16"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18" name="Picture 17"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nvGrpSpPr>
            <p:cNvPr id="11" name="Group 17"/>
            <p:cNvGrpSpPr/>
            <p:nvPr/>
          </p:nvGrpSpPr>
          <p:grpSpPr>
            <a:xfrm>
              <a:off x="6041245" y="1711649"/>
              <a:ext cx="731520" cy="320040"/>
              <a:chOff x="1137439" y="2336287"/>
              <a:chExt cx="731520" cy="320040"/>
            </a:xfrm>
          </p:grpSpPr>
          <p:pic>
            <p:nvPicPr>
              <p:cNvPr id="15" name="Picture 14"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16" name="Picture 15"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nvGrpSpPr>
            <p:cNvPr id="12" name="Group 17"/>
            <p:cNvGrpSpPr/>
            <p:nvPr/>
          </p:nvGrpSpPr>
          <p:grpSpPr>
            <a:xfrm>
              <a:off x="6877306" y="1711649"/>
              <a:ext cx="731520" cy="320040"/>
              <a:chOff x="1137439" y="2336287"/>
              <a:chExt cx="731520" cy="320040"/>
            </a:xfrm>
          </p:grpSpPr>
          <p:pic>
            <p:nvPicPr>
              <p:cNvPr id="13" name="Picture 12"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14" name="Picture 13"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grpSp>
        <p:nvGrpSpPr>
          <p:cNvPr id="19" name="Group 35"/>
          <p:cNvGrpSpPr/>
          <p:nvPr/>
        </p:nvGrpSpPr>
        <p:grpSpPr>
          <a:xfrm>
            <a:off x="1320345" y="1287889"/>
            <a:ext cx="1035675" cy="1371600"/>
            <a:chOff x="1320345" y="1287889"/>
            <a:chExt cx="1035675" cy="1371600"/>
          </a:xfrm>
        </p:grpSpPr>
        <p:grpSp>
          <p:nvGrpSpPr>
            <p:cNvPr id="20" name="Group 70"/>
            <p:cNvGrpSpPr/>
            <p:nvPr/>
          </p:nvGrpSpPr>
          <p:grpSpPr>
            <a:xfrm>
              <a:off x="1320345" y="1287889"/>
              <a:ext cx="1035675" cy="1371600"/>
              <a:chOff x="1320345" y="1159099"/>
              <a:chExt cx="1035675" cy="1371600"/>
            </a:xfrm>
          </p:grpSpPr>
          <p:sp>
            <p:nvSpPr>
              <p:cNvPr id="22" name="Rounded Rectangle 21"/>
              <p:cNvSpPr/>
              <p:nvPr/>
            </p:nvSpPr>
            <p:spPr bwMode="auto">
              <a:xfrm>
                <a:off x="1320345" y="1159099"/>
                <a:ext cx="1035675" cy="1371600"/>
              </a:xfrm>
              <a:prstGeom prst="roundRect">
                <a:avLst/>
              </a:prstGeom>
              <a:solidFill>
                <a:schemeClr val="bg1"/>
              </a:solidFill>
              <a:ln w="28575">
                <a:solidFill>
                  <a:srgbClr val="A6A6A6"/>
                </a:solidFill>
                <a:prstDash val="solid"/>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lIns="0" rIns="0" anchor="t"/>
              <a:lstStyle/>
              <a:p>
                <a:pPr>
                  <a:spcAft>
                    <a:spcPct val="0"/>
                  </a:spcAft>
                  <a:defRPr/>
                </a:pPr>
                <a:r>
                  <a:rPr lang="en-US" sz="1400" dirty="0" smtClean="0">
                    <a:solidFill>
                      <a:schemeClr val="tx1"/>
                    </a:solidFill>
                  </a:rPr>
                  <a:t>tc Server</a:t>
                </a:r>
              </a:p>
              <a:p>
                <a:pPr>
                  <a:spcAft>
                    <a:spcPct val="0"/>
                  </a:spcAft>
                  <a:defRPr/>
                </a:pPr>
                <a:r>
                  <a:rPr lang="en-US" sz="1400" dirty="0" smtClean="0">
                    <a:solidFill>
                      <a:schemeClr val="tx1"/>
                    </a:solidFill>
                  </a:rPr>
                  <a:t>Instance 1</a:t>
                </a:r>
                <a:endParaRPr lang="en-US" sz="1400" dirty="0">
                  <a:solidFill>
                    <a:schemeClr val="tx1"/>
                  </a:solidFill>
                </a:endParaRPr>
              </a:p>
            </p:txBody>
          </p:sp>
          <p:grpSp>
            <p:nvGrpSpPr>
              <p:cNvPr id="23" name="Group 17"/>
              <p:cNvGrpSpPr/>
              <p:nvPr/>
            </p:nvGrpSpPr>
            <p:grpSpPr>
              <a:xfrm>
                <a:off x="1472422" y="1709505"/>
                <a:ext cx="731520" cy="320040"/>
                <a:chOff x="1137439" y="2336287"/>
                <a:chExt cx="731520" cy="320040"/>
              </a:xfrm>
            </p:grpSpPr>
            <p:pic>
              <p:nvPicPr>
                <p:cNvPr id="24" name="Picture 23"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25" name="Picture 24"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sp>
          <p:nvSpPr>
            <p:cNvPr id="21" name="Rounded Rectangle 20"/>
            <p:cNvSpPr/>
            <p:nvPr/>
          </p:nvSpPr>
          <p:spPr bwMode="auto">
            <a:xfrm>
              <a:off x="1473591" y="2234648"/>
              <a:ext cx="731520" cy="36576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400" dirty="0" smtClean="0">
                  <a:solidFill>
                    <a:schemeClr val="bg1"/>
                  </a:solidFill>
                </a:rPr>
                <a:t>Spring</a:t>
              </a:r>
              <a:endParaRPr lang="en-US" sz="1400" dirty="0">
                <a:solidFill>
                  <a:schemeClr val="bg1"/>
                </a:solidFill>
              </a:endParaRPr>
            </a:p>
          </p:txBody>
        </p:sp>
      </p:grpSp>
      <p:grpSp>
        <p:nvGrpSpPr>
          <p:cNvPr id="26" name="Group 54"/>
          <p:cNvGrpSpPr/>
          <p:nvPr/>
        </p:nvGrpSpPr>
        <p:grpSpPr>
          <a:xfrm>
            <a:off x="2850798" y="1287889"/>
            <a:ext cx="1035675" cy="1371600"/>
            <a:chOff x="2850798" y="1287889"/>
            <a:chExt cx="1035675" cy="1371600"/>
          </a:xfrm>
        </p:grpSpPr>
        <p:grpSp>
          <p:nvGrpSpPr>
            <p:cNvPr id="27" name="Group 76"/>
            <p:cNvGrpSpPr/>
            <p:nvPr/>
          </p:nvGrpSpPr>
          <p:grpSpPr>
            <a:xfrm>
              <a:off x="2850798" y="1287889"/>
              <a:ext cx="1035675" cy="1371600"/>
              <a:chOff x="2850798" y="1159099"/>
              <a:chExt cx="1035675" cy="1371600"/>
            </a:xfrm>
          </p:grpSpPr>
          <p:sp>
            <p:nvSpPr>
              <p:cNvPr id="29" name="Rounded Rectangle 28"/>
              <p:cNvSpPr/>
              <p:nvPr/>
            </p:nvSpPr>
            <p:spPr bwMode="auto">
              <a:xfrm>
                <a:off x="2850798" y="1159099"/>
                <a:ext cx="1035675" cy="1371600"/>
              </a:xfrm>
              <a:prstGeom prst="roundRect">
                <a:avLst/>
              </a:prstGeom>
              <a:solidFill>
                <a:schemeClr val="bg1"/>
              </a:solidFill>
              <a:ln w="28575">
                <a:solidFill>
                  <a:srgbClr val="A6A6A6"/>
                </a:solidFill>
                <a:prstDash val="solid"/>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lIns="0" rIns="0" anchor="t"/>
              <a:lstStyle/>
              <a:p>
                <a:pPr>
                  <a:spcAft>
                    <a:spcPct val="0"/>
                  </a:spcAft>
                  <a:defRPr/>
                </a:pPr>
                <a:r>
                  <a:rPr lang="en-US" sz="1400" dirty="0" smtClean="0">
                    <a:solidFill>
                      <a:schemeClr val="tx1"/>
                    </a:solidFill>
                  </a:rPr>
                  <a:t>tc Server</a:t>
                </a:r>
              </a:p>
              <a:p>
                <a:pPr>
                  <a:spcAft>
                    <a:spcPct val="0"/>
                  </a:spcAft>
                  <a:defRPr/>
                </a:pPr>
                <a:r>
                  <a:rPr lang="en-US" sz="1400" dirty="0" smtClean="0">
                    <a:solidFill>
                      <a:schemeClr val="tx1"/>
                    </a:solidFill>
                  </a:rPr>
                  <a:t>Instance m</a:t>
                </a:r>
                <a:endParaRPr lang="en-US" sz="1400" dirty="0">
                  <a:solidFill>
                    <a:schemeClr val="tx1"/>
                  </a:solidFill>
                </a:endParaRPr>
              </a:p>
            </p:txBody>
          </p:sp>
          <p:grpSp>
            <p:nvGrpSpPr>
              <p:cNvPr id="30" name="Group 17"/>
              <p:cNvGrpSpPr/>
              <p:nvPr/>
            </p:nvGrpSpPr>
            <p:grpSpPr>
              <a:xfrm>
                <a:off x="3002875" y="1722389"/>
                <a:ext cx="731520" cy="320040"/>
                <a:chOff x="1137439" y="2336287"/>
                <a:chExt cx="731520" cy="320040"/>
              </a:xfrm>
            </p:grpSpPr>
            <p:pic>
              <p:nvPicPr>
                <p:cNvPr id="31" name="Picture 30"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32" name="Picture 31"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sp>
          <p:nvSpPr>
            <p:cNvPr id="28" name="Rounded Rectangle 27"/>
            <p:cNvSpPr/>
            <p:nvPr/>
          </p:nvSpPr>
          <p:spPr bwMode="auto">
            <a:xfrm>
              <a:off x="3004655" y="2246368"/>
              <a:ext cx="731520" cy="36576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400" dirty="0" smtClean="0">
                  <a:solidFill>
                    <a:schemeClr val="bg1"/>
                  </a:solidFill>
                </a:rPr>
                <a:t>Spring</a:t>
              </a:r>
              <a:endParaRPr lang="en-US" sz="1400" dirty="0">
                <a:solidFill>
                  <a:schemeClr val="bg1"/>
                </a:solidFill>
              </a:endParaRPr>
            </a:p>
          </p:txBody>
        </p:sp>
      </p:grpSp>
      <p:sp>
        <p:nvSpPr>
          <p:cNvPr id="33" name="Rounded Rectangle 32"/>
          <p:cNvSpPr/>
          <p:nvPr/>
        </p:nvSpPr>
        <p:spPr bwMode="auto">
          <a:xfrm>
            <a:off x="5210938" y="2241679"/>
            <a:ext cx="731520" cy="36576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400" dirty="0" smtClean="0">
                <a:solidFill>
                  <a:schemeClr val="bg1"/>
                </a:solidFill>
              </a:rPr>
              <a:t>Spring</a:t>
            </a:r>
            <a:endParaRPr lang="en-US" sz="1400" dirty="0">
              <a:solidFill>
                <a:schemeClr val="bg1"/>
              </a:solidFill>
            </a:endParaRPr>
          </a:p>
        </p:txBody>
      </p:sp>
      <p:sp>
        <p:nvSpPr>
          <p:cNvPr id="34" name="Rounded Rectangle 33"/>
          <p:cNvSpPr/>
          <p:nvPr/>
        </p:nvSpPr>
        <p:spPr bwMode="auto">
          <a:xfrm>
            <a:off x="6038588" y="2241679"/>
            <a:ext cx="731520" cy="36576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400" dirty="0" smtClean="0">
                <a:solidFill>
                  <a:schemeClr val="bg1"/>
                </a:solidFill>
              </a:rPr>
              <a:t>Spring</a:t>
            </a:r>
            <a:endParaRPr lang="en-US" sz="1400" dirty="0">
              <a:solidFill>
                <a:schemeClr val="bg1"/>
              </a:solidFill>
            </a:endParaRPr>
          </a:p>
        </p:txBody>
      </p:sp>
      <p:sp>
        <p:nvSpPr>
          <p:cNvPr id="35" name="Rounded Rectangle 34"/>
          <p:cNvSpPr/>
          <p:nvPr/>
        </p:nvSpPr>
        <p:spPr bwMode="auto">
          <a:xfrm>
            <a:off x="6866237" y="2241679"/>
            <a:ext cx="731520" cy="36576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400" dirty="0" smtClean="0">
                <a:solidFill>
                  <a:schemeClr val="bg1"/>
                </a:solidFill>
              </a:rPr>
              <a:t>Spring</a:t>
            </a:r>
            <a:endParaRPr lang="en-US" sz="1400" dirty="0">
              <a:solidFill>
                <a:schemeClr val="bg1"/>
              </a:solidFill>
            </a:endParaRPr>
          </a:p>
        </p:txBody>
      </p:sp>
      <p:sp>
        <p:nvSpPr>
          <p:cNvPr id="36" name="Rounded Rectangle 35"/>
          <p:cNvSpPr/>
          <p:nvPr/>
        </p:nvSpPr>
        <p:spPr bwMode="auto">
          <a:xfrm>
            <a:off x="1293218" y="2734052"/>
            <a:ext cx="2587752" cy="45720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lIns="0" rIns="0" anchor="ctr"/>
          <a:lstStyle/>
          <a:p>
            <a:pPr>
              <a:spcAft>
                <a:spcPct val="0"/>
              </a:spcAft>
              <a:defRPr/>
            </a:pPr>
            <a:r>
              <a:rPr lang="en-US" sz="1400" dirty="0" smtClean="0">
                <a:solidFill>
                  <a:schemeClr val="bg1"/>
                </a:solidFill>
              </a:rPr>
              <a:t>tc Server </a:t>
            </a:r>
            <a:r>
              <a:rPr lang="en-US" sz="1400" dirty="0" err="1" smtClean="0">
                <a:solidFill>
                  <a:schemeClr val="bg1"/>
                </a:solidFill>
              </a:rPr>
              <a:t>ver</a:t>
            </a:r>
            <a:r>
              <a:rPr lang="en-US" sz="1400" dirty="0" smtClean="0">
                <a:solidFill>
                  <a:schemeClr val="bg1"/>
                </a:solidFill>
              </a:rPr>
              <a:t> X</a:t>
            </a:r>
          </a:p>
          <a:p>
            <a:pPr>
              <a:spcAft>
                <a:spcPct val="0"/>
              </a:spcAft>
              <a:defRPr/>
            </a:pPr>
            <a:r>
              <a:rPr lang="en-US" sz="1000" dirty="0" smtClean="0">
                <a:solidFill>
                  <a:schemeClr val="bg1"/>
                </a:solidFill>
              </a:rPr>
              <a:t>(shared binaries)</a:t>
            </a:r>
            <a:endParaRPr lang="en-US" sz="1400" dirty="0">
              <a:solidFill>
                <a:schemeClr val="bg1"/>
              </a:solidFill>
            </a:endParaRPr>
          </a:p>
        </p:txBody>
      </p:sp>
      <p:sp>
        <p:nvSpPr>
          <p:cNvPr id="37" name="Rounded Rectangle 36"/>
          <p:cNvSpPr/>
          <p:nvPr/>
        </p:nvSpPr>
        <p:spPr bwMode="auto">
          <a:xfrm>
            <a:off x="5133393" y="2731704"/>
            <a:ext cx="2587752" cy="45720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lIns="0" rIns="0" anchor="ctr"/>
          <a:lstStyle/>
          <a:p>
            <a:pPr>
              <a:spcAft>
                <a:spcPct val="0"/>
              </a:spcAft>
              <a:defRPr/>
            </a:pPr>
            <a:r>
              <a:rPr lang="en-US" sz="1400" dirty="0" smtClean="0">
                <a:solidFill>
                  <a:schemeClr val="bg1"/>
                </a:solidFill>
              </a:rPr>
              <a:t>tc Server </a:t>
            </a:r>
            <a:r>
              <a:rPr lang="en-US" sz="1400" dirty="0" err="1" smtClean="0">
                <a:solidFill>
                  <a:schemeClr val="bg1"/>
                </a:solidFill>
              </a:rPr>
              <a:t>ver</a:t>
            </a:r>
            <a:r>
              <a:rPr lang="en-US" sz="1400" dirty="0" smtClean="0">
                <a:solidFill>
                  <a:schemeClr val="bg1"/>
                </a:solidFill>
              </a:rPr>
              <a:t> Y</a:t>
            </a:r>
          </a:p>
          <a:p>
            <a:pPr>
              <a:spcAft>
                <a:spcPct val="0"/>
              </a:spcAft>
              <a:defRPr/>
            </a:pPr>
            <a:r>
              <a:rPr lang="en-US" sz="1000" dirty="0" smtClean="0">
                <a:solidFill>
                  <a:schemeClr val="bg1"/>
                </a:solidFill>
              </a:rPr>
              <a:t>(shared binaries)</a:t>
            </a:r>
            <a:endParaRPr lang="en-US" sz="1400" dirty="0">
              <a:solidFill>
                <a:schemeClr val="bg1"/>
              </a:solidFill>
            </a:endParaRP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6592079" y="1555769"/>
            <a:ext cx="1371600" cy="2286000"/>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lIns="0" tIns="0" rIns="0" bIns="0" anchor="t" anchorCtr="1"/>
          <a:lstStyle/>
          <a:p>
            <a:pPr>
              <a:spcAft>
                <a:spcPct val="0"/>
              </a:spcAft>
              <a:defRPr/>
            </a:pPr>
            <a:r>
              <a:rPr lang="en-US" sz="1600" b="1" dirty="0" smtClean="0">
                <a:solidFill>
                  <a:schemeClr val="bg1"/>
                </a:solidFill>
              </a:rPr>
              <a:t>Small VM</a:t>
            </a:r>
            <a:endParaRPr lang="en-US" sz="1600" b="1" dirty="0">
              <a:solidFill>
                <a:schemeClr val="bg1"/>
              </a:solidFill>
            </a:endParaRPr>
          </a:p>
        </p:txBody>
      </p:sp>
      <p:sp>
        <p:nvSpPr>
          <p:cNvPr id="3" name="Rounded Rectangle 2"/>
          <p:cNvSpPr/>
          <p:nvPr/>
        </p:nvSpPr>
        <p:spPr bwMode="auto">
          <a:xfrm>
            <a:off x="4718687" y="1555769"/>
            <a:ext cx="1371600" cy="2286000"/>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lIns="0" tIns="0" rIns="0" bIns="0" anchor="t" anchorCtr="1"/>
          <a:lstStyle/>
          <a:p>
            <a:pPr>
              <a:spcAft>
                <a:spcPct val="0"/>
              </a:spcAft>
              <a:defRPr/>
            </a:pPr>
            <a:r>
              <a:rPr lang="en-US" sz="1600" b="1" dirty="0" smtClean="0">
                <a:solidFill>
                  <a:schemeClr val="bg1"/>
                </a:solidFill>
              </a:rPr>
              <a:t>Small VM</a:t>
            </a:r>
            <a:endParaRPr lang="en-US" sz="1600" b="1" dirty="0">
              <a:solidFill>
                <a:schemeClr val="bg1"/>
              </a:solidFill>
            </a:endParaRPr>
          </a:p>
        </p:txBody>
      </p:sp>
      <p:sp>
        <p:nvSpPr>
          <p:cNvPr id="4" name="Rounded Rectangle 3"/>
          <p:cNvSpPr/>
          <p:nvPr/>
        </p:nvSpPr>
        <p:spPr bwMode="auto">
          <a:xfrm>
            <a:off x="995363" y="824249"/>
            <a:ext cx="3200400" cy="3017520"/>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lIns="0" tIns="0" rIns="0" bIns="0" anchor="t" anchorCtr="1"/>
          <a:lstStyle/>
          <a:p>
            <a:pPr>
              <a:spcAft>
                <a:spcPct val="0"/>
              </a:spcAft>
              <a:defRPr/>
            </a:pPr>
            <a:r>
              <a:rPr lang="en-US" sz="1600" b="1" dirty="0" smtClean="0">
                <a:solidFill>
                  <a:schemeClr val="bg1"/>
                </a:solidFill>
              </a:rPr>
              <a:t>Medium Virtual Machine</a:t>
            </a:r>
            <a:endParaRPr lang="en-US" sz="1600" b="1" dirty="0">
              <a:solidFill>
                <a:schemeClr val="bg1"/>
              </a:solidFill>
            </a:endParaRPr>
          </a:p>
        </p:txBody>
      </p:sp>
      <p:sp>
        <p:nvSpPr>
          <p:cNvPr id="5"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b="1" dirty="0">
                <a:solidFill>
                  <a:srgbClr val="003D79"/>
                </a:solidFill>
              </a:rPr>
              <a:t>Deployment Flexibility: </a:t>
            </a:r>
            <a:r>
              <a:rPr lang="en-US" sz="2200" b="1" dirty="0" err="1">
                <a:solidFill>
                  <a:srgbClr val="003D79"/>
                </a:solidFill>
              </a:rPr>
              <a:t>tc</a:t>
            </a:r>
            <a:r>
              <a:rPr lang="en-US" sz="2200" b="1" dirty="0">
                <a:solidFill>
                  <a:srgbClr val="003D79"/>
                </a:solidFill>
              </a:rPr>
              <a:t> Server </a:t>
            </a:r>
            <a:r>
              <a:rPr lang="en-US" sz="2200" b="1" dirty="0" smtClean="0">
                <a:solidFill>
                  <a:srgbClr val="003D79"/>
                </a:solidFill>
              </a:rPr>
              <a:t>Instances</a:t>
            </a:r>
            <a:br>
              <a:rPr lang="en-US" sz="2200" b="1" dirty="0" smtClean="0">
                <a:solidFill>
                  <a:srgbClr val="003D79"/>
                </a:solidFill>
              </a:rPr>
            </a:br>
            <a:r>
              <a:rPr lang="en-US" sz="2200" b="1" dirty="0" smtClean="0">
                <a:solidFill>
                  <a:srgbClr val="003D79"/>
                </a:solidFill>
              </a:rPr>
              <a:t> </a:t>
            </a:r>
            <a:r>
              <a:rPr lang="en-US" sz="2200" b="1" dirty="0">
                <a:solidFill>
                  <a:srgbClr val="003D79"/>
                </a:solidFill>
              </a:rPr>
              <a:t>(virtualized </a:t>
            </a:r>
            <a:r>
              <a:rPr lang="en-US" sz="2200" b="1" dirty="0" smtClean="0">
                <a:solidFill>
                  <a:srgbClr val="003D79"/>
                </a:solidFill>
              </a:rPr>
              <a:t>platform)</a:t>
            </a:r>
            <a:endParaRPr lang="en-US" i="1" dirty="0"/>
          </a:p>
        </p:txBody>
      </p:sp>
      <p:sp>
        <p:nvSpPr>
          <p:cNvPr id="6" name="Rectangle 5"/>
          <p:cNvSpPr/>
          <p:nvPr/>
        </p:nvSpPr>
        <p:spPr>
          <a:xfrm>
            <a:off x="566670" y="5139654"/>
            <a:ext cx="7843233" cy="757130"/>
          </a:xfrm>
          <a:prstGeom prst="rect">
            <a:avLst/>
          </a:prstGeom>
        </p:spPr>
        <p:txBody>
          <a:bodyPr wrap="square">
            <a:spAutoFit/>
          </a:bodyPr>
          <a:lstStyle/>
          <a:p>
            <a:r>
              <a:rPr lang="en-US" sz="1800" i="1" dirty="0" smtClean="0">
                <a:solidFill>
                  <a:schemeClr val="tx1"/>
                </a:solidFill>
              </a:rPr>
              <a:t>Complete flexibility to deploy large, medium, and small “machines”</a:t>
            </a:r>
          </a:p>
          <a:p>
            <a:r>
              <a:rPr lang="en-US" sz="1800" i="1" dirty="0" smtClean="0">
                <a:solidFill>
                  <a:schemeClr val="tx1"/>
                </a:solidFill>
              </a:rPr>
              <a:t>Lightweight footprint ensures maximum resource utilization</a:t>
            </a:r>
            <a:endParaRPr lang="en-US" sz="1800" i="1" dirty="0">
              <a:solidFill>
                <a:schemeClr val="tx1"/>
              </a:solidFill>
            </a:endParaRPr>
          </a:p>
        </p:txBody>
      </p:sp>
      <p:sp>
        <p:nvSpPr>
          <p:cNvPr id="7" name="Rounded Rectangle 6"/>
          <p:cNvSpPr/>
          <p:nvPr/>
        </p:nvSpPr>
        <p:spPr bwMode="auto">
          <a:xfrm>
            <a:off x="1293218" y="3269899"/>
            <a:ext cx="2587752" cy="457200"/>
          </a:xfrm>
          <a:prstGeom prst="roundRect">
            <a:avLst/>
          </a:prstGeom>
          <a:gradFill>
            <a:gsLst>
              <a:gs pos="0">
                <a:schemeClr val="accent2">
                  <a:lumMod val="75000"/>
                  <a:alpha val="87000"/>
                </a:schemeClr>
              </a:gs>
              <a:gs pos="100000">
                <a:srgbClr val="8FD1F0">
                  <a:alpha val="83000"/>
                </a:srgbClr>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nchorCtr="1"/>
          <a:lstStyle/>
          <a:p>
            <a:pPr>
              <a:spcAft>
                <a:spcPct val="0"/>
              </a:spcAft>
              <a:defRPr/>
            </a:pPr>
            <a:r>
              <a:rPr lang="en-US" sz="1400" dirty="0" smtClean="0">
                <a:solidFill>
                  <a:schemeClr val="tx1"/>
                </a:solidFill>
              </a:rPr>
              <a:t>Operating System &amp; JVM</a:t>
            </a:r>
            <a:endParaRPr lang="en-US" sz="1400" dirty="0">
              <a:solidFill>
                <a:schemeClr val="tx1"/>
              </a:solidFill>
            </a:endParaRPr>
          </a:p>
        </p:txBody>
      </p:sp>
      <p:sp>
        <p:nvSpPr>
          <p:cNvPr id="8" name="Rectangle 7"/>
          <p:cNvSpPr/>
          <p:nvPr/>
        </p:nvSpPr>
        <p:spPr>
          <a:xfrm>
            <a:off x="2299525" y="1534642"/>
            <a:ext cx="609462" cy="461665"/>
          </a:xfrm>
          <a:prstGeom prst="rect">
            <a:avLst/>
          </a:prstGeom>
        </p:spPr>
        <p:txBody>
          <a:bodyPr wrap="none">
            <a:spAutoFit/>
          </a:bodyPr>
          <a:lstStyle/>
          <a:p>
            <a:pPr algn="l">
              <a:spcAft>
                <a:spcPct val="0"/>
              </a:spcAft>
              <a:defRPr/>
            </a:pPr>
            <a:r>
              <a:rPr lang="en-US" b="1" dirty="0" smtClean="0">
                <a:solidFill>
                  <a:schemeClr val="tx1"/>
                </a:solidFill>
              </a:rPr>
              <a:t>. . .</a:t>
            </a:r>
            <a:endParaRPr lang="en-US" b="1" dirty="0">
              <a:solidFill>
                <a:schemeClr val="tx1"/>
              </a:solidFill>
            </a:endParaRPr>
          </a:p>
        </p:txBody>
      </p:sp>
      <p:sp>
        <p:nvSpPr>
          <p:cNvPr id="9" name="Rounded Rectangle 8"/>
          <p:cNvSpPr/>
          <p:nvPr/>
        </p:nvSpPr>
        <p:spPr bwMode="auto">
          <a:xfrm>
            <a:off x="856701" y="3943353"/>
            <a:ext cx="7315200" cy="457200"/>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nchorCtr="1"/>
          <a:lstStyle/>
          <a:p>
            <a:pPr algn="ctr">
              <a:defRPr/>
            </a:pPr>
            <a:r>
              <a:rPr lang="en-US" sz="1800" dirty="0" smtClean="0">
                <a:solidFill>
                  <a:schemeClr val="tx1"/>
                </a:solidFill>
              </a:rPr>
              <a:t>Virtual Infrastructure Platform</a:t>
            </a:r>
          </a:p>
        </p:txBody>
      </p:sp>
      <p:pic>
        <p:nvPicPr>
          <p:cNvPr id="10" name="Picture 8" descr="ICON_Server_flat_Q408.png"/>
          <p:cNvPicPr>
            <a:picLocks/>
          </p:cNvPicPr>
          <p:nvPr/>
        </p:nvPicPr>
        <p:blipFill>
          <a:blip r:embed="rId2" cstate="email"/>
          <a:srcRect/>
          <a:stretch>
            <a:fillRect/>
          </a:stretch>
        </p:blipFill>
        <p:spPr bwMode="auto">
          <a:xfrm>
            <a:off x="856701" y="4488177"/>
            <a:ext cx="1645920" cy="457200"/>
          </a:xfrm>
          <a:prstGeom prst="rect">
            <a:avLst/>
          </a:prstGeom>
          <a:noFill/>
          <a:ln w="9525">
            <a:noFill/>
            <a:miter lim="800000"/>
            <a:headEnd/>
            <a:tailEnd/>
          </a:ln>
        </p:spPr>
      </p:pic>
      <p:pic>
        <p:nvPicPr>
          <p:cNvPr id="11" name="Picture 8" descr="ICON_Server_flat_Q408.png"/>
          <p:cNvPicPr>
            <a:picLocks/>
          </p:cNvPicPr>
          <p:nvPr/>
        </p:nvPicPr>
        <p:blipFill>
          <a:blip r:embed="rId2" cstate="email"/>
          <a:srcRect/>
          <a:stretch>
            <a:fillRect/>
          </a:stretch>
        </p:blipFill>
        <p:spPr bwMode="auto">
          <a:xfrm>
            <a:off x="2746461" y="4488177"/>
            <a:ext cx="1645920" cy="457200"/>
          </a:xfrm>
          <a:prstGeom prst="rect">
            <a:avLst/>
          </a:prstGeom>
          <a:noFill/>
          <a:ln w="9525">
            <a:noFill/>
            <a:miter lim="800000"/>
            <a:headEnd/>
            <a:tailEnd/>
          </a:ln>
        </p:spPr>
      </p:pic>
      <p:pic>
        <p:nvPicPr>
          <p:cNvPr id="12" name="Picture 8" descr="ICON_Server_flat_Q408.png"/>
          <p:cNvPicPr>
            <a:picLocks/>
          </p:cNvPicPr>
          <p:nvPr/>
        </p:nvPicPr>
        <p:blipFill>
          <a:blip r:embed="rId2" cstate="email"/>
          <a:srcRect/>
          <a:stretch>
            <a:fillRect/>
          </a:stretch>
        </p:blipFill>
        <p:spPr bwMode="auto">
          <a:xfrm>
            <a:off x="6525981" y="4488177"/>
            <a:ext cx="1645920" cy="457200"/>
          </a:xfrm>
          <a:prstGeom prst="rect">
            <a:avLst/>
          </a:prstGeom>
          <a:noFill/>
          <a:ln w="9525">
            <a:noFill/>
            <a:miter lim="800000"/>
            <a:headEnd/>
            <a:tailEnd/>
          </a:ln>
        </p:spPr>
      </p:pic>
      <p:sp>
        <p:nvSpPr>
          <p:cNvPr id="13" name="Rounded Rectangle 12"/>
          <p:cNvSpPr/>
          <p:nvPr/>
        </p:nvSpPr>
        <p:spPr bwMode="auto">
          <a:xfrm>
            <a:off x="4946503" y="3254872"/>
            <a:ext cx="914400" cy="457200"/>
          </a:xfrm>
          <a:prstGeom prst="roundRect">
            <a:avLst/>
          </a:prstGeom>
          <a:gradFill>
            <a:gsLst>
              <a:gs pos="0">
                <a:schemeClr val="accent2">
                  <a:lumMod val="75000"/>
                  <a:alpha val="87000"/>
                </a:schemeClr>
              </a:gs>
              <a:gs pos="100000">
                <a:srgbClr val="8FD1F0">
                  <a:alpha val="83000"/>
                </a:srgbClr>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lIns="0" rIns="0" anchor="ctr" anchorCtr="1"/>
          <a:lstStyle/>
          <a:p>
            <a:pPr>
              <a:spcAft>
                <a:spcPct val="0"/>
              </a:spcAft>
              <a:defRPr/>
            </a:pPr>
            <a:r>
              <a:rPr lang="en-US" sz="1400" dirty="0" smtClean="0">
                <a:solidFill>
                  <a:schemeClr val="tx1"/>
                </a:solidFill>
              </a:rPr>
              <a:t>OS &amp; JVM</a:t>
            </a:r>
            <a:endParaRPr lang="en-US" sz="1400" dirty="0">
              <a:solidFill>
                <a:schemeClr val="tx1"/>
              </a:solidFill>
            </a:endParaRPr>
          </a:p>
        </p:txBody>
      </p:sp>
      <p:pic>
        <p:nvPicPr>
          <p:cNvPr id="14" name="Picture 8" descr="ICON_Server_flat_Q408.png"/>
          <p:cNvPicPr>
            <a:picLocks/>
          </p:cNvPicPr>
          <p:nvPr/>
        </p:nvPicPr>
        <p:blipFill>
          <a:blip r:embed="rId2" cstate="email"/>
          <a:srcRect/>
          <a:stretch>
            <a:fillRect/>
          </a:stretch>
        </p:blipFill>
        <p:spPr bwMode="auto">
          <a:xfrm>
            <a:off x="4636221" y="4488177"/>
            <a:ext cx="1645920" cy="457200"/>
          </a:xfrm>
          <a:prstGeom prst="rect">
            <a:avLst/>
          </a:prstGeom>
          <a:noFill/>
          <a:ln w="9525">
            <a:noFill/>
            <a:miter lim="800000"/>
            <a:headEnd/>
            <a:tailEnd/>
          </a:ln>
        </p:spPr>
      </p:pic>
      <p:grpSp>
        <p:nvGrpSpPr>
          <p:cNvPr id="15" name="Group 99"/>
          <p:cNvGrpSpPr/>
          <p:nvPr/>
        </p:nvGrpSpPr>
        <p:grpSpPr>
          <a:xfrm>
            <a:off x="4957590" y="1982108"/>
            <a:ext cx="914400" cy="320040"/>
            <a:chOff x="5205184" y="1711649"/>
            <a:chExt cx="914400" cy="320040"/>
          </a:xfrm>
        </p:grpSpPr>
        <p:pic>
          <p:nvPicPr>
            <p:cNvPr id="16" name="Picture 15" descr="app2.png"/>
            <p:cNvPicPr>
              <a:picLocks noChangeAspect="1"/>
            </p:cNvPicPr>
            <p:nvPr/>
          </p:nvPicPr>
          <p:blipFill>
            <a:blip r:embed="rId3" cstate="email"/>
            <a:srcRect/>
            <a:stretch>
              <a:fillRect/>
            </a:stretch>
          </p:blipFill>
          <p:spPr bwMode="auto">
            <a:xfrm>
              <a:off x="5205184" y="1711649"/>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17" name="Picture 16" descr="app2.png"/>
            <p:cNvPicPr>
              <a:picLocks noChangeAspect="1"/>
            </p:cNvPicPr>
            <p:nvPr/>
          </p:nvPicPr>
          <p:blipFill>
            <a:blip r:embed="rId3" cstate="email"/>
            <a:srcRect/>
            <a:stretch>
              <a:fillRect/>
            </a:stretch>
          </p:blipFill>
          <p:spPr bwMode="auto">
            <a:xfrm>
              <a:off x="5799544" y="1711649"/>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nvGrpSpPr>
          <p:cNvPr id="18" name="Group 102"/>
          <p:cNvGrpSpPr/>
          <p:nvPr/>
        </p:nvGrpSpPr>
        <p:grpSpPr>
          <a:xfrm>
            <a:off x="6835776" y="1967081"/>
            <a:ext cx="914400" cy="320040"/>
            <a:chOff x="5205184" y="1711649"/>
            <a:chExt cx="914400" cy="320040"/>
          </a:xfrm>
        </p:grpSpPr>
        <p:pic>
          <p:nvPicPr>
            <p:cNvPr id="19" name="Picture 18" descr="app2.png"/>
            <p:cNvPicPr>
              <a:picLocks noChangeAspect="1"/>
            </p:cNvPicPr>
            <p:nvPr/>
          </p:nvPicPr>
          <p:blipFill>
            <a:blip r:embed="rId3" cstate="email"/>
            <a:srcRect/>
            <a:stretch>
              <a:fillRect/>
            </a:stretch>
          </p:blipFill>
          <p:spPr bwMode="auto">
            <a:xfrm>
              <a:off x="5205184" y="1711649"/>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20" name="Picture 19" descr="app2.png"/>
            <p:cNvPicPr>
              <a:picLocks noChangeAspect="1"/>
            </p:cNvPicPr>
            <p:nvPr/>
          </p:nvPicPr>
          <p:blipFill>
            <a:blip r:embed="rId3" cstate="email"/>
            <a:srcRect/>
            <a:stretch>
              <a:fillRect/>
            </a:stretch>
          </p:blipFill>
          <p:spPr bwMode="auto">
            <a:xfrm>
              <a:off x="5799544" y="1711649"/>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nvGrpSpPr>
          <p:cNvPr id="21" name="Group 42"/>
          <p:cNvGrpSpPr/>
          <p:nvPr/>
        </p:nvGrpSpPr>
        <p:grpSpPr>
          <a:xfrm>
            <a:off x="1320345" y="1287889"/>
            <a:ext cx="1035675" cy="1371600"/>
            <a:chOff x="1320345" y="1287889"/>
            <a:chExt cx="1035675" cy="1371600"/>
          </a:xfrm>
        </p:grpSpPr>
        <p:grpSp>
          <p:nvGrpSpPr>
            <p:cNvPr id="22" name="Group 70"/>
            <p:cNvGrpSpPr/>
            <p:nvPr/>
          </p:nvGrpSpPr>
          <p:grpSpPr>
            <a:xfrm>
              <a:off x="1320345" y="1287889"/>
              <a:ext cx="1035675" cy="1371600"/>
              <a:chOff x="1320345" y="1159099"/>
              <a:chExt cx="1035675" cy="1371600"/>
            </a:xfrm>
          </p:grpSpPr>
          <p:sp>
            <p:nvSpPr>
              <p:cNvPr id="24" name="Rounded Rectangle 23"/>
              <p:cNvSpPr/>
              <p:nvPr/>
            </p:nvSpPr>
            <p:spPr bwMode="auto">
              <a:xfrm>
                <a:off x="1320345" y="1159099"/>
                <a:ext cx="1035675" cy="1371600"/>
              </a:xfrm>
              <a:prstGeom prst="roundRect">
                <a:avLst/>
              </a:prstGeom>
              <a:solidFill>
                <a:schemeClr val="bg1"/>
              </a:solidFill>
              <a:ln w="28575">
                <a:solidFill>
                  <a:srgbClr val="A6A6A6"/>
                </a:solidFill>
                <a:prstDash val="solid"/>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lIns="0" rIns="0" anchor="t" anchorCtr="1"/>
              <a:lstStyle/>
              <a:p>
                <a:pPr>
                  <a:spcAft>
                    <a:spcPct val="0"/>
                  </a:spcAft>
                  <a:defRPr/>
                </a:pPr>
                <a:r>
                  <a:rPr lang="en-US" sz="1400" dirty="0" smtClean="0">
                    <a:solidFill>
                      <a:schemeClr val="tx1"/>
                    </a:solidFill>
                  </a:rPr>
                  <a:t>tc Server</a:t>
                </a:r>
              </a:p>
              <a:p>
                <a:pPr>
                  <a:spcAft>
                    <a:spcPct val="0"/>
                  </a:spcAft>
                  <a:defRPr/>
                </a:pPr>
                <a:r>
                  <a:rPr lang="en-US" sz="1400" dirty="0" smtClean="0">
                    <a:solidFill>
                      <a:schemeClr val="tx1"/>
                    </a:solidFill>
                  </a:rPr>
                  <a:t>Instance 1</a:t>
                </a:r>
                <a:endParaRPr lang="en-US" sz="1400" dirty="0">
                  <a:solidFill>
                    <a:schemeClr val="tx1"/>
                  </a:solidFill>
                </a:endParaRPr>
              </a:p>
            </p:txBody>
          </p:sp>
          <p:grpSp>
            <p:nvGrpSpPr>
              <p:cNvPr id="25" name="Group 17"/>
              <p:cNvGrpSpPr/>
              <p:nvPr/>
            </p:nvGrpSpPr>
            <p:grpSpPr>
              <a:xfrm>
                <a:off x="1472422" y="1709505"/>
                <a:ext cx="731520" cy="320040"/>
                <a:chOff x="1137439" y="2336287"/>
                <a:chExt cx="731520" cy="320040"/>
              </a:xfrm>
            </p:grpSpPr>
            <p:pic>
              <p:nvPicPr>
                <p:cNvPr id="26" name="Picture 25"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27" name="Picture 26"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sp>
          <p:nvSpPr>
            <p:cNvPr id="23" name="Rounded Rectangle 22"/>
            <p:cNvSpPr/>
            <p:nvPr/>
          </p:nvSpPr>
          <p:spPr bwMode="auto">
            <a:xfrm>
              <a:off x="1473591" y="2234648"/>
              <a:ext cx="731520" cy="36576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nchorCtr="1"/>
            <a:lstStyle/>
            <a:p>
              <a:pPr>
                <a:spcAft>
                  <a:spcPct val="0"/>
                </a:spcAft>
                <a:defRPr/>
              </a:pPr>
              <a:r>
                <a:rPr lang="en-US" sz="1400" dirty="0" smtClean="0">
                  <a:solidFill>
                    <a:schemeClr val="bg1"/>
                  </a:solidFill>
                </a:rPr>
                <a:t>Spring</a:t>
              </a:r>
              <a:endParaRPr lang="en-US" sz="1400" dirty="0">
                <a:solidFill>
                  <a:schemeClr val="bg1"/>
                </a:solidFill>
              </a:endParaRPr>
            </a:p>
          </p:txBody>
        </p:sp>
      </p:grpSp>
      <p:grpSp>
        <p:nvGrpSpPr>
          <p:cNvPr id="28" name="Group 44"/>
          <p:cNvGrpSpPr/>
          <p:nvPr/>
        </p:nvGrpSpPr>
        <p:grpSpPr>
          <a:xfrm>
            <a:off x="2850798" y="1287889"/>
            <a:ext cx="1035675" cy="1371600"/>
            <a:chOff x="2850798" y="1287889"/>
            <a:chExt cx="1035675" cy="1371600"/>
          </a:xfrm>
        </p:grpSpPr>
        <p:grpSp>
          <p:nvGrpSpPr>
            <p:cNvPr id="29" name="Group 76"/>
            <p:cNvGrpSpPr/>
            <p:nvPr/>
          </p:nvGrpSpPr>
          <p:grpSpPr>
            <a:xfrm>
              <a:off x="2850798" y="1287889"/>
              <a:ext cx="1035675" cy="1371600"/>
              <a:chOff x="2850798" y="1159099"/>
              <a:chExt cx="1035675" cy="1371600"/>
            </a:xfrm>
          </p:grpSpPr>
          <p:sp>
            <p:nvSpPr>
              <p:cNvPr id="31" name="Rounded Rectangle 30"/>
              <p:cNvSpPr/>
              <p:nvPr/>
            </p:nvSpPr>
            <p:spPr bwMode="auto">
              <a:xfrm>
                <a:off x="2850798" y="1159099"/>
                <a:ext cx="1035675" cy="1371600"/>
              </a:xfrm>
              <a:prstGeom prst="roundRect">
                <a:avLst/>
              </a:prstGeom>
              <a:solidFill>
                <a:schemeClr val="bg1"/>
              </a:solidFill>
              <a:ln w="28575">
                <a:solidFill>
                  <a:srgbClr val="A6A6A6"/>
                </a:solidFill>
                <a:prstDash val="solid"/>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lIns="0" rIns="0" anchor="t" anchorCtr="1"/>
              <a:lstStyle/>
              <a:p>
                <a:pPr>
                  <a:spcAft>
                    <a:spcPct val="0"/>
                  </a:spcAft>
                  <a:defRPr/>
                </a:pPr>
                <a:r>
                  <a:rPr lang="en-US" sz="1400" dirty="0" smtClean="0">
                    <a:solidFill>
                      <a:schemeClr val="tx1"/>
                    </a:solidFill>
                  </a:rPr>
                  <a:t>tc Server</a:t>
                </a:r>
              </a:p>
              <a:p>
                <a:pPr>
                  <a:spcAft>
                    <a:spcPct val="0"/>
                  </a:spcAft>
                  <a:defRPr/>
                </a:pPr>
                <a:r>
                  <a:rPr lang="en-US" sz="1400" dirty="0" smtClean="0">
                    <a:solidFill>
                      <a:schemeClr val="tx1"/>
                    </a:solidFill>
                  </a:rPr>
                  <a:t>Instance m</a:t>
                </a:r>
                <a:endParaRPr lang="en-US" sz="1400" dirty="0">
                  <a:solidFill>
                    <a:schemeClr val="tx1"/>
                  </a:solidFill>
                </a:endParaRPr>
              </a:p>
            </p:txBody>
          </p:sp>
          <p:grpSp>
            <p:nvGrpSpPr>
              <p:cNvPr id="32" name="Group 17"/>
              <p:cNvGrpSpPr/>
              <p:nvPr/>
            </p:nvGrpSpPr>
            <p:grpSpPr>
              <a:xfrm>
                <a:off x="3002875" y="1722389"/>
                <a:ext cx="731520" cy="320040"/>
                <a:chOff x="1137439" y="2336287"/>
                <a:chExt cx="731520" cy="320040"/>
              </a:xfrm>
            </p:grpSpPr>
            <p:pic>
              <p:nvPicPr>
                <p:cNvPr id="33" name="Picture 32" descr="app2.png"/>
                <p:cNvPicPr>
                  <a:picLocks noChangeAspect="1"/>
                </p:cNvPicPr>
                <p:nvPr/>
              </p:nvPicPr>
              <p:blipFill>
                <a:blip r:embed="rId3" cstate="email"/>
                <a:srcRect/>
                <a:stretch>
                  <a:fillRect/>
                </a:stretch>
              </p:blipFill>
              <p:spPr bwMode="auto">
                <a:xfrm>
                  <a:off x="113743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pic>
              <p:nvPicPr>
                <p:cNvPr id="34" name="Picture 33" descr="app2.png"/>
                <p:cNvPicPr>
                  <a:picLocks noChangeAspect="1"/>
                </p:cNvPicPr>
                <p:nvPr/>
              </p:nvPicPr>
              <p:blipFill>
                <a:blip r:embed="rId3" cstate="email"/>
                <a:srcRect/>
                <a:stretch>
                  <a:fillRect/>
                </a:stretch>
              </p:blipFill>
              <p:spPr bwMode="auto">
                <a:xfrm>
                  <a:off x="1548919" y="2336287"/>
                  <a:ext cx="320040" cy="320040"/>
                </a:xfrm>
                <a:prstGeom prst="rect">
                  <a:avLst/>
                </a:prstGeom>
                <a:noFill/>
                <a:ln w="9525">
                  <a:noFill/>
                  <a:miter lim="800000"/>
                  <a:headEnd/>
                  <a:tailEnd/>
                </a:ln>
                <a:effectLst>
                  <a:outerShdw dist="38100" dir="5400000" algn="t" rotWithShape="0">
                    <a:srgbClr val="000000">
                      <a:alpha val="39999"/>
                    </a:srgbClr>
                  </a:outerShdw>
                </a:effectLst>
              </p:spPr>
            </p:pic>
          </p:grpSp>
        </p:grpSp>
        <p:sp>
          <p:nvSpPr>
            <p:cNvPr id="30" name="Rounded Rectangle 29"/>
            <p:cNvSpPr/>
            <p:nvPr/>
          </p:nvSpPr>
          <p:spPr bwMode="auto">
            <a:xfrm>
              <a:off x="3004655" y="2246368"/>
              <a:ext cx="731520" cy="36576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nchorCtr="1"/>
            <a:lstStyle/>
            <a:p>
              <a:pPr>
                <a:spcAft>
                  <a:spcPct val="0"/>
                </a:spcAft>
                <a:defRPr/>
              </a:pPr>
              <a:r>
                <a:rPr lang="en-US" sz="1400" dirty="0" smtClean="0">
                  <a:solidFill>
                    <a:schemeClr val="bg1"/>
                  </a:solidFill>
                </a:rPr>
                <a:t>Spring</a:t>
              </a:r>
              <a:endParaRPr lang="en-US" sz="1400" dirty="0">
                <a:solidFill>
                  <a:schemeClr val="bg1"/>
                </a:solidFill>
              </a:endParaRPr>
            </a:p>
          </p:txBody>
        </p:sp>
      </p:grpSp>
      <p:sp>
        <p:nvSpPr>
          <p:cNvPr id="35" name="Rounded Rectangle 34"/>
          <p:cNvSpPr/>
          <p:nvPr/>
        </p:nvSpPr>
        <p:spPr bwMode="auto">
          <a:xfrm>
            <a:off x="4946503" y="2396428"/>
            <a:ext cx="914400" cy="36576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nchorCtr="1"/>
          <a:lstStyle/>
          <a:p>
            <a:pPr>
              <a:spcAft>
                <a:spcPct val="0"/>
              </a:spcAft>
              <a:defRPr/>
            </a:pPr>
            <a:r>
              <a:rPr lang="en-US" sz="1400" dirty="0" smtClean="0">
                <a:solidFill>
                  <a:schemeClr val="bg1"/>
                </a:solidFill>
              </a:rPr>
              <a:t>Spring</a:t>
            </a:r>
            <a:endParaRPr lang="en-US" sz="1400" dirty="0">
              <a:solidFill>
                <a:schemeClr val="bg1"/>
              </a:solidFill>
            </a:endParaRPr>
          </a:p>
        </p:txBody>
      </p:sp>
      <p:sp>
        <p:nvSpPr>
          <p:cNvPr id="36" name="Rounded Rectangle 35"/>
          <p:cNvSpPr/>
          <p:nvPr/>
        </p:nvSpPr>
        <p:spPr bwMode="auto">
          <a:xfrm>
            <a:off x="1293218" y="2734052"/>
            <a:ext cx="2587752" cy="45720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lIns="0" rIns="0" anchor="ctr" anchorCtr="1"/>
          <a:lstStyle/>
          <a:p>
            <a:pPr>
              <a:spcAft>
                <a:spcPct val="0"/>
              </a:spcAft>
              <a:defRPr/>
            </a:pPr>
            <a:r>
              <a:rPr lang="en-US" sz="1400" dirty="0" smtClean="0">
                <a:solidFill>
                  <a:schemeClr val="bg1"/>
                </a:solidFill>
              </a:rPr>
              <a:t>tc Server</a:t>
            </a:r>
          </a:p>
          <a:p>
            <a:pPr>
              <a:spcAft>
                <a:spcPct val="0"/>
              </a:spcAft>
              <a:defRPr/>
            </a:pPr>
            <a:r>
              <a:rPr lang="en-US" sz="1000" dirty="0" smtClean="0">
                <a:solidFill>
                  <a:schemeClr val="bg1"/>
                </a:solidFill>
              </a:rPr>
              <a:t>(shared binaries)</a:t>
            </a:r>
            <a:endParaRPr lang="en-US" sz="1400" dirty="0">
              <a:solidFill>
                <a:schemeClr val="bg1"/>
              </a:solidFill>
            </a:endParaRPr>
          </a:p>
        </p:txBody>
      </p:sp>
      <p:sp>
        <p:nvSpPr>
          <p:cNvPr id="37" name="Rounded Rectangle 36"/>
          <p:cNvSpPr/>
          <p:nvPr/>
        </p:nvSpPr>
        <p:spPr bwMode="auto">
          <a:xfrm>
            <a:off x="4946503" y="2816114"/>
            <a:ext cx="914400" cy="36576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lIns="0" rIns="0" anchor="ctr" anchorCtr="1"/>
          <a:lstStyle/>
          <a:p>
            <a:pPr>
              <a:spcAft>
                <a:spcPct val="0"/>
              </a:spcAft>
              <a:defRPr/>
            </a:pPr>
            <a:r>
              <a:rPr lang="en-US" sz="1400" dirty="0" smtClean="0">
                <a:solidFill>
                  <a:schemeClr val="bg1"/>
                </a:solidFill>
              </a:rPr>
              <a:t>tc Server</a:t>
            </a:r>
            <a:endParaRPr lang="en-US" sz="1400" dirty="0">
              <a:solidFill>
                <a:schemeClr val="bg1"/>
              </a:solidFill>
            </a:endParaRPr>
          </a:p>
        </p:txBody>
      </p:sp>
      <p:sp>
        <p:nvSpPr>
          <p:cNvPr id="38" name="Rounded Rectangle 37"/>
          <p:cNvSpPr/>
          <p:nvPr/>
        </p:nvSpPr>
        <p:spPr bwMode="auto">
          <a:xfrm>
            <a:off x="6815199" y="3238456"/>
            <a:ext cx="914400" cy="457200"/>
          </a:xfrm>
          <a:prstGeom prst="roundRect">
            <a:avLst/>
          </a:prstGeom>
          <a:gradFill>
            <a:gsLst>
              <a:gs pos="0">
                <a:schemeClr val="accent2">
                  <a:lumMod val="75000"/>
                  <a:alpha val="87000"/>
                </a:schemeClr>
              </a:gs>
              <a:gs pos="100000">
                <a:srgbClr val="8FD1F0">
                  <a:alpha val="83000"/>
                </a:srgbClr>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lIns="0" rIns="0" anchor="ctr" anchorCtr="1"/>
          <a:lstStyle/>
          <a:p>
            <a:pPr>
              <a:spcAft>
                <a:spcPct val="0"/>
              </a:spcAft>
              <a:defRPr/>
            </a:pPr>
            <a:r>
              <a:rPr lang="en-US" sz="1400" dirty="0" smtClean="0">
                <a:solidFill>
                  <a:schemeClr val="tx1"/>
                </a:solidFill>
              </a:rPr>
              <a:t>OS &amp; JVM</a:t>
            </a:r>
            <a:endParaRPr lang="en-US" sz="1400" dirty="0">
              <a:solidFill>
                <a:schemeClr val="tx1"/>
              </a:solidFill>
            </a:endParaRPr>
          </a:p>
        </p:txBody>
      </p:sp>
      <p:sp>
        <p:nvSpPr>
          <p:cNvPr id="39" name="Rounded Rectangle 38"/>
          <p:cNvSpPr/>
          <p:nvPr/>
        </p:nvSpPr>
        <p:spPr bwMode="auto">
          <a:xfrm>
            <a:off x="6815199" y="2380012"/>
            <a:ext cx="914400" cy="36576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nchorCtr="1"/>
          <a:lstStyle/>
          <a:p>
            <a:pPr>
              <a:spcAft>
                <a:spcPct val="0"/>
              </a:spcAft>
              <a:defRPr/>
            </a:pPr>
            <a:r>
              <a:rPr lang="en-US" sz="1400" dirty="0" smtClean="0">
                <a:solidFill>
                  <a:schemeClr val="bg1"/>
                </a:solidFill>
              </a:rPr>
              <a:t>Spring</a:t>
            </a:r>
            <a:endParaRPr lang="en-US" sz="1400" dirty="0">
              <a:solidFill>
                <a:schemeClr val="bg1"/>
              </a:solidFill>
            </a:endParaRPr>
          </a:p>
        </p:txBody>
      </p:sp>
      <p:sp>
        <p:nvSpPr>
          <p:cNvPr id="40" name="Rounded Rectangle 39"/>
          <p:cNvSpPr/>
          <p:nvPr/>
        </p:nvSpPr>
        <p:spPr bwMode="auto">
          <a:xfrm>
            <a:off x="6815199" y="2799698"/>
            <a:ext cx="914400" cy="365760"/>
          </a:xfrm>
          <a:prstGeom prst="roundRect">
            <a:avLst/>
          </a:prstGeom>
          <a:gradFill flip="none" rotWithShape="1">
            <a:gsLst>
              <a:gs pos="99000">
                <a:srgbClr val="92D050">
                  <a:alpha val="88000"/>
                </a:srgbClr>
              </a:gs>
              <a:gs pos="0">
                <a:srgbClr val="6C9E3B"/>
              </a:gs>
            </a:gsLst>
            <a:lin ang="16200000" scaled="0"/>
            <a:tileRect/>
          </a:gradFill>
          <a:ln w="12700">
            <a:solidFill>
              <a:srgbClr val="689739"/>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lIns="0" rIns="0" anchor="ctr" anchorCtr="1"/>
          <a:lstStyle/>
          <a:p>
            <a:pPr>
              <a:spcAft>
                <a:spcPct val="0"/>
              </a:spcAft>
              <a:defRPr/>
            </a:pPr>
            <a:r>
              <a:rPr lang="en-US" sz="1400" dirty="0" smtClean="0">
                <a:solidFill>
                  <a:schemeClr val="bg1"/>
                </a:solidFill>
              </a:rPr>
              <a:t>tc Server</a:t>
            </a:r>
            <a:endParaRPr lang="en-US" sz="1400" dirty="0">
              <a:solidFill>
                <a:schemeClr val="bg1"/>
              </a:solidFill>
            </a:endParaRP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b="1" dirty="0">
                <a:solidFill>
                  <a:srgbClr val="003D79"/>
                </a:solidFill>
              </a:rPr>
              <a:t>Is a New Style of Infrastructure Needed?</a:t>
            </a:r>
          </a:p>
        </p:txBody>
      </p:sp>
      <p:grpSp>
        <p:nvGrpSpPr>
          <p:cNvPr id="3" name="Group 75"/>
          <p:cNvGrpSpPr/>
          <p:nvPr/>
        </p:nvGrpSpPr>
        <p:grpSpPr>
          <a:xfrm>
            <a:off x="98161" y="2753785"/>
            <a:ext cx="2843471" cy="2385511"/>
            <a:chOff x="2884223" y="2517564"/>
            <a:chExt cx="2843471" cy="2385511"/>
          </a:xfrm>
        </p:grpSpPr>
        <p:pic>
          <p:nvPicPr>
            <p:cNvPr id="4" name="Picture 4"/>
            <p:cNvPicPr>
              <a:picLocks noChangeAspect="1" noChangeArrowheads="1"/>
            </p:cNvPicPr>
            <p:nvPr/>
          </p:nvPicPr>
          <p:blipFill>
            <a:blip r:embed="rId3" cstate="email"/>
            <a:srcRect/>
            <a:stretch>
              <a:fillRect/>
            </a:stretch>
          </p:blipFill>
          <p:spPr bwMode="auto">
            <a:xfrm>
              <a:off x="3200401" y="2517564"/>
              <a:ext cx="2168529" cy="1724231"/>
            </a:xfrm>
            <a:prstGeom prst="rect">
              <a:avLst/>
            </a:prstGeom>
            <a:noFill/>
            <a:ln w="12700">
              <a:noFill/>
              <a:miter lim="800000"/>
              <a:headEnd/>
              <a:tailEnd/>
            </a:ln>
          </p:spPr>
        </p:pic>
        <p:sp>
          <p:nvSpPr>
            <p:cNvPr id="5" name="TextBox 4"/>
            <p:cNvSpPr txBox="1"/>
            <p:nvPr/>
          </p:nvSpPr>
          <p:spPr>
            <a:xfrm>
              <a:off x="2884223" y="4145945"/>
              <a:ext cx="2843471" cy="757130"/>
            </a:xfrm>
            <a:prstGeom prst="rect">
              <a:avLst/>
            </a:prstGeom>
            <a:noFill/>
          </p:spPr>
          <p:txBody>
            <a:bodyPr wrap="none" rtlCol="0">
              <a:spAutoFit/>
            </a:bodyPr>
            <a:lstStyle/>
            <a:p>
              <a:r>
                <a:rPr lang="en-US" sz="1800" b="1" dirty="0" smtClean="0">
                  <a:solidFill>
                    <a:schemeClr val="tx1"/>
                  </a:solidFill>
                  <a:latin typeface="+mn-lt"/>
                  <a:ea typeface="+mn-ea"/>
                </a:rPr>
                <a:t>Developers &amp; Architects</a:t>
              </a:r>
            </a:p>
            <a:p>
              <a:r>
                <a:rPr lang="en-US" sz="1800" b="1" dirty="0" smtClean="0">
                  <a:solidFill>
                    <a:schemeClr val="tx1"/>
                  </a:solidFill>
                </a:rPr>
                <a:t>And… IT Operations</a:t>
              </a:r>
            </a:p>
          </p:txBody>
        </p:sp>
      </p:grpSp>
      <p:grpSp>
        <p:nvGrpSpPr>
          <p:cNvPr id="6" name="Group 46"/>
          <p:cNvGrpSpPr/>
          <p:nvPr/>
        </p:nvGrpSpPr>
        <p:grpSpPr>
          <a:xfrm>
            <a:off x="528639" y="742951"/>
            <a:ext cx="2486024" cy="1600200"/>
            <a:chOff x="528639" y="742951"/>
            <a:chExt cx="2486024" cy="1600200"/>
          </a:xfrm>
        </p:grpSpPr>
        <p:sp>
          <p:nvSpPr>
            <p:cNvPr id="7" name="Cloud Callout 6"/>
            <p:cNvSpPr/>
            <p:nvPr/>
          </p:nvSpPr>
          <p:spPr bwMode="auto">
            <a:xfrm>
              <a:off x="528639" y="742951"/>
              <a:ext cx="2486024" cy="1600200"/>
            </a:xfrm>
            <a:prstGeom prst="cloudCallout">
              <a:avLst>
                <a:gd name="adj1" fmla="val -55802"/>
                <a:gd name="adj2" fmla="val 78096"/>
              </a:avLst>
            </a:prstGeom>
            <a:solidFill>
              <a:schemeClr val="accent3">
                <a:lumMod val="20000"/>
                <a:lumOff val="80000"/>
              </a:schemeClr>
            </a:solidFill>
            <a:ln w="19050">
              <a:noFill/>
              <a:round/>
              <a:headEnd/>
              <a:tailEnd/>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chemeClr val="tx1"/>
                </a:solidFill>
              </a:endParaRPr>
            </a:p>
          </p:txBody>
        </p:sp>
        <p:sp>
          <p:nvSpPr>
            <p:cNvPr id="8" name="TextBox 7"/>
            <p:cNvSpPr txBox="1"/>
            <p:nvPr/>
          </p:nvSpPr>
          <p:spPr>
            <a:xfrm>
              <a:off x="771523" y="1151868"/>
              <a:ext cx="2000251" cy="738664"/>
            </a:xfrm>
            <a:prstGeom prst="rect">
              <a:avLst/>
            </a:prstGeom>
            <a:noFill/>
          </p:spPr>
          <p:txBody>
            <a:bodyPr wrap="square" lIns="0" tIns="0" rIns="0" bIns="0" rtlCol="0">
              <a:spAutoFit/>
            </a:bodyPr>
            <a:lstStyle/>
            <a:p>
              <a:pPr>
                <a:spcAft>
                  <a:spcPts val="0"/>
                </a:spcAft>
              </a:pPr>
              <a:r>
                <a:rPr lang="en-US" sz="1600" b="1" dirty="0" smtClean="0">
                  <a:solidFill>
                    <a:schemeClr val="tx1"/>
                  </a:solidFill>
                  <a:latin typeface="+mn-lt"/>
                  <a:ea typeface="+mn-ea"/>
                </a:rPr>
                <a:t>We need a platform that can </a:t>
              </a:r>
              <a:r>
                <a:rPr lang="en-US" sz="1600" b="1" u="sng" dirty="0" smtClean="0">
                  <a:solidFill>
                    <a:schemeClr val="tx1"/>
                  </a:solidFill>
                  <a:latin typeface="+mn-lt"/>
                  <a:ea typeface="+mn-ea"/>
                </a:rPr>
                <a:t>Run</a:t>
              </a:r>
              <a:r>
                <a:rPr lang="en-US" sz="1600" b="1" dirty="0" smtClean="0">
                  <a:solidFill>
                    <a:schemeClr val="tx1"/>
                  </a:solidFill>
                  <a:latin typeface="+mn-lt"/>
                  <a:ea typeface="+mn-ea"/>
                </a:rPr>
                <a:t> these new apps.</a:t>
              </a:r>
            </a:p>
          </p:txBody>
        </p:sp>
      </p:grpSp>
      <p:grpSp>
        <p:nvGrpSpPr>
          <p:cNvPr id="9" name="Group 79"/>
          <p:cNvGrpSpPr/>
          <p:nvPr/>
        </p:nvGrpSpPr>
        <p:grpSpPr>
          <a:xfrm>
            <a:off x="6103793" y="895344"/>
            <a:ext cx="2929007" cy="1395835"/>
            <a:chOff x="6103793" y="895344"/>
            <a:chExt cx="2929007" cy="1395835"/>
          </a:xfrm>
        </p:grpSpPr>
        <p:sp>
          <p:nvSpPr>
            <p:cNvPr id="10" name="Rounded Rectangle 9"/>
            <p:cNvSpPr/>
            <p:nvPr/>
          </p:nvSpPr>
          <p:spPr bwMode="auto">
            <a:xfrm>
              <a:off x="6353189" y="895344"/>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1" name="TextBox 10"/>
            <p:cNvSpPr txBox="1"/>
            <p:nvPr/>
          </p:nvSpPr>
          <p:spPr>
            <a:xfrm>
              <a:off x="6103793" y="1921847"/>
              <a:ext cx="2929007" cy="369332"/>
            </a:xfrm>
            <a:prstGeom prst="rect">
              <a:avLst/>
            </a:prstGeom>
            <a:noFill/>
          </p:spPr>
          <p:txBody>
            <a:bodyPr wrap="none" rtlCol="0">
              <a:spAutoFit/>
            </a:bodyPr>
            <a:lstStyle/>
            <a:p>
              <a:r>
                <a:rPr lang="en-US" sz="1800" b="1" dirty="0" smtClean="0">
                  <a:solidFill>
                    <a:schemeClr val="tx1"/>
                  </a:solidFill>
                  <a:latin typeface="+mn-lt"/>
                  <a:ea typeface="+mn-ea"/>
                </a:rPr>
                <a:t>Dynamic Load Balancing</a:t>
              </a:r>
            </a:p>
          </p:txBody>
        </p:sp>
        <p:pic>
          <p:nvPicPr>
            <p:cNvPr id="12" name="Picture 2" descr="C:\Users\sconnolly\Pictures\SpringSource\internet.gif"/>
            <p:cNvPicPr>
              <a:picLocks noChangeAspect="1" noChangeArrowheads="1"/>
            </p:cNvPicPr>
            <p:nvPr/>
          </p:nvPicPr>
          <p:blipFill>
            <a:blip r:embed="rId4" cstate="email">
              <a:clrChange>
                <a:clrFrom>
                  <a:srgbClr val="FFFFFF"/>
                </a:clrFrom>
                <a:clrTo>
                  <a:srgbClr val="FFFFFF">
                    <a:alpha val="0"/>
                  </a:srgbClr>
                </a:clrTo>
              </a:clrChange>
            </a:blip>
            <a:srcRect b="23206"/>
            <a:stretch>
              <a:fillRect/>
            </a:stretch>
          </p:blipFill>
          <p:spPr bwMode="auto">
            <a:xfrm>
              <a:off x="6778302" y="937123"/>
              <a:ext cx="1535058" cy="950669"/>
            </a:xfrm>
            <a:prstGeom prst="rect">
              <a:avLst/>
            </a:prstGeom>
            <a:noFill/>
          </p:spPr>
        </p:pic>
      </p:grpSp>
      <p:grpSp>
        <p:nvGrpSpPr>
          <p:cNvPr id="13" name="Group 78"/>
          <p:cNvGrpSpPr/>
          <p:nvPr/>
        </p:nvGrpSpPr>
        <p:grpSpPr>
          <a:xfrm>
            <a:off x="6014210" y="2833694"/>
            <a:ext cx="3070072" cy="1395835"/>
            <a:chOff x="6014210" y="2833694"/>
            <a:chExt cx="3070072" cy="1395835"/>
          </a:xfrm>
        </p:grpSpPr>
        <p:sp>
          <p:nvSpPr>
            <p:cNvPr id="14" name="Rounded Rectangle 13"/>
            <p:cNvSpPr/>
            <p:nvPr/>
          </p:nvSpPr>
          <p:spPr bwMode="auto">
            <a:xfrm>
              <a:off x="6334139" y="2833694"/>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5" name="TextBox 14"/>
            <p:cNvSpPr txBox="1"/>
            <p:nvPr/>
          </p:nvSpPr>
          <p:spPr>
            <a:xfrm>
              <a:off x="6014210" y="3860197"/>
              <a:ext cx="3070072" cy="369332"/>
            </a:xfrm>
            <a:prstGeom prst="rect">
              <a:avLst/>
            </a:prstGeom>
            <a:noFill/>
          </p:spPr>
          <p:txBody>
            <a:bodyPr wrap="none" rtlCol="0">
              <a:spAutoFit/>
            </a:bodyPr>
            <a:lstStyle/>
            <a:p>
              <a:r>
                <a:rPr lang="en-US" sz="1800" b="1" dirty="0" smtClean="0">
                  <a:solidFill>
                    <a:schemeClr val="tx1"/>
                  </a:solidFill>
                  <a:latin typeface="+mn-lt"/>
                  <a:ea typeface="+mn-ea"/>
                </a:rPr>
                <a:t>Performance Management</a:t>
              </a:r>
            </a:p>
          </p:txBody>
        </p:sp>
        <p:pic>
          <p:nvPicPr>
            <p:cNvPr id="16" name="Picture 5" descr="C:\Users\sconnolly\Pictures\SpringSource\heartbeat.gif"/>
            <p:cNvPicPr>
              <a:picLocks noChangeAspect="1" noChangeArrowheads="1"/>
            </p:cNvPicPr>
            <p:nvPr/>
          </p:nvPicPr>
          <p:blipFill>
            <a:blip r:embed="rId5" cstate="email">
              <a:clrChange>
                <a:clrFrom>
                  <a:srgbClr val="FFFFFF"/>
                </a:clrFrom>
                <a:clrTo>
                  <a:srgbClr val="FFFFFF">
                    <a:alpha val="0"/>
                  </a:srgbClr>
                </a:clrTo>
              </a:clrChange>
            </a:blip>
            <a:srcRect b="21764"/>
            <a:stretch>
              <a:fillRect/>
            </a:stretch>
          </p:blipFill>
          <p:spPr bwMode="auto">
            <a:xfrm>
              <a:off x="6740491" y="2925055"/>
              <a:ext cx="1535058" cy="968518"/>
            </a:xfrm>
            <a:prstGeom prst="rect">
              <a:avLst/>
            </a:prstGeom>
            <a:noFill/>
          </p:spPr>
        </p:pic>
      </p:grpSp>
      <p:grpSp>
        <p:nvGrpSpPr>
          <p:cNvPr id="17" name="Group 77"/>
          <p:cNvGrpSpPr/>
          <p:nvPr/>
        </p:nvGrpSpPr>
        <p:grpSpPr>
          <a:xfrm>
            <a:off x="6071267" y="4733502"/>
            <a:ext cx="2984536" cy="1395835"/>
            <a:chOff x="6071267" y="4733502"/>
            <a:chExt cx="2984536" cy="1395835"/>
          </a:xfrm>
        </p:grpSpPr>
        <p:sp>
          <p:nvSpPr>
            <p:cNvPr id="18" name="Rounded Rectangle 17"/>
            <p:cNvSpPr/>
            <p:nvPr/>
          </p:nvSpPr>
          <p:spPr bwMode="auto">
            <a:xfrm>
              <a:off x="6348427" y="473350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9" name="TextBox 18"/>
            <p:cNvSpPr txBox="1"/>
            <p:nvPr/>
          </p:nvSpPr>
          <p:spPr>
            <a:xfrm>
              <a:off x="6071267" y="5760005"/>
              <a:ext cx="2984536" cy="369332"/>
            </a:xfrm>
            <a:prstGeom prst="rect">
              <a:avLst/>
            </a:prstGeom>
            <a:noFill/>
          </p:spPr>
          <p:txBody>
            <a:bodyPr wrap="none" rtlCol="0">
              <a:spAutoFit/>
            </a:bodyPr>
            <a:lstStyle/>
            <a:p>
              <a:r>
                <a:rPr lang="en-US" sz="1800" b="1" dirty="0" smtClean="0">
                  <a:solidFill>
                    <a:schemeClr val="tx1"/>
                  </a:solidFill>
                  <a:latin typeface="+mn-lt"/>
                  <a:ea typeface="+mn-ea"/>
                </a:rPr>
                <a:t>Policy Driven Automation</a:t>
              </a:r>
            </a:p>
          </p:txBody>
        </p:sp>
        <p:grpSp>
          <p:nvGrpSpPr>
            <p:cNvPr id="20" name="Group 65"/>
            <p:cNvGrpSpPr>
              <a:grpSpLocks noChangeAspect="1"/>
            </p:cNvGrpSpPr>
            <p:nvPr/>
          </p:nvGrpSpPr>
          <p:grpSpPr>
            <a:xfrm>
              <a:off x="7108723" y="4832476"/>
              <a:ext cx="880874" cy="874481"/>
              <a:chOff x="7833872" y="4348268"/>
              <a:chExt cx="736869" cy="731520"/>
            </a:xfrm>
          </p:grpSpPr>
          <p:pic>
            <p:nvPicPr>
              <p:cNvPr id="21" name="Picture 2" descr="C:\Users\testuser\AppData\Local\Temp\VMwareDnD\933ccdc8\ICON_Gear_Flat_Q109_.png"/>
              <p:cNvPicPr>
                <a:picLocks noChangeAspect="1" noChangeArrowheads="1"/>
              </p:cNvPicPr>
              <p:nvPr/>
            </p:nvPicPr>
            <p:blipFill>
              <a:blip r:embed="rId6" cstate="email">
                <a:duotone>
                  <a:prstClr val="black"/>
                  <a:schemeClr val="accent4">
                    <a:tint val="45000"/>
                    <a:satMod val="400000"/>
                  </a:schemeClr>
                </a:duotone>
              </a:blip>
              <a:srcRect/>
              <a:stretch>
                <a:fillRect/>
              </a:stretch>
            </p:blipFill>
            <p:spPr bwMode="auto">
              <a:xfrm>
                <a:off x="7833872" y="4348268"/>
                <a:ext cx="736869" cy="731520"/>
              </a:xfrm>
              <a:prstGeom prst="rect">
                <a:avLst/>
              </a:prstGeom>
              <a:noFill/>
              <a:ln w="9525">
                <a:noFill/>
                <a:miter lim="800000"/>
                <a:headEnd/>
                <a:tailEnd/>
              </a:ln>
            </p:spPr>
          </p:pic>
          <p:pic>
            <p:nvPicPr>
              <p:cNvPr id="22" name="Picture 25" descr="ICON_Script_Q308"/>
              <p:cNvPicPr>
                <a:picLocks noChangeAspect="1" noChangeArrowheads="1"/>
              </p:cNvPicPr>
              <p:nvPr/>
            </p:nvPicPr>
            <p:blipFill>
              <a:blip r:embed="rId7" cstate="email">
                <a:lum/>
              </a:blip>
              <a:srcRect/>
              <a:stretch>
                <a:fillRect/>
              </a:stretch>
            </p:blipFill>
            <p:spPr bwMode="auto">
              <a:xfrm>
                <a:off x="7973706" y="4450253"/>
                <a:ext cx="457200" cy="513908"/>
              </a:xfrm>
              <a:prstGeom prst="rect">
                <a:avLst/>
              </a:prstGeom>
              <a:noFill/>
              <a:ln w="9525">
                <a:noFill/>
                <a:miter lim="800000"/>
                <a:headEnd/>
                <a:tailEnd/>
              </a:ln>
            </p:spPr>
          </p:pic>
        </p:grpSp>
      </p:grpSp>
      <p:grpSp>
        <p:nvGrpSpPr>
          <p:cNvPr id="23" name="Group 69"/>
          <p:cNvGrpSpPr/>
          <p:nvPr/>
        </p:nvGrpSpPr>
        <p:grpSpPr>
          <a:xfrm>
            <a:off x="3143251" y="900112"/>
            <a:ext cx="2386013" cy="1395835"/>
            <a:chOff x="3143251" y="900112"/>
            <a:chExt cx="2386013" cy="1395835"/>
          </a:xfrm>
        </p:grpSpPr>
        <p:sp>
          <p:nvSpPr>
            <p:cNvPr id="24" name="Rounded Rectangle 23"/>
            <p:cNvSpPr/>
            <p:nvPr/>
          </p:nvSpPr>
          <p:spPr bwMode="auto">
            <a:xfrm>
              <a:off x="3143251" y="90011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5" name="TextBox 24"/>
            <p:cNvSpPr txBox="1"/>
            <p:nvPr/>
          </p:nvSpPr>
          <p:spPr>
            <a:xfrm>
              <a:off x="3250805" y="1926615"/>
              <a:ext cx="2215095" cy="369332"/>
            </a:xfrm>
            <a:prstGeom prst="rect">
              <a:avLst/>
            </a:prstGeom>
            <a:noFill/>
          </p:spPr>
          <p:txBody>
            <a:bodyPr wrap="none" rtlCol="0">
              <a:spAutoFit/>
            </a:bodyPr>
            <a:lstStyle/>
            <a:p>
              <a:r>
                <a:rPr lang="en-US" sz="1800" b="1" dirty="0" smtClean="0">
                  <a:solidFill>
                    <a:schemeClr val="tx1"/>
                  </a:solidFill>
                  <a:latin typeface="+mn-lt"/>
                  <a:ea typeface="+mn-ea"/>
                </a:rPr>
                <a:t>Elastic App Server</a:t>
              </a:r>
            </a:p>
          </p:txBody>
        </p:sp>
        <p:pic>
          <p:nvPicPr>
            <p:cNvPr id="26" name="Picture 24" descr="ICON_OSWindows_Q308"/>
            <p:cNvPicPr>
              <a:picLocks noChangeAspect="1" noChangeArrowheads="1"/>
            </p:cNvPicPr>
            <p:nvPr/>
          </p:nvPicPr>
          <p:blipFill>
            <a:blip r:embed="rId8" cstate="email">
              <a:grayscl/>
            </a:blip>
            <a:srcRect/>
            <a:stretch>
              <a:fillRect/>
            </a:stretch>
          </p:blipFill>
          <p:spPr bwMode="auto">
            <a:xfrm rot="1204461">
              <a:off x="3907896" y="909768"/>
              <a:ext cx="921121" cy="1020119"/>
            </a:xfrm>
            <a:prstGeom prst="rect">
              <a:avLst/>
            </a:prstGeom>
            <a:noFill/>
            <a:ln w="9525">
              <a:noFill/>
              <a:miter lim="800000"/>
              <a:headEnd/>
              <a:tailEnd/>
            </a:ln>
          </p:spPr>
        </p:pic>
      </p:grpSp>
      <p:grpSp>
        <p:nvGrpSpPr>
          <p:cNvPr id="27" name="Group 70"/>
          <p:cNvGrpSpPr/>
          <p:nvPr/>
        </p:nvGrpSpPr>
        <p:grpSpPr>
          <a:xfrm>
            <a:off x="2868389" y="2838462"/>
            <a:ext cx="2941832" cy="1395835"/>
            <a:chOff x="2868389" y="2838462"/>
            <a:chExt cx="2941832" cy="1395835"/>
          </a:xfrm>
        </p:grpSpPr>
        <p:sp>
          <p:nvSpPr>
            <p:cNvPr id="28" name="Rounded Rectangle 27"/>
            <p:cNvSpPr/>
            <p:nvPr/>
          </p:nvSpPr>
          <p:spPr bwMode="auto">
            <a:xfrm>
              <a:off x="3124201" y="283846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9" name="TextBox 28"/>
            <p:cNvSpPr txBox="1"/>
            <p:nvPr/>
          </p:nvSpPr>
          <p:spPr>
            <a:xfrm>
              <a:off x="2868389" y="3864965"/>
              <a:ext cx="2941832" cy="369332"/>
            </a:xfrm>
            <a:prstGeom prst="rect">
              <a:avLst/>
            </a:prstGeom>
            <a:noFill/>
          </p:spPr>
          <p:txBody>
            <a:bodyPr wrap="none" rtlCol="0">
              <a:spAutoFit/>
            </a:bodyPr>
            <a:lstStyle/>
            <a:p>
              <a:r>
                <a:rPr lang="en-US" sz="1800" b="1" dirty="0" smtClean="0">
                  <a:solidFill>
                    <a:schemeClr val="tx1"/>
                  </a:solidFill>
                  <a:latin typeface="+mn-lt"/>
                  <a:ea typeface="+mn-ea"/>
                </a:rPr>
                <a:t>Global Data Management</a:t>
              </a:r>
            </a:p>
          </p:txBody>
        </p:sp>
        <p:pic>
          <p:nvPicPr>
            <p:cNvPr id="30" name="Picture 84" descr="data-warehouse"/>
            <p:cNvPicPr>
              <a:picLocks noChangeAspect="1" noChangeArrowheads="1"/>
            </p:cNvPicPr>
            <p:nvPr/>
          </p:nvPicPr>
          <p:blipFill>
            <a:blip r:embed="rId9" cstate="email">
              <a:clrChange>
                <a:clrFrom>
                  <a:srgbClr val="FFFFFF"/>
                </a:clrFrom>
                <a:clrTo>
                  <a:srgbClr val="FFFFFF">
                    <a:alpha val="0"/>
                  </a:srgbClr>
                </a:clrTo>
              </a:clrChange>
            </a:blip>
            <a:srcRect/>
            <a:stretch>
              <a:fillRect/>
            </a:stretch>
          </p:blipFill>
          <p:spPr bwMode="auto">
            <a:xfrm>
              <a:off x="3784987" y="2885384"/>
              <a:ext cx="1006871" cy="1020119"/>
            </a:xfrm>
            <a:prstGeom prst="rect">
              <a:avLst/>
            </a:prstGeom>
            <a:noFill/>
          </p:spPr>
        </p:pic>
      </p:grpSp>
      <p:grpSp>
        <p:nvGrpSpPr>
          <p:cNvPr id="31" name="Group 76"/>
          <p:cNvGrpSpPr/>
          <p:nvPr/>
        </p:nvGrpSpPr>
        <p:grpSpPr>
          <a:xfrm>
            <a:off x="3138489" y="4738270"/>
            <a:ext cx="2386013" cy="1395835"/>
            <a:chOff x="3138489" y="4738270"/>
            <a:chExt cx="2386013" cy="1395835"/>
          </a:xfrm>
        </p:grpSpPr>
        <p:sp>
          <p:nvSpPr>
            <p:cNvPr id="32" name="Rounded Rectangle 31"/>
            <p:cNvSpPr/>
            <p:nvPr/>
          </p:nvSpPr>
          <p:spPr bwMode="auto">
            <a:xfrm>
              <a:off x="3138489" y="4738270"/>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3" name="TextBox 32"/>
            <p:cNvSpPr txBox="1"/>
            <p:nvPr/>
          </p:nvSpPr>
          <p:spPr>
            <a:xfrm>
              <a:off x="3305871" y="5764773"/>
              <a:ext cx="2095445" cy="369332"/>
            </a:xfrm>
            <a:prstGeom prst="rect">
              <a:avLst/>
            </a:prstGeom>
            <a:noFill/>
          </p:spPr>
          <p:txBody>
            <a:bodyPr wrap="none" rtlCol="0">
              <a:spAutoFit/>
            </a:bodyPr>
            <a:lstStyle/>
            <a:p>
              <a:r>
                <a:rPr lang="en-US" sz="1800" b="1" dirty="0" smtClean="0">
                  <a:solidFill>
                    <a:schemeClr val="tx1"/>
                  </a:solidFill>
                  <a:latin typeface="+mn-lt"/>
                  <a:ea typeface="+mn-ea"/>
                </a:rPr>
                <a:t>Cloud Messaging</a:t>
              </a:r>
            </a:p>
          </p:txBody>
        </p:sp>
        <p:pic>
          <p:nvPicPr>
            <p:cNvPr id="34" name="Picture 27" descr="ICON_Cloud_Q308"/>
            <p:cNvPicPr>
              <a:picLocks noChangeAspect="1" noChangeArrowheads="1"/>
            </p:cNvPicPr>
            <p:nvPr/>
          </p:nvPicPr>
          <p:blipFill>
            <a:blip r:embed="rId10" cstate="email"/>
            <a:srcRect/>
            <a:stretch>
              <a:fillRect/>
            </a:stretch>
          </p:blipFill>
          <p:spPr bwMode="auto">
            <a:xfrm>
              <a:off x="3649138" y="4793225"/>
              <a:ext cx="1451500" cy="960366"/>
            </a:xfrm>
            <a:prstGeom prst="rect">
              <a:avLst/>
            </a:prstGeom>
            <a:noFill/>
            <a:ln w="9525">
              <a:noFill/>
              <a:miter lim="800000"/>
              <a:headEnd/>
              <a:tailEnd/>
            </a:ln>
          </p:spPr>
        </p:pic>
        <p:sp>
          <p:nvSpPr>
            <p:cNvPr id="35" name="Rectangle 34"/>
            <p:cNvSpPr/>
            <p:nvPr/>
          </p:nvSpPr>
          <p:spPr bwMode="auto">
            <a:xfrm>
              <a:off x="3914775" y="4972050"/>
              <a:ext cx="957263" cy="700088"/>
            </a:xfrm>
            <a:prstGeom prst="rect">
              <a:avLst/>
            </a:prstGeom>
            <a:blipFill>
              <a:blip r:embed="rId11" cstate="email"/>
              <a:stretch>
                <a:fillRect/>
              </a:stretch>
            </a:blipFill>
            <a:ln w="1270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36" name="Oval 35"/>
          <p:cNvSpPr/>
          <p:nvPr/>
        </p:nvSpPr>
        <p:spPr bwMode="auto">
          <a:xfrm>
            <a:off x="3080085" y="2719138"/>
            <a:ext cx="2490537" cy="1672389"/>
          </a:xfrm>
          <a:prstGeom prst="ellipse">
            <a:avLst/>
          </a:prstGeom>
          <a:noFill/>
          <a:ln w="127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58787" y="1167606"/>
            <a:ext cx="8226425" cy="452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5pPr>
            <a:lvl6pPr marL="2286000" algn="l" defTabSz="457200" rtl="0" eaLnBrk="1" latinLnBrk="0" hangingPunct="1">
              <a:defRPr kern="1200">
                <a:solidFill>
                  <a:schemeClr val="bg1"/>
                </a:solidFill>
                <a:latin typeface="Arial" charset="0"/>
                <a:ea typeface="SimSun" charset="0"/>
                <a:cs typeface="SimSun" charset="0"/>
              </a:defRPr>
            </a:lvl6pPr>
            <a:lvl7pPr marL="2743200" algn="l" defTabSz="457200" rtl="0" eaLnBrk="1" latinLnBrk="0" hangingPunct="1">
              <a:defRPr kern="1200">
                <a:solidFill>
                  <a:schemeClr val="bg1"/>
                </a:solidFill>
                <a:latin typeface="Arial" charset="0"/>
                <a:ea typeface="SimSun" charset="0"/>
                <a:cs typeface="SimSun" charset="0"/>
              </a:defRPr>
            </a:lvl7pPr>
            <a:lvl8pPr marL="3200400" algn="l" defTabSz="457200" rtl="0" eaLnBrk="1" latinLnBrk="0" hangingPunct="1">
              <a:defRPr kern="1200">
                <a:solidFill>
                  <a:schemeClr val="bg1"/>
                </a:solidFill>
                <a:latin typeface="Arial" charset="0"/>
                <a:ea typeface="SimSun" charset="0"/>
                <a:cs typeface="SimSun" charset="0"/>
              </a:defRPr>
            </a:lvl8pPr>
            <a:lvl9pPr marL="3657600" algn="l" defTabSz="457200" rtl="0" eaLnBrk="1" latinLnBrk="0" hangingPunct="1">
              <a:defRPr kern="1200">
                <a:solidFill>
                  <a:schemeClr val="bg1"/>
                </a:solidFill>
                <a:latin typeface="Arial" charset="0"/>
                <a:ea typeface="SimSun" charset="0"/>
                <a:cs typeface="SimSun" charset="0"/>
              </a:defRPr>
            </a:lvl9pPr>
          </a:lstStyle>
          <a:p>
            <a:pPr hangingPunct="1">
              <a:lnSpc>
                <a:spcPct val="102000"/>
              </a:lnSpc>
              <a:spcAft>
                <a:spcPts val="1425"/>
              </a:spcAft>
              <a:buClrTx/>
              <a:buFontTx/>
              <a:buNone/>
              <a:defRPr/>
            </a:pPr>
            <a:r>
              <a:rPr lang="en-US" sz="2400" dirty="0" smtClean="0">
                <a:solidFill>
                  <a:srgbClr val="000000"/>
                </a:solidFill>
                <a:latin typeface="Calibri" charset="0"/>
              </a:rPr>
              <a:t>The </a:t>
            </a:r>
            <a:r>
              <a:rPr lang="en-US" sz="2400" dirty="0" err="1" smtClean="0">
                <a:solidFill>
                  <a:srgbClr val="000000"/>
                </a:solidFill>
                <a:latin typeface="Calibri" charset="0"/>
              </a:rPr>
              <a:t>GemFire</a:t>
            </a:r>
            <a:r>
              <a:rPr lang="en-US" sz="2400" dirty="0" smtClean="0">
                <a:solidFill>
                  <a:srgbClr val="000000"/>
                </a:solidFill>
                <a:latin typeface="Calibri" charset="0"/>
              </a:rPr>
              <a:t> is </a:t>
            </a:r>
            <a:r>
              <a:rPr lang="en-US" sz="2400" dirty="0">
                <a:solidFill>
                  <a:srgbClr val="000000"/>
                </a:solidFill>
                <a:latin typeface="Calibri" charset="0"/>
              </a:rPr>
              <a:t>i</a:t>
            </a:r>
            <a:r>
              <a:rPr lang="en-US" sz="2400" dirty="0" smtClean="0">
                <a:solidFill>
                  <a:srgbClr val="000000"/>
                </a:solidFill>
                <a:latin typeface="Calibri" charset="0"/>
              </a:rPr>
              <a:t>n-memory distributed data management platform that pools memory across multiple processes to manage application objects and behavior.</a:t>
            </a:r>
          </a:p>
          <a:p>
            <a:pPr marL="457200" indent="-457200" hangingPunct="1">
              <a:lnSpc>
                <a:spcPct val="102000"/>
              </a:lnSpc>
              <a:spcAft>
                <a:spcPts val="1425"/>
              </a:spcAft>
              <a:buClrTx/>
              <a:buFont typeface="Arial"/>
              <a:buChar char="•"/>
              <a:defRPr/>
            </a:pPr>
            <a:r>
              <a:rPr lang="en-US" sz="2400" dirty="0" smtClean="0">
                <a:solidFill>
                  <a:srgbClr val="000000"/>
                </a:solidFill>
                <a:latin typeface="Calibri" charset="0"/>
              </a:rPr>
              <a:t>Caching</a:t>
            </a:r>
          </a:p>
          <a:p>
            <a:pPr marL="457200" indent="-457200" hangingPunct="1">
              <a:lnSpc>
                <a:spcPct val="102000"/>
              </a:lnSpc>
              <a:spcAft>
                <a:spcPts val="1425"/>
              </a:spcAft>
              <a:buClrTx/>
              <a:buFont typeface="Arial"/>
              <a:buChar char="•"/>
              <a:defRPr/>
            </a:pPr>
            <a:r>
              <a:rPr lang="en-US" sz="2400" dirty="0" smtClean="0">
                <a:solidFill>
                  <a:srgbClr val="000000"/>
                </a:solidFill>
                <a:latin typeface="Calibri" charset="0"/>
              </a:rPr>
              <a:t>Querying</a:t>
            </a:r>
          </a:p>
          <a:p>
            <a:pPr marL="457200" indent="-457200" hangingPunct="1">
              <a:lnSpc>
                <a:spcPct val="102000"/>
              </a:lnSpc>
              <a:spcAft>
                <a:spcPts val="1425"/>
              </a:spcAft>
              <a:buClrTx/>
              <a:buFont typeface="Arial"/>
              <a:buChar char="•"/>
              <a:defRPr/>
            </a:pPr>
            <a:r>
              <a:rPr lang="en-US" sz="2400" dirty="0" smtClean="0">
                <a:solidFill>
                  <a:srgbClr val="000000"/>
                </a:solidFill>
                <a:latin typeface="Calibri" charset="0"/>
              </a:rPr>
              <a:t>Transactions</a:t>
            </a:r>
          </a:p>
          <a:p>
            <a:pPr marL="457200" indent="-457200" hangingPunct="1">
              <a:lnSpc>
                <a:spcPct val="102000"/>
              </a:lnSpc>
              <a:spcAft>
                <a:spcPts val="1425"/>
              </a:spcAft>
              <a:buClrTx/>
              <a:buFont typeface="Arial"/>
              <a:buChar char="•"/>
              <a:defRPr/>
            </a:pPr>
            <a:r>
              <a:rPr lang="en-US" sz="2400" dirty="0" smtClean="0">
                <a:solidFill>
                  <a:srgbClr val="000000"/>
                </a:solidFill>
                <a:latin typeface="Calibri" charset="0"/>
              </a:rPr>
              <a:t>Event Notification</a:t>
            </a:r>
          </a:p>
          <a:p>
            <a:pPr marL="457200" indent="-457200" hangingPunct="1">
              <a:lnSpc>
                <a:spcPct val="102000"/>
              </a:lnSpc>
              <a:spcAft>
                <a:spcPts val="1425"/>
              </a:spcAft>
              <a:buClrTx/>
              <a:buFont typeface="Arial"/>
              <a:buChar char="•"/>
              <a:defRPr/>
            </a:pPr>
            <a:r>
              <a:rPr lang="en-US" sz="2400" dirty="0" smtClean="0">
                <a:solidFill>
                  <a:srgbClr val="000000"/>
                </a:solidFill>
                <a:latin typeface="Calibri" charset="0"/>
              </a:rPr>
              <a:t>Function Invocation</a:t>
            </a:r>
          </a:p>
        </p:txBody>
      </p:sp>
      <p:sp>
        <p:nvSpPr>
          <p:cNvPr id="3" name="Text Box 1"/>
          <p:cNvSpPr txBox="1">
            <a:spLocks noChangeArrowheads="1"/>
          </p:cNvSpPr>
          <p:nvPr/>
        </p:nvSpPr>
        <p:spPr bwMode="auto">
          <a:xfrm>
            <a:off x="458786" y="217714"/>
            <a:ext cx="713218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5pPr>
            <a:lvl6pPr marL="2286000" algn="l" defTabSz="457200" rtl="0" eaLnBrk="1" latinLnBrk="0" hangingPunct="1">
              <a:defRPr kern="1200">
                <a:solidFill>
                  <a:schemeClr val="bg1"/>
                </a:solidFill>
                <a:latin typeface="Arial" charset="0"/>
                <a:ea typeface="SimSun" charset="0"/>
                <a:cs typeface="SimSun" charset="0"/>
              </a:defRPr>
            </a:lvl6pPr>
            <a:lvl7pPr marL="2743200" algn="l" defTabSz="457200" rtl="0" eaLnBrk="1" latinLnBrk="0" hangingPunct="1">
              <a:defRPr kern="1200">
                <a:solidFill>
                  <a:schemeClr val="bg1"/>
                </a:solidFill>
                <a:latin typeface="Arial" charset="0"/>
                <a:ea typeface="SimSun" charset="0"/>
                <a:cs typeface="SimSun" charset="0"/>
              </a:defRPr>
            </a:lvl7pPr>
            <a:lvl8pPr marL="3200400" algn="l" defTabSz="457200" rtl="0" eaLnBrk="1" latinLnBrk="0" hangingPunct="1">
              <a:defRPr kern="1200">
                <a:solidFill>
                  <a:schemeClr val="bg1"/>
                </a:solidFill>
                <a:latin typeface="Arial" charset="0"/>
                <a:ea typeface="SimSun" charset="0"/>
                <a:cs typeface="SimSun" charset="0"/>
              </a:defRPr>
            </a:lvl8pPr>
            <a:lvl9pPr marL="3657600" algn="l" defTabSz="457200" rtl="0" eaLnBrk="1" latinLnBrk="0" hangingPunct="1">
              <a:defRPr kern="1200">
                <a:solidFill>
                  <a:schemeClr val="bg1"/>
                </a:solidFill>
                <a:latin typeface="Arial" charset="0"/>
                <a:ea typeface="SimSun" charset="0"/>
                <a:cs typeface="SimSun" charset="0"/>
              </a:defRPr>
            </a:lvl9pPr>
          </a:lstStyle>
          <a:p>
            <a:pPr algn="ctr" hangingPunct="1">
              <a:buClrTx/>
              <a:buFontTx/>
              <a:buNone/>
              <a:defRPr/>
            </a:pPr>
            <a:r>
              <a:rPr lang="en-US" sz="2200" b="1" dirty="0" err="1" smtClean="0">
                <a:solidFill>
                  <a:schemeClr val="tx2">
                    <a:lumMod val="75000"/>
                  </a:schemeClr>
                </a:solidFill>
                <a:latin typeface="+mj-lt"/>
              </a:rPr>
              <a:t>GemFire</a:t>
            </a:r>
            <a:endParaRPr lang="en-US" sz="2200" b="1" dirty="0" smtClean="0">
              <a:solidFill>
                <a:schemeClr val="tx2">
                  <a:lumMod val="75000"/>
                </a:schemeClr>
              </a:solidFill>
              <a:latin typeface="+mj-lt"/>
            </a:endParaRP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8786" y="217714"/>
            <a:ext cx="713218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SimSun" charset="0"/>
                <a:cs typeface="SimSun" charset="0"/>
              </a:defRPr>
            </a:lvl5pPr>
            <a:lvl6pPr marL="2286000" algn="l" defTabSz="457200" rtl="0" eaLnBrk="1" latinLnBrk="0" hangingPunct="1">
              <a:defRPr kern="1200">
                <a:solidFill>
                  <a:schemeClr val="bg1"/>
                </a:solidFill>
                <a:latin typeface="Arial" charset="0"/>
                <a:ea typeface="SimSun" charset="0"/>
                <a:cs typeface="SimSun" charset="0"/>
              </a:defRPr>
            </a:lvl6pPr>
            <a:lvl7pPr marL="2743200" algn="l" defTabSz="457200" rtl="0" eaLnBrk="1" latinLnBrk="0" hangingPunct="1">
              <a:defRPr kern="1200">
                <a:solidFill>
                  <a:schemeClr val="bg1"/>
                </a:solidFill>
                <a:latin typeface="Arial" charset="0"/>
                <a:ea typeface="SimSun" charset="0"/>
                <a:cs typeface="SimSun" charset="0"/>
              </a:defRPr>
            </a:lvl7pPr>
            <a:lvl8pPr marL="3200400" algn="l" defTabSz="457200" rtl="0" eaLnBrk="1" latinLnBrk="0" hangingPunct="1">
              <a:defRPr kern="1200">
                <a:solidFill>
                  <a:schemeClr val="bg1"/>
                </a:solidFill>
                <a:latin typeface="Arial" charset="0"/>
                <a:ea typeface="SimSun" charset="0"/>
                <a:cs typeface="SimSun" charset="0"/>
              </a:defRPr>
            </a:lvl8pPr>
            <a:lvl9pPr marL="3657600" algn="l" defTabSz="457200" rtl="0" eaLnBrk="1" latinLnBrk="0" hangingPunct="1">
              <a:defRPr kern="1200">
                <a:solidFill>
                  <a:schemeClr val="bg1"/>
                </a:solidFill>
                <a:latin typeface="Arial" charset="0"/>
                <a:ea typeface="SimSun" charset="0"/>
                <a:cs typeface="SimSun" charset="0"/>
              </a:defRPr>
            </a:lvl9pPr>
          </a:lstStyle>
          <a:p>
            <a:pPr algn="ctr" hangingPunct="1">
              <a:buClrTx/>
              <a:buFontTx/>
              <a:buNone/>
              <a:defRPr/>
            </a:pPr>
            <a:r>
              <a:rPr lang="en-US" sz="2200" b="1" dirty="0" err="1" smtClean="0">
                <a:solidFill>
                  <a:schemeClr val="tx2">
                    <a:lumMod val="75000"/>
                  </a:schemeClr>
                </a:solidFill>
                <a:latin typeface="+mj-lt"/>
              </a:rPr>
              <a:t>GemFire</a:t>
            </a:r>
            <a:endParaRPr lang="en-US" sz="2200" b="1" dirty="0" smtClean="0">
              <a:solidFill>
                <a:schemeClr val="tx2">
                  <a:lumMod val="75000"/>
                </a:schemeClr>
              </a:solidFill>
              <a:latin typeface="+mj-lt"/>
            </a:endParaRPr>
          </a:p>
        </p:txBody>
      </p:sp>
      <p:sp>
        <p:nvSpPr>
          <p:cNvPr id="34" name="Rectangle 8"/>
          <p:cNvSpPr>
            <a:spLocks/>
          </p:cNvSpPr>
          <p:nvPr/>
        </p:nvSpPr>
        <p:spPr bwMode="auto">
          <a:xfrm>
            <a:off x="3232596" y="825136"/>
            <a:ext cx="2820473" cy="480162"/>
          </a:xfrm>
          <a:prstGeom prst="rect">
            <a:avLst/>
          </a:prstGeom>
          <a:noFill/>
          <a:ln w="12700">
            <a:noFill/>
            <a:miter lim="800000"/>
            <a:headEnd/>
            <a:tailEnd/>
          </a:ln>
        </p:spPr>
        <p:txBody>
          <a:bodyPr lIns="38100" tIns="38100" rIns="38100" bIns="38100"/>
          <a:lstStyle/>
          <a:p>
            <a:pPr>
              <a:spcAft>
                <a:spcPts val="0"/>
              </a:spcAft>
            </a:pPr>
            <a:r>
              <a:rPr lang="en-US" sz="1800" dirty="0" smtClean="0">
                <a:solidFill>
                  <a:schemeClr val="tx1"/>
                </a:solidFill>
              </a:rPr>
              <a:t>tc Server</a:t>
            </a:r>
          </a:p>
          <a:p>
            <a:pPr>
              <a:spcAft>
                <a:spcPts val="0"/>
              </a:spcAft>
            </a:pPr>
            <a:r>
              <a:rPr lang="en-US" sz="1800" dirty="0" smtClean="0">
                <a:solidFill>
                  <a:schemeClr val="tx1"/>
                </a:solidFill>
              </a:rPr>
              <a:t>Spring Edition</a:t>
            </a:r>
            <a:endParaRPr lang="en-US" sz="1800" dirty="0">
              <a:solidFill>
                <a:schemeClr val="tx1"/>
              </a:solidFill>
            </a:endParaRPr>
          </a:p>
        </p:txBody>
      </p:sp>
      <p:pic>
        <p:nvPicPr>
          <p:cNvPr id="35" name="Picture 5" descr="C:\Users\sconnolly\Pictures\SpringSource\heartbeat.gif"/>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6777213" y="1695187"/>
            <a:ext cx="1133857" cy="914400"/>
          </a:xfrm>
          <a:prstGeom prst="rect">
            <a:avLst/>
          </a:prstGeom>
          <a:noFill/>
        </p:spPr>
      </p:pic>
      <p:sp>
        <p:nvSpPr>
          <p:cNvPr id="36" name="Freeform 10"/>
          <p:cNvSpPr>
            <a:spLocks/>
          </p:cNvSpPr>
          <p:nvPr/>
        </p:nvSpPr>
        <p:spPr bwMode="auto">
          <a:xfrm rot="10785257">
            <a:off x="5484591" y="1899681"/>
            <a:ext cx="1280160" cy="0"/>
          </a:xfrm>
          <a:custGeom>
            <a:avLst/>
            <a:gdLst>
              <a:gd name="T0" fmla="*/ 0 w 21157"/>
              <a:gd name="T1" fmla="*/ 0 h 19608"/>
              <a:gd name="T2" fmla="*/ 0 w 21157"/>
              <a:gd name="T3" fmla="*/ 0 h 19608"/>
              <a:gd name="T4" fmla="*/ 0 60000 65536"/>
              <a:gd name="T5" fmla="*/ 0 60000 65536"/>
              <a:gd name="T6" fmla="*/ 0 w 21157"/>
              <a:gd name="T7" fmla="*/ 0 h 19608"/>
              <a:gd name="T8" fmla="*/ 21157 w 21157"/>
              <a:gd name="T9" fmla="*/ 19608 h 19608"/>
            </a:gdLst>
            <a:ahLst/>
            <a:cxnLst>
              <a:cxn ang="T4">
                <a:pos x="T0" y="T1"/>
              </a:cxn>
              <a:cxn ang="T5">
                <a:pos x="T2" y="T3"/>
              </a:cxn>
            </a:cxnLst>
            <a:rect l="T6" t="T7" r="T8" b="T9"/>
            <a:pathLst>
              <a:path w="21157" h="19608">
                <a:moveTo>
                  <a:pt x="0" y="19557"/>
                </a:moveTo>
                <a:cubicBezTo>
                  <a:pt x="0" y="19557"/>
                  <a:pt x="21600" y="21600"/>
                  <a:pt x="21150" y="0"/>
                </a:cubicBezTo>
              </a:path>
            </a:pathLst>
          </a:custGeom>
          <a:noFill/>
          <a:ln w="38100">
            <a:solidFill>
              <a:schemeClr val="tx1"/>
            </a:solidFill>
            <a:prstDash val="solid"/>
            <a:miter lim="800000"/>
            <a:headEnd type="triangle"/>
            <a:tailEnd type="triangle" w="med" len="med"/>
          </a:ln>
        </p:spPr>
        <p:txBody>
          <a:bodyPr lIns="0" tIns="0" rIns="0" bIns="0"/>
          <a:lstStyle/>
          <a:p>
            <a:endParaRPr lang="en-US"/>
          </a:p>
        </p:txBody>
      </p:sp>
      <p:sp>
        <p:nvSpPr>
          <p:cNvPr id="37" name="Rectangle 8"/>
          <p:cNvSpPr>
            <a:spLocks/>
          </p:cNvSpPr>
          <p:nvPr/>
        </p:nvSpPr>
        <p:spPr bwMode="auto">
          <a:xfrm>
            <a:off x="6510767" y="2384799"/>
            <a:ext cx="1648326" cy="524277"/>
          </a:xfrm>
          <a:prstGeom prst="rect">
            <a:avLst/>
          </a:prstGeom>
          <a:noFill/>
          <a:ln w="12700">
            <a:noFill/>
            <a:miter lim="800000"/>
            <a:headEnd/>
            <a:tailEnd/>
          </a:ln>
        </p:spPr>
        <p:txBody>
          <a:bodyPr lIns="38100" tIns="38100" rIns="38100" bIns="38100"/>
          <a:lstStyle/>
          <a:p>
            <a:pPr>
              <a:spcAft>
                <a:spcPts val="0"/>
              </a:spcAft>
            </a:pPr>
            <a:r>
              <a:rPr lang="en-US" sz="1400" dirty="0" smtClean="0">
                <a:solidFill>
                  <a:schemeClr val="tx1"/>
                </a:solidFill>
              </a:rPr>
              <a:t>Trace, Monitor, Alert, Manage</a:t>
            </a:r>
            <a:endParaRPr lang="en-US" sz="1400" dirty="0">
              <a:solidFill>
                <a:schemeClr val="tx1"/>
              </a:solidFill>
            </a:endParaRPr>
          </a:p>
        </p:txBody>
      </p:sp>
      <p:sp>
        <p:nvSpPr>
          <p:cNvPr id="38" name="Rectangle 8"/>
          <p:cNvSpPr>
            <a:spLocks/>
          </p:cNvSpPr>
          <p:nvPr/>
        </p:nvSpPr>
        <p:spPr bwMode="auto">
          <a:xfrm>
            <a:off x="969434" y="833805"/>
            <a:ext cx="1683615" cy="505384"/>
          </a:xfrm>
          <a:prstGeom prst="rect">
            <a:avLst/>
          </a:prstGeom>
          <a:noFill/>
          <a:ln w="12700">
            <a:noFill/>
            <a:miter lim="800000"/>
            <a:headEnd/>
            <a:tailEnd/>
          </a:ln>
        </p:spPr>
        <p:txBody>
          <a:bodyPr lIns="38100" tIns="38100" rIns="38100" bIns="38100"/>
          <a:lstStyle/>
          <a:p>
            <a:pPr>
              <a:spcAft>
                <a:spcPts val="0"/>
              </a:spcAft>
            </a:pPr>
            <a:r>
              <a:rPr lang="en-US" sz="1800" dirty="0" smtClean="0">
                <a:solidFill>
                  <a:schemeClr val="tx1"/>
                </a:solidFill>
              </a:rPr>
              <a:t>Your Java</a:t>
            </a:r>
          </a:p>
          <a:p>
            <a:pPr>
              <a:spcAft>
                <a:spcPts val="0"/>
              </a:spcAft>
            </a:pPr>
            <a:r>
              <a:rPr lang="en-US" sz="1800" dirty="0" smtClean="0">
                <a:solidFill>
                  <a:schemeClr val="tx1"/>
                </a:solidFill>
              </a:rPr>
              <a:t>Spring App</a:t>
            </a:r>
            <a:endParaRPr lang="en-US" sz="1800" dirty="0">
              <a:solidFill>
                <a:schemeClr val="tx1"/>
              </a:solidFill>
            </a:endParaRPr>
          </a:p>
        </p:txBody>
      </p:sp>
      <p:sp>
        <p:nvSpPr>
          <p:cNvPr id="39" name="Freeform 10"/>
          <p:cNvSpPr>
            <a:spLocks/>
          </p:cNvSpPr>
          <p:nvPr/>
        </p:nvSpPr>
        <p:spPr bwMode="auto">
          <a:xfrm>
            <a:off x="2510889" y="1958837"/>
            <a:ext cx="1280160" cy="0"/>
          </a:xfrm>
          <a:custGeom>
            <a:avLst/>
            <a:gdLst>
              <a:gd name="T0" fmla="*/ 0 w 21157"/>
              <a:gd name="T1" fmla="*/ 0 h 19608"/>
              <a:gd name="T2" fmla="*/ 0 w 21157"/>
              <a:gd name="T3" fmla="*/ 0 h 19608"/>
              <a:gd name="T4" fmla="*/ 0 60000 65536"/>
              <a:gd name="T5" fmla="*/ 0 60000 65536"/>
              <a:gd name="T6" fmla="*/ 0 w 21157"/>
              <a:gd name="T7" fmla="*/ 0 h 19608"/>
              <a:gd name="T8" fmla="*/ 21157 w 21157"/>
              <a:gd name="T9" fmla="*/ 19608 h 19608"/>
            </a:gdLst>
            <a:ahLst/>
            <a:cxnLst>
              <a:cxn ang="T4">
                <a:pos x="T0" y="T1"/>
              </a:cxn>
              <a:cxn ang="T5">
                <a:pos x="T2" y="T3"/>
              </a:cxn>
            </a:cxnLst>
            <a:rect l="T6" t="T7" r="T8" b="T9"/>
            <a:pathLst>
              <a:path w="21157" h="19608">
                <a:moveTo>
                  <a:pt x="0" y="19557"/>
                </a:moveTo>
                <a:cubicBezTo>
                  <a:pt x="0" y="19557"/>
                  <a:pt x="21600" y="21600"/>
                  <a:pt x="21150" y="0"/>
                </a:cubicBezTo>
              </a:path>
            </a:pathLst>
          </a:custGeom>
          <a:noFill/>
          <a:ln w="38100">
            <a:solidFill>
              <a:srgbClr val="3E3E3E"/>
            </a:solidFill>
            <a:prstDash val="solid"/>
            <a:miter lim="800000"/>
            <a:headEnd/>
            <a:tailEnd type="triangle" w="med" len="med"/>
          </a:ln>
        </p:spPr>
        <p:txBody>
          <a:bodyPr lIns="0" tIns="0" rIns="0" bIns="0"/>
          <a:lstStyle/>
          <a:p>
            <a:endParaRPr lang="en-US"/>
          </a:p>
        </p:txBody>
      </p:sp>
      <p:sp>
        <p:nvSpPr>
          <p:cNvPr id="40" name="Rectangle 39"/>
          <p:cNvSpPr/>
          <p:nvPr/>
        </p:nvSpPr>
        <p:spPr>
          <a:xfrm>
            <a:off x="764516" y="2438307"/>
            <a:ext cx="2102755" cy="523220"/>
          </a:xfrm>
          <a:prstGeom prst="rect">
            <a:avLst/>
          </a:prstGeom>
        </p:spPr>
        <p:txBody>
          <a:bodyPr wrap="none">
            <a:spAutoFit/>
          </a:bodyPr>
          <a:lstStyle/>
          <a:p>
            <a:pPr>
              <a:spcAft>
                <a:spcPts val="0"/>
              </a:spcAft>
            </a:pPr>
            <a:r>
              <a:rPr lang="en-US" sz="1400" dirty="0" smtClean="0">
                <a:solidFill>
                  <a:schemeClr val="tx1"/>
                </a:solidFill>
              </a:rPr>
              <a:t>Built with</a:t>
            </a:r>
          </a:p>
          <a:p>
            <a:pPr>
              <a:spcAft>
                <a:spcPts val="0"/>
              </a:spcAft>
            </a:pPr>
            <a:r>
              <a:rPr lang="en-US" sz="1400" dirty="0" smtClean="0">
                <a:solidFill>
                  <a:schemeClr val="tx1"/>
                </a:solidFill>
              </a:rPr>
              <a:t>SpringSource Tool Suite</a:t>
            </a:r>
            <a:endParaRPr lang="en-US" sz="1400" dirty="0"/>
          </a:p>
        </p:txBody>
      </p:sp>
      <p:sp>
        <p:nvSpPr>
          <p:cNvPr id="41" name="Rectangle 8"/>
          <p:cNvSpPr>
            <a:spLocks/>
          </p:cNvSpPr>
          <p:nvPr/>
        </p:nvSpPr>
        <p:spPr bwMode="auto">
          <a:xfrm>
            <a:off x="3398325" y="2602444"/>
            <a:ext cx="2489015" cy="480162"/>
          </a:xfrm>
          <a:prstGeom prst="rect">
            <a:avLst/>
          </a:prstGeom>
          <a:noFill/>
          <a:ln w="12700">
            <a:noFill/>
            <a:miter lim="800000"/>
            <a:headEnd/>
            <a:tailEnd/>
          </a:ln>
        </p:spPr>
        <p:txBody>
          <a:bodyPr lIns="38100" tIns="38100" rIns="38100" bIns="38100"/>
          <a:lstStyle/>
          <a:p>
            <a:pPr>
              <a:spcAft>
                <a:spcPts val="0"/>
              </a:spcAft>
            </a:pPr>
            <a:r>
              <a:rPr lang="en-US" sz="1400" dirty="0" smtClean="0">
                <a:solidFill>
                  <a:schemeClr val="tx1"/>
                </a:solidFill>
              </a:rPr>
              <a:t>Lightweight App Runtime</a:t>
            </a:r>
          </a:p>
        </p:txBody>
      </p:sp>
      <p:sp>
        <p:nvSpPr>
          <p:cNvPr id="42" name="Rectangle 8"/>
          <p:cNvSpPr>
            <a:spLocks/>
          </p:cNvSpPr>
          <p:nvPr/>
        </p:nvSpPr>
        <p:spPr bwMode="auto">
          <a:xfrm>
            <a:off x="5922140" y="825136"/>
            <a:ext cx="2820473" cy="480162"/>
          </a:xfrm>
          <a:prstGeom prst="rect">
            <a:avLst/>
          </a:prstGeom>
          <a:noFill/>
          <a:ln w="12700">
            <a:noFill/>
            <a:miter lim="800000"/>
            <a:headEnd/>
            <a:tailEnd/>
          </a:ln>
        </p:spPr>
        <p:txBody>
          <a:bodyPr lIns="38100" tIns="38100" rIns="38100" bIns="38100"/>
          <a:lstStyle/>
          <a:p>
            <a:pPr>
              <a:spcAft>
                <a:spcPts val="0"/>
              </a:spcAft>
            </a:pPr>
            <a:r>
              <a:rPr lang="en-US" sz="1800" dirty="0" smtClean="0">
                <a:solidFill>
                  <a:schemeClr val="tx1"/>
                </a:solidFill>
              </a:rPr>
              <a:t>Hyperic &amp;</a:t>
            </a:r>
          </a:p>
          <a:p>
            <a:pPr>
              <a:spcAft>
                <a:spcPts val="0"/>
              </a:spcAft>
            </a:pPr>
            <a:r>
              <a:rPr lang="en-US" sz="1800" dirty="0" smtClean="0">
                <a:solidFill>
                  <a:schemeClr val="tx1"/>
                </a:solidFill>
              </a:rPr>
              <a:t>Spring Insight</a:t>
            </a:r>
            <a:endParaRPr lang="en-US" sz="1800" dirty="0">
              <a:solidFill>
                <a:schemeClr val="tx1"/>
              </a:solidFill>
            </a:endParaRPr>
          </a:p>
        </p:txBody>
      </p:sp>
      <p:grpSp>
        <p:nvGrpSpPr>
          <p:cNvPr id="43" name="Group 72"/>
          <p:cNvGrpSpPr/>
          <p:nvPr/>
        </p:nvGrpSpPr>
        <p:grpSpPr>
          <a:xfrm>
            <a:off x="566670" y="2850565"/>
            <a:ext cx="8319753" cy="3354904"/>
            <a:chOff x="566670" y="2850565"/>
            <a:chExt cx="8319753" cy="3354904"/>
          </a:xfrm>
        </p:grpSpPr>
        <p:sp>
          <p:nvSpPr>
            <p:cNvPr id="44" name="Rectangle 8"/>
            <p:cNvSpPr>
              <a:spLocks/>
            </p:cNvSpPr>
            <p:nvPr/>
          </p:nvSpPr>
          <p:spPr bwMode="auto">
            <a:xfrm>
              <a:off x="566670" y="3488941"/>
              <a:ext cx="2421230" cy="876994"/>
            </a:xfrm>
            <a:prstGeom prst="rect">
              <a:avLst/>
            </a:prstGeom>
            <a:noFill/>
            <a:ln w="12700">
              <a:noFill/>
              <a:miter lim="800000"/>
              <a:headEnd/>
              <a:tailEnd/>
            </a:ln>
          </p:spPr>
          <p:txBody>
            <a:bodyPr lIns="38100" tIns="38100" rIns="38100" bIns="38100" anchor="ctr" anchorCtr="1"/>
            <a:lstStyle/>
            <a:p>
              <a:pPr>
                <a:spcAft>
                  <a:spcPts val="0"/>
                </a:spcAft>
              </a:pPr>
              <a:r>
                <a:rPr lang="en-US" sz="1800" dirty="0" err="1" smtClean="0">
                  <a:solidFill>
                    <a:schemeClr val="tx1"/>
                  </a:solidFill>
                </a:rPr>
                <a:t>GemFire</a:t>
              </a:r>
              <a:r>
                <a:rPr lang="en-US" sz="1800" dirty="0" smtClean="0">
                  <a:solidFill>
                    <a:schemeClr val="tx1"/>
                  </a:solidFill>
                </a:rPr>
                <a:t> Enterprise</a:t>
              </a:r>
            </a:p>
            <a:p>
              <a:pPr>
                <a:spcBef>
                  <a:spcPts val="600"/>
                </a:spcBef>
                <a:spcAft>
                  <a:spcPts val="0"/>
                </a:spcAft>
              </a:pPr>
              <a:r>
                <a:rPr lang="en-US" sz="1400" dirty="0" smtClean="0">
                  <a:solidFill>
                    <a:schemeClr val="tx1"/>
                  </a:solidFill>
                </a:rPr>
                <a:t>Distributed Data Fabric</a:t>
              </a:r>
            </a:p>
          </p:txBody>
        </p:sp>
        <p:sp>
          <p:nvSpPr>
            <p:cNvPr id="45" name="Rectangle 8"/>
            <p:cNvSpPr>
              <a:spLocks/>
            </p:cNvSpPr>
            <p:nvPr/>
          </p:nvSpPr>
          <p:spPr bwMode="auto">
            <a:xfrm>
              <a:off x="6411532" y="3473915"/>
              <a:ext cx="2474891" cy="876994"/>
            </a:xfrm>
            <a:prstGeom prst="rect">
              <a:avLst/>
            </a:prstGeom>
            <a:noFill/>
            <a:ln w="12700">
              <a:noFill/>
              <a:miter lim="800000"/>
              <a:headEnd/>
              <a:tailEnd/>
            </a:ln>
          </p:spPr>
          <p:txBody>
            <a:bodyPr lIns="38100" tIns="38100" rIns="38100" bIns="38100" anchor="ctr" anchorCtr="0"/>
            <a:lstStyle/>
            <a:p>
              <a:pPr algn="l">
                <a:spcBef>
                  <a:spcPts val="0"/>
                </a:spcBef>
                <a:spcAft>
                  <a:spcPts val="0"/>
                </a:spcAft>
              </a:pPr>
              <a:r>
                <a:rPr lang="en-US" sz="1200" dirty="0" smtClean="0">
                  <a:solidFill>
                    <a:schemeClr val="tx1"/>
                  </a:solidFill>
                </a:rPr>
                <a:t>Session &amp; Object/Data Store, </a:t>
              </a:r>
            </a:p>
            <a:p>
              <a:pPr algn="l">
                <a:spcBef>
                  <a:spcPts val="0"/>
                </a:spcBef>
                <a:spcAft>
                  <a:spcPts val="0"/>
                </a:spcAft>
              </a:pPr>
              <a:r>
                <a:rPr lang="en-US" sz="1200" dirty="0" smtClean="0">
                  <a:solidFill>
                    <a:schemeClr val="tx1"/>
                  </a:solidFill>
                </a:rPr>
                <a:t>Geo Replication &amp; Partitioning, Active Queries &amp; Notifications, …</a:t>
              </a:r>
            </a:p>
          </p:txBody>
        </p:sp>
        <p:sp>
          <p:nvSpPr>
            <p:cNvPr id="46" name="Freeform 10"/>
            <p:cNvSpPr>
              <a:spLocks/>
            </p:cNvSpPr>
            <p:nvPr/>
          </p:nvSpPr>
          <p:spPr bwMode="auto">
            <a:xfrm rot="16200000">
              <a:off x="4453975" y="3030962"/>
              <a:ext cx="406513" cy="45719"/>
            </a:xfrm>
            <a:custGeom>
              <a:avLst/>
              <a:gdLst>
                <a:gd name="T0" fmla="*/ 0 w 21157"/>
                <a:gd name="T1" fmla="*/ 0 h 19608"/>
                <a:gd name="T2" fmla="*/ 0 w 21157"/>
                <a:gd name="T3" fmla="*/ 0 h 19608"/>
                <a:gd name="T4" fmla="*/ 0 60000 65536"/>
                <a:gd name="T5" fmla="*/ 0 60000 65536"/>
                <a:gd name="T6" fmla="*/ 0 w 21157"/>
                <a:gd name="T7" fmla="*/ 0 h 19608"/>
                <a:gd name="T8" fmla="*/ 21157 w 21157"/>
                <a:gd name="T9" fmla="*/ 19608 h 19608"/>
              </a:gdLst>
              <a:ahLst/>
              <a:cxnLst>
                <a:cxn ang="T4">
                  <a:pos x="T0" y="T1"/>
                </a:cxn>
                <a:cxn ang="T5">
                  <a:pos x="T2" y="T3"/>
                </a:cxn>
              </a:cxnLst>
              <a:rect l="T6" t="T7" r="T8" b="T9"/>
              <a:pathLst>
                <a:path w="21157" h="19608">
                  <a:moveTo>
                    <a:pt x="0" y="19557"/>
                  </a:moveTo>
                  <a:cubicBezTo>
                    <a:pt x="0" y="19557"/>
                    <a:pt x="21600" y="21600"/>
                    <a:pt x="21150" y="0"/>
                  </a:cubicBezTo>
                </a:path>
              </a:pathLst>
            </a:custGeom>
            <a:noFill/>
            <a:ln w="38100">
              <a:solidFill>
                <a:schemeClr val="tx1"/>
              </a:solidFill>
              <a:prstDash val="solid"/>
              <a:miter lim="800000"/>
              <a:headEnd type="triangle"/>
              <a:tailEnd type="triangle" w="med" len="med"/>
            </a:ln>
          </p:spPr>
          <p:txBody>
            <a:bodyPr lIns="0" tIns="0" rIns="0" bIns="0"/>
            <a:lstStyle/>
            <a:p>
              <a:endParaRPr lang="en-US"/>
            </a:p>
          </p:txBody>
        </p:sp>
        <p:pic>
          <p:nvPicPr>
            <p:cNvPr id="47" name="Picture 14" descr="ICON_Storage_3up_Q408.png"/>
            <p:cNvPicPr>
              <a:picLocks noChangeAspect="1"/>
            </p:cNvPicPr>
            <p:nvPr/>
          </p:nvPicPr>
          <p:blipFill>
            <a:blip r:embed="rId4" cstate="email"/>
            <a:srcRect/>
            <a:stretch>
              <a:fillRect/>
            </a:stretch>
          </p:blipFill>
          <p:spPr bwMode="auto">
            <a:xfrm>
              <a:off x="4190539" y="4958611"/>
              <a:ext cx="925497" cy="914400"/>
            </a:xfrm>
            <a:prstGeom prst="rect">
              <a:avLst/>
            </a:prstGeom>
            <a:noFill/>
            <a:ln w="9525">
              <a:noFill/>
              <a:miter lim="800000"/>
              <a:headEnd/>
              <a:tailEnd/>
            </a:ln>
          </p:spPr>
        </p:pic>
        <p:sp>
          <p:nvSpPr>
            <p:cNvPr id="48" name="Freeform 10"/>
            <p:cNvSpPr>
              <a:spLocks/>
            </p:cNvSpPr>
            <p:nvPr/>
          </p:nvSpPr>
          <p:spPr bwMode="auto">
            <a:xfrm rot="16200000" flipV="1">
              <a:off x="4415847" y="4720364"/>
              <a:ext cx="478474" cy="45719"/>
            </a:xfrm>
            <a:custGeom>
              <a:avLst/>
              <a:gdLst>
                <a:gd name="T0" fmla="*/ 0 w 21157"/>
                <a:gd name="T1" fmla="*/ 0 h 19608"/>
                <a:gd name="T2" fmla="*/ 0 w 21157"/>
                <a:gd name="T3" fmla="*/ 0 h 19608"/>
                <a:gd name="T4" fmla="*/ 0 60000 65536"/>
                <a:gd name="T5" fmla="*/ 0 60000 65536"/>
                <a:gd name="T6" fmla="*/ 0 w 21157"/>
                <a:gd name="T7" fmla="*/ 0 h 19608"/>
                <a:gd name="T8" fmla="*/ 21157 w 21157"/>
                <a:gd name="T9" fmla="*/ 19608 h 19608"/>
              </a:gdLst>
              <a:ahLst/>
              <a:cxnLst>
                <a:cxn ang="T4">
                  <a:pos x="T0" y="T1"/>
                </a:cxn>
                <a:cxn ang="T5">
                  <a:pos x="T2" y="T3"/>
                </a:cxn>
              </a:cxnLst>
              <a:rect l="T6" t="T7" r="T8" b="T9"/>
              <a:pathLst>
                <a:path w="21157" h="19608">
                  <a:moveTo>
                    <a:pt x="0" y="19557"/>
                  </a:moveTo>
                  <a:cubicBezTo>
                    <a:pt x="0" y="19557"/>
                    <a:pt x="21600" y="21600"/>
                    <a:pt x="21150" y="0"/>
                  </a:cubicBezTo>
                </a:path>
              </a:pathLst>
            </a:custGeom>
            <a:noFill/>
            <a:ln w="38100">
              <a:solidFill>
                <a:schemeClr val="tx1"/>
              </a:solidFill>
              <a:prstDash val="solid"/>
              <a:miter lim="800000"/>
              <a:headEnd type="triangle"/>
              <a:tailEnd type="triangle" w="med" len="med"/>
            </a:ln>
          </p:spPr>
          <p:txBody>
            <a:bodyPr lIns="0" tIns="0" rIns="0" bIns="0"/>
            <a:lstStyle/>
            <a:p>
              <a:endParaRPr lang="en-US"/>
            </a:p>
          </p:txBody>
        </p:sp>
        <p:pic>
          <p:nvPicPr>
            <p:cNvPr id="49" name="Picture 30" descr="ICON_FileFolder_yellow_Q308"/>
            <p:cNvPicPr>
              <a:picLocks noChangeAspect="1" noChangeArrowheads="1"/>
            </p:cNvPicPr>
            <p:nvPr/>
          </p:nvPicPr>
          <p:blipFill>
            <a:blip r:embed="rId5" cstate="email"/>
            <a:srcRect/>
            <a:stretch>
              <a:fillRect/>
            </a:stretch>
          </p:blipFill>
          <p:spPr bwMode="auto">
            <a:xfrm>
              <a:off x="2822771" y="5045044"/>
              <a:ext cx="733718" cy="914400"/>
            </a:xfrm>
            <a:prstGeom prst="rect">
              <a:avLst/>
            </a:prstGeom>
            <a:noFill/>
            <a:ln w="9525">
              <a:noFill/>
              <a:miter lim="800000"/>
              <a:headEnd/>
              <a:tailEnd/>
            </a:ln>
          </p:spPr>
        </p:pic>
        <p:sp>
          <p:nvSpPr>
            <p:cNvPr id="50" name="Rectangle 8"/>
            <p:cNvSpPr>
              <a:spLocks/>
            </p:cNvSpPr>
            <p:nvPr/>
          </p:nvSpPr>
          <p:spPr bwMode="auto">
            <a:xfrm>
              <a:off x="2534077" y="5895142"/>
              <a:ext cx="1339403" cy="310327"/>
            </a:xfrm>
            <a:prstGeom prst="rect">
              <a:avLst/>
            </a:prstGeom>
            <a:noFill/>
            <a:ln w="12700">
              <a:noFill/>
              <a:miter lim="800000"/>
              <a:headEnd/>
              <a:tailEnd/>
            </a:ln>
          </p:spPr>
          <p:txBody>
            <a:bodyPr lIns="38100" tIns="38100" rIns="38100" bIns="38100"/>
            <a:lstStyle/>
            <a:p>
              <a:pPr>
                <a:spcAft>
                  <a:spcPts val="0"/>
                </a:spcAft>
              </a:pPr>
              <a:r>
                <a:rPr lang="en-US" sz="1400" dirty="0" smtClean="0">
                  <a:solidFill>
                    <a:schemeClr val="tx1"/>
                  </a:solidFill>
                </a:rPr>
                <a:t>File Systems</a:t>
              </a:r>
            </a:p>
          </p:txBody>
        </p:sp>
        <p:sp>
          <p:nvSpPr>
            <p:cNvPr id="51" name="Rectangle 8"/>
            <p:cNvSpPr>
              <a:spLocks/>
            </p:cNvSpPr>
            <p:nvPr/>
          </p:nvSpPr>
          <p:spPr bwMode="auto">
            <a:xfrm>
              <a:off x="4028962" y="5895142"/>
              <a:ext cx="1339403" cy="310327"/>
            </a:xfrm>
            <a:prstGeom prst="rect">
              <a:avLst/>
            </a:prstGeom>
            <a:noFill/>
            <a:ln w="12700">
              <a:noFill/>
              <a:miter lim="800000"/>
              <a:headEnd/>
              <a:tailEnd/>
            </a:ln>
          </p:spPr>
          <p:txBody>
            <a:bodyPr lIns="38100" tIns="38100" rIns="38100" bIns="38100"/>
            <a:lstStyle/>
            <a:p>
              <a:pPr>
                <a:spcAft>
                  <a:spcPts val="0"/>
                </a:spcAft>
              </a:pPr>
              <a:r>
                <a:rPr lang="en-US" sz="1400" dirty="0" smtClean="0">
                  <a:solidFill>
                    <a:schemeClr val="tx1"/>
                  </a:solidFill>
                </a:rPr>
                <a:t>Databases</a:t>
              </a:r>
            </a:p>
          </p:txBody>
        </p:sp>
        <p:sp>
          <p:nvSpPr>
            <p:cNvPr id="52" name="Freeform 10"/>
            <p:cNvSpPr>
              <a:spLocks/>
            </p:cNvSpPr>
            <p:nvPr/>
          </p:nvSpPr>
          <p:spPr bwMode="auto">
            <a:xfrm rot="16200000">
              <a:off x="3248321" y="4730625"/>
              <a:ext cx="453655" cy="45719"/>
            </a:xfrm>
            <a:custGeom>
              <a:avLst/>
              <a:gdLst>
                <a:gd name="T0" fmla="*/ 0 w 21157"/>
                <a:gd name="T1" fmla="*/ 0 h 19608"/>
                <a:gd name="T2" fmla="*/ 0 w 21157"/>
                <a:gd name="T3" fmla="*/ 0 h 19608"/>
                <a:gd name="T4" fmla="*/ 0 60000 65536"/>
                <a:gd name="T5" fmla="*/ 0 60000 65536"/>
                <a:gd name="T6" fmla="*/ 0 w 21157"/>
                <a:gd name="T7" fmla="*/ 0 h 19608"/>
                <a:gd name="T8" fmla="*/ 21157 w 21157"/>
                <a:gd name="T9" fmla="*/ 19608 h 19608"/>
              </a:gdLst>
              <a:ahLst/>
              <a:cxnLst>
                <a:cxn ang="T4">
                  <a:pos x="T0" y="T1"/>
                </a:cxn>
                <a:cxn ang="T5">
                  <a:pos x="T2" y="T3"/>
                </a:cxn>
              </a:cxnLst>
              <a:rect l="T6" t="T7" r="T8" b="T9"/>
              <a:pathLst>
                <a:path w="21157" h="19608">
                  <a:moveTo>
                    <a:pt x="0" y="19557"/>
                  </a:moveTo>
                  <a:cubicBezTo>
                    <a:pt x="0" y="19557"/>
                    <a:pt x="21600" y="21600"/>
                    <a:pt x="21150" y="0"/>
                  </a:cubicBezTo>
                </a:path>
              </a:pathLst>
            </a:custGeom>
            <a:noFill/>
            <a:ln w="38100">
              <a:solidFill>
                <a:schemeClr val="tx1"/>
              </a:solidFill>
              <a:prstDash val="solid"/>
              <a:miter lim="800000"/>
              <a:headEnd type="triangle"/>
              <a:tailEnd type="triangle" w="med" len="med"/>
            </a:ln>
          </p:spPr>
          <p:txBody>
            <a:bodyPr lIns="0" tIns="0" rIns="0" bIns="0"/>
            <a:lstStyle/>
            <a:p>
              <a:endParaRPr lang="en-US"/>
            </a:p>
          </p:txBody>
        </p:sp>
        <p:sp>
          <p:nvSpPr>
            <p:cNvPr id="53" name="Freeform 10"/>
            <p:cNvSpPr>
              <a:spLocks/>
            </p:cNvSpPr>
            <p:nvPr/>
          </p:nvSpPr>
          <p:spPr bwMode="auto">
            <a:xfrm rot="16200000">
              <a:off x="5741525" y="4738182"/>
              <a:ext cx="438541" cy="45719"/>
            </a:xfrm>
            <a:custGeom>
              <a:avLst/>
              <a:gdLst>
                <a:gd name="T0" fmla="*/ 0 w 21157"/>
                <a:gd name="T1" fmla="*/ 0 h 19608"/>
                <a:gd name="T2" fmla="*/ 0 w 21157"/>
                <a:gd name="T3" fmla="*/ 0 h 19608"/>
                <a:gd name="T4" fmla="*/ 0 60000 65536"/>
                <a:gd name="T5" fmla="*/ 0 60000 65536"/>
                <a:gd name="T6" fmla="*/ 0 w 21157"/>
                <a:gd name="T7" fmla="*/ 0 h 19608"/>
                <a:gd name="T8" fmla="*/ 21157 w 21157"/>
                <a:gd name="T9" fmla="*/ 19608 h 19608"/>
              </a:gdLst>
              <a:ahLst/>
              <a:cxnLst>
                <a:cxn ang="T4">
                  <a:pos x="T0" y="T1"/>
                </a:cxn>
                <a:cxn ang="T5">
                  <a:pos x="T2" y="T3"/>
                </a:cxn>
              </a:cxnLst>
              <a:rect l="T6" t="T7" r="T8" b="T9"/>
              <a:pathLst>
                <a:path w="21157" h="19608">
                  <a:moveTo>
                    <a:pt x="0" y="19557"/>
                  </a:moveTo>
                  <a:cubicBezTo>
                    <a:pt x="0" y="19557"/>
                    <a:pt x="21600" y="21600"/>
                    <a:pt x="21150" y="0"/>
                  </a:cubicBezTo>
                </a:path>
              </a:pathLst>
            </a:custGeom>
            <a:noFill/>
            <a:ln w="38100">
              <a:solidFill>
                <a:schemeClr val="tx1"/>
              </a:solidFill>
              <a:prstDash val="solid"/>
              <a:miter lim="800000"/>
              <a:headEnd type="triangle"/>
              <a:tailEnd type="triangle" w="med" len="med"/>
            </a:ln>
          </p:spPr>
          <p:txBody>
            <a:bodyPr lIns="0" tIns="0" rIns="0" bIns="0"/>
            <a:lstStyle/>
            <a:p>
              <a:endParaRPr lang="en-US"/>
            </a:p>
          </p:txBody>
        </p:sp>
        <p:pic>
          <p:nvPicPr>
            <p:cNvPr id="54" name="Picture 28" descr="ICON_TapeDrive_Q308"/>
            <p:cNvPicPr>
              <a:picLocks noChangeAspect="1" noChangeArrowheads="1"/>
            </p:cNvPicPr>
            <p:nvPr/>
          </p:nvPicPr>
          <p:blipFill>
            <a:blip r:embed="rId6" cstate="email"/>
            <a:srcRect/>
            <a:stretch>
              <a:fillRect/>
            </a:stretch>
          </p:blipFill>
          <p:spPr bwMode="auto">
            <a:xfrm>
              <a:off x="5440202" y="5092942"/>
              <a:ext cx="980165" cy="731520"/>
            </a:xfrm>
            <a:prstGeom prst="rect">
              <a:avLst/>
            </a:prstGeom>
            <a:noFill/>
            <a:ln w="9525">
              <a:noFill/>
              <a:miter lim="800000"/>
              <a:headEnd/>
              <a:tailEnd/>
            </a:ln>
          </p:spPr>
        </p:pic>
        <p:sp>
          <p:nvSpPr>
            <p:cNvPr id="55" name="Rectangle 8"/>
            <p:cNvSpPr>
              <a:spLocks/>
            </p:cNvSpPr>
            <p:nvPr/>
          </p:nvSpPr>
          <p:spPr bwMode="auto">
            <a:xfrm>
              <a:off x="5316861" y="5878286"/>
              <a:ext cx="1722567" cy="323801"/>
            </a:xfrm>
            <a:prstGeom prst="rect">
              <a:avLst/>
            </a:prstGeom>
            <a:noFill/>
            <a:ln w="12700">
              <a:noFill/>
              <a:miter lim="800000"/>
              <a:headEnd/>
              <a:tailEnd/>
            </a:ln>
          </p:spPr>
          <p:txBody>
            <a:bodyPr lIns="38100" tIns="38100" rIns="38100" bIns="38100"/>
            <a:lstStyle/>
            <a:p>
              <a:pPr>
                <a:spcAft>
                  <a:spcPts val="0"/>
                </a:spcAft>
              </a:pPr>
              <a:r>
                <a:rPr lang="en-US" sz="1400" dirty="0" smtClean="0">
                  <a:solidFill>
                    <a:schemeClr val="tx1"/>
                  </a:solidFill>
                </a:rPr>
                <a:t>Other Data Systems</a:t>
              </a:r>
            </a:p>
          </p:txBody>
        </p:sp>
      </p:grpSp>
      <p:pic>
        <p:nvPicPr>
          <p:cNvPr id="56" name="Picture 2" descr="C:\Users\testuser\AppData\Local\Temp\VMwareDnD\555dc0ff\ICON_App_3D_Q408.png"/>
          <p:cNvPicPr>
            <a:picLocks noChangeAspect="1" noChangeArrowheads="1"/>
          </p:cNvPicPr>
          <p:nvPr/>
        </p:nvPicPr>
        <p:blipFill>
          <a:blip r:embed="rId7" cstate="email"/>
          <a:srcRect/>
          <a:stretch>
            <a:fillRect/>
          </a:stretch>
        </p:blipFill>
        <p:spPr bwMode="auto">
          <a:xfrm>
            <a:off x="1326855" y="1568716"/>
            <a:ext cx="948360" cy="780242"/>
          </a:xfrm>
          <a:prstGeom prst="rect">
            <a:avLst/>
          </a:prstGeom>
          <a:noFill/>
        </p:spPr>
      </p:pic>
      <p:pic>
        <p:nvPicPr>
          <p:cNvPr id="57" name="Picture 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135656" y="1516249"/>
            <a:ext cx="1014351" cy="1014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8" name="Group 70"/>
          <p:cNvGrpSpPr/>
          <p:nvPr/>
        </p:nvGrpSpPr>
        <p:grpSpPr>
          <a:xfrm>
            <a:off x="3231126" y="3294863"/>
            <a:ext cx="3159840" cy="1299167"/>
            <a:chOff x="2868389" y="2838462"/>
            <a:chExt cx="3159840" cy="1434232"/>
          </a:xfrm>
        </p:grpSpPr>
        <p:sp>
          <p:nvSpPr>
            <p:cNvPr id="59" name="Rounded Rectangle 58"/>
            <p:cNvSpPr/>
            <p:nvPr/>
          </p:nvSpPr>
          <p:spPr bwMode="auto">
            <a:xfrm>
              <a:off x="3124201" y="283846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0" name="TextBox 59"/>
            <p:cNvSpPr txBox="1"/>
            <p:nvPr/>
          </p:nvSpPr>
          <p:spPr>
            <a:xfrm>
              <a:off x="2868389" y="3864965"/>
              <a:ext cx="3159840" cy="407729"/>
            </a:xfrm>
            <a:prstGeom prst="rect">
              <a:avLst/>
            </a:prstGeom>
            <a:noFill/>
          </p:spPr>
          <p:txBody>
            <a:bodyPr wrap="none" rtlCol="0">
              <a:spAutoFit/>
            </a:bodyPr>
            <a:lstStyle/>
            <a:p>
              <a:r>
                <a:rPr lang="en-US" sz="1800" b="1" dirty="0" err="1" smtClean="0">
                  <a:solidFill>
                    <a:schemeClr val="tx1"/>
                  </a:solidFill>
                  <a:latin typeface="+mn-lt"/>
                  <a:ea typeface="+mn-ea"/>
                </a:rPr>
                <a:t>GemFire</a:t>
              </a:r>
              <a:r>
                <a:rPr lang="en-US" sz="1800" b="1" dirty="0" smtClean="0">
                  <a:solidFill>
                    <a:schemeClr val="tx1"/>
                  </a:solidFill>
                  <a:latin typeface="+mn-lt"/>
                  <a:ea typeface="+mn-ea"/>
                </a:rPr>
                <a:t> Data Management</a:t>
              </a:r>
            </a:p>
          </p:txBody>
        </p:sp>
        <p:pic>
          <p:nvPicPr>
            <p:cNvPr id="61" name="Picture 84" descr="data-warehouse"/>
            <p:cNvPicPr>
              <a:picLocks noChangeAspect="1" noChangeArrowheads="1"/>
            </p:cNvPicPr>
            <p:nvPr/>
          </p:nvPicPr>
          <p:blipFill>
            <a:blip r:embed="rId9" cstate="email">
              <a:clrChange>
                <a:clrFrom>
                  <a:srgbClr val="FFFFFF"/>
                </a:clrFrom>
                <a:clrTo>
                  <a:srgbClr val="FFFFFF">
                    <a:alpha val="0"/>
                  </a:srgbClr>
                </a:clrTo>
              </a:clrChange>
            </a:blip>
            <a:srcRect/>
            <a:stretch>
              <a:fillRect/>
            </a:stretch>
          </p:blipFill>
          <p:spPr bwMode="auto">
            <a:xfrm>
              <a:off x="3784987" y="2885384"/>
              <a:ext cx="1006871" cy="1020119"/>
            </a:xfrm>
            <a:prstGeom prst="rect">
              <a:avLst/>
            </a:prstGeom>
            <a:noFill/>
          </p:spPr>
        </p:pic>
      </p:grpSp>
    </p:spTree>
    <p:extLst>
      <p:ext uri="{BB962C8B-B14F-4D97-AF65-F5344CB8AC3E}">
        <p14:creationId xmlns:p14="http://schemas.microsoft.com/office/powerpoint/2010/main" val="239270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strVal val="#ppt_w*0.70"/>
                                          </p:val>
                                        </p:tav>
                                        <p:tav tm="100000">
                                          <p:val>
                                            <p:strVal val="#ppt_w"/>
                                          </p:val>
                                        </p:tav>
                                      </p:tavLst>
                                    </p:anim>
                                    <p:anim calcmode="lin" valueType="num">
                                      <p:cBhvr>
                                        <p:cTn id="8" dur="1000" fill="hold"/>
                                        <p:tgtEl>
                                          <p:spTgt spid="43"/>
                                        </p:tgtEl>
                                        <p:attrNameLst>
                                          <p:attrName>ppt_h</p:attrName>
                                        </p:attrNameLst>
                                      </p:cBhvr>
                                      <p:tavLst>
                                        <p:tav tm="0">
                                          <p:val>
                                            <p:strVal val="#ppt_h"/>
                                          </p:val>
                                        </p:tav>
                                        <p:tav tm="100000">
                                          <p:val>
                                            <p:strVal val="#ppt_h"/>
                                          </p:val>
                                        </p:tav>
                                      </p:tavLst>
                                    </p:anim>
                                    <p:animEffect transition="in" filter="fade">
                                      <p:cBhvr>
                                        <p:cTn id="9" dur="1000"/>
                                        <p:tgtEl>
                                          <p:spTgt spid="43"/>
                                        </p:tgtEl>
                                      </p:cBhvr>
                                    </p:animEffect>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dissolv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b="1" dirty="0">
                <a:solidFill>
                  <a:schemeClr val="tx2">
                    <a:lumMod val="75000"/>
                  </a:schemeClr>
                </a:solidFill>
                <a:ea typeface="SimSun" charset="0"/>
                <a:cs typeface="SimSun" charset="0"/>
              </a:rPr>
              <a:t>Scaling the Tiers</a:t>
            </a:r>
          </a:p>
        </p:txBody>
      </p:sp>
      <p:sp>
        <p:nvSpPr>
          <p:cNvPr id="3" name="Line 3"/>
          <p:cNvSpPr>
            <a:spLocks noChangeShapeType="1"/>
          </p:cNvSpPr>
          <p:nvPr/>
        </p:nvSpPr>
        <p:spPr bwMode="auto">
          <a:xfrm>
            <a:off x="4371975" y="1571625"/>
            <a:ext cx="0" cy="981075"/>
          </a:xfrm>
          <a:prstGeom prst="line">
            <a:avLst/>
          </a:prstGeom>
          <a:noFill/>
          <a:ln w="19050">
            <a:solidFill>
              <a:schemeClr val="tx1"/>
            </a:solidFill>
            <a:round/>
            <a:headEnd/>
            <a:tailEnd/>
          </a:ln>
          <a:effectLst/>
        </p:spPr>
        <p:txBody>
          <a:bodyPr/>
          <a:lstStyle/>
          <a:p>
            <a:endParaRPr lang="en-US"/>
          </a:p>
        </p:txBody>
      </p:sp>
      <p:sp>
        <p:nvSpPr>
          <p:cNvPr id="4" name="Line 4"/>
          <p:cNvSpPr>
            <a:spLocks noChangeShapeType="1"/>
          </p:cNvSpPr>
          <p:nvPr/>
        </p:nvSpPr>
        <p:spPr bwMode="auto">
          <a:xfrm>
            <a:off x="4410075" y="4724400"/>
            <a:ext cx="0" cy="762000"/>
          </a:xfrm>
          <a:prstGeom prst="line">
            <a:avLst/>
          </a:prstGeom>
          <a:noFill/>
          <a:ln w="19050">
            <a:solidFill>
              <a:schemeClr val="tx1"/>
            </a:solidFill>
            <a:round/>
            <a:headEnd/>
            <a:tailEnd/>
          </a:ln>
          <a:effectLst/>
        </p:spPr>
        <p:txBody>
          <a:bodyPr/>
          <a:lstStyle/>
          <a:p>
            <a:endParaRPr lang="en-US"/>
          </a:p>
        </p:txBody>
      </p:sp>
      <p:pic>
        <p:nvPicPr>
          <p:cNvPr id="5" name="Picture 5" descr="e10000"/>
          <p:cNvPicPr>
            <a:picLocks noChangeAspect="1" noChangeArrowheads="1"/>
          </p:cNvPicPr>
          <p:nvPr/>
        </p:nvPicPr>
        <p:blipFill>
          <a:blip r:embed="rId3">
            <a:clrChange>
              <a:clrFrom>
                <a:srgbClr val="F9FFFF"/>
              </a:clrFrom>
              <a:clrTo>
                <a:srgbClr val="F9FFFF">
                  <a:alpha val="0"/>
                </a:srgbClr>
              </a:clrTo>
            </a:clrChange>
          </a:blip>
          <a:srcRect/>
          <a:stretch>
            <a:fillRect/>
          </a:stretch>
        </p:blipFill>
        <p:spPr bwMode="auto">
          <a:xfrm>
            <a:off x="4014788" y="3946525"/>
            <a:ext cx="771525" cy="1112838"/>
          </a:xfrm>
          <a:prstGeom prst="rect">
            <a:avLst/>
          </a:prstGeom>
          <a:noFill/>
        </p:spPr>
      </p:pic>
      <p:pic>
        <p:nvPicPr>
          <p:cNvPr id="6" name="Picture 6" descr="HP DL385 Image"/>
          <p:cNvPicPr>
            <a:picLocks noChangeAspect="1" noChangeArrowheads="1"/>
          </p:cNvPicPr>
          <p:nvPr/>
        </p:nvPicPr>
        <p:blipFill>
          <a:blip r:embed="rId4" cstate="print">
            <a:clrChange>
              <a:clrFrom>
                <a:srgbClr val="FAF8F9"/>
              </a:clrFrom>
              <a:clrTo>
                <a:srgbClr val="FAF8F9">
                  <a:alpha val="0"/>
                </a:srgbClr>
              </a:clrTo>
            </a:clrChange>
          </a:blip>
          <a:srcRect/>
          <a:stretch>
            <a:fillRect/>
          </a:stretch>
        </p:blipFill>
        <p:spPr bwMode="auto">
          <a:xfrm>
            <a:off x="3738563" y="2838450"/>
            <a:ext cx="1220787" cy="314325"/>
          </a:xfrm>
          <a:prstGeom prst="rect">
            <a:avLst/>
          </a:prstGeom>
          <a:noFill/>
        </p:spPr>
      </p:pic>
      <p:pic>
        <p:nvPicPr>
          <p:cNvPr id="7" name="Picture 7" descr="web-serve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736975" y="2303463"/>
            <a:ext cx="1225550" cy="735012"/>
          </a:xfrm>
          <a:prstGeom prst="rect">
            <a:avLst/>
          </a:prstGeom>
          <a:noFill/>
        </p:spPr>
      </p:pic>
      <p:pic>
        <p:nvPicPr>
          <p:cNvPr id="8" name="Picture 8" descr="network switch"/>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851275" y="1203325"/>
            <a:ext cx="993775" cy="660400"/>
          </a:xfrm>
          <a:prstGeom prst="rect">
            <a:avLst/>
          </a:prstGeom>
          <a:noFill/>
        </p:spPr>
      </p:pic>
      <p:pic>
        <p:nvPicPr>
          <p:cNvPr id="9" name="Picture 9" descr="Hard Disk Head"/>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013200" y="5318125"/>
            <a:ext cx="746125" cy="647700"/>
          </a:xfrm>
          <a:prstGeom prst="rect">
            <a:avLst/>
          </a:prstGeom>
          <a:noFill/>
        </p:spPr>
      </p:pic>
      <p:sp>
        <p:nvSpPr>
          <p:cNvPr id="10" name="Line 10"/>
          <p:cNvSpPr>
            <a:spLocks noChangeShapeType="1"/>
          </p:cNvSpPr>
          <p:nvPr/>
        </p:nvSpPr>
        <p:spPr bwMode="auto">
          <a:xfrm>
            <a:off x="4371975" y="1638300"/>
            <a:ext cx="1771650" cy="914400"/>
          </a:xfrm>
          <a:prstGeom prst="line">
            <a:avLst/>
          </a:prstGeom>
          <a:noFill/>
          <a:ln w="19050">
            <a:solidFill>
              <a:schemeClr val="tx1"/>
            </a:solidFill>
            <a:round/>
            <a:headEnd/>
            <a:tailEnd/>
          </a:ln>
          <a:effectLst/>
        </p:spPr>
        <p:txBody>
          <a:bodyPr/>
          <a:lstStyle/>
          <a:p>
            <a:endParaRPr lang="en-US"/>
          </a:p>
        </p:txBody>
      </p:sp>
      <p:sp>
        <p:nvSpPr>
          <p:cNvPr id="11" name="Line 11"/>
          <p:cNvSpPr>
            <a:spLocks noChangeShapeType="1"/>
          </p:cNvSpPr>
          <p:nvPr/>
        </p:nvSpPr>
        <p:spPr bwMode="auto">
          <a:xfrm flipH="1">
            <a:off x="2714625" y="1638300"/>
            <a:ext cx="1666875" cy="914400"/>
          </a:xfrm>
          <a:prstGeom prst="line">
            <a:avLst/>
          </a:prstGeom>
          <a:noFill/>
          <a:ln w="19050">
            <a:solidFill>
              <a:schemeClr val="tx1"/>
            </a:solidFill>
            <a:round/>
            <a:headEnd/>
            <a:tailEnd/>
          </a:ln>
          <a:effectLst/>
        </p:spPr>
        <p:txBody>
          <a:bodyPr/>
          <a:lstStyle/>
          <a:p>
            <a:endParaRPr lang="en-US"/>
          </a:p>
        </p:txBody>
      </p:sp>
      <p:pic>
        <p:nvPicPr>
          <p:cNvPr id="12" name="Picture 12" descr="Hard Disk Head"/>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070225" y="5318125"/>
            <a:ext cx="746125" cy="647700"/>
          </a:xfrm>
          <a:prstGeom prst="rect">
            <a:avLst/>
          </a:prstGeom>
          <a:noFill/>
        </p:spPr>
      </p:pic>
      <p:pic>
        <p:nvPicPr>
          <p:cNvPr id="13" name="Picture 13" descr="Hard Disk Head"/>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946650" y="5318125"/>
            <a:ext cx="746125" cy="647700"/>
          </a:xfrm>
          <a:prstGeom prst="rect">
            <a:avLst/>
          </a:prstGeom>
          <a:noFill/>
        </p:spPr>
      </p:pic>
      <p:sp>
        <p:nvSpPr>
          <p:cNvPr id="14" name="Line 14"/>
          <p:cNvSpPr>
            <a:spLocks noChangeShapeType="1"/>
          </p:cNvSpPr>
          <p:nvPr/>
        </p:nvSpPr>
        <p:spPr bwMode="auto">
          <a:xfrm>
            <a:off x="3552825" y="5162550"/>
            <a:ext cx="1771650" cy="0"/>
          </a:xfrm>
          <a:prstGeom prst="line">
            <a:avLst/>
          </a:prstGeom>
          <a:noFill/>
          <a:ln w="19050">
            <a:solidFill>
              <a:schemeClr val="tx1"/>
            </a:solidFill>
            <a:round/>
            <a:headEnd/>
            <a:tailEnd/>
          </a:ln>
          <a:effectLst/>
        </p:spPr>
        <p:txBody>
          <a:bodyPr/>
          <a:lstStyle/>
          <a:p>
            <a:endParaRPr lang="en-US"/>
          </a:p>
        </p:txBody>
      </p:sp>
      <p:sp>
        <p:nvSpPr>
          <p:cNvPr id="15" name="Line 15"/>
          <p:cNvSpPr>
            <a:spLocks noChangeShapeType="1"/>
          </p:cNvSpPr>
          <p:nvPr/>
        </p:nvSpPr>
        <p:spPr bwMode="auto">
          <a:xfrm>
            <a:off x="3556000" y="5159375"/>
            <a:ext cx="0" cy="327025"/>
          </a:xfrm>
          <a:prstGeom prst="line">
            <a:avLst/>
          </a:prstGeom>
          <a:noFill/>
          <a:ln w="19050">
            <a:solidFill>
              <a:schemeClr val="tx1"/>
            </a:solidFill>
            <a:round/>
            <a:headEnd/>
            <a:tailEnd/>
          </a:ln>
          <a:effectLst/>
        </p:spPr>
        <p:txBody>
          <a:bodyPr/>
          <a:lstStyle/>
          <a:p>
            <a:endParaRPr lang="en-US"/>
          </a:p>
        </p:txBody>
      </p:sp>
      <p:sp>
        <p:nvSpPr>
          <p:cNvPr id="16" name="Line 16"/>
          <p:cNvSpPr>
            <a:spLocks noChangeShapeType="1"/>
          </p:cNvSpPr>
          <p:nvPr/>
        </p:nvSpPr>
        <p:spPr bwMode="auto">
          <a:xfrm>
            <a:off x="5321300" y="5159375"/>
            <a:ext cx="0" cy="327025"/>
          </a:xfrm>
          <a:prstGeom prst="line">
            <a:avLst/>
          </a:prstGeom>
          <a:noFill/>
          <a:ln w="19050">
            <a:solidFill>
              <a:schemeClr val="tx1"/>
            </a:solidFill>
            <a:round/>
            <a:headEnd/>
            <a:tailEnd/>
          </a:ln>
          <a:effectLst/>
        </p:spPr>
        <p:txBody>
          <a:bodyPr/>
          <a:lstStyle/>
          <a:p>
            <a:endParaRPr lang="en-US"/>
          </a:p>
        </p:txBody>
      </p:sp>
      <p:pic>
        <p:nvPicPr>
          <p:cNvPr id="17" name="Picture 17" descr="HP DL385 Image"/>
          <p:cNvPicPr>
            <a:picLocks noChangeAspect="1" noChangeArrowheads="1"/>
          </p:cNvPicPr>
          <p:nvPr/>
        </p:nvPicPr>
        <p:blipFill>
          <a:blip r:embed="rId4" cstate="print">
            <a:clrChange>
              <a:clrFrom>
                <a:srgbClr val="FAF8F9"/>
              </a:clrFrom>
              <a:clrTo>
                <a:srgbClr val="FAF8F9">
                  <a:alpha val="0"/>
                </a:srgbClr>
              </a:clrTo>
            </a:clrChange>
          </a:blip>
          <a:srcRect/>
          <a:stretch>
            <a:fillRect/>
          </a:stretch>
        </p:blipFill>
        <p:spPr bwMode="auto">
          <a:xfrm>
            <a:off x="2071688" y="2838450"/>
            <a:ext cx="1220787" cy="314325"/>
          </a:xfrm>
          <a:prstGeom prst="rect">
            <a:avLst/>
          </a:prstGeom>
          <a:noFill/>
        </p:spPr>
      </p:pic>
      <p:pic>
        <p:nvPicPr>
          <p:cNvPr id="18" name="Picture 18" descr="web-serve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070100" y="2303463"/>
            <a:ext cx="1225550" cy="735012"/>
          </a:xfrm>
          <a:prstGeom prst="rect">
            <a:avLst/>
          </a:prstGeom>
          <a:noFill/>
        </p:spPr>
      </p:pic>
      <p:pic>
        <p:nvPicPr>
          <p:cNvPr id="19" name="Picture 19" descr="vmware_rings"/>
          <p:cNvPicPr>
            <a:picLocks noChangeAspect="1" noChangeArrowheads="1"/>
          </p:cNvPicPr>
          <p:nvPr/>
        </p:nvPicPr>
        <p:blipFill>
          <a:blip r:embed="rId8"/>
          <a:srcRect/>
          <a:stretch>
            <a:fillRect/>
          </a:stretch>
        </p:blipFill>
        <p:spPr bwMode="auto">
          <a:xfrm>
            <a:off x="4551363" y="2798763"/>
            <a:ext cx="506412" cy="506412"/>
          </a:xfrm>
          <a:prstGeom prst="rect">
            <a:avLst/>
          </a:prstGeom>
          <a:noFill/>
        </p:spPr>
      </p:pic>
      <p:grpSp>
        <p:nvGrpSpPr>
          <p:cNvPr id="20" name="Group 20"/>
          <p:cNvGrpSpPr>
            <a:grpSpLocks/>
          </p:cNvGrpSpPr>
          <p:nvPr/>
        </p:nvGrpSpPr>
        <p:grpSpPr bwMode="auto">
          <a:xfrm>
            <a:off x="5489575" y="2303463"/>
            <a:ext cx="1397000" cy="1001712"/>
            <a:chOff x="3458" y="1451"/>
            <a:chExt cx="880" cy="631"/>
          </a:xfrm>
        </p:grpSpPr>
        <p:pic>
          <p:nvPicPr>
            <p:cNvPr id="21" name="Picture 21" descr="HP DL385 Image"/>
            <p:cNvPicPr>
              <a:picLocks noChangeAspect="1" noChangeArrowheads="1"/>
            </p:cNvPicPr>
            <p:nvPr/>
          </p:nvPicPr>
          <p:blipFill>
            <a:blip r:embed="rId4" cstate="print">
              <a:clrChange>
                <a:clrFrom>
                  <a:srgbClr val="FAF8F9"/>
                </a:clrFrom>
                <a:clrTo>
                  <a:srgbClr val="FAF8F9">
                    <a:alpha val="0"/>
                  </a:srgbClr>
                </a:clrTo>
              </a:clrChange>
            </a:blip>
            <a:srcRect/>
            <a:stretch>
              <a:fillRect/>
            </a:stretch>
          </p:blipFill>
          <p:spPr bwMode="auto">
            <a:xfrm>
              <a:off x="3459" y="1788"/>
              <a:ext cx="769" cy="198"/>
            </a:xfrm>
            <a:prstGeom prst="rect">
              <a:avLst/>
            </a:prstGeom>
            <a:noFill/>
          </p:spPr>
        </p:pic>
        <p:pic>
          <p:nvPicPr>
            <p:cNvPr id="22" name="Picture 22" descr="web-serve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458" y="1451"/>
              <a:ext cx="772" cy="463"/>
            </a:xfrm>
            <a:prstGeom prst="rect">
              <a:avLst/>
            </a:prstGeom>
            <a:noFill/>
          </p:spPr>
        </p:pic>
        <p:pic>
          <p:nvPicPr>
            <p:cNvPr id="23" name="Picture 23" descr="vmware_rings"/>
            <p:cNvPicPr>
              <a:picLocks noChangeAspect="1" noChangeArrowheads="1"/>
            </p:cNvPicPr>
            <p:nvPr/>
          </p:nvPicPr>
          <p:blipFill>
            <a:blip r:embed="rId8"/>
            <a:srcRect/>
            <a:stretch>
              <a:fillRect/>
            </a:stretch>
          </p:blipFill>
          <p:spPr bwMode="auto">
            <a:xfrm>
              <a:off x="4019" y="1763"/>
              <a:ext cx="319" cy="319"/>
            </a:xfrm>
            <a:prstGeom prst="rect">
              <a:avLst/>
            </a:prstGeom>
            <a:noFill/>
          </p:spPr>
        </p:pic>
      </p:grpSp>
      <p:pic>
        <p:nvPicPr>
          <p:cNvPr id="24" name="Picture 24" descr="vmware_rings"/>
          <p:cNvPicPr>
            <a:picLocks noChangeAspect="1" noChangeArrowheads="1"/>
          </p:cNvPicPr>
          <p:nvPr/>
        </p:nvPicPr>
        <p:blipFill>
          <a:blip r:embed="rId8"/>
          <a:srcRect/>
          <a:stretch>
            <a:fillRect/>
          </a:stretch>
        </p:blipFill>
        <p:spPr bwMode="auto">
          <a:xfrm>
            <a:off x="3513138" y="5570538"/>
            <a:ext cx="354012" cy="354012"/>
          </a:xfrm>
          <a:prstGeom prst="rect">
            <a:avLst/>
          </a:prstGeom>
          <a:noFill/>
        </p:spPr>
      </p:pic>
      <p:pic>
        <p:nvPicPr>
          <p:cNvPr id="25" name="Picture 25" descr="vmware_rings"/>
          <p:cNvPicPr>
            <a:picLocks noChangeAspect="1" noChangeArrowheads="1"/>
          </p:cNvPicPr>
          <p:nvPr/>
        </p:nvPicPr>
        <p:blipFill>
          <a:blip r:embed="rId8"/>
          <a:srcRect/>
          <a:stretch>
            <a:fillRect/>
          </a:stretch>
        </p:blipFill>
        <p:spPr bwMode="auto">
          <a:xfrm>
            <a:off x="4437063" y="5570538"/>
            <a:ext cx="354012" cy="354012"/>
          </a:xfrm>
          <a:prstGeom prst="rect">
            <a:avLst/>
          </a:prstGeom>
          <a:noFill/>
        </p:spPr>
      </p:pic>
      <p:pic>
        <p:nvPicPr>
          <p:cNvPr id="26" name="Picture 26" descr="vmware_rings"/>
          <p:cNvPicPr>
            <a:picLocks noChangeAspect="1" noChangeArrowheads="1"/>
          </p:cNvPicPr>
          <p:nvPr/>
        </p:nvPicPr>
        <p:blipFill>
          <a:blip r:embed="rId8"/>
          <a:srcRect/>
          <a:stretch>
            <a:fillRect/>
          </a:stretch>
        </p:blipFill>
        <p:spPr bwMode="auto">
          <a:xfrm>
            <a:off x="5341938" y="5570538"/>
            <a:ext cx="354012" cy="354012"/>
          </a:xfrm>
          <a:prstGeom prst="rect">
            <a:avLst/>
          </a:prstGeom>
          <a:noFill/>
        </p:spPr>
      </p:pic>
      <p:grpSp>
        <p:nvGrpSpPr>
          <p:cNvPr id="27" name="Group 27"/>
          <p:cNvGrpSpPr>
            <a:grpSpLocks/>
          </p:cNvGrpSpPr>
          <p:nvPr/>
        </p:nvGrpSpPr>
        <p:grpSpPr bwMode="auto">
          <a:xfrm>
            <a:off x="7575550" y="2303463"/>
            <a:ext cx="1397000" cy="1001712"/>
            <a:chOff x="3458" y="1451"/>
            <a:chExt cx="880" cy="631"/>
          </a:xfrm>
        </p:grpSpPr>
        <p:pic>
          <p:nvPicPr>
            <p:cNvPr id="28" name="Picture 28" descr="HP DL385 Image"/>
            <p:cNvPicPr>
              <a:picLocks noChangeAspect="1" noChangeArrowheads="1"/>
            </p:cNvPicPr>
            <p:nvPr/>
          </p:nvPicPr>
          <p:blipFill>
            <a:blip r:embed="rId4" cstate="print">
              <a:clrChange>
                <a:clrFrom>
                  <a:srgbClr val="FAF8F9"/>
                </a:clrFrom>
                <a:clrTo>
                  <a:srgbClr val="FAF8F9">
                    <a:alpha val="0"/>
                  </a:srgbClr>
                </a:clrTo>
              </a:clrChange>
            </a:blip>
            <a:srcRect/>
            <a:stretch>
              <a:fillRect/>
            </a:stretch>
          </p:blipFill>
          <p:spPr bwMode="auto">
            <a:xfrm>
              <a:off x="3459" y="1788"/>
              <a:ext cx="769" cy="198"/>
            </a:xfrm>
            <a:prstGeom prst="rect">
              <a:avLst/>
            </a:prstGeom>
            <a:noFill/>
          </p:spPr>
        </p:pic>
        <p:pic>
          <p:nvPicPr>
            <p:cNvPr id="29" name="Picture 29" descr="web-serve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458" y="1451"/>
              <a:ext cx="772" cy="463"/>
            </a:xfrm>
            <a:prstGeom prst="rect">
              <a:avLst/>
            </a:prstGeom>
            <a:noFill/>
          </p:spPr>
        </p:pic>
        <p:pic>
          <p:nvPicPr>
            <p:cNvPr id="30" name="Picture 30" descr="vmware_rings"/>
            <p:cNvPicPr>
              <a:picLocks noChangeAspect="1" noChangeArrowheads="1"/>
            </p:cNvPicPr>
            <p:nvPr/>
          </p:nvPicPr>
          <p:blipFill>
            <a:blip r:embed="rId8"/>
            <a:srcRect/>
            <a:stretch>
              <a:fillRect/>
            </a:stretch>
          </p:blipFill>
          <p:spPr bwMode="auto">
            <a:xfrm>
              <a:off x="4019" y="1763"/>
              <a:ext cx="319" cy="319"/>
            </a:xfrm>
            <a:prstGeom prst="rect">
              <a:avLst/>
            </a:prstGeom>
            <a:noFill/>
          </p:spPr>
        </p:pic>
      </p:grpSp>
      <p:grpSp>
        <p:nvGrpSpPr>
          <p:cNvPr id="31" name="Group 31"/>
          <p:cNvGrpSpPr>
            <a:grpSpLocks/>
          </p:cNvGrpSpPr>
          <p:nvPr/>
        </p:nvGrpSpPr>
        <p:grpSpPr bwMode="auto">
          <a:xfrm>
            <a:off x="6677025" y="2419350"/>
            <a:ext cx="1066800" cy="104775"/>
            <a:chOff x="4152" y="2112"/>
            <a:chExt cx="672" cy="66"/>
          </a:xfrm>
        </p:grpSpPr>
        <p:sp>
          <p:nvSpPr>
            <p:cNvPr id="32" name="Line 32"/>
            <p:cNvSpPr>
              <a:spLocks noChangeShapeType="1"/>
            </p:cNvSpPr>
            <p:nvPr/>
          </p:nvSpPr>
          <p:spPr bwMode="auto">
            <a:xfrm>
              <a:off x="4152" y="2178"/>
              <a:ext cx="672" cy="0"/>
            </a:xfrm>
            <a:prstGeom prst="line">
              <a:avLst/>
            </a:prstGeom>
            <a:noFill/>
            <a:ln w="28575">
              <a:solidFill>
                <a:schemeClr val="tx1"/>
              </a:solidFill>
              <a:round/>
              <a:headEnd/>
              <a:tailEnd type="triangle" w="med" len="med"/>
            </a:ln>
            <a:effectLst/>
          </p:spPr>
          <p:txBody>
            <a:bodyPr/>
            <a:lstStyle/>
            <a:p>
              <a:endParaRPr lang="en-US"/>
            </a:p>
          </p:txBody>
        </p:sp>
        <p:sp>
          <p:nvSpPr>
            <p:cNvPr id="33" name="Line 33"/>
            <p:cNvSpPr>
              <a:spLocks noChangeShapeType="1"/>
            </p:cNvSpPr>
            <p:nvPr/>
          </p:nvSpPr>
          <p:spPr bwMode="auto">
            <a:xfrm>
              <a:off x="4152" y="2112"/>
              <a:ext cx="672" cy="0"/>
            </a:xfrm>
            <a:prstGeom prst="line">
              <a:avLst/>
            </a:prstGeom>
            <a:noFill/>
            <a:ln w="28575">
              <a:solidFill>
                <a:schemeClr val="tx1"/>
              </a:solidFill>
              <a:round/>
              <a:headEnd type="triangle" w="med" len="med"/>
              <a:tailEnd/>
            </a:ln>
            <a:effectLst/>
          </p:spPr>
          <p:txBody>
            <a:bodyPr/>
            <a:lstStyle/>
            <a:p>
              <a:endParaRPr lang="en-US"/>
            </a:p>
          </p:txBody>
        </p:sp>
      </p:grpSp>
      <p:sp>
        <p:nvSpPr>
          <p:cNvPr id="34" name="Text Box 34"/>
          <p:cNvSpPr txBox="1">
            <a:spLocks noChangeArrowheads="1"/>
          </p:cNvSpPr>
          <p:nvPr/>
        </p:nvSpPr>
        <p:spPr bwMode="auto">
          <a:xfrm>
            <a:off x="6203950" y="1584325"/>
            <a:ext cx="2035175"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lnSpc>
                <a:spcPct val="100000"/>
              </a:lnSpc>
              <a:spcBef>
                <a:spcPct val="0"/>
              </a:spcBef>
              <a:buClrTx/>
              <a:buSzTx/>
              <a:buFontTx/>
              <a:buNone/>
            </a:pPr>
            <a:r>
              <a:rPr lang="en-US" sz="1200">
                <a:solidFill>
                  <a:schemeClr val="tx1"/>
                </a:solidFill>
                <a:ea typeface="ＭＳ Ｐゴシック" pitchFamily="34" charset="-128"/>
              </a:rPr>
              <a:t>Add/remove web/application servers</a:t>
            </a:r>
          </a:p>
        </p:txBody>
      </p:sp>
      <p:sp>
        <p:nvSpPr>
          <p:cNvPr id="35" name="Text Box 35"/>
          <p:cNvSpPr txBox="1">
            <a:spLocks noChangeArrowheads="1"/>
          </p:cNvSpPr>
          <p:nvPr/>
        </p:nvSpPr>
        <p:spPr bwMode="auto">
          <a:xfrm>
            <a:off x="688975" y="3954463"/>
            <a:ext cx="3324225" cy="8255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l" eaLnBrk="1" hangingPunct="1">
              <a:lnSpc>
                <a:spcPct val="100000"/>
              </a:lnSpc>
              <a:spcBef>
                <a:spcPct val="0"/>
              </a:spcBef>
              <a:buClrTx/>
              <a:buSzTx/>
              <a:buFontTx/>
              <a:buNone/>
            </a:pPr>
            <a:r>
              <a:rPr lang="en-US" sz="1600">
                <a:solidFill>
                  <a:srgbClr val="0095D3"/>
                </a:solidFill>
                <a:ea typeface="ＭＳ Ｐゴシック" pitchFamily="34" charset="-128"/>
              </a:rPr>
              <a:t>The database only grows by moving the VM to a larger machine</a:t>
            </a:r>
          </a:p>
        </p:txBody>
      </p:sp>
      <p:pic>
        <p:nvPicPr>
          <p:cNvPr id="36" name="Picture 36" descr="check mark"/>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27000" y="795338"/>
            <a:ext cx="503238" cy="436562"/>
          </a:xfrm>
          <a:prstGeom prst="rect">
            <a:avLst/>
          </a:prstGeom>
          <a:noFill/>
        </p:spPr>
      </p:pic>
      <p:sp>
        <p:nvSpPr>
          <p:cNvPr id="37" name="Text Box 37"/>
          <p:cNvSpPr txBox="1">
            <a:spLocks noChangeArrowheads="1"/>
          </p:cNvSpPr>
          <p:nvPr/>
        </p:nvSpPr>
        <p:spPr bwMode="auto">
          <a:xfrm>
            <a:off x="450850" y="1020763"/>
            <a:ext cx="3324225" cy="10699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l" eaLnBrk="1" hangingPunct="1">
              <a:lnSpc>
                <a:spcPct val="100000"/>
              </a:lnSpc>
              <a:spcBef>
                <a:spcPct val="0"/>
              </a:spcBef>
              <a:buClrTx/>
              <a:buSzTx/>
              <a:buFontTx/>
              <a:buNone/>
            </a:pPr>
            <a:r>
              <a:rPr lang="en-US" sz="1600">
                <a:solidFill>
                  <a:srgbClr val="0095D3"/>
                </a:solidFill>
                <a:ea typeface="ＭＳ Ｐゴシック" pitchFamily="34" charset="-128"/>
              </a:rPr>
              <a:t>The web and application tiers can be easily combined and virtualized. Nodes can be added or removed on the fly.</a:t>
            </a:r>
          </a:p>
        </p:txBody>
      </p:sp>
      <p:pic>
        <p:nvPicPr>
          <p:cNvPr id="38" name="Picture 38" descr="check mark"/>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27000" y="5081588"/>
            <a:ext cx="503238" cy="436562"/>
          </a:xfrm>
          <a:prstGeom prst="rect">
            <a:avLst/>
          </a:prstGeom>
          <a:noFill/>
        </p:spPr>
      </p:pic>
      <p:sp>
        <p:nvSpPr>
          <p:cNvPr id="39" name="Text Box 39"/>
          <p:cNvSpPr txBox="1">
            <a:spLocks noChangeArrowheads="1"/>
          </p:cNvSpPr>
          <p:nvPr/>
        </p:nvSpPr>
        <p:spPr bwMode="auto">
          <a:xfrm>
            <a:off x="431800" y="5345113"/>
            <a:ext cx="2752725" cy="8255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l" eaLnBrk="1" hangingPunct="1">
              <a:lnSpc>
                <a:spcPct val="100000"/>
              </a:lnSpc>
              <a:spcBef>
                <a:spcPct val="0"/>
              </a:spcBef>
              <a:buClrTx/>
              <a:buSzTx/>
              <a:buFontTx/>
              <a:buNone/>
            </a:pPr>
            <a:r>
              <a:rPr lang="en-US" sz="1600">
                <a:solidFill>
                  <a:srgbClr val="0095D3"/>
                </a:solidFill>
                <a:ea typeface="ＭＳ Ｐゴシック" pitchFamily="34" charset="-128"/>
              </a:rPr>
              <a:t>The disk systems can be virtualized and can grow on demand</a:t>
            </a:r>
          </a:p>
        </p:txBody>
      </p:sp>
      <p:pic>
        <p:nvPicPr>
          <p:cNvPr id="40" name="Picture 40" descr="xmark"/>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317500" y="3657600"/>
            <a:ext cx="487363" cy="466725"/>
          </a:xfrm>
          <a:prstGeom prst="rect">
            <a:avLst/>
          </a:prstGeom>
          <a:noFill/>
        </p:spPr>
      </p:pic>
      <p:pic>
        <p:nvPicPr>
          <p:cNvPr id="41" name="Picture 41" descr="e10000"/>
          <p:cNvPicPr>
            <a:picLocks noChangeAspect="1" noChangeArrowheads="1"/>
          </p:cNvPicPr>
          <p:nvPr/>
        </p:nvPicPr>
        <p:blipFill>
          <a:blip r:embed="rId3">
            <a:clrChange>
              <a:clrFrom>
                <a:srgbClr val="F9FFFF"/>
              </a:clrFrom>
              <a:clrTo>
                <a:srgbClr val="F9FFFF">
                  <a:alpha val="0"/>
                </a:srgbClr>
              </a:clrTo>
            </a:clrChange>
          </a:blip>
          <a:srcRect/>
          <a:stretch>
            <a:fillRect/>
          </a:stretch>
        </p:blipFill>
        <p:spPr bwMode="auto">
          <a:xfrm>
            <a:off x="7624763" y="3671888"/>
            <a:ext cx="1100137" cy="1587500"/>
          </a:xfrm>
          <a:prstGeom prst="rect">
            <a:avLst/>
          </a:prstGeom>
          <a:noFill/>
        </p:spPr>
      </p:pic>
      <p:pic>
        <p:nvPicPr>
          <p:cNvPr id="42" name="Picture 42" descr="vmware_rings"/>
          <p:cNvPicPr>
            <a:picLocks noChangeAspect="1" noChangeArrowheads="1"/>
          </p:cNvPicPr>
          <p:nvPr/>
        </p:nvPicPr>
        <p:blipFill>
          <a:blip r:embed="rId8"/>
          <a:srcRect/>
          <a:stretch>
            <a:fillRect/>
          </a:stretch>
        </p:blipFill>
        <p:spPr bwMode="auto">
          <a:xfrm>
            <a:off x="8247063" y="4484688"/>
            <a:ext cx="506412" cy="506412"/>
          </a:xfrm>
          <a:prstGeom prst="rect">
            <a:avLst/>
          </a:prstGeom>
          <a:noFill/>
        </p:spPr>
      </p:pic>
      <p:sp>
        <p:nvSpPr>
          <p:cNvPr id="43" name="Line 43"/>
          <p:cNvSpPr>
            <a:spLocks noChangeShapeType="1"/>
          </p:cNvSpPr>
          <p:nvPr/>
        </p:nvSpPr>
        <p:spPr bwMode="auto">
          <a:xfrm>
            <a:off x="4800600" y="4552950"/>
            <a:ext cx="2838450" cy="0"/>
          </a:xfrm>
          <a:prstGeom prst="line">
            <a:avLst/>
          </a:prstGeom>
          <a:noFill/>
          <a:ln w="28575">
            <a:solidFill>
              <a:schemeClr val="tx1"/>
            </a:solidFill>
            <a:round/>
            <a:headEnd/>
            <a:tailEnd type="triangle" w="med" len="med"/>
          </a:ln>
          <a:effectLst/>
        </p:spPr>
        <p:txBody>
          <a:bodyPr/>
          <a:lstStyle/>
          <a:p>
            <a:endParaRPr lang="en-US"/>
          </a:p>
        </p:txBody>
      </p:sp>
      <p:pic>
        <p:nvPicPr>
          <p:cNvPr id="44" name="Picture 44" descr="vmware_rings"/>
          <p:cNvPicPr>
            <a:picLocks noChangeAspect="1" noChangeArrowheads="1"/>
          </p:cNvPicPr>
          <p:nvPr/>
        </p:nvPicPr>
        <p:blipFill>
          <a:blip r:embed="rId8"/>
          <a:srcRect/>
          <a:stretch>
            <a:fillRect/>
          </a:stretch>
        </p:blipFill>
        <p:spPr bwMode="auto">
          <a:xfrm>
            <a:off x="4370388" y="4465638"/>
            <a:ext cx="506412" cy="506412"/>
          </a:xfrm>
          <a:prstGeom prst="rect">
            <a:avLst/>
          </a:prstGeom>
          <a:noFill/>
        </p:spPr>
      </p:pic>
      <p:sp>
        <p:nvSpPr>
          <p:cNvPr id="45" name="Line 45"/>
          <p:cNvSpPr>
            <a:spLocks noChangeShapeType="1"/>
          </p:cNvSpPr>
          <p:nvPr/>
        </p:nvSpPr>
        <p:spPr bwMode="auto">
          <a:xfrm>
            <a:off x="4371975" y="3095625"/>
            <a:ext cx="0" cy="876300"/>
          </a:xfrm>
          <a:prstGeom prst="line">
            <a:avLst/>
          </a:prstGeom>
          <a:noFill/>
          <a:ln w="19050">
            <a:solidFill>
              <a:schemeClr val="tx1"/>
            </a:solidFill>
            <a:round/>
            <a:headEnd/>
            <a:tailEnd/>
          </a:ln>
          <a:effectLst/>
        </p:spPr>
        <p:txBody>
          <a:bodyPr/>
          <a:lstStyle/>
          <a:p>
            <a:endParaRPr lang="en-US"/>
          </a:p>
        </p:txBody>
      </p:sp>
      <p:sp>
        <p:nvSpPr>
          <p:cNvPr id="46" name="Line 46"/>
          <p:cNvSpPr>
            <a:spLocks noChangeShapeType="1"/>
          </p:cNvSpPr>
          <p:nvPr/>
        </p:nvSpPr>
        <p:spPr bwMode="auto">
          <a:xfrm>
            <a:off x="2676525" y="3095625"/>
            <a:ext cx="1687513" cy="866775"/>
          </a:xfrm>
          <a:prstGeom prst="line">
            <a:avLst/>
          </a:prstGeom>
          <a:noFill/>
          <a:ln w="9525">
            <a:solidFill>
              <a:schemeClr val="tx1"/>
            </a:solidFill>
            <a:round/>
            <a:headEnd/>
            <a:tailEnd/>
          </a:ln>
          <a:effectLst>
            <a:prstShdw prst="shdw17" dist="17961" dir="2700000">
              <a:schemeClr val="tx1">
                <a:gamma/>
                <a:shade val="60000"/>
                <a:invGamma/>
              </a:schemeClr>
            </a:prstShdw>
          </a:effectLst>
        </p:spPr>
        <p:txBody>
          <a:bodyPr/>
          <a:lstStyle/>
          <a:p>
            <a:endParaRPr lang="en-US"/>
          </a:p>
        </p:txBody>
      </p:sp>
      <p:pic>
        <p:nvPicPr>
          <p:cNvPr id="47" name="Picture 47" descr="vmware_rings"/>
          <p:cNvPicPr>
            <a:picLocks noChangeAspect="1" noChangeArrowheads="1"/>
          </p:cNvPicPr>
          <p:nvPr/>
        </p:nvPicPr>
        <p:blipFill>
          <a:blip r:embed="rId8"/>
          <a:srcRect/>
          <a:stretch>
            <a:fillRect/>
          </a:stretch>
        </p:blipFill>
        <p:spPr bwMode="auto">
          <a:xfrm>
            <a:off x="2884488" y="2798763"/>
            <a:ext cx="506412" cy="506412"/>
          </a:xfrm>
          <a:prstGeom prst="rect">
            <a:avLst/>
          </a:prstGeom>
          <a:noFill/>
        </p:spPr>
      </p:pic>
      <p:sp>
        <p:nvSpPr>
          <p:cNvPr id="48" name="Line 48"/>
          <p:cNvSpPr>
            <a:spLocks noChangeShapeType="1"/>
          </p:cNvSpPr>
          <p:nvPr/>
        </p:nvSpPr>
        <p:spPr bwMode="auto">
          <a:xfrm flipH="1">
            <a:off x="4362450" y="3095625"/>
            <a:ext cx="1733550" cy="866775"/>
          </a:xfrm>
          <a:prstGeom prst="line">
            <a:avLst/>
          </a:prstGeom>
          <a:noFill/>
          <a:ln w="19050">
            <a:solidFill>
              <a:schemeClr val="tx1"/>
            </a:solidFill>
            <a:round/>
            <a:headEnd/>
            <a:tailEnd/>
          </a:ln>
          <a:effectLst/>
        </p:spPr>
        <p:txBody>
          <a:bodyPr/>
          <a:lstStyle/>
          <a:p>
            <a:endParaRPr lang="en-US"/>
          </a:p>
        </p:txBody>
      </p:sp>
      <p:sp>
        <p:nvSpPr>
          <p:cNvPr id="49" name="Text Box 49"/>
          <p:cNvSpPr txBox="1">
            <a:spLocks noChangeArrowheads="1"/>
          </p:cNvSpPr>
          <p:nvPr/>
        </p:nvSpPr>
        <p:spPr bwMode="auto">
          <a:xfrm>
            <a:off x="1331913" y="2584450"/>
            <a:ext cx="596900" cy="207963"/>
          </a:xfrm>
          <a:prstGeom prst="rect">
            <a:avLst/>
          </a:prstGeom>
          <a:noFill/>
          <a:ln w="9525" algn="ctr">
            <a:noFill/>
            <a:miter lim="800000"/>
            <a:headEnd/>
            <a:tailEnd/>
          </a:ln>
          <a:effectLst/>
        </p:spPr>
        <p:txBody>
          <a:bodyPr wrap="none">
            <a:spAutoFit/>
          </a:bodyP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1"/>
                </a:solidFill>
              </a:rPr>
              <a:t>Web Tier</a:t>
            </a:r>
          </a:p>
        </p:txBody>
      </p:sp>
      <p:sp>
        <p:nvSpPr>
          <p:cNvPr id="50" name="Text Box 50"/>
          <p:cNvSpPr txBox="1">
            <a:spLocks noChangeArrowheads="1"/>
          </p:cNvSpPr>
          <p:nvPr/>
        </p:nvSpPr>
        <p:spPr bwMode="auto">
          <a:xfrm>
            <a:off x="1185863" y="2870200"/>
            <a:ext cx="887412" cy="207963"/>
          </a:xfrm>
          <a:prstGeom prst="rect">
            <a:avLst/>
          </a:prstGeom>
          <a:noFill/>
          <a:ln w="9525" algn="ctr">
            <a:noFill/>
            <a:miter lim="800000"/>
            <a:headEnd/>
            <a:tailEnd/>
          </a:ln>
          <a:effectLst/>
        </p:spPr>
        <p:txBody>
          <a:bodyPr wrap="none">
            <a:spAutoFit/>
          </a:bodyP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Application Tier</a:t>
            </a:r>
          </a:p>
        </p:txBody>
      </p:sp>
      <p:sp>
        <p:nvSpPr>
          <p:cNvPr id="51" name="Text Box 51"/>
          <p:cNvSpPr txBox="1">
            <a:spLocks noChangeArrowheads="1"/>
          </p:cNvSpPr>
          <p:nvPr/>
        </p:nvSpPr>
        <p:spPr bwMode="auto">
          <a:xfrm>
            <a:off x="4921250" y="4003675"/>
            <a:ext cx="825500" cy="207963"/>
          </a:xfrm>
          <a:prstGeom prst="rect">
            <a:avLst/>
          </a:prstGeom>
          <a:noFill/>
          <a:ln w="9525" algn="ctr">
            <a:noFill/>
            <a:miter lim="800000"/>
            <a:headEnd/>
            <a:tailEnd/>
          </a:ln>
          <a:effectLst/>
        </p:spPr>
        <p:txBody>
          <a:bodyPr wrap="none">
            <a:spAutoFit/>
          </a:bodyP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Database Tier</a:t>
            </a:r>
          </a:p>
        </p:txBody>
      </p:sp>
      <p:sp>
        <p:nvSpPr>
          <p:cNvPr id="52" name="Text Box 52"/>
          <p:cNvSpPr txBox="1">
            <a:spLocks noChangeArrowheads="1"/>
          </p:cNvSpPr>
          <p:nvPr/>
        </p:nvSpPr>
        <p:spPr bwMode="auto">
          <a:xfrm>
            <a:off x="5905500" y="5470525"/>
            <a:ext cx="746125" cy="207963"/>
          </a:xfrm>
          <a:prstGeom prst="rect">
            <a:avLst/>
          </a:prstGeom>
          <a:noFill/>
          <a:ln w="9525" algn="ctr">
            <a:noFill/>
            <a:miter lim="800000"/>
            <a:headEnd/>
            <a:tailEnd/>
          </a:ln>
          <a:effectLst/>
        </p:spPr>
        <p:txBody>
          <a:bodyPr wrap="none">
            <a:spAutoFit/>
          </a:bodyP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Storage Tier</a:t>
            </a:r>
          </a:p>
        </p:txBody>
      </p:sp>
      <p:sp>
        <p:nvSpPr>
          <p:cNvPr id="53" name="Text Box 53"/>
          <p:cNvSpPr txBox="1">
            <a:spLocks noChangeArrowheads="1"/>
          </p:cNvSpPr>
          <p:nvPr/>
        </p:nvSpPr>
        <p:spPr bwMode="auto">
          <a:xfrm>
            <a:off x="4838700" y="1384300"/>
            <a:ext cx="844550" cy="207963"/>
          </a:xfrm>
          <a:prstGeom prst="rect">
            <a:avLst/>
          </a:prstGeom>
          <a:noFill/>
          <a:ln w="9525" algn="ctr">
            <a:noFill/>
            <a:miter lim="800000"/>
            <a:headEnd/>
            <a:tailEnd/>
          </a:ln>
          <a:effectLst/>
        </p:spPr>
        <p:txBody>
          <a:bodyPr wrap="none">
            <a:spAutoFit/>
          </a:bodyP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Load Balancer</a:t>
            </a: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smtClean="0">
                <a:solidFill>
                  <a:schemeClr val="tx2">
                    <a:lumMod val="50000"/>
                  </a:schemeClr>
                </a:solidFill>
              </a:rPr>
              <a:t>Legacy Database Clustering Strategies</a:t>
            </a:r>
            <a:endParaRPr lang="en-US" sz="2200" dirty="0">
              <a:solidFill>
                <a:schemeClr val="tx2">
                  <a:lumMod val="50000"/>
                </a:schemeClr>
              </a:solidFill>
            </a:endParaRPr>
          </a:p>
        </p:txBody>
      </p:sp>
      <p:sp>
        <p:nvSpPr>
          <p:cNvPr id="3" name="Text Box 3"/>
          <p:cNvSpPr txBox="1">
            <a:spLocks noChangeArrowheads="1"/>
          </p:cNvSpPr>
          <p:nvPr/>
        </p:nvSpPr>
        <p:spPr bwMode="auto">
          <a:xfrm>
            <a:off x="4518025" y="1536700"/>
            <a:ext cx="4451350" cy="1233488"/>
          </a:xfrm>
          <a:prstGeom prst="rect">
            <a:avLst/>
          </a:prstGeom>
          <a:noFill/>
          <a:ln w="9525" algn="ctr">
            <a:noFill/>
            <a:miter lim="800000"/>
            <a:headEnd/>
            <a:tailEnd/>
          </a:ln>
          <a:effectLst/>
        </p:spPr>
        <p:txBody>
          <a:bodyPr>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3333CC"/>
                </a:solidFill>
              </a:rPr>
              <a:t>Statically Partitioned</a:t>
            </a:r>
          </a:p>
          <a:p>
            <a:pPr marL="342900" lvl="1" indent="-57150" algn="l">
              <a:buFont typeface="Arial" pitchFamily="34" charset="0"/>
              <a:buChar cha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3333CC"/>
                </a:solidFill>
              </a:rPr>
              <a:t>Failure of Server A will double workload on Server B</a:t>
            </a:r>
          </a:p>
          <a:p>
            <a:pPr marL="342900" lvl="1" indent="-57150" algn="l">
              <a:buFont typeface="Arial" pitchFamily="34" charset="0"/>
              <a:buChar cha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3333CC"/>
                </a:solidFill>
              </a:rPr>
              <a:t>Failure of Server A and Server B makes some data unavailable</a:t>
            </a:r>
          </a:p>
          <a:p>
            <a:pPr marL="342900" lvl="1" indent="-57150" algn="l">
              <a:buFont typeface="Arial" pitchFamily="34" charset="0"/>
              <a:buChar cha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3333CC"/>
                </a:solidFill>
              </a:rPr>
              <a:t>Rebalancing requires taking database offline</a:t>
            </a:r>
          </a:p>
        </p:txBody>
      </p:sp>
      <p:grpSp>
        <p:nvGrpSpPr>
          <p:cNvPr id="4" name="Group 4"/>
          <p:cNvGrpSpPr>
            <a:grpSpLocks/>
          </p:cNvGrpSpPr>
          <p:nvPr/>
        </p:nvGrpSpPr>
        <p:grpSpPr bwMode="auto">
          <a:xfrm>
            <a:off x="447675" y="1241425"/>
            <a:ext cx="3995738" cy="2320925"/>
            <a:chOff x="282" y="602"/>
            <a:chExt cx="2517" cy="1462"/>
          </a:xfrm>
        </p:grpSpPr>
        <p:grpSp>
          <p:nvGrpSpPr>
            <p:cNvPr id="5" name="Group 5"/>
            <p:cNvGrpSpPr>
              <a:grpSpLocks/>
            </p:cNvGrpSpPr>
            <p:nvPr/>
          </p:nvGrpSpPr>
          <p:grpSpPr bwMode="auto">
            <a:xfrm>
              <a:off x="282" y="782"/>
              <a:ext cx="2517" cy="1282"/>
              <a:chOff x="282" y="782"/>
              <a:chExt cx="2517" cy="1282"/>
            </a:xfrm>
          </p:grpSpPr>
          <p:grpSp>
            <p:nvGrpSpPr>
              <p:cNvPr id="10" name="Group 6"/>
              <p:cNvGrpSpPr>
                <a:grpSpLocks/>
              </p:cNvGrpSpPr>
              <p:nvPr/>
            </p:nvGrpSpPr>
            <p:grpSpPr bwMode="auto">
              <a:xfrm>
                <a:off x="431" y="782"/>
                <a:ext cx="426" cy="1236"/>
                <a:chOff x="431" y="782"/>
                <a:chExt cx="426" cy="1236"/>
              </a:xfrm>
            </p:grpSpPr>
            <p:pic>
              <p:nvPicPr>
                <p:cNvPr id="38" name="Picture 7" descr="z890"/>
                <p:cNvPicPr>
                  <a:picLocks noChangeAspect="1" noChangeArrowheads="1"/>
                </p:cNvPicPr>
                <p:nvPr/>
              </p:nvPicPr>
              <p:blipFill>
                <a:blip r:embed="rId2" cstate="print"/>
                <a:srcRect/>
                <a:stretch>
                  <a:fillRect/>
                </a:stretch>
              </p:blipFill>
              <p:spPr bwMode="auto">
                <a:xfrm>
                  <a:off x="431" y="782"/>
                  <a:ext cx="426" cy="667"/>
                </a:xfrm>
                <a:prstGeom prst="rect">
                  <a:avLst/>
                </a:prstGeom>
                <a:noFill/>
              </p:spPr>
            </p:pic>
            <p:pic>
              <p:nvPicPr>
                <p:cNvPr id="39" name="Picture 8" descr="Hard Disk Head"/>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45" y="1673"/>
                  <a:ext cx="398" cy="345"/>
                </a:xfrm>
                <a:prstGeom prst="rect">
                  <a:avLst/>
                </a:prstGeom>
                <a:noFill/>
              </p:spPr>
            </p:pic>
          </p:grpSp>
          <p:grpSp>
            <p:nvGrpSpPr>
              <p:cNvPr id="11" name="Group 9"/>
              <p:cNvGrpSpPr>
                <a:grpSpLocks/>
              </p:cNvGrpSpPr>
              <p:nvPr/>
            </p:nvGrpSpPr>
            <p:grpSpPr bwMode="auto">
              <a:xfrm>
                <a:off x="1045" y="782"/>
                <a:ext cx="426" cy="1236"/>
                <a:chOff x="575" y="1214"/>
                <a:chExt cx="426" cy="1236"/>
              </a:xfrm>
            </p:grpSpPr>
            <p:pic>
              <p:nvPicPr>
                <p:cNvPr id="36" name="Picture 10" descr="z890"/>
                <p:cNvPicPr>
                  <a:picLocks noChangeAspect="1" noChangeArrowheads="1"/>
                </p:cNvPicPr>
                <p:nvPr/>
              </p:nvPicPr>
              <p:blipFill>
                <a:blip r:embed="rId2" cstate="print"/>
                <a:srcRect/>
                <a:stretch>
                  <a:fillRect/>
                </a:stretch>
              </p:blipFill>
              <p:spPr bwMode="auto">
                <a:xfrm>
                  <a:off x="575" y="1214"/>
                  <a:ext cx="426" cy="667"/>
                </a:xfrm>
                <a:prstGeom prst="rect">
                  <a:avLst/>
                </a:prstGeom>
                <a:noFill/>
              </p:spPr>
            </p:pic>
            <p:pic>
              <p:nvPicPr>
                <p:cNvPr id="37" name="Picture 11" descr="Hard Disk Head"/>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89" y="2105"/>
                  <a:ext cx="398" cy="345"/>
                </a:xfrm>
                <a:prstGeom prst="rect">
                  <a:avLst/>
                </a:prstGeom>
                <a:noFill/>
              </p:spPr>
            </p:pic>
          </p:grpSp>
          <p:grpSp>
            <p:nvGrpSpPr>
              <p:cNvPr id="12" name="Group 12"/>
              <p:cNvGrpSpPr>
                <a:grpSpLocks/>
              </p:cNvGrpSpPr>
              <p:nvPr/>
            </p:nvGrpSpPr>
            <p:grpSpPr bwMode="auto">
              <a:xfrm>
                <a:off x="1659" y="782"/>
                <a:ext cx="426" cy="1236"/>
                <a:chOff x="575" y="1214"/>
                <a:chExt cx="426" cy="1236"/>
              </a:xfrm>
            </p:grpSpPr>
            <p:pic>
              <p:nvPicPr>
                <p:cNvPr id="34" name="Picture 13" descr="z890"/>
                <p:cNvPicPr>
                  <a:picLocks noChangeAspect="1" noChangeArrowheads="1"/>
                </p:cNvPicPr>
                <p:nvPr/>
              </p:nvPicPr>
              <p:blipFill>
                <a:blip r:embed="rId2" cstate="print"/>
                <a:srcRect/>
                <a:stretch>
                  <a:fillRect/>
                </a:stretch>
              </p:blipFill>
              <p:spPr bwMode="auto">
                <a:xfrm>
                  <a:off x="575" y="1214"/>
                  <a:ext cx="426" cy="667"/>
                </a:xfrm>
                <a:prstGeom prst="rect">
                  <a:avLst/>
                </a:prstGeom>
                <a:noFill/>
              </p:spPr>
            </p:pic>
            <p:pic>
              <p:nvPicPr>
                <p:cNvPr id="35" name="Picture 14" descr="Hard Disk Head"/>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89" y="2105"/>
                  <a:ext cx="398" cy="345"/>
                </a:xfrm>
                <a:prstGeom prst="rect">
                  <a:avLst/>
                </a:prstGeom>
                <a:noFill/>
              </p:spPr>
            </p:pic>
          </p:grpSp>
          <p:grpSp>
            <p:nvGrpSpPr>
              <p:cNvPr id="13" name="Group 15"/>
              <p:cNvGrpSpPr>
                <a:grpSpLocks/>
              </p:cNvGrpSpPr>
              <p:nvPr/>
            </p:nvGrpSpPr>
            <p:grpSpPr bwMode="auto">
              <a:xfrm>
                <a:off x="2273" y="782"/>
                <a:ext cx="426" cy="1236"/>
                <a:chOff x="575" y="1214"/>
                <a:chExt cx="426" cy="1236"/>
              </a:xfrm>
            </p:grpSpPr>
            <p:pic>
              <p:nvPicPr>
                <p:cNvPr id="32" name="Picture 16" descr="z890"/>
                <p:cNvPicPr>
                  <a:picLocks noChangeAspect="1" noChangeArrowheads="1"/>
                </p:cNvPicPr>
                <p:nvPr/>
              </p:nvPicPr>
              <p:blipFill>
                <a:blip r:embed="rId2" cstate="print"/>
                <a:srcRect/>
                <a:stretch>
                  <a:fillRect/>
                </a:stretch>
              </p:blipFill>
              <p:spPr bwMode="auto">
                <a:xfrm>
                  <a:off x="575" y="1214"/>
                  <a:ext cx="426" cy="667"/>
                </a:xfrm>
                <a:prstGeom prst="rect">
                  <a:avLst/>
                </a:prstGeom>
                <a:noFill/>
              </p:spPr>
            </p:pic>
            <p:pic>
              <p:nvPicPr>
                <p:cNvPr id="33" name="Picture 17" descr="Hard Disk Head"/>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89" y="2105"/>
                  <a:ext cx="398" cy="345"/>
                </a:xfrm>
                <a:prstGeom prst="rect">
                  <a:avLst/>
                </a:prstGeom>
                <a:noFill/>
              </p:spPr>
            </p:pic>
          </p:grpSp>
          <p:sp>
            <p:nvSpPr>
              <p:cNvPr id="14" name="Line 18"/>
              <p:cNvSpPr>
                <a:spLocks noChangeShapeType="1"/>
              </p:cNvSpPr>
              <p:nvPr/>
            </p:nvSpPr>
            <p:spPr bwMode="auto">
              <a:xfrm>
                <a:off x="642" y="1440"/>
                <a:ext cx="0" cy="246"/>
              </a:xfrm>
              <a:prstGeom prst="line">
                <a:avLst/>
              </a:prstGeom>
              <a:noFill/>
              <a:ln w="28575">
                <a:solidFill>
                  <a:schemeClr val="tx1"/>
                </a:solidFill>
                <a:round/>
                <a:headEnd/>
                <a:tailEnd/>
              </a:ln>
              <a:effectLst/>
            </p:spPr>
            <p:txBody>
              <a:bodyPr/>
              <a:lstStyle/>
              <a:p>
                <a:endParaRPr lang="en-US"/>
              </a:p>
            </p:txBody>
          </p:sp>
          <p:sp>
            <p:nvSpPr>
              <p:cNvPr id="15" name="Line 19"/>
              <p:cNvSpPr>
                <a:spLocks noChangeShapeType="1"/>
              </p:cNvSpPr>
              <p:nvPr/>
            </p:nvSpPr>
            <p:spPr bwMode="auto">
              <a:xfrm>
                <a:off x="1254" y="1440"/>
                <a:ext cx="0" cy="246"/>
              </a:xfrm>
              <a:prstGeom prst="line">
                <a:avLst/>
              </a:prstGeom>
              <a:noFill/>
              <a:ln w="28575">
                <a:solidFill>
                  <a:schemeClr val="tx1"/>
                </a:solidFill>
                <a:round/>
                <a:headEnd/>
                <a:tailEnd/>
              </a:ln>
              <a:effectLst/>
            </p:spPr>
            <p:txBody>
              <a:bodyPr/>
              <a:lstStyle/>
              <a:p>
                <a:endParaRPr lang="en-US"/>
              </a:p>
            </p:txBody>
          </p:sp>
          <p:sp>
            <p:nvSpPr>
              <p:cNvPr id="16" name="Line 20"/>
              <p:cNvSpPr>
                <a:spLocks noChangeShapeType="1"/>
              </p:cNvSpPr>
              <p:nvPr/>
            </p:nvSpPr>
            <p:spPr bwMode="auto">
              <a:xfrm>
                <a:off x="1872" y="1440"/>
                <a:ext cx="0" cy="246"/>
              </a:xfrm>
              <a:prstGeom prst="line">
                <a:avLst/>
              </a:prstGeom>
              <a:noFill/>
              <a:ln w="28575">
                <a:solidFill>
                  <a:schemeClr val="tx1"/>
                </a:solidFill>
                <a:round/>
                <a:headEnd/>
                <a:tailEnd/>
              </a:ln>
              <a:effectLst/>
            </p:spPr>
            <p:txBody>
              <a:bodyPr/>
              <a:lstStyle/>
              <a:p>
                <a:endParaRPr lang="en-US"/>
              </a:p>
            </p:txBody>
          </p:sp>
          <p:sp>
            <p:nvSpPr>
              <p:cNvPr id="17" name="Line 21"/>
              <p:cNvSpPr>
                <a:spLocks noChangeShapeType="1"/>
              </p:cNvSpPr>
              <p:nvPr/>
            </p:nvSpPr>
            <p:spPr bwMode="auto">
              <a:xfrm>
                <a:off x="2478" y="1440"/>
                <a:ext cx="0" cy="246"/>
              </a:xfrm>
              <a:prstGeom prst="line">
                <a:avLst/>
              </a:prstGeom>
              <a:noFill/>
              <a:ln w="28575">
                <a:solidFill>
                  <a:schemeClr val="tx1"/>
                </a:solidFill>
                <a:round/>
                <a:headEnd/>
                <a:tailEnd/>
              </a:ln>
              <a:effectLst/>
            </p:spPr>
            <p:txBody>
              <a:bodyPr/>
              <a:lstStyle/>
              <a:p>
                <a:endParaRPr lang="en-US"/>
              </a:p>
            </p:txBody>
          </p:sp>
          <p:grpSp>
            <p:nvGrpSpPr>
              <p:cNvPr id="18" name="Group 22"/>
              <p:cNvGrpSpPr>
                <a:grpSpLocks/>
              </p:cNvGrpSpPr>
              <p:nvPr/>
            </p:nvGrpSpPr>
            <p:grpSpPr bwMode="auto">
              <a:xfrm>
                <a:off x="795" y="1434"/>
                <a:ext cx="327" cy="394"/>
                <a:chOff x="939" y="1866"/>
                <a:chExt cx="327" cy="394"/>
              </a:xfrm>
            </p:grpSpPr>
            <p:sp>
              <p:nvSpPr>
                <p:cNvPr id="30" name="Line 23"/>
                <p:cNvSpPr>
                  <a:spLocks noChangeShapeType="1"/>
                </p:cNvSpPr>
                <p:nvPr/>
              </p:nvSpPr>
              <p:spPr bwMode="auto">
                <a:xfrm flipH="1">
                  <a:off x="1038" y="1866"/>
                  <a:ext cx="228" cy="394"/>
                </a:xfrm>
                <a:prstGeom prst="line">
                  <a:avLst/>
                </a:prstGeom>
                <a:noFill/>
                <a:ln w="19050">
                  <a:solidFill>
                    <a:schemeClr val="bg2"/>
                  </a:solidFill>
                  <a:prstDash val="dash"/>
                  <a:round/>
                  <a:headEnd/>
                  <a:tailEnd/>
                </a:ln>
                <a:effectLst/>
              </p:spPr>
              <p:txBody>
                <a:bodyPr/>
                <a:lstStyle/>
                <a:p>
                  <a:endParaRPr lang="en-US"/>
                </a:p>
              </p:txBody>
            </p:sp>
            <p:sp>
              <p:nvSpPr>
                <p:cNvPr id="31" name="Line 24"/>
                <p:cNvSpPr>
                  <a:spLocks noChangeShapeType="1"/>
                </p:cNvSpPr>
                <p:nvPr/>
              </p:nvSpPr>
              <p:spPr bwMode="auto">
                <a:xfrm flipH="1">
                  <a:off x="939" y="2259"/>
                  <a:ext cx="102" cy="0"/>
                </a:xfrm>
                <a:prstGeom prst="line">
                  <a:avLst/>
                </a:prstGeom>
                <a:noFill/>
                <a:ln w="19050">
                  <a:solidFill>
                    <a:srgbClr val="808080"/>
                  </a:solidFill>
                  <a:prstDash val="dash"/>
                  <a:round/>
                  <a:headEnd/>
                  <a:tailEnd/>
                </a:ln>
                <a:effectLst/>
              </p:spPr>
              <p:txBody>
                <a:bodyPr/>
                <a:lstStyle/>
                <a:p>
                  <a:endParaRPr lang="en-US"/>
                </a:p>
              </p:txBody>
            </p:sp>
          </p:grpSp>
          <p:grpSp>
            <p:nvGrpSpPr>
              <p:cNvPr id="19" name="Group 25"/>
              <p:cNvGrpSpPr>
                <a:grpSpLocks/>
              </p:cNvGrpSpPr>
              <p:nvPr/>
            </p:nvGrpSpPr>
            <p:grpSpPr bwMode="auto">
              <a:xfrm>
                <a:off x="1419" y="1434"/>
                <a:ext cx="327" cy="394"/>
                <a:chOff x="939" y="1866"/>
                <a:chExt cx="327" cy="394"/>
              </a:xfrm>
            </p:grpSpPr>
            <p:sp>
              <p:nvSpPr>
                <p:cNvPr id="28" name="Line 26"/>
                <p:cNvSpPr>
                  <a:spLocks noChangeShapeType="1"/>
                </p:cNvSpPr>
                <p:nvPr/>
              </p:nvSpPr>
              <p:spPr bwMode="auto">
                <a:xfrm flipH="1">
                  <a:off x="1038" y="1866"/>
                  <a:ext cx="228" cy="394"/>
                </a:xfrm>
                <a:prstGeom prst="line">
                  <a:avLst/>
                </a:prstGeom>
                <a:noFill/>
                <a:ln w="19050">
                  <a:solidFill>
                    <a:schemeClr val="bg2"/>
                  </a:solidFill>
                  <a:prstDash val="dash"/>
                  <a:round/>
                  <a:headEnd/>
                  <a:tailEnd/>
                </a:ln>
                <a:effectLst/>
              </p:spPr>
              <p:txBody>
                <a:bodyPr/>
                <a:lstStyle/>
                <a:p>
                  <a:endParaRPr lang="en-US"/>
                </a:p>
              </p:txBody>
            </p:sp>
            <p:sp>
              <p:nvSpPr>
                <p:cNvPr id="29" name="Line 27"/>
                <p:cNvSpPr>
                  <a:spLocks noChangeShapeType="1"/>
                </p:cNvSpPr>
                <p:nvPr/>
              </p:nvSpPr>
              <p:spPr bwMode="auto">
                <a:xfrm flipH="1">
                  <a:off x="939" y="2259"/>
                  <a:ext cx="102" cy="0"/>
                </a:xfrm>
                <a:prstGeom prst="line">
                  <a:avLst/>
                </a:prstGeom>
                <a:noFill/>
                <a:ln w="19050">
                  <a:solidFill>
                    <a:srgbClr val="808080"/>
                  </a:solidFill>
                  <a:prstDash val="dash"/>
                  <a:round/>
                  <a:headEnd/>
                  <a:tailEnd/>
                </a:ln>
                <a:effectLst/>
              </p:spPr>
              <p:txBody>
                <a:bodyPr/>
                <a:lstStyle/>
                <a:p>
                  <a:endParaRPr lang="en-US"/>
                </a:p>
              </p:txBody>
            </p:sp>
          </p:grpSp>
          <p:grpSp>
            <p:nvGrpSpPr>
              <p:cNvPr id="20" name="Group 28"/>
              <p:cNvGrpSpPr>
                <a:grpSpLocks/>
              </p:cNvGrpSpPr>
              <p:nvPr/>
            </p:nvGrpSpPr>
            <p:grpSpPr bwMode="auto">
              <a:xfrm>
                <a:off x="2034" y="1434"/>
                <a:ext cx="327" cy="394"/>
                <a:chOff x="939" y="1866"/>
                <a:chExt cx="327" cy="394"/>
              </a:xfrm>
            </p:grpSpPr>
            <p:sp>
              <p:nvSpPr>
                <p:cNvPr id="26" name="Line 29"/>
                <p:cNvSpPr>
                  <a:spLocks noChangeShapeType="1"/>
                </p:cNvSpPr>
                <p:nvPr/>
              </p:nvSpPr>
              <p:spPr bwMode="auto">
                <a:xfrm flipH="1">
                  <a:off x="1038" y="1866"/>
                  <a:ext cx="228" cy="394"/>
                </a:xfrm>
                <a:prstGeom prst="line">
                  <a:avLst/>
                </a:prstGeom>
                <a:noFill/>
                <a:ln w="19050">
                  <a:solidFill>
                    <a:schemeClr val="bg2"/>
                  </a:solidFill>
                  <a:prstDash val="dash"/>
                  <a:round/>
                  <a:headEnd/>
                  <a:tailEnd/>
                </a:ln>
                <a:effectLst/>
              </p:spPr>
              <p:txBody>
                <a:bodyPr/>
                <a:lstStyle/>
                <a:p>
                  <a:endParaRPr lang="en-US"/>
                </a:p>
              </p:txBody>
            </p:sp>
            <p:sp>
              <p:nvSpPr>
                <p:cNvPr id="27" name="Line 30"/>
                <p:cNvSpPr>
                  <a:spLocks noChangeShapeType="1"/>
                </p:cNvSpPr>
                <p:nvPr/>
              </p:nvSpPr>
              <p:spPr bwMode="auto">
                <a:xfrm flipH="1">
                  <a:off x="939" y="2259"/>
                  <a:ext cx="102" cy="0"/>
                </a:xfrm>
                <a:prstGeom prst="line">
                  <a:avLst/>
                </a:prstGeom>
                <a:noFill/>
                <a:ln w="19050">
                  <a:solidFill>
                    <a:srgbClr val="808080"/>
                  </a:solidFill>
                  <a:prstDash val="dash"/>
                  <a:round/>
                  <a:headEnd/>
                  <a:tailEnd/>
                </a:ln>
                <a:effectLst/>
              </p:spPr>
              <p:txBody>
                <a:bodyPr/>
                <a:lstStyle/>
                <a:p>
                  <a:endParaRPr lang="en-US"/>
                </a:p>
              </p:txBody>
            </p:sp>
          </p:grpSp>
          <p:sp>
            <p:nvSpPr>
              <p:cNvPr id="21" name="Line 31"/>
              <p:cNvSpPr>
                <a:spLocks noChangeShapeType="1"/>
              </p:cNvSpPr>
              <p:nvPr/>
            </p:nvSpPr>
            <p:spPr bwMode="auto">
              <a:xfrm flipH="1">
                <a:off x="282" y="1434"/>
                <a:ext cx="228" cy="394"/>
              </a:xfrm>
              <a:prstGeom prst="line">
                <a:avLst/>
              </a:prstGeom>
              <a:noFill/>
              <a:ln w="19050">
                <a:solidFill>
                  <a:schemeClr val="bg2"/>
                </a:solidFill>
                <a:prstDash val="dash"/>
                <a:round/>
                <a:headEnd/>
                <a:tailEnd/>
              </a:ln>
              <a:effectLst/>
            </p:spPr>
            <p:txBody>
              <a:bodyPr/>
              <a:lstStyle/>
              <a:p>
                <a:endParaRPr lang="en-US"/>
              </a:p>
            </p:txBody>
          </p:sp>
          <p:sp>
            <p:nvSpPr>
              <p:cNvPr id="22" name="Line 32"/>
              <p:cNvSpPr>
                <a:spLocks noChangeShapeType="1"/>
              </p:cNvSpPr>
              <p:nvPr/>
            </p:nvSpPr>
            <p:spPr bwMode="auto">
              <a:xfrm flipH="1">
                <a:off x="285" y="1827"/>
                <a:ext cx="0" cy="237"/>
              </a:xfrm>
              <a:prstGeom prst="line">
                <a:avLst/>
              </a:prstGeom>
              <a:noFill/>
              <a:ln w="19050">
                <a:solidFill>
                  <a:srgbClr val="808080"/>
                </a:solidFill>
                <a:prstDash val="dash"/>
                <a:round/>
                <a:headEnd/>
                <a:tailEnd/>
              </a:ln>
              <a:effectLst/>
            </p:spPr>
            <p:txBody>
              <a:bodyPr/>
              <a:lstStyle/>
              <a:p>
                <a:endParaRPr lang="en-US"/>
              </a:p>
            </p:txBody>
          </p:sp>
          <p:sp>
            <p:nvSpPr>
              <p:cNvPr id="23" name="Line 33"/>
              <p:cNvSpPr>
                <a:spLocks noChangeShapeType="1"/>
              </p:cNvSpPr>
              <p:nvPr/>
            </p:nvSpPr>
            <p:spPr bwMode="auto">
              <a:xfrm flipV="1">
                <a:off x="285" y="2040"/>
                <a:ext cx="2514" cy="0"/>
              </a:xfrm>
              <a:prstGeom prst="line">
                <a:avLst/>
              </a:prstGeom>
              <a:noFill/>
              <a:ln w="19050">
                <a:solidFill>
                  <a:srgbClr val="808080"/>
                </a:solidFill>
                <a:prstDash val="dash"/>
                <a:round/>
                <a:headEnd/>
                <a:tailEnd/>
              </a:ln>
              <a:effectLst/>
            </p:spPr>
            <p:txBody>
              <a:bodyPr/>
              <a:lstStyle/>
              <a:p>
                <a:endParaRPr lang="en-US"/>
              </a:p>
            </p:txBody>
          </p:sp>
          <p:sp>
            <p:nvSpPr>
              <p:cNvPr id="24" name="Line 34"/>
              <p:cNvSpPr>
                <a:spLocks noChangeShapeType="1"/>
              </p:cNvSpPr>
              <p:nvPr/>
            </p:nvSpPr>
            <p:spPr bwMode="auto">
              <a:xfrm flipH="1">
                <a:off x="2769" y="1827"/>
                <a:ext cx="0" cy="237"/>
              </a:xfrm>
              <a:prstGeom prst="line">
                <a:avLst/>
              </a:prstGeom>
              <a:noFill/>
              <a:ln w="19050">
                <a:solidFill>
                  <a:srgbClr val="808080"/>
                </a:solidFill>
                <a:prstDash val="dash"/>
                <a:round/>
                <a:headEnd/>
                <a:tailEnd/>
              </a:ln>
              <a:effectLst/>
            </p:spPr>
            <p:txBody>
              <a:bodyPr/>
              <a:lstStyle/>
              <a:p>
                <a:endParaRPr lang="en-US"/>
              </a:p>
            </p:txBody>
          </p:sp>
          <p:sp>
            <p:nvSpPr>
              <p:cNvPr id="25" name="Line 35"/>
              <p:cNvSpPr>
                <a:spLocks noChangeShapeType="1"/>
              </p:cNvSpPr>
              <p:nvPr/>
            </p:nvSpPr>
            <p:spPr bwMode="auto">
              <a:xfrm rot="16200000" flipH="1">
                <a:off x="2700" y="1749"/>
                <a:ext cx="6" cy="147"/>
              </a:xfrm>
              <a:prstGeom prst="line">
                <a:avLst/>
              </a:prstGeom>
              <a:noFill/>
              <a:ln w="19050">
                <a:solidFill>
                  <a:srgbClr val="808080"/>
                </a:solidFill>
                <a:prstDash val="dash"/>
                <a:round/>
                <a:headEnd/>
                <a:tailEnd/>
              </a:ln>
              <a:effectLst/>
            </p:spPr>
            <p:txBody>
              <a:bodyPr/>
              <a:lstStyle/>
              <a:p>
                <a:endParaRPr lang="en-US"/>
              </a:p>
            </p:txBody>
          </p:sp>
        </p:grpSp>
        <p:sp>
          <p:nvSpPr>
            <p:cNvPr id="6" name="Text Box 36"/>
            <p:cNvSpPr txBox="1">
              <a:spLocks noChangeArrowheads="1"/>
            </p:cNvSpPr>
            <p:nvPr/>
          </p:nvSpPr>
          <p:spPr bwMode="auto">
            <a:xfrm>
              <a:off x="536" y="602"/>
              <a:ext cx="185" cy="167"/>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chemeClr val="tx1"/>
                  </a:solidFill>
                </a:rPr>
                <a:t>A</a:t>
              </a:r>
            </a:p>
          </p:txBody>
        </p:sp>
        <p:sp>
          <p:nvSpPr>
            <p:cNvPr id="7" name="Text Box 37"/>
            <p:cNvSpPr txBox="1">
              <a:spLocks noChangeArrowheads="1"/>
            </p:cNvSpPr>
            <p:nvPr/>
          </p:nvSpPr>
          <p:spPr bwMode="auto">
            <a:xfrm>
              <a:off x="1154" y="602"/>
              <a:ext cx="185" cy="167"/>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chemeClr val="tx1"/>
                  </a:solidFill>
                </a:rPr>
                <a:t>B</a:t>
              </a:r>
            </a:p>
          </p:txBody>
        </p:sp>
        <p:sp>
          <p:nvSpPr>
            <p:cNvPr id="8" name="Text Box 38"/>
            <p:cNvSpPr txBox="1">
              <a:spLocks noChangeArrowheads="1"/>
            </p:cNvSpPr>
            <p:nvPr/>
          </p:nvSpPr>
          <p:spPr bwMode="auto">
            <a:xfrm>
              <a:off x="1784" y="602"/>
              <a:ext cx="185" cy="167"/>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chemeClr val="tx1"/>
                  </a:solidFill>
                </a:rPr>
                <a:t>C</a:t>
              </a:r>
            </a:p>
          </p:txBody>
        </p:sp>
        <p:sp>
          <p:nvSpPr>
            <p:cNvPr id="9" name="Text Box 39"/>
            <p:cNvSpPr txBox="1">
              <a:spLocks noChangeArrowheads="1"/>
            </p:cNvSpPr>
            <p:nvPr/>
          </p:nvSpPr>
          <p:spPr bwMode="auto">
            <a:xfrm>
              <a:off x="2366" y="602"/>
              <a:ext cx="185" cy="167"/>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chemeClr val="tx1"/>
                  </a:solidFill>
                </a:rPr>
                <a:t>D</a:t>
              </a:r>
            </a:p>
          </p:txBody>
        </p:sp>
      </p:grpSp>
      <p:grpSp>
        <p:nvGrpSpPr>
          <p:cNvPr id="40" name="Group 40"/>
          <p:cNvGrpSpPr>
            <a:grpSpLocks/>
          </p:cNvGrpSpPr>
          <p:nvPr/>
        </p:nvGrpSpPr>
        <p:grpSpPr bwMode="auto">
          <a:xfrm>
            <a:off x="4618038" y="3556000"/>
            <a:ext cx="3749675" cy="2219325"/>
            <a:chOff x="2909" y="2240"/>
            <a:chExt cx="2362" cy="1398"/>
          </a:xfrm>
        </p:grpSpPr>
        <p:pic>
          <p:nvPicPr>
            <p:cNvPr id="41" name="Picture 41" descr="e10000"/>
            <p:cNvPicPr>
              <a:picLocks noChangeAspect="1" noChangeArrowheads="1"/>
            </p:cNvPicPr>
            <p:nvPr/>
          </p:nvPicPr>
          <p:blipFill>
            <a:blip r:embed="rId4"/>
            <a:srcRect/>
            <a:stretch>
              <a:fillRect/>
            </a:stretch>
          </p:blipFill>
          <p:spPr bwMode="auto">
            <a:xfrm>
              <a:off x="2909" y="2424"/>
              <a:ext cx="458" cy="660"/>
            </a:xfrm>
            <a:prstGeom prst="rect">
              <a:avLst/>
            </a:prstGeom>
            <a:noFill/>
          </p:spPr>
        </p:pic>
        <p:pic>
          <p:nvPicPr>
            <p:cNvPr id="42" name="Picture 42" descr="Hard Disk Head"/>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31" y="3293"/>
              <a:ext cx="398" cy="345"/>
            </a:xfrm>
            <a:prstGeom prst="rect">
              <a:avLst/>
            </a:prstGeom>
            <a:noFill/>
          </p:spPr>
        </p:pic>
        <p:pic>
          <p:nvPicPr>
            <p:cNvPr id="43" name="Picture 43" descr="Hard Disk Head"/>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645" y="3293"/>
              <a:ext cx="398" cy="345"/>
            </a:xfrm>
            <a:prstGeom prst="rect">
              <a:avLst/>
            </a:prstGeom>
            <a:noFill/>
          </p:spPr>
        </p:pic>
        <p:pic>
          <p:nvPicPr>
            <p:cNvPr id="44" name="Picture 44" descr="Hard Disk Head"/>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59" y="3293"/>
              <a:ext cx="398" cy="345"/>
            </a:xfrm>
            <a:prstGeom prst="rect">
              <a:avLst/>
            </a:prstGeom>
            <a:noFill/>
          </p:spPr>
        </p:pic>
        <p:pic>
          <p:nvPicPr>
            <p:cNvPr id="45" name="Picture 45" descr="Hard Disk Head"/>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73" y="3293"/>
              <a:ext cx="398" cy="345"/>
            </a:xfrm>
            <a:prstGeom prst="rect">
              <a:avLst/>
            </a:prstGeom>
            <a:noFill/>
          </p:spPr>
        </p:pic>
        <p:grpSp>
          <p:nvGrpSpPr>
            <p:cNvPr id="46" name="Group 46"/>
            <p:cNvGrpSpPr>
              <a:grpSpLocks/>
            </p:cNvGrpSpPr>
            <p:nvPr/>
          </p:nvGrpSpPr>
          <p:grpSpPr bwMode="auto">
            <a:xfrm>
              <a:off x="3228" y="3170"/>
              <a:ext cx="1836" cy="136"/>
              <a:chOff x="3228" y="3170"/>
              <a:chExt cx="1836" cy="136"/>
            </a:xfrm>
          </p:grpSpPr>
          <p:sp>
            <p:nvSpPr>
              <p:cNvPr id="60" name="Line 47"/>
              <p:cNvSpPr>
                <a:spLocks noChangeShapeType="1"/>
              </p:cNvSpPr>
              <p:nvPr/>
            </p:nvSpPr>
            <p:spPr bwMode="auto">
              <a:xfrm>
                <a:off x="3228" y="3174"/>
                <a:ext cx="0" cy="132"/>
              </a:xfrm>
              <a:prstGeom prst="line">
                <a:avLst/>
              </a:prstGeom>
              <a:noFill/>
              <a:ln w="28575">
                <a:solidFill>
                  <a:schemeClr val="tx1"/>
                </a:solidFill>
                <a:round/>
                <a:headEnd/>
                <a:tailEnd/>
              </a:ln>
              <a:effectLst/>
            </p:spPr>
            <p:txBody>
              <a:bodyPr/>
              <a:lstStyle/>
              <a:p>
                <a:endParaRPr lang="en-US"/>
              </a:p>
            </p:txBody>
          </p:sp>
          <p:sp>
            <p:nvSpPr>
              <p:cNvPr id="61" name="Line 48"/>
              <p:cNvSpPr>
                <a:spLocks noChangeShapeType="1"/>
              </p:cNvSpPr>
              <p:nvPr/>
            </p:nvSpPr>
            <p:spPr bwMode="auto">
              <a:xfrm>
                <a:off x="3840" y="3172"/>
                <a:ext cx="0" cy="134"/>
              </a:xfrm>
              <a:prstGeom prst="line">
                <a:avLst/>
              </a:prstGeom>
              <a:noFill/>
              <a:ln w="28575">
                <a:solidFill>
                  <a:schemeClr val="tx1"/>
                </a:solidFill>
                <a:round/>
                <a:headEnd/>
                <a:tailEnd/>
              </a:ln>
              <a:effectLst/>
            </p:spPr>
            <p:txBody>
              <a:bodyPr/>
              <a:lstStyle/>
              <a:p>
                <a:endParaRPr lang="en-US"/>
              </a:p>
            </p:txBody>
          </p:sp>
          <p:sp>
            <p:nvSpPr>
              <p:cNvPr id="62" name="Line 49"/>
              <p:cNvSpPr>
                <a:spLocks noChangeShapeType="1"/>
              </p:cNvSpPr>
              <p:nvPr/>
            </p:nvSpPr>
            <p:spPr bwMode="auto">
              <a:xfrm>
                <a:off x="4458" y="3178"/>
                <a:ext cx="0" cy="128"/>
              </a:xfrm>
              <a:prstGeom prst="line">
                <a:avLst/>
              </a:prstGeom>
              <a:noFill/>
              <a:ln w="28575">
                <a:solidFill>
                  <a:schemeClr val="tx1"/>
                </a:solidFill>
                <a:round/>
                <a:headEnd/>
                <a:tailEnd/>
              </a:ln>
              <a:effectLst/>
            </p:spPr>
            <p:txBody>
              <a:bodyPr/>
              <a:lstStyle/>
              <a:p>
                <a:endParaRPr lang="en-US"/>
              </a:p>
            </p:txBody>
          </p:sp>
          <p:sp>
            <p:nvSpPr>
              <p:cNvPr id="63" name="Line 50"/>
              <p:cNvSpPr>
                <a:spLocks noChangeShapeType="1"/>
              </p:cNvSpPr>
              <p:nvPr/>
            </p:nvSpPr>
            <p:spPr bwMode="auto">
              <a:xfrm>
                <a:off x="5064" y="3170"/>
                <a:ext cx="0" cy="136"/>
              </a:xfrm>
              <a:prstGeom prst="line">
                <a:avLst/>
              </a:prstGeom>
              <a:noFill/>
              <a:ln w="28575">
                <a:solidFill>
                  <a:schemeClr val="tx1"/>
                </a:solidFill>
                <a:round/>
                <a:headEnd/>
                <a:tailEnd/>
              </a:ln>
              <a:effectLst/>
            </p:spPr>
            <p:txBody>
              <a:bodyPr/>
              <a:lstStyle/>
              <a:p>
                <a:endParaRPr lang="en-US"/>
              </a:p>
            </p:txBody>
          </p:sp>
        </p:grpSp>
        <p:pic>
          <p:nvPicPr>
            <p:cNvPr id="47" name="Picture 51" descr="e10000"/>
            <p:cNvPicPr>
              <a:picLocks noChangeAspect="1" noChangeArrowheads="1"/>
            </p:cNvPicPr>
            <p:nvPr/>
          </p:nvPicPr>
          <p:blipFill>
            <a:blip r:embed="rId4"/>
            <a:srcRect/>
            <a:stretch>
              <a:fillRect/>
            </a:stretch>
          </p:blipFill>
          <p:spPr bwMode="auto">
            <a:xfrm>
              <a:off x="3521" y="2424"/>
              <a:ext cx="458" cy="660"/>
            </a:xfrm>
            <a:prstGeom prst="rect">
              <a:avLst/>
            </a:prstGeom>
            <a:noFill/>
          </p:spPr>
        </p:pic>
        <p:pic>
          <p:nvPicPr>
            <p:cNvPr id="48" name="Picture 52" descr="e10000"/>
            <p:cNvPicPr>
              <a:picLocks noChangeAspect="1" noChangeArrowheads="1"/>
            </p:cNvPicPr>
            <p:nvPr/>
          </p:nvPicPr>
          <p:blipFill>
            <a:blip r:embed="rId4"/>
            <a:srcRect/>
            <a:stretch>
              <a:fillRect/>
            </a:stretch>
          </p:blipFill>
          <p:spPr bwMode="auto">
            <a:xfrm>
              <a:off x="4133" y="2424"/>
              <a:ext cx="458" cy="660"/>
            </a:xfrm>
            <a:prstGeom prst="rect">
              <a:avLst/>
            </a:prstGeom>
            <a:noFill/>
          </p:spPr>
        </p:pic>
        <p:pic>
          <p:nvPicPr>
            <p:cNvPr id="49" name="Picture 53" descr="e10000"/>
            <p:cNvPicPr>
              <a:picLocks noChangeAspect="1" noChangeArrowheads="1"/>
            </p:cNvPicPr>
            <p:nvPr/>
          </p:nvPicPr>
          <p:blipFill>
            <a:blip r:embed="rId4"/>
            <a:srcRect/>
            <a:stretch>
              <a:fillRect/>
            </a:stretch>
          </p:blipFill>
          <p:spPr bwMode="auto">
            <a:xfrm>
              <a:off x="4739" y="2424"/>
              <a:ext cx="458" cy="660"/>
            </a:xfrm>
            <a:prstGeom prst="rect">
              <a:avLst/>
            </a:prstGeom>
            <a:noFill/>
          </p:spPr>
        </p:pic>
        <p:sp>
          <p:nvSpPr>
            <p:cNvPr id="50" name="Line 54"/>
            <p:cNvSpPr>
              <a:spLocks noChangeShapeType="1"/>
            </p:cNvSpPr>
            <p:nvPr/>
          </p:nvSpPr>
          <p:spPr bwMode="auto">
            <a:xfrm>
              <a:off x="3100" y="3180"/>
              <a:ext cx="1968" cy="0"/>
            </a:xfrm>
            <a:prstGeom prst="line">
              <a:avLst/>
            </a:prstGeom>
            <a:noFill/>
            <a:ln w="28575">
              <a:solidFill>
                <a:schemeClr val="tx1"/>
              </a:solidFill>
              <a:round/>
              <a:headEnd/>
              <a:tailEnd/>
            </a:ln>
            <a:effectLst/>
          </p:spPr>
          <p:txBody>
            <a:bodyPr/>
            <a:lstStyle/>
            <a:p>
              <a:endParaRPr lang="en-US"/>
            </a:p>
          </p:txBody>
        </p:sp>
        <p:grpSp>
          <p:nvGrpSpPr>
            <p:cNvPr id="51" name="Group 55"/>
            <p:cNvGrpSpPr>
              <a:grpSpLocks/>
            </p:cNvGrpSpPr>
            <p:nvPr/>
          </p:nvGrpSpPr>
          <p:grpSpPr bwMode="auto">
            <a:xfrm>
              <a:off x="3110" y="3040"/>
              <a:ext cx="1836" cy="136"/>
              <a:chOff x="3228" y="3170"/>
              <a:chExt cx="1836" cy="136"/>
            </a:xfrm>
          </p:grpSpPr>
          <p:sp>
            <p:nvSpPr>
              <p:cNvPr id="56" name="Line 56"/>
              <p:cNvSpPr>
                <a:spLocks noChangeShapeType="1"/>
              </p:cNvSpPr>
              <p:nvPr/>
            </p:nvSpPr>
            <p:spPr bwMode="auto">
              <a:xfrm>
                <a:off x="3228" y="3174"/>
                <a:ext cx="0" cy="132"/>
              </a:xfrm>
              <a:prstGeom prst="line">
                <a:avLst/>
              </a:prstGeom>
              <a:noFill/>
              <a:ln w="28575">
                <a:solidFill>
                  <a:schemeClr val="tx1"/>
                </a:solidFill>
                <a:round/>
                <a:headEnd/>
                <a:tailEnd/>
              </a:ln>
              <a:effectLst/>
            </p:spPr>
            <p:txBody>
              <a:bodyPr/>
              <a:lstStyle/>
              <a:p>
                <a:endParaRPr lang="en-US"/>
              </a:p>
            </p:txBody>
          </p:sp>
          <p:sp>
            <p:nvSpPr>
              <p:cNvPr id="57" name="Line 57"/>
              <p:cNvSpPr>
                <a:spLocks noChangeShapeType="1"/>
              </p:cNvSpPr>
              <p:nvPr/>
            </p:nvSpPr>
            <p:spPr bwMode="auto">
              <a:xfrm>
                <a:off x="3840" y="3172"/>
                <a:ext cx="0" cy="134"/>
              </a:xfrm>
              <a:prstGeom prst="line">
                <a:avLst/>
              </a:prstGeom>
              <a:noFill/>
              <a:ln w="28575">
                <a:solidFill>
                  <a:schemeClr val="tx1"/>
                </a:solidFill>
                <a:round/>
                <a:headEnd/>
                <a:tailEnd/>
              </a:ln>
              <a:effectLst/>
            </p:spPr>
            <p:txBody>
              <a:bodyPr/>
              <a:lstStyle/>
              <a:p>
                <a:endParaRPr lang="en-US"/>
              </a:p>
            </p:txBody>
          </p:sp>
          <p:sp>
            <p:nvSpPr>
              <p:cNvPr id="58" name="Line 58"/>
              <p:cNvSpPr>
                <a:spLocks noChangeShapeType="1"/>
              </p:cNvSpPr>
              <p:nvPr/>
            </p:nvSpPr>
            <p:spPr bwMode="auto">
              <a:xfrm>
                <a:off x="4458" y="3178"/>
                <a:ext cx="0" cy="128"/>
              </a:xfrm>
              <a:prstGeom prst="line">
                <a:avLst/>
              </a:prstGeom>
              <a:noFill/>
              <a:ln w="28575">
                <a:solidFill>
                  <a:schemeClr val="tx1"/>
                </a:solidFill>
                <a:round/>
                <a:headEnd/>
                <a:tailEnd/>
              </a:ln>
              <a:effectLst/>
            </p:spPr>
            <p:txBody>
              <a:bodyPr/>
              <a:lstStyle/>
              <a:p>
                <a:endParaRPr lang="en-US"/>
              </a:p>
            </p:txBody>
          </p:sp>
          <p:sp>
            <p:nvSpPr>
              <p:cNvPr id="59" name="Line 59"/>
              <p:cNvSpPr>
                <a:spLocks noChangeShapeType="1"/>
              </p:cNvSpPr>
              <p:nvPr/>
            </p:nvSpPr>
            <p:spPr bwMode="auto">
              <a:xfrm>
                <a:off x="5064" y="3170"/>
                <a:ext cx="0" cy="136"/>
              </a:xfrm>
              <a:prstGeom prst="line">
                <a:avLst/>
              </a:prstGeom>
              <a:noFill/>
              <a:ln w="28575">
                <a:solidFill>
                  <a:schemeClr val="tx1"/>
                </a:solidFill>
                <a:round/>
                <a:headEnd/>
                <a:tailEnd/>
              </a:ln>
              <a:effectLst/>
            </p:spPr>
            <p:txBody>
              <a:bodyPr/>
              <a:lstStyle/>
              <a:p>
                <a:endParaRPr lang="en-US"/>
              </a:p>
            </p:txBody>
          </p:sp>
        </p:grpSp>
        <p:sp>
          <p:nvSpPr>
            <p:cNvPr id="52" name="Text Box 60"/>
            <p:cNvSpPr txBox="1">
              <a:spLocks noChangeArrowheads="1"/>
            </p:cNvSpPr>
            <p:nvPr/>
          </p:nvSpPr>
          <p:spPr bwMode="auto">
            <a:xfrm>
              <a:off x="3032" y="2240"/>
              <a:ext cx="185" cy="167"/>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chemeClr val="tx1"/>
                  </a:solidFill>
                </a:rPr>
                <a:t>A</a:t>
              </a:r>
            </a:p>
          </p:txBody>
        </p:sp>
        <p:sp>
          <p:nvSpPr>
            <p:cNvPr id="53" name="Text Box 61"/>
            <p:cNvSpPr txBox="1">
              <a:spLocks noChangeArrowheads="1"/>
            </p:cNvSpPr>
            <p:nvPr/>
          </p:nvSpPr>
          <p:spPr bwMode="auto">
            <a:xfrm>
              <a:off x="3650" y="2240"/>
              <a:ext cx="185" cy="167"/>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chemeClr val="tx1"/>
                  </a:solidFill>
                </a:rPr>
                <a:t>B</a:t>
              </a:r>
            </a:p>
          </p:txBody>
        </p:sp>
        <p:sp>
          <p:nvSpPr>
            <p:cNvPr id="54" name="Text Box 62"/>
            <p:cNvSpPr txBox="1">
              <a:spLocks noChangeArrowheads="1"/>
            </p:cNvSpPr>
            <p:nvPr/>
          </p:nvSpPr>
          <p:spPr bwMode="auto">
            <a:xfrm>
              <a:off x="4280" y="2240"/>
              <a:ext cx="185" cy="167"/>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chemeClr val="tx1"/>
                  </a:solidFill>
                </a:rPr>
                <a:t>C</a:t>
              </a:r>
            </a:p>
          </p:txBody>
        </p:sp>
        <p:sp>
          <p:nvSpPr>
            <p:cNvPr id="55" name="Text Box 63"/>
            <p:cNvSpPr txBox="1">
              <a:spLocks noChangeArrowheads="1"/>
            </p:cNvSpPr>
            <p:nvPr/>
          </p:nvSpPr>
          <p:spPr bwMode="auto">
            <a:xfrm>
              <a:off x="4862" y="2240"/>
              <a:ext cx="185" cy="167"/>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chemeClr val="tx1"/>
                  </a:solidFill>
                </a:rPr>
                <a:t>D</a:t>
              </a:r>
            </a:p>
          </p:txBody>
        </p:sp>
      </p:grpSp>
      <p:sp>
        <p:nvSpPr>
          <p:cNvPr id="64" name="Text Box 64"/>
          <p:cNvSpPr txBox="1">
            <a:spLocks noChangeArrowheads="1"/>
          </p:cNvSpPr>
          <p:nvPr/>
        </p:nvSpPr>
        <p:spPr bwMode="auto">
          <a:xfrm>
            <a:off x="3317875" y="809625"/>
            <a:ext cx="5129213" cy="293688"/>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chemeClr val="tx1"/>
                </a:solidFill>
              </a:rPr>
              <a:t>Legacy database clustering technologies tend to be either:</a:t>
            </a:r>
          </a:p>
        </p:txBody>
      </p:sp>
      <p:sp>
        <p:nvSpPr>
          <p:cNvPr id="65" name="Text Box 65"/>
          <p:cNvSpPr txBox="1">
            <a:spLocks noChangeArrowheads="1"/>
          </p:cNvSpPr>
          <p:nvPr/>
        </p:nvSpPr>
        <p:spPr bwMode="auto">
          <a:xfrm>
            <a:off x="260350" y="3965575"/>
            <a:ext cx="4137025" cy="1671638"/>
          </a:xfrm>
          <a:prstGeom prst="rect">
            <a:avLst/>
          </a:prstGeom>
          <a:noFill/>
          <a:ln w="9525" algn="ctr">
            <a:noFill/>
            <a:miter lim="800000"/>
            <a:headEnd/>
            <a:tailEnd/>
          </a:ln>
          <a:effectLst/>
        </p:spPr>
        <p:txBody>
          <a:bodyPr>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0000"/>
                </a:solidFill>
              </a:rPr>
              <a:t>Shared Everything</a:t>
            </a:r>
          </a:p>
          <a:p>
            <a:pPr marL="342900" lvl="1" indent="-57150" algn="l">
              <a:buFont typeface="Arial" pitchFamily="34" charset="0"/>
              <a:buChar cha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0000"/>
                </a:solidFill>
              </a:rPr>
              <a:t>All servers must co-ordinate activity </a:t>
            </a:r>
          </a:p>
          <a:p>
            <a:pPr marL="342900" lvl="1" indent="-57150" algn="l">
              <a:buFont typeface="Arial" pitchFamily="34" charset="0"/>
              <a:buChar cha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0000"/>
                </a:solidFill>
              </a:rPr>
              <a:t>Must acquire distributed locks on data for update</a:t>
            </a:r>
          </a:p>
          <a:p>
            <a:pPr marL="342900" lvl="1" indent="-57150" algn="l">
              <a:buFont typeface="Arial" pitchFamily="34" charset="0"/>
              <a:buChar cha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0000"/>
                </a:solidFill>
              </a:rPr>
              <a:t>Scalability is not linear and limited to a handful of nodes</a:t>
            </a:r>
          </a:p>
          <a:p>
            <a:pPr marL="342900" lvl="1" indent="-57150" algn="l">
              <a:buFont typeface="Arial" pitchFamily="34" charset="0"/>
              <a:buChar cha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0000"/>
                </a:solidFill>
              </a:rPr>
              <a:t>Failure to synchronize activity can crash the entire cluster</a:t>
            </a: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smtClean="0">
                <a:solidFill>
                  <a:schemeClr val="tx2">
                    <a:lumMod val="50000"/>
                  </a:schemeClr>
                </a:solidFill>
              </a:rPr>
              <a:t>Linear Scalability</a:t>
            </a:r>
            <a:endParaRPr lang="en-US" sz="2200" dirty="0">
              <a:solidFill>
                <a:schemeClr val="tx2">
                  <a:lumMod val="50000"/>
                </a:schemeClr>
              </a:solidFill>
            </a:endParaRPr>
          </a:p>
        </p:txBody>
      </p:sp>
      <p:sp>
        <p:nvSpPr>
          <p:cNvPr id="3" name="Line 3"/>
          <p:cNvSpPr>
            <a:spLocks noChangeShapeType="1"/>
          </p:cNvSpPr>
          <p:nvPr/>
        </p:nvSpPr>
        <p:spPr bwMode="auto">
          <a:xfrm>
            <a:off x="4371975" y="1619250"/>
            <a:ext cx="0" cy="981075"/>
          </a:xfrm>
          <a:prstGeom prst="line">
            <a:avLst/>
          </a:prstGeom>
          <a:noFill/>
          <a:ln w="19050">
            <a:solidFill>
              <a:schemeClr val="tx1"/>
            </a:solidFill>
            <a:round/>
            <a:headEnd/>
            <a:tailEnd/>
          </a:ln>
          <a:effectLst/>
        </p:spPr>
        <p:txBody>
          <a:bodyPr/>
          <a:lstStyle/>
          <a:p>
            <a:endParaRPr lang="en-US"/>
          </a:p>
        </p:txBody>
      </p:sp>
      <p:pic>
        <p:nvPicPr>
          <p:cNvPr id="4" name="Picture 4" descr="HP DL385 Image"/>
          <p:cNvPicPr>
            <a:picLocks noChangeAspect="1" noChangeArrowheads="1"/>
          </p:cNvPicPr>
          <p:nvPr/>
        </p:nvPicPr>
        <p:blipFill>
          <a:blip r:embed="rId3" cstate="print">
            <a:clrChange>
              <a:clrFrom>
                <a:srgbClr val="FAF8F9"/>
              </a:clrFrom>
              <a:clrTo>
                <a:srgbClr val="FAF8F9">
                  <a:alpha val="0"/>
                </a:srgbClr>
              </a:clrTo>
            </a:clrChange>
          </a:blip>
          <a:srcRect/>
          <a:stretch>
            <a:fillRect/>
          </a:stretch>
        </p:blipFill>
        <p:spPr bwMode="auto">
          <a:xfrm>
            <a:off x="3738563" y="2886075"/>
            <a:ext cx="1220787" cy="314325"/>
          </a:xfrm>
          <a:prstGeom prst="rect">
            <a:avLst/>
          </a:prstGeom>
          <a:noFill/>
        </p:spPr>
      </p:pic>
      <p:pic>
        <p:nvPicPr>
          <p:cNvPr id="5" name="Picture 5" descr="web-serve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736975" y="2351088"/>
            <a:ext cx="1225550" cy="735012"/>
          </a:xfrm>
          <a:prstGeom prst="rect">
            <a:avLst/>
          </a:prstGeom>
          <a:noFill/>
        </p:spPr>
      </p:pic>
      <p:pic>
        <p:nvPicPr>
          <p:cNvPr id="6" name="Picture 6" descr="network switch"/>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851275" y="1203325"/>
            <a:ext cx="993775" cy="660400"/>
          </a:xfrm>
          <a:prstGeom prst="rect">
            <a:avLst/>
          </a:prstGeom>
          <a:noFill/>
        </p:spPr>
      </p:pic>
      <p:sp>
        <p:nvSpPr>
          <p:cNvPr id="7" name="Line 7"/>
          <p:cNvSpPr>
            <a:spLocks noChangeShapeType="1"/>
          </p:cNvSpPr>
          <p:nvPr/>
        </p:nvSpPr>
        <p:spPr bwMode="auto">
          <a:xfrm>
            <a:off x="4371975" y="1685925"/>
            <a:ext cx="1771650" cy="914400"/>
          </a:xfrm>
          <a:prstGeom prst="line">
            <a:avLst/>
          </a:prstGeom>
          <a:noFill/>
          <a:ln w="19050">
            <a:solidFill>
              <a:schemeClr val="tx1"/>
            </a:solidFill>
            <a:round/>
            <a:headEnd/>
            <a:tailEnd/>
          </a:ln>
          <a:effectLst/>
        </p:spPr>
        <p:txBody>
          <a:bodyPr/>
          <a:lstStyle/>
          <a:p>
            <a:endParaRPr lang="en-US"/>
          </a:p>
        </p:txBody>
      </p:sp>
      <p:sp>
        <p:nvSpPr>
          <p:cNvPr id="8" name="Line 8"/>
          <p:cNvSpPr>
            <a:spLocks noChangeShapeType="1"/>
          </p:cNvSpPr>
          <p:nvPr/>
        </p:nvSpPr>
        <p:spPr bwMode="auto">
          <a:xfrm flipH="1">
            <a:off x="2714625" y="1685925"/>
            <a:ext cx="1666875" cy="914400"/>
          </a:xfrm>
          <a:prstGeom prst="line">
            <a:avLst/>
          </a:prstGeom>
          <a:noFill/>
          <a:ln w="19050">
            <a:solidFill>
              <a:schemeClr val="tx1"/>
            </a:solidFill>
            <a:round/>
            <a:headEnd/>
            <a:tailEnd/>
          </a:ln>
          <a:effectLst/>
        </p:spPr>
        <p:txBody>
          <a:bodyPr/>
          <a:lstStyle/>
          <a:p>
            <a:endParaRPr lang="en-US"/>
          </a:p>
        </p:txBody>
      </p:sp>
      <p:pic>
        <p:nvPicPr>
          <p:cNvPr id="9" name="Picture 9" descr="HP DL385 Image"/>
          <p:cNvPicPr>
            <a:picLocks noChangeAspect="1" noChangeArrowheads="1"/>
          </p:cNvPicPr>
          <p:nvPr/>
        </p:nvPicPr>
        <p:blipFill>
          <a:blip r:embed="rId3" cstate="print">
            <a:clrChange>
              <a:clrFrom>
                <a:srgbClr val="FAF8F9"/>
              </a:clrFrom>
              <a:clrTo>
                <a:srgbClr val="FAF8F9">
                  <a:alpha val="0"/>
                </a:srgbClr>
              </a:clrTo>
            </a:clrChange>
          </a:blip>
          <a:srcRect/>
          <a:stretch>
            <a:fillRect/>
          </a:stretch>
        </p:blipFill>
        <p:spPr bwMode="auto">
          <a:xfrm>
            <a:off x="2071688" y="2886075"/>
            <a:ext cx="1220787" cy="314325"/>
          </a:xfrm>
          <a:prstGeom prst="rect">
            <a:avLst/>
          </a:prstGeom>
          <a:noFill/>
        </p:spPr>
      </p:pic>
      <p:pic>
        <p:nvPicPr>
          <p:cNvPr id="10" name="Picture 10" descr="web-serve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70100" y="2351088"/>
            <a:ext cx="1225550" cy="735012"/>
          </a:xfrm>
          <a:prstGeom prst="rect">
            <a:avLst/>
          </a:prstGeom>
          <a:noFill/>
        </p:spPr>
      </p:pic>
      <p:pic>
        <p:nvPicPr>
          <p:cNvPr id="11" name="Picture 11" descr="HP DL385 Image"/>
          <p:cNvPicPr>
            <a:picLocks noChangeAspect="1" noChangeArrowheads="1"/>
          </p:cNvPicPr>
          <p:nvPr/>
        </p:nvPicPr>
        <p:blipFill>
          <a:blip r:embed="rId3" cstate="print">
            <a:clrChange>
              <a:clrFrom>
                <a:srgbClr val="FAF8F9"/>
              </a:clrFrom>
              <a:clrTo>
                <a:srgbClr val="FAF8F9">
                  <a:alpha val="0"/>
                </a:srgbClr>
              </a:clrTo>
            </a:clrChange>
          </a:blip>
          <a:srcRect/>
          <a:stretch>
            <a:fillRect/>
          </a:stretch>
        </p:blipFill>
        <p:spPr bwMode="auto">
          <a:xfrm>
            <a:off x="5434013" y="2886075"/>
            <a:ext cx="1220787" cy="314325"/>
          </a:xfrm>
          <a:prstGeom prst="rect">
            <a:avLst/>
          </a:prstGeom>
          <a:noFill/>
        </p:spPr>
      </p:pic>
      <p:pic>
        <p:nvPicPr>
          <p:cNvPr id="12" name="Picture 12" descr="web-serve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399088" y="2351088"/>
            <a:ext cx="1225550" cy="735012"/>
          </a:xfrm>
          <a:prstGeom prst="rect">
            <a:avLst/>
          </a:prstGeom>
          <a:noFill/>
        </p:spPr>
      </p:pic>
      <p:pic>
        <p:nvPicPr>
          <p:cNvPr id="13" name="Picture 13" descr="HP DL385 Image"/>
          <p:cNvPicPr>
            <a:picLocks noChangeAspect="1" noChangeArrowheads="1"/>
          </p:cNvPicPr>
          <p:nvPr/>
        </p:nvPicPr>
        <p:blipFill>
          <a:blip r:embed="rId3" cstate="print">
            <a:clrChange>
              <a:clrFrom>
                <a:srgbClr val="FAF8F9"/>
              </a:clrFrom>
              <a:clrTo>
                <a:srgbClr val="FAF8F9">
                  <a:alpha val="0"/>
                </a:srgbClr>
              </a:clrTo>
            </a:clrChange>
          </a:blip>
          <a:srcRect/>
          <a:stretch>
            <a:fillRect/>
          </a:stretch>
        </p:blipFill>
        <p:spPr bwMode="auto">
          <a:xfrm>
            <a:off x="7577138" y="2886075"/>
            <a:ext cx="1220787" cy="314325"/>
          </a:xfrm>
          <a:prstGeom prst="rect">
            <a:avLst/>
          </a:prstGeom>
          <a:noFill/>
        </p:spPr>
      </p:pic>
      <p:pic>
        <p:nvPicPr>
          <p:cNvPr id="14" name="Picture 14" descr="web-serve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575550" y="2351088"/>
            <a:ext cx="1225550" cy="735012"/>
          </a:xfrm>
          <a:prstGeom prst="rect">
            <a:avLst/>
          </a:prstGeom>
          <a:noFill/>
        </p:spPr>
      </p:pic>
      <p:grpSp>
        <p:nvGrpSpPr>
          <p:cNvPr id="15" name="Group 15"/>
          <p:cNvGrpSpPr>
            <a:grpSpLocks/>
          </p:cNvGrpSpPr>
          <p:nvPr/>
        </p:nvGrpSpPr>
        <p:grpSpPr bwMode="auto">
          <a:xfrm>
            <a:off x="6677025" y="2466975"/>
            <a:ext cx="1066800" cy="104775"/>
            <a:chOff x="4152" y="2112"/>
            <a:chExt cx="672" cy="66"/>
          </a:xfrm>
        </p:grpSpPr>
        <p:sp>
          <p:nvSpPr>
            <p:cNvPr id="16" name="Line 16"/>
            <p:cNvSpPr>
              <a:spLocks noChangeShapeType="1"/>
            </p:cNvSpPr>
            <p:nvPr/>
          </p:nvSpPr>
          <p:spPr bwMode="auto">
            <a:xfrm>
              <a:off x="4152" y="2178"/>
              <a:ext cx="672" cy="0"/>
            </a:xfrm>
            <a:prstGeom prst="line">
              <a:avLst/>
            </a:prstGeom>
            <a:noFill/>
            <a:ln w="28575">
              <a:solidFill>
                <a:schemeClr val="tx1"/>
              </a:solidFill>
              <a:round/>
              <a:headEnd/>
              <a:tailEnd type="triangle" w="med" len="med"/>
            </a:ln>
            <a:effectLst/>
          </p:spPr>
          <p:txBody>
            <a:bodyPr/>
            <a:lstStyle/>
            <a:p>
              <a:endParaRPr lang="en-US"/>
            </a:p>
          </p:txBody>
        </p:sp>
        <p:sp>
          <p:nvSpPr>
            <p:cNvPr id="17" name="Line 17"/>
            <p:cNvSpPr>
              <a:spLocks noChangeShapeType="1"/>
            </p:cNvSpPr>
            <p:nvPr/>
          </p:nvSpPr>
          <p:spPr bwMode="auto">
            <a:xfrm>
              <a:off x="4152" y="2112"/>
              <a:ext cx="672" cy="0"/>
            </a:xfrm>
            <a:prstGeom prst="line">
              <a:avLst/>
            </a:prstGeom>
            <a:noFill/>
            <a:ln w="28575">
              <a:solidFill>
                <a:schemeClr val="tx1"/>
              </a:solidFill>
              <a:round/>
              <a:headEnd type="triangle" w="med" len="med"/>
              <a:tailEnd/>
            </a:ln>
            <a:effectLst/>
          </p:spPr>
          <p:txBody>
            <a:bodyPr/>
            <a:lstStyle/>
            <a:p>
              <a:endParaRPr lang="en-US"/>
            </a:p>
          </p:txBody>
        </p:sp>
      </p:grpSp>
      <p:sp>
        <p:nvSpPr>
          <p:cNvPr id="18" name="Text Box 18"/>
          <p:cNvSpPr txBox="1">
            <a:spLocks noChangeArrowheads="1"/>
          </p:cNvSpPr>
          <p:nvPr/>
        </p:nvSpPr>
        <p:spPr bwMode="auto">
          <a:xfrm>
            <a:off x="146050" y="5527675"/>
            <a:ext cx="2444750" cy="63976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lnSpc>
                <a:spcPct val="100000"/>
              </a:lnSpc>
              <a:spcBef>
                <a:spcPct val="0"/>
              </a:spcBef>
              <a:buClrTx/>
              <a:buSzTx/>
              <a:buFontTx/>
              <a:buNone/>
            </a:pPr>
            <a:r>
              <a:rPr lang="en-US" sz="1200">
                <a:solidFill>
                  <a:schemeClr val="tx1"/>
                </a:solidFill>
                <a:ea typeface="ＭＳ Ｐゴシック" pitchFamily="34" charset="-128"/>
              </a:rPr>
              <a:t>Optional reliable,  asynchronous feed to Data Warehouse or Archival Database</a:t>
            </a:r>
          </a:p>
        </p:txBody>
      </p:sp>
      <p:pic>
        <p:nvPicPr>
          <p:cNvPr id="19" name="Picture 25" descr="spring source"/>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39775" y="2673350"/>
            <a:ext cx="1073150" cy="425450"/>
          </a:xfrm>
          <a:prstGeom prst="rect">
            <a:avLst/>
          </a:prstGeom>
          <a:noFill/>
        </p:spPr>
      </p:pic>
      <p:pic>
        <p:nvPicPr>
          <p:cNvPr id="20" name="Picture 26" descr="gemfire only"/>
          <p:cNvPicPr>
            <a:picLocks noChangeAspect="1" noChangeArrowheads="1"/>
          </p:cNvPicPr>
          <p:nvPr/>
        </p:nvPicPr>
        <p:blipFill>
          <a:blip r:embed="rId7"/>
          <a:srcRect/>
          <a:stretch>
            <a:fillRect/>
          </a:stretch>
        </p:blipFill>
        <p:spPr bwMode="auto">
          <a:xfrm>
            <a:off x="763588" y="3114675"/>
            <a:ext cx="1155700" cy="323850"/>
          </a:xfrm>
          <a:prstGeom prst="rect">
            <a:avLst/>
          </a:prstGeom>
          <a:noFill/>
        </p:spPr>
      </p:pic>
      <p:pic>
        <p:nvPicPr>
          <p:cNvPr id="21" name="Picture 45" descr="data-warehouse"/>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625475" y="4610100"/>
            <a:ext cx="919163" cy="931863"/>
          </a:xfrm>
          <a:prstGeom prst="rect">
            <a:avLst/>
          </a:prstGeom>
          <a:noFill/>
        </p:spPr>
      </p:pic>
      <p:pic>
        <p:nvPicPr>
          <p:cNvPr id="22" name="Picture 48" descr="Hard Disk Head"/>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994150" y="4108450"/>
            <a:ext cx="746125" cy="647700"/>
          </a:xfrm>
          <a:prstGeom prst="rect">
            <a:avLst/>
          </a:prstGeom>
          <a:noFill/>
        </p:spPr>
      </p:pic>
      <p:pic>
        <p:nvPicPr>
          <p:cNvPr id="23" name="Picture 49" descr="Hard Disk Head"/>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298700" y="4089400"/>
            <a:ext cx="746125" cy="647700"/>
          </a:xfrm>
          <a:prstGeom prst="rect">
            <a:avLst/>
          </a:prstGeom>
          <a:noFill/>
        </p:spPr>
      </p:pic>
      <p:pic>
        <p:nvPicPr>
          <p:cNvPr id="24" name="Picture 50" descr="Hard Disk Head"/>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622925" y="4108450"/>
            <a:ext cx="746125" cy="647700"/>
          </a:xfrm>
          <a:prstGeom prst="rect">
            <a:avLst/>
          </a:prstGeom>
          <a:noFill/>
        </p:spPr>
      </p:pic>
      <p:pic>
        <p:nvPicPr>
          <p:cNvPr id="25" name="Picture 51" descr="vmware_rings"/>
          <p:cNvPicPr>
            <a:picLocks noChangeAspect="1" noChangeArrowheads="1"/>
          </p:cNvPicPr>
          <p:nvPr/>
        </p:nvPicPr>
        <p:blipFill>
          <a:blip r:embed="rId10"/>
          <a:srcRect/>
          <a:stretch>
            <a:fillRect/>
          </a:stretch>
        </p:blipFill>
        <p:spPr bwMode="auto">
          <a:xfrm>
            <a:off x="2741613" y="4341813"/>
            <a:ext cx="354012" cy="354012"/>
          </a:xfrm>
          <a:prstGeom prst="rect">
            <a:avLst/>
          </a:prstGeom>
          <a:noFill/>
        </p:spPr>
      </p:pic>
      <p:pic>
        <p:nvPicPr>
          <p:cNvPr id="26" name="Picture 52" descr="vmware_rings"/>
          <p:cNvPicPr>
            <a:picLocks noChangeAspect="1" noChangeArrowheads="1"/>
          </p:cNvPicPr>
          <p:nvPr/>
        </p:nvPicPr>
        <p:blipFill>
          <a:blip r:embed="rId10"/>
          <a:srcRect/>
          <a:stretch>
            <a:fillRect/>
          </a:stretch>
        </p:blipFill>
        <p:spPr bwMode="auto">
          <a:xfrm>
            <a:off x="4418013" y="4360863"/>
            <a:ext cx="354012" cy="354012"/>
          </a:xfrm>
          <a:prstGeom prst="rect">
            <a:avLst/>
          </a:prstGeom>
          <a:noFill/>
        </p:spPr>
      </p:pic>
      <p:pic>
        <p:nvPicPr>
          <p:cNvPr id="27" name="Picture 53" descr="vmware_rings"/>
          <p:cNvPicPr>
            <a:picLocks noChangeAspect="1" noChangeArrowheads="1"/>
          </p:cNvPicPr>
          <p:nvPr/>
        </p:nvPicPr>
        <p:blipFill>
          <a:blip r:embed="rId10"/>
          <a:srcRect/>
          <a:stretch>
            <a:fillRect/>
          </a:stretch>
        </p:blipFill>
        <p:spPr bwMode="auto">
          <a:xfrm>
            <a:off x="6018213" y="4360863"/>
            <a:ext cx="354012" cy="354012"/>
          </a:xfrm>
          <a:prstGeom prst="rect">
            <a:avLst/>
          </a:prstGeom>
          <a:noFill/>
        </p:spPr>
      </p:pic>
      <p:pic>
        <p:nvPicPr>
          <p:cNvPr id="28" name="Picture 54" descr="Hard Disk Head"/>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7804150" y="4108450"/>
            <a:ext cx="746125" cy="647700"/>
          </a:xfrm>
          <a:prstGeom prst="rect">
            <a:avLst/>
          </a:prstGeom>
          <a:noFill/>
        </p:spPr>
      </p:pic>
      <p:pic>
        <p:nvPicPr>
          <p:cNvPr id="29" name="Picture 55" descr="vmware_rings"/>
          <p:cNvPicPr>
            <a:picLocks noChangeAspect="1" noChangeArrowheads="1"/>
          </p:cNvPicPr>
          <p:nvPr/>
        </p:nvPicPr>
        <p:blipFill>
          <a:blip r:embed="rId10"/>
          <a:srcRect/>
          <a:stretch>
            <a:fillRect/>
          </a:stretch>
        </p:blipFill>
        <p:spPr bwMode="auto">
          <a:xfrm>
            <a:off x="8228013" y="4360863"/>
            <a:ext cx="354012" cy="354012"/>
          </a:xfrm>
          <a:prstGeom prst="rect">
            <a:avLst/>
          </a:prstGeom>
          <a:noFill/>
        </p:spPr>
      </p:pic>
      <p:grpSp>
        <p:nvGrpSpPr>
          <p:cNvPr id="30" name="Group 56"/>
          <p:cNvGrpSpPr>
            <a:grpSpLocks/>
          </p:cNvGrpSpPr>
          <p:nvPr/>
        </p:nvGrpSpPr>
        <p:grpSpPr bwMode="auto">
          <a:xfrm>
            <a:off x="6677025" y="4324350"/>
            <a:ext cx="1066800" cy="104775"/>
            <a:chOff x="4152" y="2112"/>
            <a:chExt cx="672" cy="66"/>
          </a:xfrm>
        </p:grpSpPr>
        <p:sp>
          <p:nvSpPr>
            <p:cNvPr id="31" name="Line 57"/>
            <p:cNvSpPr>
              <a:spLocks noChangeShapeType="1"/>
            </p:cNvSpPr>
            <p:nvPr/>
          </p:nvSpPr>
          <p:spPr bwMode="auto">
            <a:xfrm>
              <a:off x="4152" y="2178"/>
              <a:ext cx="672" cy="0"/>
            </a:xfrm>
            <a:prstGeom prst="line">
              <a:avLst/>
            </a:prstGeom>
            <a:noFill/>
            <a:ln w="28575">
              <a:solidFill>
                <a:schemeClr val="tx1"/>
              </a:solidFill>
              <a:round/>
              <a:headEnd/>
              <a:tailEnd type="triangle" w="med" len="med"/>
            </a:ln>
            <a:effectLst/>
          </p:spPr>
          <p:txBody>
            <a:bodyPr/>
            <a:lstStyle/>
            <a:p>
              <a:endParaRPr lang="en-US"/>
            </a:p>
          </p:txBody>
        </p:sp>
        <p:sp>
          <p:nvSpPr>
            <p:cNvPr id="32" name="Line 58"/>
            <p:cNvSpPr>
              <a:spLocks noChangeShapeType="1"/>
            </p:cNvSpPr>
            <p:nvPr/>
          </p:nvSpPr>
          <p:spPr bwMode="auto">
            <a:xfrm>
              <a:off x="4152" y="2112"/>
              <a:ext cx="672" cy="0"/>
            </a:xfrm>
            <a:prstGeom prst="line">
              <a:avLst/>
            </a:prstGeom>
            <a:noFill/>
            <a:ln w="28575">
              <a:solidFill>
                <a:schemeClr val="tx1"/>
              </a:solidFill>
              <a:round/>
              <a:headEnd type="triangle" w="med" len="med"/>
              <a:tailEnd/>
            </a:ln>
            <a:effectLst/>
          </p:spPr>
          <p:txBody>
            <a:bodyPr/>
            <a:lstStyle/>
            <a:p>
              <a:endParaRPr lang="en-US"/>
            </a:p>
          </p:txBody>
        </p:sp>
      </p:grpSp>
      <p:sp>
        <p:nvSpPr>
          <p:cNvPr id="33" name="Line 63"/>
          <p:cNvSpPr>
            <a:spLocks noChangeShapeType="1"/>
          </p:cNvSpPr>
          <p:nvPr/>
        </p:nvSpPr>
        <p:spPr bwMode="auto">
          <a:xfrm flipH="1">
            <a:off x="1266825" y="3476625"/>
            <a:ext cx="1000125" cy="1200150"/>
          </a:xfrm>
          <a:prstGeom prst="line">
            <a:avLst/>
          </a:prstGeom>
          <a:noFill/>
          <a:ln w="57150">
            <a:solidFill>
              <a:schemeClr val="tx1"/>
            </a:solidFill>
            <a:round/>
            <a:headEnd/>
            <a:tailEnd type="triangle" w="med" len="med"/>
          </a:ln>
          <a:effectLst/>
        </p:spPr>
        <p:txBody>
          <a:bodyPr/>
          <a:lstStyle/>
          <a:p>
            <a:endParaRPr lang="en-US"/>
          </a:p>
        </p:txBody>
      </p:sp>
      <p:sp>
        <p:nvSpPr>
          <p:cNvPr id="34" name="Text Box 66"/>
          <p:cNvSpPr txBox="1">
            <a:spLocks noChangeArrowheads="1"/>
          </p:cNvSpPr>
          <p:nvPr/>
        </p:nvSpPr>
        <p:spPr bwMode="auto">
          <a:xfrm>
            <a:off x="6203950" y="1631950"/>
            <a:ext cx="2035175" cy="63976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lnSpc>
                <a:spcPct val="100000"/>
              </a:lnSpc>
              <a:spcBef>
                <a:spcPct val="0"/>
              </a:spcBef>
              <a:buClrTx/>
              <a:buSzTx/>
              <a:buFontTx/>
              <a:buNone/>
            </a:pPr>
            <a:r>
              <a:rPr lang="en-US" sz="1200">
                <a:solidFill>
                  <a:schemeClr val="tx1"/>
                </a:solidFill>
                <a:ea typeface="ＭＳ Ｐゴシック" pitchFamily="34" charset="-128"/>
              </a:rPr>
              <a:t>Add/remove web/application/data servers</a:t>
            </a:r>
          </a:p>
        </p:txBody>
      </p:sp>
      <p:sp>
        <p:nvSpPr>
          <p:cNvPr id="35" name="Rectangle 7"/>
          <p:cNvSpPr>
            <a:spLocks/>
          </p:cNvSpPr>
          <p:nvPr/>
        </p:nvSpPr>
        <p:spPr bwMode="auto">
          <a:xfrm>
            <a:off x="682625" y="1016000"/>
            <a:ext cx="1076325" cy="542925"/>
          </a:xfrm>
          <a:prstGeom prst="rect">
            <a:avLst/>
          </a:prstGeom>
          <a:noFill/>
          <a:ln w="9525">
            <a:noFill/>
            <a:miter lim="800000"/>
            <a:headEnd/>
            <a:tailEnd/>
          </a:ln>
        </p:spPr>
        <p:txBody>
          <a:bodyPr lIns="10587" tIns="10587" rIns="10587" bIns="10587" anchor="ctr"/>
          <a:lstStyle/>
          <a:p>
            <a:pPr algn="l" eaLnBrk="1" hangingPunct="1">
              <a:lnSpc>
                <a:spcPct val="100000"/>
              </a:lnSpc>
              <a:spcBef>
                <a:spcPts val="213"/>
              </a:spcBef>
              <a:spcAft>
                <a:spcPct val="40000"/>
              </a:spcAft>
              <a:buClrTx/>
              <a:buSzTx/>
              <a:buFontTx/>
              <a:buNone/>
            </a:pPr>
            <a:r>
              <a:rPr lang="en-US" sz="2800" b="1">
                <a:solidFill>
                  <a:srgbClr val="797979"/>
                </a:solidFill>
                <a:ea typeface="ＭＳ Ｐゴシック" pitchFamily="34" charset="-128"/>
                <a:cs typeface="Arial" pitchFamily="34" charset="0"/>
              </a:rPr>
              <a:t>Scale</a:t>
            </a:r>
          </a:p>
        </p:txBody>
      </p:sp>
      <p:sp>
        <p:nvSpPr>
          <p:cNvPr id="36" name="Text Box 68"/>
          <p:cNvSpPr txBox="1">
            <a:spLocks noChangeArrowheads="1"/>
          </p:cNvSpPr>
          <p:nvPr/>
        </p:nvSpPr>
        <p:spPr bwMode="auto">
          <a:xfrm>
            <a:off x="3517900" y="708025"/>
            <a:ext cx="5434013" cy="58102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l" eaLnBrk="1" hangingPunct="1">
              <a:lnSpc>
                <a:spcPct val="100000"/>
              </a:lnSpc>
              <a:spcBef>
                <a:spcPct val="0"/>
              </a:spcBef>
              <a:buClrTx/>
              <a:buSzTx/>
              <a:buFontTx/>
              <a:buNone/>
            </a:pPr>
            <a:r>
              <a:rPr lang="en-US" sz="1600">
                <a:solidFill>
                  <a:schemeClr val="tx1"/>
                </a:solidFill>
                <a:ea typeface="ＭＳ Ｐゴシック" pitchFamily="34" charset="-128"/>
              </a:rPr>
              <a:t>GemFire can achieve near linear scalability with nodes that can be added or removed on the fly.</a:t>
            </a:r>
          </a:p>
        </p:txBody>
      </p:sp>
      <p:grpSp>
        <p:nvGrpSpPr>
          <p:cNvPr id="37" name="Group 203"/>
          <p:cNvGrpSpPr>
            <a:grpSpLocks/>
          </p:cNvGrpSpPr>
          <p:nvPr/>
        </p:nvGrpSpPr>
        <p:grpSpPr bwMode="auto">
          <a:xfrm>
            <a:off x="2244725" y="2789238"/>
            <a:ext cx="4238625" cy="1052512"/>
            <a:chOff x="1414" y="1727"/>
            <a:chExt cx="2670" cy="663"/>
          </a:xfrm>
        </p:grpSpPr>
        <p:grpSp>
          <p:nvGrpSpPr>
            <p:cNvPr id="38" name="Group 151"/>
            <p:cNvGrpSpPr>
              <a:grpSpLocks/>
            </p:cNvGrpSpPr>
            <p:nvPr/>
          </p:nvGrpSpPr>
          <p:grpSpPr bwMode="auto">
            <a:xfrm>
              <a:off x="1632" y="1727"/>
              <a:ext cx="1156" cy="663"/>
              <a:chOff x="1632" y="1727"/>
              <a:chExt cx="1156" cy="663"/>
            </a:xfrm>
          </p:grpSpPr>
          <p:sp>
            <p:nvSpPr>
              <p:cNvPr id="90" name="AutoShape 77"/>
              <p:cNvSpPr>
                <a:spLocks noChangeArrowheads="1"/>
              </p:cNvSpPr>
              <p:nvPr/>
            </p:nvSpPr>
            <p:spPr bwMode="auto">
              <a:xfrm>
                <a:off x="1632" y="2038"/>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endParaRPr lang="en-US"/>
              </a:p>
            </p:txBody>
          </p:sp>
          <p:sp>
            <p:nvSpPr>
              <p:cNvPr id="91" name="AutoShape 78"/>
              <p:cNvSpPr>
                <a:spLocks noChangeArrowheads="1"/>
              </p:cNvSpPr>
              <p:nvPr/>
            </p:nvSpPr>
            <p:spPr bwMode="auto">
              <a:xfrm flipV="1">
                <a:off x="1632" y="1727"/>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a:effectLst/>
            </p:spPr>
            <p:txBody>
              <a:bodyPr wrap="none" anchor="ctr"/>
              <a:lstStyle/>
              <a:p>
                <a:endParaRPr lang="en-US"/>
              </a:p>
            </p:txBody>
          </p:sp>
          <p:sp>
            <p:nvSpPr>
              <p:cNvPr id="92" name="Rectangle 81"/>
              <p:cNvSpPr>
                <a:spLocks noChangeArrowheads="1"/>
              </p:cNvSpPr>
              <p:nvPr/>
            </p:nvSpPr>
            <p:spPr bwMode="auto">
              <a:xfrm rot="16200000">
                <a:off x="2168" y="1777"/>
                <a:ext cx="103" cy="576"/>
              </a:xfrm>
              <a:prstGeom prst="rect">
                <a:avLst/>
              </a:prstGeom>
              <a:solidFill>
                <a:schemeClr val="bg1"/>
              </a:solidFill>
              <a:ln w="9525" algn="ctr">
                <a:noFill/>
                <a:miter lim="800000"/>
                <a:headEnd/>
                <a:tailEnd/>
              </a:ln>
              <a:effectLst/>
            </p:spPr>
            <p:txBody>
              <a:bodyPr wrap="none" anchor="ctr"/>
              <a:lstStyle/>
              <a:p>
                <a:endParaRPr lang="en-US"/>
              </a:p>
            </p:txBody>
          </p:sp>
          <p:sp>
            <p:nvSpPr>
              <p:cNvPr id="93" name="Line 82"/>
              <p:cNvSpPr>
                <a:spLocks noChangeShapeType="1"/>
              </p:cNvSpPr>
              <p:nvPr/>
            </p:nvSpPr>
            <p:spPr bwMode="auto">
              <a:xfrm>
                <a:off x="1967" y="2213"/>
                <a:ext cx="0" cy="28"/>
              </a:xfrm>
              <a:prstGeom prst="line">
                <a:avLst/>
              </a:prstGeom>
              <a:noFill/>
              <a:ln w="9525">
                <a:solidFill>
                  <a:srgbClr val="0033CC"/>
                </a:solidFill>
                <a:round/>
                <a:headEnd/>
                <a:tailEnd/>
              </a:ln>
              <a:effectLst/>
            </p:spPr>
            <p:txBody>
              <a:bodyPr/>
              <a:lstStyle/>
              <a:p>
                <a:endParaRPr lang="en-US"/>
              </a:p>
            </p:txBody>
          </p:sp>
        </p:grpSp>
        <p:sp>
          <p:nvSpPr>
            <p:cNvPr id="39" name="Rectangle 72"/>
            <p:cNvSpPr>
              <a:spLocks noChangeArrowheads="1"/>
            </p:cNvSpPr>
            <p:nvPr/>
          </p:nvSpPr>
          <p:spPr bwMode="auto">
            <a:xfrm>
              <a:off x="1414" y="1874"/>
              <a:ext cx="550" cy="367"/>
            </a:xfrm>
            <a:prstGeom prst="rect">
              <a:avLst/>
            </a:prstGeom>
            <a:solidFill>
              <a:schemeClr val="bg1"/>
            </a:solidFill>
            <a:ln w="9525" algn="ctr">
              <a:noFill/>
              <a:miter lim="800000"/>
              <a:headEnd/>
              <a:tailEnd/>
            </a:ln>
            <a:effectLst/>
          </p:spPr>
          <p:txBody>
            <a:bodyPr wrap="none" anchor="ctr"/>
            <a:lstStyle/>
            <a:p>
              <a:endParaRPr lang="en-US"/>
            </a:p>
          </p:txBody>
        </p:sp>
        <p:sp>
          <p:nvSpPr>
            <p:cNvPr id="40" name="AutoShape 120"/>
            <p:cNvSpPr>
              <a:spLocks noChangeArrowheads="1"/>
            </p:cNvSpPr>
            <p:nvPr/>
          </p:nvSpPr>
          <p:spPr bwMode="auto">
            <a:xfrm>
              <a:off x="1458"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41" name="AutoShape 121"/>
            <p:cNvSpPr>
              <a:spLocks noChangeArrowheads="1"/>
            </p:cNvSpPr>
            <p:nvPr/>
          </p:nvSpPr>
          <p:spPr bwMode="auto">
            <a:xfrm>
              <a:off x="1458"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42" name="AutoShape 126"/>
            <p:cNvSpPr>
              <a:spLocks noChangeArrowheads="1"/>
            </p:cNvSpPr>
            <p:nvPr/>
          </p:nvSpPr>
          <p:spPr bwMode="auto">
            <a:xfrm>
              <a:off x="1458"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43" name="AutoShape 127"/>
            <p:cNvSpPr>
              <a:spLocks noChangeArrowheads="1"/>
            </p:cNvSpPr>
            <p:nvPr/>
          </p:nvSpPr>
          <p:spPr bwMode="auto">
            <a:xfrm>
              <a:off x="1458"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44" name="AutoShape 128"/>
            <p:cNvSpPr>
              <a:spLocks noChangeArrowheads="1"/>
            </p:cNvSpPr>
            <p:nvPr/>
          </p:nvSpPr>
          <p:spPr bwMode="auto">
            <a:xfrm>
              <a:off x="1458"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45" name="AutoShape 139"/>
            <p:cNvSpPr>
              <a:spLocks noChangeArrowheads="1"/>
            </p:cNvSpPr>
            <p:nvPr/>
          </p:nvSpPr>
          <p:spPr bwMode="auto">
            <a:xfrm>
              <a:off x="1700"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46" name="AutoShape 140"/>
            <p:cNvSpPr>
              <a:spLocks noChangeArrowheads="1"/>
            </p:cNvSpPr>
            <p:nvPr/>
          </p:nvSpPr>
          <p:spPr bwMode="auto">
            <a:xfrm>
              <a:off x="1700"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47" name="Rectangle 152"/>
            <p:cNvSpPr>
              <a:spLocks noChangeArrowheads="1"/>
            </p:cNvSpPr>
            <p:nvPr/>
          </p:nvSpPr>
          <p:spPr bwMode="auto">
            <a:xfrm>
              <a:off x="1436" y="2234"/>
              <a:ext cx="562" cy="42"/>
            </a:xfrm>
            <a:prstGeom prst="rect">
              <a:avLst/>
            </a:prstGeom>
            <a:solidFill>
              <a:srgbClr val="C0C0C0"/>
            </a:solidFill>
            <a:ln w="9525" algn="ctr">
              <a:noFill/>
              <a:miter lim="800000"/>
              <a:headEnd/>
              <a:tailEnd/>
            </a:ln>
            <a:effectLst/>
          </p:spPr>
          <p:txBody>
            <a:bodyPr wrap="none" anchor="ctr"/>
            <a:lstStyle/>
            <a:p>
              <a:endParaRPr lang="en-US"/>
            </a:p>
          </p:txBody>
        </p:sp>
        <p:sp>
          <p:nvSpPr>
            <p:cNvPr id="48" name="Line 163"/>
            <p:cNvSpPr>
              <a:spLocks noChangeShapeType="1"/>
            </p:cNvSpPr>
            <p:nvPr/>
          </p:nvSpPr>
          <p:spPr bwMode="auto">
            <a:xfrm>
              <a:off x="1418" y="2232"/>
              <a:ext cx="548" cy="0"/>
            </a:xfrm>
            <a:prstGeom prst="line">
              <a:avLst/>
            </a:prstGeom>
            <a:noFill/>
            <a:ln w="9525">
              <a:solidFill>
                <a:srgbClr val="3333CC"/>
              </a:solidFill>
              <a:round/>
              <a:headEnd/>
              <a:tailEnd/>
            </a:ln>
            <a:effectLst/>
          </p:spPr>
          <p:txBody>
            <a:bodyPr/>
            <a:lstStyle/>
            <a:p>
              <a:endParaRPr lang="en-US"/>
            </a:p>
          </p:txBody>
        </p:sp>
        <p:sp>
          <p:nvSpPr>
            <p:cNvPr id="49" name="Line 164"/>
            <p:cNvSpPr>
              <a:spLocks noChangeShapeType="1"/>
            </p:cNvSpPr>
            <p:nvPr/>
          </p:nvSpPr>
          <p:spPr bwMode="auto">
            <a:xfrm>
              <a:off x="1418" y="1874"/>
              <a:ext cx="548" cy="0"/>
            </a:xfrm>
            <a:prstGeom prst="line">
              <a:avLst/>
            </a:prstGeom>
            <a:noFill/>
            <a:ln w="9525">
              <a:solidFill>
                <a:srgbClr val="3333CC"/>
              </a:solidFill>
              <a:round/>
              <a:headEnd/>
              <a:tailEnd/>
            </a:ln>
            <a:effectLst/>
          </p:spPr>
          <p:txBody>
            <a:bodyPr/>
            <a:lstStyle/>
            <a:p>
              <a:endParaRPr lang="en-US"/>
            </a:p>
          </p:txBody>
        </p:sp>
        <p:sp>
          <p:nvSpPr>
            <p:cNvPr id="50" name="Line 165"/>
            <p:cNvSpPr>
              <a:spLocks noChangeShapeType="1"/>
            </p:cNvSpPr>
            <p:nvPr/>
          </p:nvSpPr>
          <p:spPr bwMode="auto">
            <a:xfrm>
              <a:off x="1416" y="1872"/>
              <a:ext cx="0" cy="360"/>
            </a:xfrm>
            <a:prstGeom prst="line">
              <a:avLst/>
            </a:prstGeom>
            <a:noFill/>
            <a:ln w="9525">
              <a:solidFill>
                <a:srgbClr val="3333CC"/>
              </a:solidFill>
              <a:round/>
              <a:headEnd/>
              <a:tailEnd/>
            </a:ln>
            <a:effectLst/>
          </p:spPr>
          <p:txBody>
            <a:bodyPr/>
            <a:lstStyle/>
            <a:p>
              <a:endParaRPr lang="en-US"/>
            </a:p>
          </p:txBody>
        </p:sp>
        <p:sp>
          <p:nvSpPr>
            <p:cNvPr id="51" name="Line 179"/>
            <p:cNvSpPr>
              <a:spLocks noChangeShapeType="1"/>
            </p:cNvSpPr>
            <p:nvPr/>
          </p:nvSpPr>
          <p:spPr bwMode="auto">
            <a:xfrm>
              <a:off x="1965" y="1872"/>
              <a:ext cx="0" cy="34"/>
            </a:xfrm>
            <a:prstGeom prst="line">
              <a:avLst/>
            </a:prstGeom>
            <a:noFill/>
            <a:ln w="9525">
              <a:solidFill>
                <a:srgbClr val="3333CC"/>
              </a:solidFill>
              <a:round/>
              <a:headEnd/>
              <a:tailEnd/>
            </a:ln>
            <a:effectLst/>
          </p:spPr>
          <p:txBody>
            <a:bodyPr/>
            <a:lstStyle/>
            <a:p>
              <a:endParaRPr lang="en-US"/>
            </a:p>
          </p:txBody>
        </p:sp>
        <p:grpSp>
          <p:nvGrpSpPr>
            <p:cNvPr id="52" name="Group 180"/>
            <p:cNvGrpSpPr>
              <a:grpSpLocks/>
            </p:cNvGrpSpPr>
            <p:nvPr/>
          </p:nvGrpSpPr>
          <p:grpSpPr bwMode="auto">
            <a:xfrm>
              <a:off x="2672" y="1727"/>
              <a:ext cx="1156" cy="663"/>
              <a:chOff x="1632" y="1727"/>
              <a:chExt cx="1156" cy="663"/>
            </a:xfrm>
          </p:grpSpPr>
          <p:sp>
            <p:nvSpPr>
              <p:cNvPr id="86" name="AutoShape 181"/>
              <p:cNvSpPr>
                <a:spLocks noChangeArrowheads="1"/>
              </p:cNvSpPr>
              <p:nvPr/>
            </p:nvSpPr>
            <p:spPr bwMode="auto">
              <a:xfrm>
                <a:off x="1632" y="2038"/>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33CC"/>
                </a:solidFill>
                <a:miter lim="800000"/>
                <a:headEnd/>
                <a:tailEnd/>
              </a:ln>
              <a:effectLst>
                <a:outerShdw dist="56796" dir="1593903" algn="ctr" rotWithShape="0">
                  <a:srgbClr val="C0C0C0"/>
                </a:outerShdw>
              </a:effectLst>
            </p:spPr>
            <p:txBody>
              <a:bodyPr wrap="none" anchor="ctr"/>
              <a:lstStyle/>
              <a:p>
                <a:endParaRPr lang="en-US"/>
              </a:p>
            </p:txBody>
          </p:sp>
          <p:sp>
            <p:nvSpPr>
              <p:cNvPr id="87" name="AutoShape 182"/>
              <p:cNvSpPr>
                <a:spLocks noChangeArrowheads="1"/>
              </p:cNvSpPr>
              <p:nvPr/>
            </p:nvSpPr>
            <p:spPr bwMode="auto">
              <a:xfrm flipV="1">
                <a:off x="1632" y="1727"/>
                <a:ext cx="1156" cy="352"/>
              </a:xfrm>
              <a:custGeom>
                <a:avLst/>
                <a:gdLst>
                  <a:gd name="G0" fmla="+- 4543 0 0"/>
                  <a:gd name="G1" fmla="+- 11561637 0 0"/>
                  <a:gd name="G2" fmla="+- 0 0 11561637"/>
                  <a:gd name="T0" fmla="*/ 0 256 1"/>
                  <a:gd name="T1" fmla="*/ 180 256 1"/>
                  <a:gd name="G3" fmla="+- 11561637 T0 T1"/>
                  <a:gd name="T2" fmla="*/ 0 256 1"/>
                  <a:gd name="T3" fmla="*/ 90 256 1"/>
                  <a:gd name="G4" fmla="+- 11561637 T2 T3"/>
                  <a:gd name="G5" fmla="*/ G4 2 1"/>
                  <a:gd name="T4" fmla="*/ 90 256 1"/>
                  <a:gd name="T5" fmla="*/ 0 256 1"/>
                  <a:gd name="G6" fmla="+- 11561637 T4 T5"/>
                  <a:gd name="G7" fmla="*/ G6 2 1"/>
                  <a:gd name="G8" fmla="abs 1156163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543"/>
                  <a:gd name="G18" fmla="*/ 4543 1 2"/>
                  <a:gd name="G19" fmla="+- G18 5400 0"/>
                  <a:gd name="G20" fmla="cos G19 11561637"/>
                  <a:gd name="G21" fmla="sin G19 11561637"/>
                  <a:gd name="G22" fmla="+- G20 10800 0"/>
                  <a:gd name="G23" fmla="+- G21 10800 0"/>
                  <a:gd name="G24" fmla="+- 10800 0 G20"/>
                  <a:gd name="G25" fmla="+- 4543 10800 0"/>
                  <a:gd name="G26" fmla="?: G9 G17 G25"/>
                  <a:gd name="G27" fmla="?: G9 0 21600"/>
                  <a:gd name="G28" fmla="cos 10800 11561637"/>
                  <a:gd name="G29" fmla="sin 10800 11561637"/>
                  <a:gd name="G30" fmla="sin 4543 11561637"/>
                  <a:gd name="G31" fmla="+- G28 10800 0"/>
                  <a:gd name="G32" fmla="+- G29 10800 0"/>
                  <a:gd name="G33" fmla="+- G30 10800 0"/>
                  <a:gd name="G34" fmla="?: G4 0 G31"/>
                  <a:gd name="G35" fmla="?: 11561637 G34 0"/>
                  <a:gd name="G36" fmla="?: G6 G35 G31"/>
                  <a:gd name="G37" fmla="+- 21600 0 G36"/>
                  <a:gd name="G38" fmla="?: G4 0 G33"/>
                  <a:gd name="G39" fmla="?: 11561637 G38 G32"/>
                  <a:gd name="G40" fmla="?: G6 G39 0"/>
                  <a:gd name="G41" fmla="?: G4 G32 21600"/>
                  <a:gd name="G42" fmla="?: G6 G41 G33"/>
                  <a:gd name="T12" fmla="*/ 10800 w 21600"/>
                  <a:gd name="T13" fmla="*/ 0 h 21600"/>
                  <a:gd name="T14" fmla="*/ 3142 w 21600"/>
                  <a:gd name="T15" fmla="*/ 11279 h 21600"/>
                  <a:gd name="T16" fmla="*/ 10800 w 21600"/>
                  <a:gd name="T17" fmla="*/ 6257 h 21600"/>
                  <a:gd name="T18" fmla="*/ 18458 w 21600"/>
                  <a:gd name="T19" fmla="*/ 1127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265" y="11083"/>
                    </a:moveTo>
                    <a:cubicBezTo>
                      <a:pt x="6259" y="10989"/>
                      <a:pt x="6257" y="10894"/>
                      <a:pt x="6257" y="10800"/>
                    </a:cubicBezTo>
                    <a:cubicBezTo>
                      <a:pt x="6257" y="8290"/>
                      <a:pt x="8290" y="6257"/>
                      <a:pt x="10800" y="6257"/>
                    </a:cubicBezTo>
                    <a:cubicBezTo>
                      <a:pt x="13309" y="6257"/>
                      <a:pt x="15343" y="8290"/>
                      <a:pt x="15343" y="10800"/>
                    </a:cubicBezTo>
                    <a:cubicBezTo>
                      <a:pt x="15343" y="10894"/>
                      <a:pt x="15340" y="10989"/>
                      <a:pt x="15334" y="11083"/>
                    </a:cubicBezTo>
                    <a:lnTo>
                      <a:pt x="21578" y="11475"/>
                    </a:lnTo>
                    <a:cubicBezTo>
                      <a:pt x="21592" y="11250"/>
                      <a:pt x="21600" y="11025"/>
                      <a:pt x="21600" y="10800"/>
                    </a:cubicBezTo>
                    <a:cubicBezTo>
                      <a:pt x="21600" y="4835"/>
                      <a:pt x="16764" y="0"/>
                      <a:pt x="10800" y="0"/>
                    </a:cubicBezTo>
                    <a:cubicBezTo>
                      <a:pt x="4835" y="0"/>
                      <a:pt x="0" y="4835"/>
                      <a:pt x="0" y="10800"/>
                    </a:cubicBezTo>
                    <a:cubicBezTo>
                      <a:pt x="-1" y="11025"/>
                      <a:pt x="7" y="11250"/>
                      <a:pt x="21" y="11475"/>
                    </a:cubicBezTo>
                    <a:close/>
                  </a:path>
                </a:pathLst>
              </a:custGeom>
              <a:solidFill>
                <a:schemeClr val="bg1"/>
              </a:solidFill>
              <a:ln w="9525" algn="ctr">
                <a:solidFill>
                  <a:srgbClr val="0000CC"/>
                </a:solidFill>
                <a:miter lim="800000"/>
                <a:headEnd/>
                <a:tailEnd/>
              </a:ln>
              <a:effectLst/>
            </p:spPr>
            <p:txBody>
              <a:bodyPr wrap="none" anchor="ctr"/>
              <a:lstStyle/>
              <a:p>
                <a:endParaRPr lang="en-US"/>
              </a:p>
            </p:txBody>
          </p:sp>
          <p:sp>
            <p:nvSpPr>
              <p:cNvPr id="88" name="Rectangle 183"/>
              <p:cNvSpPr>
                <a:spLocks noChangeArrowheads="1"/>
              </p:cNvSpPr>
              <p:nvPr/>
            </p:nvSpPr>
            <p:spPr bwMode="auto">
              <a:xfrm rot="16200000">
                <a:off x="2168" y="1777"/>
                <a:ext cx="103" cy="576"/>
              </a:xfrm>
              <a:prstGeom prst="rect">
                <a:avLst/>
              </a:prstGeom>
              <a:solidFill>
                <a:schemeClr val="bg1"/>
              </a:solidFill>
              <a:ln w="9525" algn="ctr">
                <a:noFill/>
                <a:miter lim="800000"/>
                <a:headEnd/>
                <a:tailEnd/>
              </a:ln>
              <a:effectLst/>
            </p:spPr>
            <p:txBody>
              <a:bodyPr wrap="none" anchor="ctr"/>
              <a:lstStyle/>
              <a:p>
                <a:endParaRPr lang="en-US"/>
              </a:p>
            </p:txBody>
          </p:sp>
          <p:sp>
            <p:nvSpPr>
              <p:cNvPr id="89" name="Line 184"/>
              <p:cNvSpPr>
                <a:spLocks noChangeShapeType="1"/>
              </p:cNvSpPr>
              <p:nvPr/>
            </p:nvSpPr>
            <p:spPr bwMode="auto">
              <a:xfrm>
                <a:off x="1967" y="2213"/>
                <a:ext cx="0" cy="28"/>
              </a:xfrm>
              <a:prstGeom prst="line">
                <a:avLst/>
              </a:prstGeom>
              <a:noFill/>
              <a:ln w="9525">
                <a:solidFill>
                  <a:srgbClr val="0033CC"/>
                </a:solidFill>
                <a:round/>
                <a:headEnd/>
                <a:tailEnd/>
              </a:ln>
              <a:effectLst/>
            </p:spPr>
            <p:txBody>
              <a:bodyPr/>
              <a:lstStyle/>
              <a:p>
                <a:endParaRPr lang="en-US"/>
              </a:p>
            </p:txBody>
          </p:sp>
        </p:grpSp>
        <p:sp>
          <p:nvSpPr>
            <p:cNvPr id="53" name="Rectangle 79"/>
            <p:cNvSpPr>
              <a:spLocks noChangeArrowheads="1"/>
            </p:cNvSpPr>
            <p:nvPr/>
          </p:nvSpPr>
          <p:spPr bwMode="auto">
            <a:xfrm>
              <a:off x="2453" y="1914"/>
              <a:ext cx="31" cy="279"/>
            </a:xfrm>
            <a:prstGeom prst="rect">
              <a:avLst/>
            </a:prstGeom>
            <a:solidFill>
              <a:schemeClr val="bg1"/>
            </a:solidFill>
            <a:ln w="9525" algn="ctr">
              <a:noFill/>
              <a:miter lim="800000"/>
              <a:headEnd/>
              <a:tailEnd/>
            </a:ln>
            <a:effectLst/>
          </p:spPr>
          <p:txBody>
            <a:bodyPr wrap="none" anchor="ctr"/>
            <a:lstStyle/>
            <a:p>
              <a:endParaRPr lang="en-US"/>
            </a:p>
          </p:txBody>
        </p:sp>
        <p:sp>
          <p:nvSpPr>
            <p:cNvPr id="54" name="Rectangle 153"/>
            <p:cNvSpPr>
              <a:spLocks noChangeArrowheads="1"/>
            </p:cNvSpPr>
            <p:nvPr/>
          </p:nvSpPr>
          <p:spPr bwMode="auto">
            <a:xfrm>
              <a:off x="2480" y="2234"/>
              <a:ext cx="562" cy="42"/>
            </a:xfrm>
            <a:prstGeom prst="rect">
              <a:avLst/>
            </a:prstGeom>
            <a:solidFill>
              <a:srgbClr val="C0C0C0"/>
            </a:solidFill>
            <a:ln w="9525" algn="ctr">
              <a:noFill/>
              <a:miter lim="800000"/>
              <a:headEnd/>
              <a:tailEnd/>
            </a:ln>
            <a:effectLst/>
          </p:spPr>
          <p:txBody>
            <a:bodyPr wrap="none" anchor="ctr"/>
            <a:lstStyle/>
            <a:p>
              <a:endParaRPr lang="en-US"/>
            </a:p>
          </p:txBody>
        </p:sp>
        <p:sp>
          <p:nvSpPr>
            <p:cNvPr id="55" name="Rectangle 166"/>
            <p:cNvSpPr>
              <a:spLocks noChangeArrowheads="1"/>
            </p:cNvSpPr>
            <p:nvPr/>
          </p:nvSpPr>
          <p:spPr bwMode="auto">
            <a:xfrm>
              <a:off x="2453" y="1874"/>
              <a:ext cx="550" cy="367"/>
            </a:xfrm>
            <a:prstGeom prst="rect">
              <a:avLst/>
            </a:prstGeom>
            <a:solidFill>
              <a:schemeClr val="bg1"/>
            </a:solidFill>
            <a:ln w="9525" algn="ctr">
              <a:noFill/>
              <a:miter lim="800000"/>
              <a:headEnd/>
              <a:tailEnd/>
            </a:ln>
            <a:effectLst/>
          </p:spPr>
          <p:txBody>
            <a:bodyPr wrap="none" anchor="ctr"/>
            <a:lstStyle/>
            <a:p>
              <a:endParaRPr lang="en-US"/>
            </a:p>
          </p:txBody>
        </p:sp>
        <p:sp>
          <p:nvSpPr>
            <p:cNvPr id="56" name="AutoShape 167"/>
            <p:cNvSpPr>
              <a:spLocks noChangeArrowheads="1"/>
            </p:cNvSpPr>
            <p:nvPr/>
          </p:nvSpPr>
          <p:spPr bwMode="auto">
            <a:xfrm>
              <a:off x="2497"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57" name="AutoShape 168"/>
            <p:cNvSpPr>
              <a:spLocks noChangeArrowheads="1"/>
            </p:cNvSpPr>
            <p:nvPr/>
          </p:nvSpPr>
          <p:spPr bwMode="auto">
            <a:xfrm>
              <a:off x="2497"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58" name="AutoShape 169"/>
            <p:cNvSpPr>
              <a:spLocks noChangeArrowheads="1"/>
            </p:cNvSpPr>
            <p:nvPr/>
          </p:nvSpPr>
          <p:spPr bwMode="auto">
            <a:xfrm>
              <a:off x="2497"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59" name="AutoShape 170"/>
            <p:cNvSpPr>
              <a:spLocks noChangeArrowheads="1"/>
            </p:cNvSpPr>
            <p:nvPr/>
          </p:nvSpPr>
          <p:spPr bwMode="auto">
            <a:xfrm>
              <a:off x="2497"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60" name="AutoShape 171"/>
            <p:cNvSpPr>
              <a:spLocks noChangeArrowheads="1"/>
            </p:cNvSpPr>
            <p:nvPr/>
          </p:nvSpPr>
          <p:spPr bwMode="auto">
            <a:xfrm>
              <a:off x="2497"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61" name="AutoShape 172"/>
            <p:cNvSpPr>
              <a:spLocks noChangeArrowheads="1"/>
            </p:cNvSpPr>
            <p:nvPr/>
          </p:nvSpPr>
          <p:spPr bwMode="auto">
            <a:xfrm>
              <a:off x="2739"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62" name="AutoShape 173"/>
            <p:cNvSpPr>
              <a:spLocks noChangeArrowheads="1"/>
            </p:cNvSpPr>
            <p:nvPr/>
          </p:nvSpPr>
          <p:spPr bwMode="auto">
            <a:xfrm>
              <a:off x="2739"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63" name="Rectangle 174"/>
            <p:cNvSpPr>
              <a:spLocks noChangeArrowheads="1"/>
            </p:cNvSpPr>
            <p:nvPr/>
          </p:nvSpPr>
          <p:spPr bwMode="auto">
            <a:xfrm>
              <a:off x="2475" y="2234"/>
              <a:ext cx="562" cy="42"/>
            </a:xfrm>
            <a:prstGeom prst="rect">
              <a:avLst/>
            </a:prstGeom>
            <a:solidFill>
              <a:srgbClr val="C0C0C0"/>
            </a:solidFill>
            <a:ln w="9525" algn="ctr">
              <a:noFill/>
              <a:miter lim="800000"/>
              <a:headEnd/>
              <a:tailEnd/>
            </a:ln>
            <a:effectLst/>
          </p:spPr>
          <p:txBody>
            <a:bodyPr wrap="none" anchor="ctr"/>
            <a:lstStyle/>
            <a:p>
              <a:endParaRPr lang="en-US"/>
            </a:p>
          </p:txBody>
        </p:sp>
        <p:sp>
          <p:nvSpPr>
            <p:cNvPr id="64" name="Line 175"/>
            <p:cNvSpPr>
              <a:spLocks noChangeShapeType="1"/>
            </p:cNvSpPr>
            <p:nvPr/>
          </p:nvSpPr>
          <p:spPr bwMode="auto">
            <a:xfrm>
              <a:off x="2457" y="2232"/>
              <a:ext cx="548" cy="0"/>
            </a:xfrm>
            <a:prstGeom prst="line">
              <a:avLst/>
            </a:prstGeom>
            <a:noFill/>
            <a:ln w="9525">
              <a:solidFill>
                <a:srgbClr val="3333CC"/>
              </a:solidFill>
              <a:round/>
              <a:headEnd/>
              <a:tailEnd/>
            </a:ln>
            <a:effectLst/>
          </p:spPr>
          <p:txBody>
            <a:bodyPr/>
            <a:lstStyle/>
            <a:p>
              <a:endParaRPr lang="en-US"/>
            </a:p>
          </p:txBody>
        </p:sp>
        <p:sp>
          <p:nvSpPr>
            <p:cNvPr id="65" name="Line 176"/>
            <p:cNvSpPr>
              <a:spLocks noChangeShapeType="1"/>
            </p:cNvSpPr>
            <p:nvPr/>
          </p:nvSpPr>
          <p:spPr bwMode="auto">
            <a:xfrm>
              <a:off x="2457" y="1874"/>
              <a:ext cx="548" cy="0"/>
            </a:xfrm>
            <a:prstGeom prst="line">
              <a:avLst/>
            </a:prstGeom>
            <a:noFill/>
            <a:ln w="9525">
              <a:solidFill>
                <a:srgbClr val="3333CC"/>
              </a:solidFill>
              <a:round/>
              <a:headEnd/>
              <a:tailEnd/>
            </a:ln>
            <a:effectLst/>
          </p:spPr>
          <p:txBody>
            <a:bodyPr/>
            <a:lstStyle/>
            <a:p>
              <a:endParaRPr lang="en-US"/>
            </a:p>
          </p:txBody>
        </p:sp>
        <p:sp>
          <p:nvSpPr>
            <p:cNvPr id="66" name="Line 177"/>
            <p:cNvSpPr>
              <a:spLocks noChangeShapeType="1"/>
            </p:cNvSpPr>
            <p:nvPr/>
          </p:nvSpPr>
          <p:spPr bwMode="auto">
            <a:xfrm>
              <a:off x="2453" y="1872"/>
              <a:ext cx="0" cy="38"/>
            </a:xfrm>
            <a:prstGeom prst="line">
              <a:avLst/>
            </a:prstGeom>
            <a:noFill/>
            <a:ln w="9525">
              <a:solidFill>
                <a:srgbClr val="3333CC"/>
              </a:solidFill>
              <a:round/>
              <a:headEnd/>
              <a:tailEnd/>
            </a:ln>
            <a:effectLst/>
          </p:spPr>
          <p:txBody>
            <a:bodyPr/>
            <a:lstStyle/>
            <a:p>
              <a:endParaRPr lang="en-US"/>
            </a:p>
          </p:txBody>
        </p:sp>
        <p:sp>
          <p:nvSpPr>
            <p:cNvPr id="67" name="Line 178"/>
            <p:cNvSpPr>
              <a:spLocks noChangeShapeType="1"/>
            </p:cNvSpPr>
            <p:nvPr/>
          </p:nvSpPr>
          <p:spPr bwMode="auto">
            <a:xfrm>
              <a:off x="2453" y="2206"/>
              <a:ext cx="0" cy="25"/>
            </a:xfrm>
            <a:prstGeom prst="line">
              <a:avLst/>
            </a:prstGeom>
            <a:noFill/>
            <a:ln w="9525">
              <a:solidFill>
                <a:srgbClr val="3333CC"/>
              </a:solidFill>
              <a:round/>
              <a:headEnd/>
              <a:tailEnd/>
            </a:ln>
            <a:effectLst/>
          </p:spPr>
          <p:txBody>
            <a:bodyPr/>
            <a:lstStyle/>
            <a:p>
              <a:endParaRPr lang="en-US"/>
            </a:p>
          </p:txBody>
        </p:sp>
        <p:sp>
          <p:nvSpPr>
            <p:cNvPr id="68" name="Line 200"/>
            <p:cNvSpPr>
              <a:spLocks noChangeShapeType="1"/>
            </p:cNvSpPr>
            <p:nvPr/>
          </p:nvSpPr>
          <p:spPr bwMode="auto">
            <a:xfrm>
              <a:off x="3005" y="1872"/>
              <a:ext cx="0" cy="34"/>
            </a:xfrm>
            <a:prstGeom prst="line">
              <a:avLst/>
            </a:prstGeom>
            <a:noFill/>
            <a:ln w="9525">
              <a:solidFill>
                <a:srgbClr val="3333CC"/>
              </a:solidFill>
              <a:round/>
              <a:headEnd/>
              <a:tailEnd/>
            </a:ln>
            <a:effectLst/>
          </p:spPr>
          <p:txBody>
            <a:bodyPr/>
            <a:lstStyle/>
            <a:p>
              <a:endParaRPr lang="en-US"/>
            </a:p>
          </p:txBody>
        </p:sp>
        <p:sp>
          <p:nvSpPr>
            <p:cNvPr id="69" name="Rectangle 185"/>
            <p:cNvSpPr>
              <a:spLocks noChangeArrowheads="1"/>
            </p:cNvSpPr>
            <p:nvPr/>
          </p:nvSpPr>
          <p:spPr bwMode="auto">
            <a:xfrm>
              <a:off x="3493" y="1914"/>
              <a:ext cx="31" cy="279"/>
            </a:xfrm>
            <a:prstGeom prst="rect">
              <a:avLst/>
            </a:prstGeom>
            <a:solidFill>
              <a:schemeClr val="bg1"/>
            </a:solidFill>
            <a:ln w="9525" algn="ctr">
              <a:noFill/>
              <a:miter lim="800000"/>
              <a:headEnd/>
              <a:tailEnd/>
            </a:ln>
            <a:effectLst/>
          </p:spPr>
          <p:txBody>
            <a:bodyPr wrap="none" anchor="ctr"/>
            <a:lstStyle/>
            <a:p>
              <a:endParaRPr lang="en-US"/>
            </a:p>
          </p:txBody>
        </p:sp>
        <p:sp>
          <p:nvSpPr>
            <p:cNvPr id="70" name="Rectangle 186"/>
            <p:cNvSpPr>
              <a:spLocks noChangeArrowheads="1"/>
            </p:cNvSpPr>
            <p:nvPr/>
          </p:nvSpPr>
          <p:spPr bwMode="auto">
            <a:xfrm>
              <a:off x="3520" y="2234"/>
              <a:ext cx="562" cy="42"/>
            </a:xfrm>
            <a:prstGeom prst="rect">
              <a:avLst/>
            </a:prstGeom>
            <a:solidFill>
              <a:srgbClr val="C0C0C0"/>
            </a:solidFill>
            <a:ln w="9525" algn="ctr">
              <a:noFill/>
              <a:miter lim="800000"/>
              <a:headEnd/>
              <a:tailEnd/>
            </a:ln>
            <a:effectLst/>
          </p:spPr>
          <p:txBody>
            <a:bodyPr wrap="none" anchor="ctr"/>
            <a:lstStyle/>
            <a:p>
              <a:endParaRPr lang="en-US"/>
            </a:p>
          </p:txBody>
        </p:sp>
        <p:sp>
          <p:nvSpPr>
            <p:cNvPr id="71" name="Rectangle 187"/>
            <p:cNvSpPr>
              <a:spLocks noChangeArrowheads="1"/>
            </p:cNvSpPr>
            <p:nvPr/>
          </p:nvSpPr>
          <p:spPr bwMode="auto">
            <a:xfrm>
              <a:off x="3493" y="1874"/>
              <a:ext cx="550" cy="367"/>
            </a:xfrm>
            <a:prstGeom prst="rect">
              <a:avLst/>
            </a:prstGeom>
            <a:solidFill>
              <a:schemeClr val="bg1"/>
            </a:solidFill>
            <a:ln w="9525" algn="ctr">
              <a:noFill/>
              <a:miter lim="800000"/>
              <a:headEnd/>
              <a:tailEnd/>
            </a:ln>
            <a:effectLst/>
          </p:spPr>
          <p:txBody>
            <a:bodyPr wrap="none" anchor="ctr"/>
            <a:lstStyle/>
            <a:p>
              <a:endParaRPr lang="en-US"/>
            </a:p>
          </p:txBody>
        </p:sp>
        <p:sp>
          <p:nvSpPr>
            <p:cNvPr id="72" name="AutoShape 188"/>
            <p:cNvSpPr>
              <a:spLocks noChangeArrowheads="1"/>
            </p:cNvSpPr>
            <p:nvPr/>
          </p:nvSpPr>
          <p:spPr bwMode="auto">
            <a:xfrm>
              <a:off x="3537" y="2105"/>
              <a:ext cx="216" cy="48"/>
            </a:xfrm>
            <a:prstGeom prst="roundRect">
              <a:avLst>
                <a:gd name="adj" fmla="val 16667"/>
              </a:avLst>
            </a:prstGeom>
            <a:solidFill>
              <a:srgbClr val="CC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73" name="AutoShape 189"/>
            <p:cNvSpPr>
              <a:spLocks noChangeArrowheads="1"/>
            </p:cNvSpPr>
            <p:nvPr/>
          </p:nvSpPr>
          <p:spPr bwMode="auto">
            <a:xfrm>
              <a:off x="3537" y="2169"/>
              <a:ext cx="214" cy="46"/>
            </a:xfrm>
            <a:prstGeom prst="roundRect">
              <a:avLst>
                <a:gd name="adj" fmla="val 16667"/>
              </a:avLst>
            </a:prstGeom>
            <a:solidFill>
              <a:srgbClr val="0066FF"/>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74" name="AutoShape 190"/>
            <p:cNvSpPr>
              <a:spLocks noChangeArrowheads="1"/>
            </p:cNvSpPr>
            <p:nvPr/>
          </p:nvSpPr>
          <p:spPr bwMode="auto">
            <a:xfrm>
              <a:off x="3537" y="1898"/>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75" name="AutoShape 191"/>
            <p:cNvSpPr>
              <a:spLocks noChangeArrowheads="1"/>
            </p:cNvSpPr>
            <p:nvPr/>
          </p:nvSpPr>
          <p:spPr bwMode="auto">
            <a:xfrm>
              <a:off x="3537" y="1963"/>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76" name="AutoShape 192"/>
            <p:cNvSpPr>
              <a:spLocks noChangeArrowheads="1"/>
            </p:cNvSpPr>
            <p:nvPr/>
          </p:nvSpPr>
          <p:spPr bwMode="auto">
            <a:xfrm>
              <a:off x="3537" y="2029"/>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a:outerShdw dist="45791" dir="3378596"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77" name="AutoShape 193"/>
            <p:cNvSpPr>
              <a:spLocks noChangeArrowheads="1"/>
            </p:cNvSpPr>
            <p:nvPr/>
          </p:nvSpPr>
          <p:spPr bwMode="auto">
            <a:xfrm>
              <a:off x="3779" y="2105"/>
              <a:ext cx="216" cy="48"/>
            </a:xfrm>
            <a:prstGeom prst="roundRect">
              <a:avLst>
                <a:gd name="adj" fmla="val 16667"/>
              </a:avLst>
            </a:prstGeom>
            <a:solidFill>
              <a:srgbClr val="008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78" name="AutoShape 194"/>
            <p:cNvSpPr>
              <a:spLocks noChangeArrowheads="1"/>
            </p:cNvSpPr>
            <p:nvPr/>
          </p:nvSpPr>
          <p:spPr bwMode="auto">
            <a:xfrm>
              <a:off x="3779" y="2169"/>
              <a:ext cx="214" cy="46"/>
            </a:xfrm>
            <a:prstGeom prst="roundRect">
              <a:avLst>
                <a:gd name="adj" fmla="val 16667"/>
              </a:avLst>
            </a:prstGeom>
            <a:solidFill>
              <a:srgbClr val="FF0000"/>
            </a:solidFill>
            <a:ln w="3175" algn="ctr">
              <a:solidFill>
                <a:schemeClr val="tx1"/>
              </a:solidFill>
              <a:round/>
              <a:headEnd/>
              <a:tailEnd/>
            </a:ln>
            <a:effectLst>
              <a:outerShdw dist="35921" dir="2700000" algn="ctr" rotWithShape="0">
                <a:schemeClr val="bg2">
                  <a:alpha val="50000"/>
                </a:schemeClr>
              </a:outerShdw>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79" name="Rectangle 195"/>
            <p:cNvSpPr>
              <a:spLocks noChangeArrowheads="1"/>
            </p:cNvSpPr>
            <p:nvPr/>
          </p:nvSpPr>
          <p:spPr bwMode="auto">
            <a:xfrm>
              <a:off x="3515" y="2234"/>
              <a:ext cx="562" cy="42"/>
            </a:xfrm>
            <a:prstGeom prst="rect">
              <a:avLst/>
            </a:prstGeom>
            <a:solidFill>
              <a:srgbClr val="C0C0C0"/>
            </a:solidFill>
            <a:ln w="9525" algn="ctr">
              <a:noFill/>
              <a:miter lim="800000"/>
              <a:headEnd/>
              <a:tailEnd/>
            </a:ln>
            <a:effectLst/>
          </p:spPr>
          <p:txBody>
            <a:bodyPr wrap="none" anchor="ctr"/>
            <a:lstStyle/>
            <a:p>
              <a:endParaRPr lang="en-US"/>
            </a:p>
          </p:txBody>
        </p:sp>
        <p:sp>
          <p:nvSpPr>
            <p:cNvPr id="80" name="Line 196"/>
            <p:cNvSpPr>
              <a:spLocks noChangeShapeType="1"/>
            </p:cNvSpPr>
            <p:nvPr/>
          </p:nvSpPr>
          <p:spPr bwMode="auto">
            <a:xfrm>
              <a:off x="3497" y="2232"/>
              <a:ext cx="548" cy="0"/>
            </a:xfrm>
            <a:prstGeom prst="line">
              <a:avLst/>
            </a:prstGeom>
            <a:noFill/>
            <a:ln w="9525">
              <a:solidFill>
                <a:srgbClr val="3333CC"/>
              </a:solidFill>
              <a:round/>
              <a:headEnd/>
              <a:tailEnd/>
            </a:ln>
            <a:effectLst/>
          </p:spPr>
          <p:txBody>
            <a:bodyPr/>
            <a:lstStyle/>
            <a:p>
              <a:endParaRPr lang="en-US"/>
            </a:p>
          </p:txBody>
        </p:sp>
        <p:sp>
          <p:nvSpPr>
            <p:cNvPr id="81" name="Line 197"/>
            <p:cNvSpPr>
              <a:spLocks noChangeShapeType="1"/>
            </p:cNvSpPr>
            <p:nvPr/>
          </p:nvSpPr>
          <p:spPr bwMode="auto">
            <a:xfrm>
              <a:off x="3497" y="1874"/>
              <a:ext cx="548" cy="0"/>
            </a:xfrm>
            <a:prstGeom prst="line">
              <a:avLst/>
            </a:prstGeom>
            <a:noFill/>
            <a:ln w="9525">
              <a:solidFill>
                <a:srgbClr val="3333CC"/>
              </a:solidFill>
              <a:round/>
              <a:headEnd/>
              <a:tailEnd/>
            </a:ln>
            <a:effectLst/>
          </p:spPr>
          <p:txBody>
            <a:bodyPr/>
            <a:lstStyle/>
            <a:p>
              <a:endParaRPr lang="en-US"/>
            </a:p>
          </p:txBody>
        </p:sp>
        <p:sp>
          <p:nvSpPr>
            <p:cNvPr id="82" name="Line 198"/>
            <p:cNvSpPr>
              <a:spLocks noChangeShapeType="1"/>
            </p:cNvSpPr>
            <p:nvPr/>
          </p:nvSpPr>
          <p:spPr bwMode="auto">
            <a:xfrm>
              <a:off x="3493" y="1872"/>
              <a:ext cx="0" cy="38"/>
            </a:xfrm>
            <a:prstGeom prst="line">
              <a:avLst/>
            </a:prstGeom>
            <a:noFill/>
            <a:ln w="9525">
              <a:solidFill>
                <a:srgbClr val="3333CC"/>
              </a:solidFill>
              <a:round/>
              <a:headEnd/>
              <a:tailEnd/>
            </a:ln>
            <a:effectLst/>
          </p:spPr>
          <p:txBody>
            <a:bodyPr/>
            <a:lstStyle/>
            <a:p>
              <a:endParaRPr lang="en-US"/>
            </a:p>
          </p:txBody>
        </p:sp>
        <p:sp>
          <p:nvSpPr>
            <p:cNvPr id="83" name="Line 199"/>
            <p:cNvSpPr>
              <a:spLocks noChangeShapeType="1"/>
            </p:cNvSpPr>
            <p:nvPr/>
          </p:nvSpPr>
          <p:spPr bwMode="auto">
            <a:xfrm>
              <a:off x="3493" y="2206"/>
              <a:ext cx="0" cy="25"/>
            </a:xfrm>
            <a:prstGeom prst="line">
              <a:avLst/>
            </a:prstGeom>
            <a:noFill/>
            <a:ln w="9525">
              <a:solidFill>
                <a:srgbClr val="3333CC"/>
              </a:solidFill>
              <a:round/>
              <a:headEnd/>
              <a:tailEnd/>
            </a:ln>
            <a:effectLst/>
          </p:spPr>
          <p:txBody>
            <a:bodyPr/>
            <a:lstStyle/>
            <a:p>
              <a:endParaRPr lang="en-US"/>
            </a:p>
          </p:txBody>
        </p:sp>
        <p:sp>
          <p:nvSpPr>
            <p:cNvPr id="84" name="Line 201"/>
            <p:cNvSpPr>
              <a:spLocks noChangeShapeType="1"/>
            </p:cNvSpPr>
            <p:nvPr/>
          </p:nvSpPr>
          <p:spPr bwMode="auto">
            <a:xfrm>
              <a:off x="4044" y="1872"/>
              <a:ext cx="0" cy="360"/>
            </a:xfrm>
            <a:prstGeom prst="line">
              <a:avLst/>
            </a:prstGeom>
            <a:noFill/>
            <a:ln w="9525">
              <a:solidFill>
                <a:srgbClr val="3333CC"/>
              </a:solidFill>
              <a:round/>
              <a:headEnd/>
              <a:tailEnd/>
            </a:ln>
            <a:effectLst/>
          </p:spPr>
          <p:txBody>
            <a:bodyPr/>
            <a:lstStyle/>
            <a:p>
              <a:endParaRPr lang="en-US"/>
            </a:p>
          </p:txBody>
        </p:sp>
        <p:sp>
          <p:nvSpPr>
            <p:cNvPr id="85" name="Rectangle 202"/>
            <p:cNvSpPr>
              <a:spLocks noChangeArrowheads="1"/>
            </p:cNvSpPr>
            <p:nvPr/>
          </p:nvSpPr>
          <p:spPr bwMode="auto">
            <a:xfrm rot="-5400000">
              <a:off x="3890" y="2078"/>
              <a:ext cx="352" cy="36"/>
            </a:xfrm>
            <a:prstGeom prst="rect">
              <a:avLst/>
            </a:prstGeom>
            <a:solidFill>
              <a:srgbClr val="C0C0C0"/>
            </a:solidFill>
            <a:ln w="9525" algn="ctr">
              <a:noFill/>
              <a:miter lim="800000"/>
              <a:headEnd/>
              <a:tailEnd/>
            </a:ln>
            <a:effectLst/>
          </p:spPr>
          <p:txBody>
            <a:bodyPr wrap="none" anchor="ctr"/>
            <a:lstStyle/>
            <a:p>
              <a:endParaRPr lang="en-US"/>
            </a:p>
          </p:txBody>
        </p:sp>
      </p:grpSp>
      <p:pic>
        <p:nvPicPr>
          <p:cNvPr id="94" name="Picture 42" descr="vmware_rings"/>
          <p:cNvPicPr>
            <a:picLocks noChangeAspect="1" noChangeArrowheads="1"/>
          </p:cNvPicPr>
          <p:nvPr/>
        </p:nvPicPr>
        <p:blipFill>
          <a:blip r:embed="rId10"/>
          <a:srcRect/>
          <a:stretch>
            <a:fillRect/>
          </a:stretch>
        </p:blipFill>
        <p:spPr bwMode="auto">
          <a:xfrm>
            <a:off x="4551363" y="2846388"/>
            <a:ext cx="506412" cy="506412"/>
          </a:xfrm>
          <a:prstGeom prst="rect">
            <a:avLst/>
          </a:prstGeom>
          <a:noFill/>
        </p:spPr>
      </p:pic>
      <p:pic>
        <p:nvPicPr>
          <p:cNvPr id="95" name="Picture 43" descr="vmware_rings"/>
          <p:cNvPicPr>
            <a:picLocks noChangeAspect="1" noChangeArrowheads="1"/>
          </p:cNvPicPr>
          <p:nvPr/>
        </p:nvPicPr>
        <p:blipFill>
          <a:blip r:embed="rId10"/>
          <a:srcRect/>
          <a:stretch>
            <a:fillRect/>
          </a:stretch>
        </p:blipFill>
        <p:spPr bwMode="auto">
          <a:xfrm>
            <a:off x="6323013" y="2846388"/>
            <a:ext cx="506412" cy="506412"/>
          </a:xfrm>
          <a:prstGeom prst="rect">
            <a:avLst/>
          </a:prstGeom>
          <a:noFill/>
        </p:spPr>
      </p:pic>
      <p:pic>
        <p:nvPicPr>
          <p:cNvPr id="96" name="Picture 24" descr="vmware_rings"/>
          <p:cNvPicPr>
            <a:picLocks noChangeAspect="1" noChangeArrowheads="1"/>
          </p:cNvPicPr>
          <p:nvPr/>
        </p:nvPicPr>
        <p:blipFill>
          <a:blip r:embed="rId10"/>
          <a:srcRect/>
          <a:stretch>
            <a:fillRect/>
          </a:stretch>
        </p:blipFill>
        <p:spPr bwMode="auto">
          <a:xfrm>
            <a:off x="2884488" y="2846388"/>
            <a:ext cx="506412" cy="506412"/>
          </a:xfrm>
          <a:prstGeom prst="rect">
            <a:avLst/>
          </a:prstGeom>
          <a:noFill/>
        </p:spPr>
      </p:pic>
      <p:grpSp>
        <p:nvGrpSpPr>
          <p:cNvPr id="97" name="Group 154"/>
          <p:cNvGrpSpPr>
            <a:grpSpLocks/>
          </p:cNvGrpSpPr>
          <p:nvPr/>
        </p:nvGrpSpPr>
        <p:grpSpPr bwMode="auto">
          <a:xfrm>
            <a:off x="7750175" y="3016250"/>
            <a:ext cx="873125" cy="582613"/>
            <a:chOff x="1298" y="3146"/>
            <a:chExt cx="550" cy="367"/>
          </a:xfrm>
        </p:grpSpPr>
        <p:sp>
          <p:nvSpPr>
            <p:cNvPr id="98" name="Rectangle 155"/>
            <p:cNvSpPr>
              <a:spLocks noChangeArrowheads="1"/>
            </p:cNvSpPr>
            <p:nvPr/>
          </p:nvSpPr>
          <p:spPr bwMode="auto">
            <a:xfrm>
              <a:off x="1298" y="3146"/>
              <a:ext cx="550" cy="367"/>
            </a:xfrm>
            <a:prstGeom prst="rect">
              <a:avLst/>
            </a:prstGeom>
            <a:solidFill>
              <a:schemeClr val="bg1"/>
            </a:solidFill>
            <a:ln w="9525" algn="ctr">
              <a:solidFill>
                <a:srgbClr val="0000FF"/>
              </a:solidFill>
              <a:miter lim="800000"/>
              <a:headEnd/>
              <a:tailEnd/>
            </a:ln>
            <a:effectLst/>
          </p:spPr>
          <p:txBody>
            <a:bodyPr wrap="none" anchor="ctr"/>
            <a:lstStyle/>
            <a:p>
              <a:endParaRPr lang="en-US"/>
            </a:p>
          </p:txBody>
        </p:sp>
        <p:sp>
          <p:nvSpPr>
            <p:cNvPr id="99" name="AutoShape 156"/>
            <p:cNvSpPr>
              <a:spLocks noChangeArrowheads="1"/>
            </p:cNvSpPr>
            <p:nvPr/>
          </p:nvSpPr>
          <p:spPr bwMode="auto">
            <a:xfrm>
              <a:off x="1342" y="3377"/>
              <a:ext cx="216" cy="48"/>
            </a:xfrm>
            <a:prstGeom prst="roundRect">
              <a:avLst>
                <a:gd name="adj" fmla="val 16667"/>
              </a:avLst>
            </a:prstGeom>
            <a:solidFill>
              <a:srgbClr val="CC0000"/>
            </a:solidFill>
            <a:ln w="3175" algn="ctr">
              <a:solidFill>
                <a:schemeClr val="tx1"/>
              </a:solidFill>
              <a:round/>
              <a:headEnd/>
              <a:tailEnd/>
            </a:ln>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100" name="AutoShape 157"/>
            <p:cNvSpPr>
              <a:spLocks noChangeArrowheads="1"/>
            </p:cNvSpPr>
            <p:nvPr/>
          </p:nvSpPr>
          <p:spPr bwMode="auto">
            <a:xfrm>
              <a:off x="1342" y="3441"/>
              <a:ext cx="214" cy="46"/>
            </a:xfrm>
            <a:prstGeom prst="roundRect">
              <a:avLst>
                <a:gd name="adj" fmla="val 16667"/>
              </a:avLst>
            </a:prstGeom>
            <a:solidFill>
              <a:srgbClr val="0066FF"/>
            </a:solidFill>
            <a:ln w="3175" algn="ctr">
              <a:solidFill>
                <a:schemeClr val="tx1"/>
              </a:solidFill>
              <a:round/>
              <a:headEnd/>
              <a:tailEnd/>
            </a:ln>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101" name="AutoShape 158"/>
            <p:cNvSpPr>
              <a:spLocks noChangeArrowheads="1"/>
            </p:cNvSpPr>
            <p:nvPr/>
          </p:nvSpPr>
          <p:spPr bwMode="auto">
            <a:xfrm>
              <a:off x="1342" y="3170"/>
              <a:ext cx="455" cy="41"/>
            </a:xfrm>
            <a:prstGeom prst="roundRect">
              <a:avLst>
                <a:gd name="adj" fmla="val 16667"/>
              </a:avLst>
            </a:prstGeom>
            <a:gradFill rotWithShape="1">
              <a:gsLst>
                <a:gs pos="0">
                  <a:srgbClr val="FF6600"/>
                </a:gs>
                <a:gs pos="100000">
                  <a:schemeClr val="bg1"/>
                </a:gs>
              </a:gsLst>
              <a:lin ang="0" scaled="1"/>
            </a:gradFill>
            <a:ln w="3175" algn="ctr">
              <a:solidFill>
                <a:schemeClr val="tx1"/>
              </a:solidFill>
              <a:round/>
              <a:headEnd/>
              <a:tailEnd/>
            </a:ln>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102" name="AutoShape 159"/>
            <p:cNvSpPr>
              <a:spLocks noChangeArrowheads="1"/>
            </p:cNvSpPr>
            <p:nvPr/>
          </p:nvSpPr>
          <p:spPr bwMode="auto">
            <a:xfrm>
              <a:off x="1342" y="3235"/>
              <a:ext cx="455" cy="42"/>
            </a:xfrm>
            <a:prstGeom prst="roundRect">
              <a:avLst>
                <a:gd name="adj" fmla="val 16667"/>
              </a:avLst>
            </a:prstGeom>
            <a:gradFill rotWithShape="1">
              <a:gsLst>
                <a:gs pos="0">
                  <a:schemeClr val="bg1"/>
                </a:gs>
                <a:gs pos="100000">
                  <a:srgbClr val="00FF00"/>
                </a:gs>
              </a:gsLst>
              <a:lin ang="0" scaled="1"/>
            </a:gradFill>
            <a:ln w="3175" algn="ctr">
              <a:solidFill>
                <a:schemeClr val="tx1"/>
              </a:solidFill>
              <a:round/>
              <a:headEnd/>
              <a:tailEnd/>
            </a:ln>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103" name="AutoShape 160"/>
            <p:cNvSpPr>
              <a:spLocks noChangeArrowheads="1"/>
            </p:cNvSpPr>
            <p:nvPr/>
          </p:nvSpPr>
          <p:spPr bwMode="auto">
            <a:xfrm>
              <a:off x="1342" y="3301"/>
              <a:ext cx="455" cy="41"/>
            </a:xfrm>
            <a:prstGeom prst="roundRect">
              <a:avLst>
                <a:gd name="adj" fmla="val 16667"/>
              </a:avLst>
            </a:prstGeom>
            <a:gradFill rotWithShape="1">
              <a:gsLst>
                <a:gs pos="0">
                  <a:schemeClr val="bg1"/>
                </a:gs>
                <a:gs pos="50000">
                  <a:srgbClr val="FF00FF"/>
                </a:gs>
                <a:gs pos="100000">
                  <a:schemeClr val="bg1"/>
                </a:gs>
              </a:gsLst>
              <a:lin ang="0" scaled="1"/>
            </a:gradFill>
            <a:ln w="3175" algn="ctr">
              <a:solidFill>
                <a:schemeClr val="tx1"/>
              </a:solidFill>
              <a:round/>
              <a:headEnd/>
              <a:tailEnd/>
            </a:ln>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104" name="AutoShape 161"/>
            <p:cNvSpPr>
              <a:spLocks noChangeArrowheads="1"/>
            </p:cNvSpPr>
            <p:nvPr/>
          </p:nvSpPr>
          <p:spPr bwMode="auto">
            <a:xfrm>
              <a:off x="1584" y="3377"/>
              <a:ext cx="216" cy="48"/>
            </a:xfrm>
            <a:prstGeom prst="roundRect">
              <a:avLst>
                <a:gd name="adj" fmla="val 16667"/>
              </a:avLst>
            </a:prstGeom>
            <a:solidFill>
              <a:srgbClr val="008000"/>
            </a:solidFill>
            <a:ln w="3175" algn="ctr">
              <a:solidFill>
                <a:schemeClr val="tx1"/>
              </a:solidFill>
              <a:round/>
              <a:headEnd/>
              <a:tailEnd/>
            </a:ln>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sp>
          <p:nvSpPr>
            <p:cNvPr id="105" name="AutoShape 162"/>
            <p:cNvSpPr>
              <a:spLocks noChangeArrowheads="1"/>
            </p:cNvSpPr>
            <p:nvPr/>
          </p:nvSpPr>
          <p:spPr bwMode="auto">
            <a:xfrm>
              <a:off x="1584" y="3441"/>
              <a:ext cx="214" cy="46"/>
            </a:xfrm>
            <a:prstGeom prst="roundRect">
              <a:avLst>
                <a:gd name="adj" fmla="val 16667"/>
              </a:avLst>
            </a:prstGeom>
            <a:solidFill>
              <a:srgbClr val="FF0000"/>
            </a:solidFill>
            <a:ln w="3175" algn="ctr">
              <a:solidFill>
                <a:schemeClr val="tx1"/>
              </a:solidFill>
              <a:round/>
              <a:headEnd/>
              <a:tailEnd/>
            </a:ln>
            <a:effectLst/>
          </p:spPr>
          <p:txBody>
            <a:bodyPr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b="1"/>
            </a:p>
          </p:txBody>
        </p:sp>
      </p:grpSp>
      <p:pic>
        <p:nvPicPr>
          <p:cNvPr id="106" name="Picture 44" descr="vmware_rings"/>
          <p:cNvPicPr>
            <a:picLocks noChangeAspect="1" noChangeArrowheads="1"/>
          </p:cNvPicPr>
          <p:nvPr/>
        </p:nvPicPr>
        <p:blipFill>
          <a:blip r:embed="rId10"/>
          <a:srcRect/>
          <a:stretch>
            <a:fillRect/>
          </a:stretch>
        </p:blipFill>
        <p:spPr bwMode="auto">
          <a:xfrm>
            <a:off x="8466138" y="2846388"/>
            <a:ext cx="506412" cy="506412"/>
          </a:xfrm>
          <a:prstGeom prst="rect">
            <a:avLst/>
          </a:prstGeom>
          <a:noFill/>
        </p:spPr>
      </p:pic>
      <p:sp>
        <p:nvSpPr>
          <p:cNvPr id="107" name="Line 60"/>
          <p:cNvSpPr>
            <a:spLocks noChangeShapeType="1"/>
          </p:cNvSpPr>
          <p:nvPr/>
        </p:nvSpPr>
        <p:spPr bwMode="auto">
          <a:xfrm>
            <a:off x="2682875" y="3587750"/>
            <a:ext cx="0" cy="546100"/>
          </a:xfrm>
          <a:prstGeom prst="line">
            <a:avLst/>
          </a:prstGeom>
          <a:noFill/>
          <a:ln w="19050">
            <a:solidFill>
              <a:schemeClr val="tx1"/>
            </a:solidFill>
            <a:round/>
            <a:headEnd/>
            <a:tailEnd/>
          </a:ln>
          <a:effectLst/>
        </p:spPr>
        <p:txBody>
          <a:bodyPr/>
          <a:lstStyle/>
          <a:p>
            <a:endParaRPr lang="en-US"/>
          </a:p>
        </p:txBody>
      </p:sp>
      <p:sp>
        <p:nvSpPr>
          <p:cNvPr id="108" name="Line 61"/>
          <p:cNvSpPr>
            <a:spLocks noChangeShapeType="1"/>
          </p:cNvSpPr>
          <p:nvPr/>
        </p:nvSpPr>
        <p:spPr bwMode="auto">
          <a:xfrm>
            <a:off x="4330700" y="3606800"/>
            <a:ext cx="0" cy="527050"/>
          </a:xfrm>
          <a:prstGeom prst="line">
            <a:avLst/>
          </a:prstGeom>
          <a:noFill/>
          <a:ln w="19050">
            <a:solidFill>
              <a:schemeClr val="tx1"/>
            </a:solidFill>
            <a:round/>
            <a:headEnd/>
            <a:tailEnd/>
          </a:ln>
          <a:effectLst/>
        </p:spPr>
        <p:txBody>
          <a:bodyPr/>
          <a:lstStyle/>
          <a:p>
            <a:endParaRPr lang="en-US"/>
          </a:p>
        </p:txBody>
      </p:sp>
      <p:sp>
        <p:nvSpPr>
          <p:cNvPr id="109" name="Line 62"/>
          <p:cNvSpPr>
            <a:spLocks noChangeShapeType="1"/>
          </p:cNvSpPr>
          <p:nvPr/>
        </p:nvSpPr>
        <p:spPr bwMode="auto">
          <a:xfrm>
            <a:off x="5988050" y="3587750"/>
            <a:ext cx="0" cy="546100"/>
          </a:xfrm>
          <a:prstGeom prst="line">
            <a:avLst/>
          </a:prstGeom>
          <a:noFill/>
          <a:ln w="19050">
            <a:solidFill>
              <a:schemeClr val="tx1"/>
            </a:solidFill>
            <a:round/>
            <a:headEnd/>
            <a:tailEnd/>
          </a:ln>
          <a:effectLst/>
        </p:spPr>
        <p:txBody>
          <a:bodyPr/>
          <a:lstStyle/>
          <a:p>
            <a:endParaRPr lang="en-US"/>
          </a:p>
        </p:txBody>
      </p:sp>
      <p:sp>
        <p:nvSpPr>
          <p:cNvPr id="110" name="Line 204"/>
          <p:cNvSpPr>
            <a:spLocks noChangeShapeType="1"/>
          </p:cNvSpPr>
          <p:nvPr/>
        </p:nvSpPr>
        <p:spPr bwMode="auto">
          <a:xfrm>
            <a:off x="8178800" y="3587750"/>
            <a:ext cx="0" cy="546100"/>
          </a:xfrm>
          <a:prstGeom prst="line">
            <a:avLst/>
          </a:prstGeom>
          <a:noFill/>
          <a:ln w="19050">
            <a:solidFill>
              <a:schemeClr val="tx1"/>
            </a:solidFill>
            <a:round/>
            <a:headEnd/>
            <a:tailEnd/>
          </a:ln>
          <a:effectLst/>
        </p:spPr>
        <p:txBody>
          <a:bodyPr/>
          <a:lstStyle/>
          <a:p>
            <a:endParaRPr lang="en-US"/>
          </a:p>
        </p:txBody>
      </p:sp>
      <p:sp>
        <p:nvSpPr>
          <p:cNvPr id="111" name="Text Box 205"/>
          <p:cNvSpPr txBox="1">
            <a:spLocks noChangeArrowheads="1"/>
          </p:cNvSpPr>
          <p:nvPr/>
        </p:nvSpPr>
        <p:spPr bwMode="auto">
          <a:xfrm>
            <a:off x="3175000" y="4784725"/>
            <a:ext cx="244475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lnSpc>
                <a:spcPct val="100000"/>
              </a:lnSpc>
              <a:spcBef>
                <a:spcPct val="0"/>
              </a:spcBef>
              <a:buClrTx/>
              <a:buSzTx/>
              <a:buFontTx/>
              <a:buNone/>
            </a:pPr>
            <a:r>
              <a:rPr lang="en-US" sz="1200">
                <a:solidFill>
                  <a:schemeClr val="tx1"/>
                </a:solidFill>
                <a:ea typeface="ＭＳ Ｐゴシック" pitchFamily="34" charset="-128"/>
              </a:rPr>
              <a:t>Disks may be direct or network attached</a:t>
            </a:r>
          </a:p>
        </p:txBody>
      </p:sp>
      <p:sp>
        <p:nvSpPr>
          <p:cNvPr id="112" name="Text Box 206"/>
          <p:cNvSpPr txBox="1">
            <a:spLocks noChangeArrowheads="1"/>
          </p:cNvSpPr>
          <p:nvPr/>
        </p:nvSpPr>
        <p:spPr bwMode="auto">
          <a:xfrm>
            <a:off x="3451225" y="5365750"/>
            <a:ext cx="5434013" cy="58102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l" eaLnBrk="1" hangingPunct="1">
              <a:lnSpc>
                <a:spcPct val="100000"/>
              </a:lnSpc>
              <a:spcBef>
                <a:spcPct val="0"/>
              </a:spcBef>
              <a:buClrTx/>
              <a:buSzTx/>
              <a:buFontTx/>
              <a:buNone/>
            </a:pPr>
            <a:r>
              <a:rPr lang="en-US" sz="1600">
                <a:solidFill>
                  <a:schemeClr val="tx1"/>
                </a:solidFill>
                <a:ea typeface="ＭＳ Ｐゴシック" pitchFamily="34" charset="-128"/>
              </a:rPr>
              <a:t>Web, Application and Data tiers can be collapsed into a single virtual machine.</a:t>
            </a: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0" y="188463"/>
            <a:ext cx="6959600" cy="769441"/>
          </a:xfrm>
          <a:prstGeom prst="rect">
            <a:avLst/>
          </a:prstGeom>
        </p:spPr>
        <p:txBody>
          <a:bodyPr wrap="square">
            <a:spAutoFit/>
          </a:bodyPr>
          <a:lstStyle/>
          <a:p>
            <a:pPr marL="0" indent="0" algn="ctr">
              <a:buNone/>
            </a:pPr>
            <a:r>
              <a:rPr lang="en-US" sz="2200" dirty="0" err="1">
                <a:solidFill>
                  <a:schemeClr val="tx2">
                    <a:lumMod val="75000"/>
                  </a:schemeClr>
                </a:solidFill>
                <a:latin typeface="+mj-lt"/>
              </a:rPr>
              <a:t>SQLFire</a:t>
            </a:r>
            <a:endParaRPr lang="en-US" sz="2200" dirty="0">
              <a:solidFill>
                <a:schemeClr val="tx2">
                  <a:lumMod val="75000"/>
                </a:schemeClr>
              </a:solidFill>
              <a:latin typeface="+mj-lt"/>
            </a:endParaRPr>
          </a:p>
          <a:p>
            <a:pPr marL="0" indent="0" algn="ctr">
              <a:buNone/>
            </a:pPr>
            <a:r>
              <a:rPr lang="en-US" sz="2200" dirty="0">
                <a:solidFill>
                  <a:schemeClr val="tx2">
                    <a:lumMod val="75000"/>
                  </a:schemeClr>
                </a:solidFill>
                <a:latin typeface="+mj-lt"/>
              </a:rPr>
              <a:t>   </a:t>
            </a:r>
            <a:r>
              <a:rPr lang="en-US" sz="2200" dirty="0">
                <a:solidFill>
                  <a:schemeClr val="tx2">
                    <a:lumMod val="75000"/>
                  </a:schemeClr>
                </a:solidFill>
                <a:latin typeface="+mj-lt"/>
                <a:ea typeface="Batang" pitchFamily="18" charset="-127"/>
              </a:rPr>
              <a:t>Scalable SQL instead of </a:t>
            </a:r>
            <a:r>
              <a:rPr lang="en-US" sz="2200" dirty="0" err="1">
                <a:solidFill>
                  <a:schemeClr val="tx2">
                    <a:lumMod val="75000"/>
                  </a:schemeClr>
                </a:solidFill>
                <a:latin typeface="+mj-lt"/>
                <a:ea typeface="Batang" pitchFamily="18" charset="-127"/>
              </a:rPr>
              <a:t>NoSQL</a:t>
            </a:r>
            <a:endParaRPr lang="en-US" sz="2200" dirty="0">
              <a:solidFill>
                <a:schemeClr val="tx2">
                  <a:lumMod val="75000"/>
                </a:schemeClr>
              </a:solidFill>
              <a:latin typeface="+mj-lt"/>
              <a:ea typeface="Batang" pitchFamily="18" charset="-127"/>
            </a:endParaRPr>
          </a:p>
        </p:txBody>
      </p:sp>
      <p:sp>
        <p:nvSpPr>
          <p:cNvPr id="5" name="TextBox 4"/>
          <p:cNvSpPr txBox="1"/>
          <p:nvPr/>
        </p:nvSpPr>
        <p:spPr>
          <a:xfrm>
            <a:off x="357577" y="1364343"/>
            <a:ext cx="8510652" cy="1754326"/>
          </a:xfrm>
          <a:prstGeom prst="rect">
            <a:avLst/>
          </a:prstGeom>
          <a:noFill/>
        </p:spPr>
        <p:txBody>
          <a:bodyPr wrap="square" rtlCol="0">
            <a:spAutoFit/>
          </a:bodyPr>
          <a:lstStyle/>
          <a:p>
            <a:pPr marL="285750" indent="-285750">
              <a:buFont typeface="Arial" pitchFamily="34" charset="0"/>
              <a:buChar char="•"/>
            </a:pPr>
            <a:r>
              <a:rPr lang="en-US" dirty="0" smtClean="0"/>
              <a:t>Memory Oriented clustered database platform</a:t>
            </a:r>
          </a:p>
          <a:p>
            <a:pPr marL="285750" indent="-285750">
              <a:buFont typeface="Arial" pitchFamily="34" charset="0"/>
              <a:buChar char="•"/>
            </a:pPr>
            <a:r>
              <a:rPr lang="en-US" dirty="0" smtClean="0"/>
              <a:t>Manage database tables entirely in memory</a:t>
            </a:r>
          </a:p>
          <a:p>
            <a:pPr marL="285750" indent="-285750">
              <a:buFont typeface="Arial" pitchFamily="34" charset="0"/>
              <a:buChar char="•"/>
            </a:pPr>
            <a:r>
              <a:rPr lang="en-US" dirty="0" smtClean="0"/>
              <a:t>Use partitioning and synchronous replication across nodes</a:t>
            </a:r>
          </a:p>
          <a:p>
            <a:pPr marL="285750" indent="-285750">
              <a:buFont typeface="Arial" pitchFamily="34" charset="0"/>
              <a:buChar char="•"/>
            </a:pPr>
            <a:r>
              <a:rPr lang="en-US" dirty="0" smtClean="0"/>
              <a:t>Overflow data to disk</a:t>
            </a:r>
          </a:p>
          <a:p>
            <a:pPr marL="285750" indent="-285750">
              <a:buFont typeface="Arial" pitchFamily="34" charset="0"/>
              <a:buChar char="•"/>
            </a:pPr>
            <a:r>
              <a:rPr lang="en-IN" dirty="0" err="1"/>
              <a:t>SQLFire</a:t>
            </a:r>
            <a:r>
              <a:rPr lang="en-IN" dirty="0"/>
              <a:t> is implemented entirely in Java, and it uses robust VMware </a:t>
            </a:r>
            <a:r>
              <a:rPr lang="en-IN" dirty="0" err="1"/>
              <a:t>vFabric</a:t>
            </a:r>
            <a:r>
              <a:rPr lang="en-IN" dirty="0"/>
              <a:t> </a:t>
            </a:r>
            <a:r>
              <a:rPr lang="en-IN" dirty="0" err="1"/>
              <a:t>GemFire</a:t>
            </a:r>
            <a:endParaRPr lang="en-US" dirty="0"/>
          </a:p>
        </p:txBody>
      </p:sp>
    </p:spTree>
    <p:extLst>
      <p:ext uri="{BB962C8B-B14F-4D97-AF65-F5344CB8AC3E}">
        <p14:creationId xmlns:p14="http://schemas.microsoft.com/office/powerpoint/2010/main" val="839348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09" y="387926"/>
            <a:ext cx="7093527" cy="646331"/>
          </a:xfrm>
          <a:prstGeom prst="rect">
            <a:avLst/>
          </a:prstGeom>
          <a:noFill/>
        </p:spPr>
        <p:txBody>
          <a:bodyPr wrap="square" rtlCol="0">
            <a:spAutoFit/>
          </a:bodyPr>
          <a:lstStyle/>
          <a:p>
            <a:pPr algn="ctr"/>
            <a:r>
              <a:rPr lang="en-US" sz="3600" dirty="0" err="1" smtClean="0">
                <a:solidFill>
                  <a:schemeClr val="tx2"/>
                </a:solidFill>
                <a:latin typeface="Calibri" pitchFamily="34" charset="0"/>
                <a:cs typeface="Calibri" pitchFamily="34" charset="0"/>
              </a:rPr>
              <a:t>Vmware</a:t>
            </a:r>
            <a:r>
              <a:rPr lang="en-US" sz="3600" dirty="0" smtClean="0">
                <a:solidFill>
                  <a:schemeClr val="tx2"/>
                </a:solidFill>
                <a:latin typeface="Calibri" pitchFamily="34" charset="0"/>
                <a:cs typeface="Calibri" pitchFamily="34" charset="0"/>
              </a:rPr>
              <a:t> </a:t>
            </a:r>
            <a:r>
              <a:rPr lang="en-US" sz="3600" dirty="0" err="1" smtClean="0">
                <a:solidFill>
                  <a:schemeClr val="tx2"/>
                </a:solidFill>
                <a:latin typeface="Calibri" pitchFamily="34" charset="0"/>
                <a:cs typeface="Calibri" pitchFamily="34" charset="0"/>
              </a:rPr>
              <a:t>vFabric</a:t>
            </a:r>
            <a:r>
              <a:rPr lang="en-US" sz="3600" dirty="0" smtClean="0">
                <a:solidFill>
                  <a:schemeClr val="tx2"/>
                </a:solidFill>
                <a:latin typeface="Calibri" pitchFamily="34" charset="0"/>
                <a:cs typeface="Calibri" pitchFamily="34" charset="0"/>
              </a:rPr>
              <a:t> -In a Nutshell</a:t>
            </a:r>
            <a:endParaRPr lang="en-IN" sz="3600" dirty="0">
              <a:solidFill>
                <a:schemeClr val="tx2"/>
              </a:solidFill>
              <a:latin typeface="Calibri" pitchFamily="34" charset="0"/>
              <a:cs typeface="Calibri" pitchFamily="34" charset="0"/>
            </a:endParaRPr>
          </a:p>
        </p:txBody>
      </p:sp>
      <p:sp>
        <p:nvSpPr>
          <p:cNvPr id="5" name="TextBox 4"/>
          <p:cNvSpPr txBox="1"/>
          <p:nvPr/>
        </p:nvSpPr>
        <p:spPr>
          <a:xfrm>
            <a:off x="180109" y="1440864"/>
            <a:ext cx="8742218" cy="4555093"/>
          </a:xfrm>
          <a:prstGeom prst="rect">
            <a:avLst/>
          </a:prstGeom>
          <a:noFill/>
        </p:spPr>
        <p:txBody>
          <a:bodyPr wrap="square" rtlCol="0">
            <a:spAutoFit/>
          </a:bodyPr>
          <a:lstStyle/>
          <a:p>
            <a:pPr marL="341313" indent="-341313">
              <a:spcAft>
                <a:spcPts val="600"/>
              </a:spcAft>
              <a:buSzPct val="90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600" dirty="0" smtClean="0">
                <a:latin typeface="Calibri" pitchFamily="34" charset="0"/>
                <a:cs typeface="Calibri" pitchFamily="34" charset="0"/>
              </a:rPr>
              <a:t>VMware’s </a:t>
            </a:r>
            <a:r>
              <a:rPr lang="en-IN" sz="2600" dirty="0">
                <a:latin typeface="Calibri" pitchFamily="34" charset="0"/>
                <a:cs typeface="Calibri" pitchFamily="34" charset="0"/>
              </a:rPr>
              <a:t>cloud application platform solution</a:t>
            </a:r>
          </a:p>
          <a:p>
            <a:pPr marL="341313" indent="-341313">
              <a:spcAft>
                <a:spcPts val="600"/>
              </a:spcAft>
              <a:buSzPct val="90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600" dirty="0" smtClean="0">
                <a:latin typeface="Calibri" pitchFamily="34" charset="0"/>
                <a:cs typeface="Calibri" pitchFamily="34" charset="0"/>
              </a:rPr>
              <a:t>Application infrastructure for the cloud generation of applications.</a:t>
            </a:r>
          </a:p>
          <a:p>
            <a:pPr marL="341313" indent="-341313">
              <a:spcAft>
                <a:spcPts val="600"/>
              </a:spcAft>
              <a:buSzPct val="90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600" dirty="0">
                <a:latin typeface="Calibri" pitchFamily="34" charset="0"/>
                <a:cs typeface="Calibri" pitchFamily="34" charset="0"/>
              </a:rPr>
              <a:t>Is comprised of Spring and </a:t>
            </a:r>
            <a:r>
              <a:rPr lang="en-IN" sz="2600" dirty="0" smtClean="0">
                <a:latin typeface="Calibri" pitchFamily="34" charset="0"/>
                <a:cs typeface="Calibri" pitchFamily="34" charset="0"/>
              </a:rPr>
              <a:t>new </a:t>
            </a:r>
            <a:r>
              <a:rPr lang="en-IN" sz="2600" dirty="0">
                <a:latin typeface="Calibri" pitchFamily="34" charset="0"/>
                <a:cs typeface="Calibri" pitchFamily="34" charset="0"/>
              </a:rPr>
              <a:t>VMware </a:t>
            </a:r>
            <a:r>
              <a:rPr lang="en-IN" sz="2600" dirty="0" err="1">
                <a:latin typeface="Calibri" pitchFamily="34" charset="0"/>
                <a:cs typeface="Calibri" pitchFamily="34" charset="0"/>
              </a:rPr>
              <a:t>vFabric</a:t>
            </a:r>
            <a:r>
              <a:rPr lang="en-IN" sz="2600" dirty="0">
                <a:latin typeface="Calibri" pitchFamily="34" charset="0"/>
                <a:cs typeface="Calibri" pitchFamily="34" charset="0"/>
              </a:rPr>
              <a:t> product </a:t>
            </a:r>
            <a:r>
              <a:rPr lang="en-IN" sz="2600" dirty="0" smtClean="0">
                <a:latin typeface="Calibri" pitchFamily="34" charset="0"/>
                <a:cs typeface="Calibri" pitchFamily="34" charset="0"/>
              </a:rPr>
              <a:t>family: Modern </a:t>
            </a:r>
            <a:r>
              <a:rPr lang="en-IN" sz="2600" dirty="0">
                <a:latin typeface="Calibri" pitchFamily="34" charset="0"/>
                <a:cs typeface="Calibri" pitchFamily="34" charset="0"/>
              </a:rPr>
              <a:t>application framework and integrated platform </a:t>
            </a:r>
            <a:r>
              <a:rPr lang="en-IN" sz="2600" dirty="0" smtClean="0">
                <a:latin typeface="Calibri" pitchFamily="34" charset="0"/>
                <a:cs typeface="Calibri" pitchFamily="34" charset="0"/>
              </a:rPr>
              <a:t>services</a:t>
            </a:r>
          </a:p>
          <a:p>
            <a:pPr marL="341313" indent="-341313">
              <a:spcAft>
                <a:spcPts val="600"/>
              </a:spcAft>
              <a:buSzPct val="90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600" dirty="0">
                <a:latin typeface="Calibri" pitchFamily="34" charset="0"/>
                <a:cs typeface="Calibri" pitchFamily="34" charset="0"/>
              </a:rPr>
              <a:t>Maximizes speed and </a:t>
            </a:r>
            <a:r>
              <a:rPr lang="en-IN" sz="2600" dirty="0" smtClean="0">
                <a:latin typeface="Calibri" pitchFamily="34" charset="0"/>
                <a:cs typeface="Calibri" pitchFamily="34" charset="0"/>
              </a:rPr>
              <a:t>innovation</a:t>
            </a:r>
          </a:p>
          <a:p>
            <a:pPr marL="341313" indent="-341313">
              <a:spcAft>
                <a:spcPts val="600"/>
              </a:spcAft>
              <a:buSzPct val="90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600" dirty="0">
                <a:latin typeface="Calibri" pitchFamily="34" charset="0"/>
                <a:cs typeface="Calibri" pitchFamily="34" charset="0"/>
              </a:rPr>
              <a:t> Extends the benefits of virtualization to the application</a:t>
            </a:r>
          </a:p>
          <a:p>
            <a:pPr marL="341313" indent="-341313" eaLnBrk="1" hangingPunct="1">
              <a:spcAft>
                <a:spcPts val="600"/>
              </a:spcAft>
              <a:buSzPct val="90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600" u="sng" dirty="0">
              <a:latin typeface="Calibri" pitchFamily="34" charset="0"/>
              <a:cs typeface="Calibri" pitchFamily="34" charset="0"/>
            </a:endParaRPr>
          </a:p>
          <a:p>
            <a:pPr marL="341313" indent="-341313" eaLnBrk="1" hangingPunct="1">
              <a:spcAft>
                <a:spcPts val="600"/>
              </a:spcAft>
              <a:buSzPct val="90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600" u="sng"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4891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smtClean="0">
                <a:solidFill>
                  <a:schemeClr val="tx2">
                    <a:lumMod val="50000"/>
                  </a:schemeClr>
                </a:solidFill>
              </a:rPr>
              <a:t>Is a New Style of Infrastructure Needed?</a:t>
            </a:r>
            <a:endParaRPr lang="en-US" sz="2200" u="sng" dirty="0">
              <a:solidFill>
                <a:schemeClr val="tx2">
                  <a:lumMod val="50000"/>
                </a:schemeClr>
              </a:solidFill>
            </a:endParaRPr>
          </a:p>
        </p:txBody>
      </p:sp>
      <p:grpSp>
        <p:nvGrpSpPr>
          <p:cNvPr id="3" name="Group 75"/>
          <p:cNvGrpSpPr/>
          <p:nvPr/>
        </p:nvGrpSpPr>
        <p:grpSpPr>
          <a:xfrm>
            <a:off x="98161" y="2753785"/>
            <a:ext cx="2843471" cy="2385511"/>
            <a:chOff x="2884223" y="2517564"/>
            <a:chExt cx="2843471" cy="2385511"/>
          </a:xfrm>
        </p:grpSpPr>
        <p:pic>
          <p:nvPicPr>
            <p:cNvPr id="4" name="Picture 4"/>
            <p:cNvPicPr>
              <a:picLocks noChangeAspect="1" noChangeArrowheads="1"/>
            </p:cNvPicPr>
            <p:nvPr/>
          </p:nvPicPr>
          <p:blipFill>
            <a:blip r:embed="rId2" cstate="email"/>
            <a:srcRect/>
            <a:stretch>
              <a:fillRect/>
            </a:stretch>
          </p:blipFill>
          <p:spPr bwMode="auto">
            <a:xfrm>
              <a:off x="3200401" y="2517564"/>
              <a:ext cx="2168529" cy="1724231"/>
            </a:xfrm>
            <a:prstGeom prst="rect">
              <a:avLst/>
            </a:prstGeom>
            <a:noFill/>
            <a:ln w="12700">
              <a:noFill/>
              <a:miter lim="800000"/>
              <a:headEnd/>
              <a:tailEnd/>
            </a:ln>
          </p:spPr>
        </p:pic>
        <p:sp>
          <p:nvSpPr>
            <p:cNvPr id="5" name="TextBox 4"/>
            <p:cNvSpPr txBox="1"/>
            <p:nvPr/>
          </p:nvSpPr>
          <p:spPr>
            <a:xfrm>
              <a:off x="2884223" y="4145945"/>
              <a:ext cx="2843471" cy="757130"/>
            </a:xfrm>
            <a:prstGeom prst="rect">
              <a:avLst/>
            </a:prstGeom>
            <a:noFill/>
          </p:spPr>
          <p:txBody>
            <a:bodyPr wrap="none" rtlCol="0">
              <a:spAutoFit/>
            </a:bodyPr>
            <a:lstStyle/>
            <a:p>
              <a:r>
                <a:rPr lang="en-US" sz="1800" b="1" dirty="0" smtClean="0">
                  <a:solidFill>
                    <a:schemeClr val="tx1"/>
                  </a:solidFill>
                  <a:latin typeface="+mn-lt"/>
                  <a:ea typeface="+mn-ea"/>
                </a:rPr>
                <a:t>Developers &amp; Architects</a:t>
              </a:r>
            </a:p>
            <a:p>
              <a:r>
                <a:rPr lang="en-US" sz="1800" b="1" dirty="0" smtClean="0">
                  <a:solidFill>
                    <a:schemeClr val="tx1"/>
                  </a:solidFill>
                </a:rPr>
                <a:t>And… IT Operations</a:t>
              </a:r>
            </a:p>
          </p:txBody>
        </p:sp>
      </p:grpSp>
      <p:grpSp>
        <p:nvGrpSpPr>
          <p:cNvPr id="6" name="Group 46"/>
          <p:cNvGrpSpPr/>
          <p:nvPr/>
        </p:nvGrpSpPr>
        <p:grpSpPr>
          <a:xfrm>
            <a:off x="528639" y="742951"/>
            <a:ext cx="2486024" cy="1600200"/>
            <a:chOff x="528639" y="742951"/>
            <a:chExt cx="2486024" cy="1600200"/>
          </a:xfrm>
        </p:grpSpPr>
        <p:sp>
          <p:nvSpPr>
            <p:cNvPr id="7" name="Cloud Callout 6"/>
            <p:cNvSpPr/>
            <p:nvPr/>
          </p:nvSpPr>
          <p:spPr bwMode="auto">
            <a:xfrm>
              <a:off x="528639" y="742951"/>
              <a:ext cx="2486024" cy="1600200"/>
            </a:xfrm>
            <a:prstGeom prst="cloudCallout">
              <a:avLst>
                <a:gd name="adj1" fmla="val -55802"/>
                <a:gd name="adj2" fmla="val 78096"/>
              </a:avLst>
            </a:prstGeom>
            <a:solidFill>
              <a:schemeClr val="accent3">
                <a:lumMod val="20000"/>
                <a:lumOff val="80000"/>
              </a:schemeClr>
            </a:solidFill>
            <a:ln w="19050">
              <a:noFill/>
              <a:round/>
              <a:headEnd/>
              <a:tailEnd/>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chemeClr val="tx1"/>
                </a:solidFill>
              </a:endParaRPr>
            </a:p>
          </p:txBody>
        </p:sp>
        <p:sp>
          <p:nvSpPr>
            <p:cNvPr id="8" name="TextBox 7"/>
            <p:cNvSpPr txBox="1"/>
            <p:nvPr/>
          </p:nvSpPr>
          <p:spPr>
            <a:xfrm>
              <a:off x="771523" y="1151868"/>
              <a:ext cx="2000251" cy="738664"/>
            </a:xfrm>
            <a:prstGeom prst="rect">
              <a:avLst/>
            </a:prstGeom>
            <a:noFill/>
          </p:spPr>
          <p:txBody>
            <a:bodyPr wrap="square" lIns="0" tIns="0" rIns="0" bIns="0" rtlCol="0">
              <a:spAutoFit/>
            </a:bodyPr>
            <a:lstStyle/>
            <a:p>
              <a:pPr>
                <a:spcAft>
                  <a:spcPts val="0"/>
                </a:spcAft>
              </a:pPr>
              <a:r>
                <a:rPr lang="en-US" sz="1600" b="1" dirty="0" smtClean="0">
                  <a:solidFill>
                    <a:schemeClr val="tx1"/>
                  </a:solidFill>
                  <a:latin typeface="+mn-lt"/>
                  <a:ea typeface="+mn-ea"/>
                </a:rPr>
                <a:t>We need a platform that can </a:t>
              </a:r>
              <a:r>
                <a:rPr lang="en-US" sz="1600" b="1" u="sng" dirty="0" smtClean="0">
                  <a:solidFill>
                    <a:schemeClr val="tx1"/>
                  </a:solidFill>
                  <a:latin typeface="+mn-lt"/>
                  <a:ea typeface="+mn-ea"/>
                </a:rPr>
                <a:t>Run</a:t>
              </a:r>
              <a:r>
                <a:rPr lang="en-US" sz="1600" b="1" dirty="0" smtClean="0">
                  <a:solidFill>
                    <a:schemeClr val="tx1"/>
                  </a:solidFill>
                  <a:latin typeface="+mn-lt"/>
                  <a:ea typeface="+mn-ea"/>
                </a:rPr>
                <a:t> these new apps.</a:t>
              </a:r>
            </a:p>
          </p:txBody>
        </p:sp>
      </p:grpSp>
      <p:grpSp>
        <p:nvGrpSpPr>
          <p:cNvPr id="9" name="Group 79"/>
          <p:cNvGrpSpPr/>
          <p:nvPr/>
        </p:nvGrpSpPr>
        <p:grpSpPr>
          <a:xfrm>
            <a:off x="6103793" y="895344"/>
            <a:ext cx="2929007" cy="1395835"/>
            <a:chOff x="6103793" y="895344"/>
            <a:chExt cx="2929007" cy="1395835"/>
          </a:xfrm>
        </p:grpSpPr>
        <p:sp>
          <p:nvSpPr>
            <p:cNvPr id="10" name="Rounded Rectangle 9"/>
            <p:cNvSpPr/>
            <p:nvPr/>
          </p:nvSpPr>
          <p:spPr bwMode="auto">
            <a:xfrm>
              <a:off x="6353189" y="895344"/>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1" name="TextBox 10"/>
            <p:cNvSpPr txBox="1"/>
            <p:nvPr/>
          </p:nvSpPr>
          <p:spPr>
            <a:xfrm>
              <a:off x="6103793" y="1921847"/>
              <a:ext cx="2929007" cy="369332"/>
            </a:xfrm>
            <a:prstGeom prst="rect">
              <a:avLst/>
            </a:prstGeom>
            <a:noFill/>
          </p:spPr>
          <p:txBody>
            <a:bodyPr wrap="none" rtlCol="0">
              <a:spAutoFit/>
            </a:bodyPr>
            <a:lstStyle/>
            <a:p>
              <a:r>
                <a:rPr lang="en-US" sz="1800" b="1" dirty="0" smtClean="0">
                  <a:solidFill>
                    <a:schemeClr val="tx1"/>
                  </a:solidFill>
                  <a:latin typeface="+mn-lt"/>
                  <a:ea typeface="+mn-ea"/>
                </a:rPr>
                <a:t>Dynamic Load Balancing</a:t>
              </a:r>
            </a:p>
          </p:txBody>
        </p:sp>
        <p:pic>
          <p:nvPicPr>
            <p:cNvPr id="12" name="Picture 2" descr="C:\Users\sconnolly\Pictures\SpringSource\internet.gif"/>
            <p:cNvPicPr>
              <a:picLocks noChangeAspect="1" noChangeArrowheads="1"/>
            </p:cNvPicPr>
            <p:nvPr/>
          </p:nvPicPr>
          <p:blipFill>
            <a:blip r:embed="rId3" cstate="email">
              <a:clrChange>
                <a:clrFrom>
                  <a:srgbClr val="FFFFFF"/>
                </a:clrFrom>
                <a:clrTo>
                  <a:srgbClr val="FFFFFF">
                    <a:alpha val="0"/>
                  </a:srgbClr>
                </a:clrTo>
              </a:clrChange>
            </a:blip>
            <a:srcRect b="23206"/>
            <a:stretch>
              <a:fillRect/>
            </a:stretch>
          </p:blipFill>
          <p:spPr bwMode="auto">
            <a:xfrm>
              <a:off x="6778302" y="937123"/>
              <a:ext cx="1535058" cy="950669"/>
            </a:xfrm>
            <a:prstGeom prst="rect">
              <a:avLst/>
            </a:prstGeom>
            <a:noFill/>
          </p:spPr>
        </p:pic>
      </p:grpSp>
      <p:grpSp>
        <p:nvGrpSpPr>
          <p:cNvPr id="13" name="Group 78"/>
          <p:cNvGrpSpPr/>
          <p:nvPr/>
        </p:nvGrpSpPr>
        <p:grpSpPr>
          <a:xfrm>
            <a:off x="6014210" y="2833694"/>
            <a:ext cx="3070072" cy="1395835"/>
            <a:chOff x="6014210" y="2833694"/>
            <a:chExt cx="3070072" cy="1395835"/>
          </a:xfrm>
        </p:grpSpPr>
        <p:sp>
          <p:nvSpPr>
            <p:cNvPr id="14" name="Rounded Rectangle 13"/>
            <p:cNvSpPr/>
            <p:nvPr/>
          </p:nvSpPr>
          <p:spPr bwMode="auto">
            <a:xfrm>
              <a:off x="6334139" y="2833694"/>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5" name="TextBox 14"/>
            <p:cNvSpPr txBox="1"/>
            <p:nvPr/>
          </p:nvSpPr>
          <p:spPr>
            <a:xfrm>
              <a:off x="6014210" y="3860197"/>
              <a:ext cx="3070072" cy="369332"/>
            </a:xfrm>
            <a:prstGeom prst="rect">
              <a:avLst/>
            </a:prstGeom>
            <a:noFill/>
          </p:spPr>
          <p:txBody>
            <a:bodyPr wrap="none" rtlCol="0">
              <a:spAutoFit/>
            </a:bodyPr>
            <a:lstStyle/>
            <a:p>
              <a:r>
                <a:rPr lang="en-US" sz="1800" b="1" dirty="0" smtClean="0">
                  <a:solidFill>
                    <a:schemeClr val="tx1"/>
                  </a:solidFill>
                  <a:latin typeface="+mn-lt"/>
                  <a:ea typeface="+mn-ea"/>
                </a:rPr>
                <a:t>Performance Management</a:t>
              </a:r>
            </a:p>
          </p:txBody>
        </p:sp>
        <p:pic>
          <p:nvPicPr>
            <p:cNvPr id="16" name="Picture 5" descr="C:\Users\sconnolly\Pictures\SpringSource\heartbeat.gif"/>
            <p:cNvPicPr>
              <a:picLocks noChangeAspect="1" noChangeArrowheads="1"/>
            </p:cNvPicPr>
            <p:nvPr/>
          </p:nvPicPr>
          <p:blipFill>
            <a:blip r:embed="rId4" cstate="email">
              <a:clrChange>
                <a:clrFrom>
                  <a:srgbClr val="FFFFFF"/>
                </a:clrFrom>
                <a:clrTo>
                  <a:srgbClr val="FFFFFF">
                    <a:alpha val="0"/>
                  </a:srgbClr>
                </a:clrTo>
              </a:clrChange>
            </a:blip>
            <a:srcRect b="21764"/>
            <a:stretch>
              <a:fillRect/>
            </a:stretch>
          </p:blipFill>
          <p:spPr bwMode="auto">
            <a:xfrm>
              <a:off x="6740491" y="2925055"/>
              <a:ext cx="1535058" cy="968518"/>
            </a:xfrm>
            <a:prstGeom prst="rect">
              <a:avLst/>
            </a:prstGeom>
            <a:noFill/>
          </p:spPr>
        </p:pic>
      </p:grpSp>
      <p:grpSp>
        <p:nvGrpSpPr>
          <p:cNvPr id="17" name="Group 77"/>
          <p:cNvGrpSpPr/>
          <p:nvPr/>
        </p:nvGrpSpPr>
        <p:grpSpPr>
          <a:xfrm>
            <a:off x="6071267" y="4733502"/>
            <a:ext cx="2984536" cy="1395835"/>
            <a:chOff x="6071267" y="4733502"/>
            <a:chExt cx="2984536" cy="1395835"/>
          </a:xfrm>
        </p:grpSpPr>
        <p:sp>
          <p:nvSpPr>
            <p:cNvPr id="18" name="Rounded Rectangle 17"/>
            <p:cNvSpPr/>
            <p:nvPr/>
          </p:nvSpPr>
          <p:spPr bwMode="auto">
            <a:xfrm>
              <a:off x="6348427" y="473350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9" name="TextBox 18"/>
            <p:cNvSpPr txBox="1"/>
            <p:nvPr/>
          </p:nvSpPr>
          <p:spPr>
            <a:xfrm>
              <a:off x="6071267" y="5760005"/>
              <a:ext cx="2984536" cy="369332"/>
            </a:xfrm>
            <a:prstGeom prst="rect">
              <a:avLst/>
            </a:prstGeom>
            <a:noFill/>
          </p:spPr>
          <p:txBody>
            <a:bodyPr wrap="none" rtlCol="0">
              <a:spAutoFit/>
            </a:bodyPr>
            <a:lstStyle/>
            <a:p>
              <a:r>
                <a:rPr lang="en-US" sz="1800" b="1" dirty="0" smtClean="0">
                  <a:solidFill>
                    <a:schemeClr val="tx1"/>
                  </a:solidFill>
                  <a:latin typeface="+mn-lt"/>
                  <a:ea typeface="+mn-ea"/>
                </a:rPr>
                <a:t>Policy Driven Automation</a:t>
              </a:r>
            </a:p>
          </p:txBody>
        </p:sp>
        <p:grpSp>
          <p:nvGrpSpPr>
            <p:cNvPr id="20" name="Group 65"/>
            <p:cNvGrpSpPr>
              <a:grpSpLocks noChangeAspect="1"/>
            </p:cNvGrpSpPr>
            <p:nvPr/>
          </p:nvGrpSpPr>
          <p:grpSpPr>
            <a:xfrm>
              <a:off x="7108723" y="4832476"/>
              <a:ext cx="880874" cy="874481"/>
              <a:chOff x="7833872" y="4348268"/>
              <a:chExt cx="736869" cy="731520"/>
            </a:xfrm>
          </p:grpSpPr>
          <p:pic>
            <p:nvPicPr>
              <p:cNvPr id="21" name="Picture 2" descr="C:\Users\testuser\AppData\Local\Temp\VMwareDnD\933ccdc8\ICON_Gear_Flat_Q109_.png"/>
              <p:cNvPicPr>
                <a:picLocks noChangeAspect="1" noChangeArrowheads="1"/>
              </p:cNvPicPr>
              <p:nvPr/>
            </p:nvPicPr>
            <p:blipFill>
              <a:blip r:embed="rId5" cstate="email">
                <a:duotone>
                  <a:prstClr val="black"/>
                  <a:schemeClr val="accent4">
                    <a:tint val="45000"/>
                    <a:satMod val="400000"/>
                  </a:schemeClr>
                </a:duotone>
              </a:blip>
              <a:srcRect/>
              <a:stretch>
                <a:fillRect/>
              </a:stretch>
            </p:blipFill>
            <p:spPr bwMode="auto">
              <a:xfrm>
                <a:off x="7833872" y="4348268"/>
                <a:ext cx="736869" cy="731520"/>
              </a:xfrm>
              <a:prstGeom prst="rect">
                <a:avLst/>
              </a:prstGeom>
              <a:noFill/>
              <a:ln w="9525">
                <a:noFill/>
                <a:miter lim="800000"/>
                <a:headEnd/>
                <a:tailEnd/>
              </a:ln>
            </p:spPr>
          </p:pic>
          <p:pic>
            <p:nvPicPr>
              <p:cNvPr id="22" name="Picture 25" descr="ICON_Script_Q308"/>
              <p:cNvPicPr>
                <a:picLocks noChangeAspect="1" noChangeArrowheads="1"/>
              </p:cNvPicPr>
              <p:nvPr/>
            </p:nvPicPr>
            <p:blipFill>
              <a:blip r:embed="rId6" cstate="email">
                <a:lum/>
              </a:blip>
              <a:srcRect/>
              <a:stretch>
                <a:fillRect/>
              </a:stretch>
            </p:blipFill>
            <p:spPr bwMode="auto">
              <a:xfrm>
                <a:off x="7973706" y="4450253"/>
                <a:ext cx="457200" cy="513908"/>
              </a:xfrm>
              <a:prstGeom prst="rect">
                <a:avLst/>
              </a:prstGeom>
              <a:noFill/>
              <a:ln w="9525">
                <a:noFill/>
                <a:miter lim="800000"/>
                <a:headEnd/>
                <a:tailEnd/>
              </a:ln>
            </p:spPr>
          </p:pic>
        </p:grpSp>
      </p:grpSp>
      <p:grpSp>
        <p:nvGrpSpPr>
          <p:cNvPr id="23" name="Group 69"/>
          <p:cNvGrpSpPr/>
          <p:nvPr/>
        </p:nvGrpSpPr>
        <p:grpSpPr>
          <a:xfrm>
            <a:off x="3143251" y="900112"/>
            <a:ext cx="2386013" cy="1395835"/>
            <a:chOff x="3143251" y="900112"/>
            <a:chExt cx="2386013" cy="1395835"/>
          </a:xfrm>
        </p:grpSpPr>
        <p:sp>
          <p:nvSpPr>
            <p:cNvPr id="24" name="Rounded Rectangle 23"/>
            <p:cNvSpPr/>
            <p:nvPr/>
          </p:nvSpPr>
          <p:spPr bwMode="auto">
            <a:xfrm>
              <a:off x="3143251" y="90011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5" name="TextBox 24"/>
            <p:cNvSpPr txBox="1"/>
            <p:nvPr/>
          </p:nvSpPr>
          <p:spPr>
            <a:xfrm>
              <a:off x="3250805" y="1926615"/>
              <a:ext cx="2215095" cy="369332"/>
            </a:xfrm>
            <a:prstGeom prst="rect">
              <a:avLst/>
            </a:prstGeom>
            <a:noFill/>
          </p:spPr>
          <p:txBody>
            <a:bodyPr wrap="none" rtlCol="0">
              <a:spAutoFit/>
            </a:bodyPr>
            <a:lstStyle/>
            <a:p>
              <a:r>
                <a:rPr lang="en-US" sz="1800" b="1" dirty="0" smtClean="0">
                  <a:solidFill>
                    <a:schemeClr val="tx1"/>
                  </a:solidFill>
                  <a:latin typeface="+mn-lt"/>
                  <a:ea typeface="+mn-ea"/>
                </a:rPr>
                <a:t>Elastic App Server</a:t>
              </a:r>
            </a:p>
          </p:txBody>
        </p:sp>
        <p:pic>
          <p:nvPicPr>
            <p:cNvPr id="26" name="Picture 24" descr="ICON_OSWindows_Q308"/>
            <p:cNvPicPr>
              <a:picLocks noChangeAspect="1" noChangeArrowheads="1"/>
            </p:cNvPicPr>
            <p:nvPr/>
          </p:nvPicPr>
          <p:blipFill>
            <a:blip r:embed="rId7" cstate="email">
              <a:grayscl/>
            </a:blip>
            <a:srcRect/>
            <a:stretch>
              <a:fillRect/>
            </a:stretch>
          </p:blipFill>
          <p:spPr bwMode="auto">
            <a:xfrm rot="1204461">
              <a:off x="3907896" y="909768"/>
              <a:ext cx="921121" cy="1020119"/>
            </a:xfrm>
            <a:prstGeom prst="rect">
              <a:avLst/>
            </a:prstGeom>
            <a:noFill/>
            <a:ln w="9525">
              <a:noFill/>
              <a:miter lim="800000"/>
              <a:headEnd/>
              <a:tailEnd/>
            </a:ln>
          </p:spPr>
        </p:pic>
      </p:grpSp>
      <p:grpSp>
        <p:nvGrpSpPr>
          <p:cNvPr id="27" name="Group 70"/>
          <p:cNvGrpSpPr/>
          <p:nvPr/>
        </p:nvGrpSpPr>
        <p:grpSpPr>
          <a:xfrm>
            <a:off x="2868389" y="2838462"/>
            <a:ext cx="2941832" cy="1395835"/>
            <a:chOff x="2868389" y="2838462"/>
            <a:chExt cx="2941832" cy="1395835"/>
          </a:xfrm>
        </p:grpSpPr>
        <p:sp>
          <p:nvSpPr>
            <p:cNvPr id="28" name="Rounded Rectangle 27"/>
            <p:cNvSpPr/>
            <p:nvPr/>
          </p:nvSpPr>
          <p:spPr bwMode="auto">
            <a:xfrm>
              <a:off x="3124201" y="283846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9" name="TextBox 28"/>
            <p:cNvSpPr txBox="1"/>
            <p:nvPr/>
          </p:nvSpPr>
          <p:spPr>
            <a:xfrm>
              <a:off x="2868389" y="3864965"/>
              <a:ext cx="2941832" cy="369332"/>
            </a:xfrm>
            <a:prstGeom prst="rect">
              <a:avLst/>
            </a:prstGeom>
            <a:noFill/>
          </p:spPr>
          <p:txBody>
            <a:bodyPr wrap="none" rtlCol="0">
              <a:spAutoFit/>
            </a:bodyPr>
            <a:lstStyle/>
            <a:p>
              <a:r>
                <a:rPr lang="en-US" sz="1800" b="1" dirty="0" smtClean="0">
                  <a:solidFill>
                    <a:schemeClr val="tx1"/>
                  </a:solidFill>
                  <a:latin typeface="+mn-lt"/>
                  <a:ea typeface="+mn-ea"/>
                </a:rPr>
                <a:t>Global Data Management</a:t>
              </a:r>
            </a:p>
          </p:txBody>
        </p:sp>
        <p:pic>
          <p:nvPicPr>
            <p:cNvPr id="30" name="Picture 84" descr="data-warehouse"/>
            <p:cNvPicPr>
              <a:picLocks noChangeAspect="1" noChangeArrowheads="1"/>
            </p:cNvPicPr>
            <p:nvPr/>
          </p:nvPicPr>
          <p:blipFill>
            <a:blip r:embed="rId8" cstate="email">
              <a:clrChange>
                <a:clrFrom>
                  <a:srgbClr val="FFFFFF"/>
                </a:clrFrom>
                <a:clrTo>
                  <a:srgbClr val="FFFFFF">
                    <a:alpha val="0"/>
                  </a:srgbClr>
                </a:clrTo>
              </a:clrChange>
            </a:blip>
            <a:srcRect/>
            <a:stretch>
              <a:fillRect/>
            </a:stretch>
          </p:blipFill>
          <p:spPr bwMode="auto">
            <a:xfrm>
              <a:off x="3784987" y="2885384"/>
              <a:ext cx="1006871" cy="1020119"/>
            </a:xfrm>
            <a:prstGeom prst="rect">
              <a:avLst/>
            </a:prstGeom>
            <a:noFill/>
          </p:spPr>
        </p:pic>
      </p:grpSp>
      <p:grpSp>
        <p:nvGrpSpPr>
          <p:cNvPr id="31" name="Group 76"/>
          <p:cNvGrpSpPr/>
          <p:nvPr/>
        </p:nvGrpSpPr>
        <p:grpSpPr>
          <a:xfrm>
            <a:off x="3138489" y="4738270"/>
            <a:ext cx="2386013" cy="1395835"/>
            <a:chOff x="3138489" y="4738270"/>
            <a:chExt cx="2386013" cy="1395835"/>
          </a:xfrm>
        </p:grpSpPr>
        <p:sp>
          <p:nvSpPr>
            <p:cNvPr id="32" name="Rounded Rectangle 31"/>
            <p:cNvSpPr/>
            <p:nvPr/>
          </p:nvSpPr>
          <p:spPr bwMode="auto">
            <a:xfrm>
              <a:off x="3138489" y="4738270"/>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3" name="TextBox 32"/>
            <p:cNvSpPr txBox="1"/>
            <p:nvPr/>
          </p:nvSpPr>
          <p:spPr>
            <a:xfrm>
              <a:off x="3305871" y="5764773"/>
              <a:ext cx="2095445" cy="369332"/>
            </a:xfrm>
            <a:prstGeom prst="rect">
              <a:avLst/>
            </a:prstGeom>
            <a:noFill/>
          </p:spPr>
          <p:txBody>
            <a:bodyPr wrap="none" rtlCol="0">
              <a:spAutoFit/>
            </a:bodyPr>
            <a:lstStyle/>
            <a:p>
              <a:r>
                <a:rPr lang="en-US" sz="1800" b="1" dirty="0" smtClean="0">
                  <a:solidFill>
                    <a:schemeClr val="tx1"/>
                  </a:solidFill>
                  <a:latin typeface="+mn-lt"/>
                  <a:ea typeface="+mn-ea"/>
                </a:rPr>
                <a:t>Cloud Messaging</a:t>
              </a:r>
            </a:p>
          </p:txBody>
        </p:sp>
        <p:pic>
          <p:nvPicPr>
            <p:cNvPr id="34" name="Picture 27" descr="ICON_Cloud_Q308"/>
            <p:cNvPicPr>
              <a:picLocks noChangeAspect="1" noChangeArrowheads="1"/>
            </p:cNvPicPr>
            <p:nvPr/>
          </p:nvPicPr>
          <p:blipFill>
            <a:blip r:embed="rId9" cstate="email"/>
            <a:srcRect/>
            <a:stretch>
              <a:fillRect/>
            </a:stretch>
          </p:blipFill>
          <p:spPr bwMode="auto">
            <a:xfrm>
              <a:off x="3649138" y="4793225"/>
              <a:ext cx="1451500" cy="960366"/>
            </a:xfrm>
            <a:prstGeom prst="rect">
              <a:avLst/>
            </a:prstGeom>
            <a:noFill/>
            <a:ln w="9525">
              <a:noFill/>
              <a:miter lim="800000"/>
              <a:headEnd/>
              <a:tailEnd/>
            </a:ln>
          </p:spPr>
        </p:pic>
        <p:sp>
          <p:nvSpPr>
            <p:cNvPr id="35" name="Rectangle 34"/>
            <p:cNvSpPr/>
            <p:nvPr/>
          </p:nvSpPr>
          <p:spPr bwMode="auto">
            <a:xfrm>
              <a:off x="3914775" y="4972050"/>
              <a:ext cx="957263" cy="700088"/>
            </a:xfrm>
            <a:prstGeom prst="rect">
              <a:avLst/>
            </a:prstGeom>
            <a:blipFill>
              <a:blip r:embed="rId10" cstate="email"/>
              <a:stretch>
                <a:fillRect/>
              </a:stretch>
            </a:blipFill>
            <a:ln w="1270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36" name="Oval 35"/>
          <p:cNvSpPr/>
          <p:nvPr/>
        </p:nvSpPr>
        <p:spPr bwMode="auto">
          <a:xfrm>
            <a:off x="3031959" y="4547936"/>
            <a:ext cx="2490537" cy="1672389"/>
          </a:xfrm>
          <a:prstGeom prst="ellipse">
            <a:avLst/>
          </a:prstGeom>
          <a:noFill/>
          <a:ln w="127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74904" y="171450"/>
            <a:ext cx="6969325" cy="58833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smtClean="0">
                <a:solidFill>
                  <a:schemeClr val="tx2">
                    <a:lumMod val="75000"/>
                  </a:schemeClr>
                </a:solidFill>
                <a:ea typeface="ＭＳ Ｐゴシック" pitchFamily="34" charset="-128"/>
              </a:rPr>
              <a:t>More Than Just Data – How do I Distribute Cloud Information? </a:t>
            </a:r>
            <a:endParaRPr lang="en-US" sz="2200" dirty="0">
              <a:solidFill>
                <a:schemeClr val="tx2">
                  <a:lumMod val="75000"/>
                </a:schemeClr>
              </a:solidFill>
            </a:endParaRPr>
          </a:p>
        </p:txBody>
      </p:sp>
      <p:grpSp>
        <p:nvGrpSpPr>
          <p:cNvPr id="3" name="Group 80"/>
          <p:cNvGrpSpPr/>
          <p:nvPr/>
        </p:nvGrpSpPr>
        <p:grpSpPr>
          <a:xfrm>
            <a:off x="1185863" y="4000490"/>
            <a:ext cx="2609385" cy="1000138"/>
            <a:chOff x="1185863" y="4000490"/>
            <a:chExt cx="2609385" cy="1000138"/>
          </a:xfrm>
        </p:grpSpPr>
        <p:cxnSp>
          <p:nvCxnSpPr>
            <p:cNvPr id="4" name="AutoShape 32"/>
            <p:cNvCxnSpPr>
              <a:cxnSpLocks noChangeShapeType="1"/>
              <a:endCxn id="36" idx="2"/>
            </p:cNvCxnSpPr>
            <p:nvPr/>
          </p:nvCxnSpPr>
          <p:spPr bwMode="auto">
            <a:xfrm flipV="1">
              <a:off x="2514601" y="4000490"/>
              <a:ext cx="1280647" cy="857261"/>
            </a:xfrm>
            <a:prstGeom prst="straightConnector1">
              <a:avLst/>
            </a:prstGeom>
            <a:noFill/>
            <a:ln w="31750">
              <a:solidFill>
                <a:srgbClr val="338313"/>
              </a:solidFill>
              <a:round/>
              <a:headEnd type="triangle" w="lg" len="med"/>
              <a:tailEnd type="triangle" w="lg" len="med"/>
            </a:ln>
          </p:spPr>
        </p:cxnSp>
        <p:cxnSp>
          <p:nvCxnSpPr>
            <p:cNvPr id="5" name="AutoShape 32"/>
            <p:cNvCxnSpPr>
              <a:cxnSpLocks noChangeShapeType="1"/>
              <a:endCxn id="36" idx="2"/>
            </p:cNvCxnSpPr>
            <p:nvPr/>
          </p:nvCxnSpPr>
          <p:spPr bwMode="auto">
            <a:xfrm flipV="1">
              <a:off x="1185863" y="4000490"/>
              <a:ext cx="2609385" cy="1000138"/>
            </a:xfrm>
            <a:prstGeom prst="straightConnector1">
              <a:avLst/>
            </a:prstGeom>
            <a:noFill/>
            <a:ln w="31750">
              <a:solidFill>
                <a:srgbClr val="338313"/>
              </a:solidFill>
              <a:round/>
              <a:headEnd type="triangle" w="lg" len="med"/>
              <a:tailEnd type="triangle" w="lg" len="med"/>
            </a:ln>
          </p:spPr>
        </p:cxnSp>
        <p:cxnSp>
          <p:nvCxnSpPr>
            <p:cNvPr id="6" name="AutoShape 32"/>
            <p:cNvCxnSpPr>
              <a:cxnSpLocks noChangeShapeType="1"/>
              <a:stCxn id="23" idx="0"/>
              <a:endCxn id="36" idx="2"/>
            </p:cNvCxnSpPr>
            <p:nvPr/>
          </p:nvCxnSpPr>
          <p:spPr bwMode="auto">
            <a:xfrm rot="5400000" flipH="1" flipV="1">
              <a:off x="3218292" y="4415828"/>
              <a:ext cx="992294" cy="161618"/>
            </a:xfrm>
            <a:prstGeom prst="straightConnector1">
              <a:avLst/>
            </a:prstGeom>
            <a:noFill/>
            <a:ln w="31750">
              <a:solidFill>
                <a:srgbClr val="338313"/>
              </a:solidFill>
              <a:round/>
              <a:headEnd type="triangle" w="lg" len="med"/>
              <a:tailEnd type="triangle" w="lg" len="med"/>
            </a:ln>
          </p:spPr>
        </p:cxnSp>
      </p:grpSp>
      <p:grpSp>
        <p:nvGrpSpPr>
          <p:cNvPr id="7" name="Group 89"/>
          <p:cNvGrpSpPr/>
          <p:nvPr/>
        </p:nvGrpSpPr>
        <p:grpSpPr>
          <a:xfrm>
            <a:off x="4836290" y="2028828"/>
            <a:ext cx="2014565" cy="2114548"/>
            <a:chOff x="4836290" y="2028828"/>
            <a:chExt cx="2014565" cy="2114548"/>
          </a:xfrm>
        </p:grpSpPr>
        <p:grpSp>
          <p:nvGrpSpPr>
            <p:cNvPr id="8" name="Group 43"/>
            <p:cNvGrpSpPr/>
            <p:nvPr/>
          </p:nvGrpSpPr>
          <p:grpSpPr>
            <a:xfrm>
              <a:off x="4882691" y="2550704"/>
              <a:ext cx="1187356" cy="832391"/>
              <a:chOff x="5063319" y="3234642"/>
              <a:chExt cx="1187356" cy="832391"/>
            </a:xfrm>
          </p:grpSpPr>
          <p:pic>
            <p:nvPicPr>
              <p:cNvPr id="11" name="Picture 10" descr="ICON_Cloud_Q308"/>
              <p:cNvPicPr>
                <a:picLocks noChangeAspect="1" noChangeArrowheads="1"/>
              </p:cNvPicPr>
              <p:nvPr/>
            </p:nvPicPr>
            <p:blipFill>
              <a:blip r:embed="rId2" cstate="email"/>
              <a:srcRect/>
              <a:stretch>
                <a:fillRect/>
              </a:stretch>
            </p:blipFill>
            <p:spPr bwMode="auto">
              <a:xfrm>
                <a:off x="5063319" y="3547109"/>
                <a:ext cx="1187356" cy="519924"/>
              </a:xfrm>
              <a:prstGeom prst="rect">
                <a:avLst/>
              </a:prstGeom>
              <a:noFill/>
              <a:ln w="9525">
                <a:noFill/>
                <a:miter lim="800000"/>
                <a:headEnd/>
                <a:tailEnd/>
              </a:ln>
            </p:spPr>
          </p:pic>
          <p:pic>
            <p:nvPicPr>
              <p:cNvPr id="12" name="Picture 2" descr="C:\Users\dmcjannet\Desktop\messaging.jpg"/>
              <p:cNvPicPr>
                <a:picLocks noChangeAspect="1" noChangeArrowheads="1"/>
              </p:cNvPicPr>
              <p:nvPr/>
            </p:nvPicPr>
            <p:blipFill>
              <a:blip r:embed="rId3" cstate="email"/>
              <a:srcRect/>
              <a:stretch>
                <a:fillRect/>
              </a:stretch>
            </p:blipFill>
            <p:spPr bwMode="auto">
              <a:xfrm>
                <a:off x="5202739" y="3234642"/>
                <a:ext cx="785813" cy="712470"/>
              </a:xfrm>
              <a:prstGeom prst="rect">
                <a:avLst/>
              </a:prstGeom>
              <a:ln>
                <a:noFill/>
              </a:ln>
              <a:effectLst>
                <a:softEdge rad="112500"/>
              </a:effectLst>
            </p:spPr>
          </p:pic>
        </p:grpSp>
        <p:sp>
          <p:nvSpPr>
            <p:cNvPr id="9" name="Rectangle 8"/>
            <p:cNvSpPr>
              <a:spLocks/>
            </p:cNvSpPr>
            <p:nvPr/>
          </p:nvSpPr>
          <p:spPr bwMode="auto">
            <a:xfrm>
              <a:off x="4836290" y="3355224"/>
              <a:ext cx="2014565" cy="788152"/>
            </a:xfrm>
            <a:prstGeom prst="rect">
              <a:avLst/>
            </a:prstGeom>
            <a:noFill/>
            <a:ln w="12700">
              <a:noFill/>
              <a:miter lim="800000"/>
              <a:headEnd/>
              <a:tailEnd/>
            </a:ln>
          </p:spPr>
          <p:txBody>
            <a:bodyPr lIns="38100" tIns="38100" rIns="38100" bIns="38100" anchor="ctr" anchorCtr="1"/>
            <a:lstStyle/>
            <a:p>
              <a:pPr algn="ctr">
                <a:spcAft>
                  <a:spcPts val="0"/>
                </a:spcAft>
              </a:pPr>
              <a:r>
                <a:rPr lang="en-US" sz="1800" b="1" dirty="0" err="1" smtClean="0">
                  <a:solidFill>
                    <a:schemeClr val="tx1"/>
                  </a:solidFill>
                </a:rPr>
                <a:t>RabbitMQ</a:t>
              </a:r>
              <a:r>
                <a:rPr lang="en-US" sz="1800" b="1" dirty="0" smtClean="0">
                  <a:solidFill>
                    <a:schemeClr val="tx1"/>
                  </a:solidFill>
                </a:rPr>
                <a:t> (AMQP)</a:t>
              </a:r>
              <a:br>
                <a:rPr lang="en-US" sz="1800" b="1" dirty="0" smtClean="0">
                  <a:solidFill>
                    <a:schemeClr val="tx1"/>
                  </a:solidFill>
                </a:rPr>
              </a:br>
              <a:r>
                <a:rPr lang="en-US" sz="1800" b="1" dirty="0" smtClean="0">
                  <a:solidFill>
                    <a:schemeClr val="tx1"/>
                  </a:solidFill>
                </a:rPr>
                <a:t>Message Bus</a:t>
              </a:r>
            </a:p>
          </p:txBody>
        </p:sp>
        <p:cxnSp>
          <p:nvCxnSpPr>
            <p:cNvPr id="10" name="AutoShape 32"/>
            <p:cNvCxnSpPr>
              <a:cxnSpLocks noChangeShapeType="1"/>
            </p:cNvCxnSpPr>
            <p:nvPr/>
          </p:nvCxnSpPr>
          <p:spPr bwMode="auto">
            <a:xfrm rot="16200000" flipV="1">
              <a:off x="4850610" y="2164559"/>
              <a:ext cx="585785" cy="314323"/>
            </a:xfrm>
            <a:prstGeom prst="straightConnector1">
              <a:avLst/>
            </a:prstGeom>
            <a:noFill/>
            <a:ln w="31750">
              <a:solidFill>
                <a:srgbClr val="338313"/>
              </a:solidFill>
              <a:round/>
              <a:headEnd type="triangle" w="lg" len="med"/>
              <a:tailEnd type="triangle" w="lg" len="med"/>
            </a:ln>
          </p:spPr>
        </p:cxnSp>
      </p:grpSp>
      <p:pic>
        <p:nvPicPr>
          <p:cNvPr id="13" name="Picture 27" descr="ICON_Cloud_Q308"/>
          <p:cNvPicPr>
            <a:picLocks noChangeAspect="1" noChangeArrowheads="1"/>
          </p:cNvPicPr>
          <p:nvPr/>
        </p:nvPicPr>
        <p:blipFill>
          <a:blip r:embed="rId2" cstate="email"/>
          <a:srcRect/>
          <a:stretch>
            <a:fillRect/>
          </a:stretch>
        </p:blipFill>
        <p:spPr bwMode="auto">
          <a:xfrm>
            <a:off x="3632169" y="759789"/>
            <a:ext cx="2142801" cy="1363408"/>
          </a:xfrm>
          <a:prstGeom prst="rect">
            <a:avLst/>
          </a:prstGeom>
          <a:noFill/>
          <a:ln w="9525">
            <a:noFill/>
            <a:miter lim="800000"/>
            <a:headEnd/>
            <a:tailEnd/>
          </a:ln>
        </p:spPr>
      </p:pic>
      <p:pic>
        <p:nvPicPr>
          <p:cNvPr id="14" name="Picture 2" descr="C:\Users\testuser\AppData\Local\Temp\VMwareDnD\555dc0ff\ICON_App_3D_Q408.png"/>
          <p:cNvPicPr>
            <a:picLocks noChangeAspect="1" noChangeArrowheads="1"/>
          </p:cNvPicPr>
          <p:nvPr/>
        </p:nvPicPr>
        <p:blipFill>
          <a:blip r:embed="rId4" cstate="email"/>
          <a:srcRect/>
          <a:stretch>
            <a:fillRect/>
          </a:stretch>
        </p:blipFill>
        <p:spPr bwMode="auto">
          <a:xfrm>
            <a:off x="4446766" y="967388"/>
            <a:ext cx="632271" cy="520187"/>
          </a:xfrm>
          <a:prstGeom prst="rect">
            <a:avLst/>
          </a:prstGeom>
          <a:noFill/>
        </p:spPr>
      </p:pic>
      <p:pic>
        <p:nvPicPr>
          <p:cNvPr id="15" name="Picture 2" descr="C:\Users\testuser\AppData\Local\Temp\VMwareDnD\555dc0ff\ICON_App_3D_Q408.png"/>
          <p:cNvPicPr>
            <a:picLocks noChangeAspect="1" noChangeArrowheads="1"/>
          </p:cNvPicPr>
          <p:nvPr/>
        </p:nvPicPr>
        <p:blipFill>
          <a:blip r:embed="rId4" cstate="email"/>
          <a:srcRect/>
          <a:stretch>
            <a:fillRect/>
          </a:stretch>
        </p:blipFill>
        <p:spPr bwMode="auto">
          <a:xfrm>
            <a:off x="4042514" y="1223629"/>
            <a:ext cx="632271" cy="520187"/>
          </a:xfrm>
          <a:prstGeom prst="rect">
            <a:avLst/>
          </a:prstGeom>
          <a:noFill/>
        </p:spPr>
      </p:pic>
      <p:pic>
        <p:nvPicPr>
          <p:cNvPr id="16" name="Picture 2" descr="C:\Users\testuser\AppData\Local\Temp\VMwareDnD\555dc0ff\ICON_App_3D_Q408.png"/>
          <p:cNvPicPr>
            <a:picLocks noChangeAspect="1" noChangeArrowheads="1"/>
          </p:cNvPicPr>
          <p:nvPr/>
        </p:nvPicPr>
        <p:blipFill>
          <a:blip r:embed="rId4" cstate="email"/>
          <a:srcRect/>
          <a:stretch>
            <a:fillRect/>
          </a:stretch>
        </p:blipFill>
        <p:spPr bwMode="auto">
          <a:xfrm>
            <a:off x="4859925" y="1226996"/>
            <a:ext cx="632271" cy="520187"/>
          </a:xfrm>
          <a:prstGeom prst="rect">
            <a:avLst/>
          </a:prstGeom>
          <a:noFill/>
        </p:spPr>
      </p:pic>
      <p:pic>
        <p:nvPicPr>
          <p:cNvPr id="17" name="Picture 2" descr="C:\Users\testuser\AppData\Local\Temp\VMwareDnD\555dc0ff\ICON_App_3D_Q408.png"/>
          <p:cNvPicPr>
            <a:picLocks noChangeAspect="1" noChangeArrowheads="1"/>
          </p:cNvPicPr>
          <p:nvPr/>
        </p:nvPicPr>
        <p:blipFill>
          <a:blip r:embed="rId4" cstate="email"/>
          <a:srcRect/>
          <a:stretch>
            <a:fillRect/>
          </a:stretch>
        </p:blipFill>
        <p:spPr bwMode="auto">
          <a:xfrm>
            <a:off x="4448912" y="1467779"/>
            <a:ext cx="632271" cy="520187"/>
          </a:xfrm>
          <a:prstGeom prst="rect">
            <a:avLst/>
          </a:prstGeom>
          <a:noFill/>
        </p:spPr>
      </p:pic>
      <p:grpSp>
        <p:nvGrpSpPr>
          <p:cNvPr id="18" name="Group 67"/>
          <p:cNvGrpSpPr/>
          <p:nvPr/>
        </p:nvGrpSpPr>
        <p:grpSpPr>
          <a:xfrm>
            <a:off x="157154" y="4814888"/>
            <a:ext cx="4380623" cy="1357312"/>
            <a:chOff x="200018" y="4814888"/>
            <a:chExt cx="4380623" cy="1357312"/>
          </a:xfrm>
        </p:grpSpPr>
        <p:grpSp>
          <p:nvGrpSpPr>
            <p:cNvPr id="19" name="Group 46"/>
            <p:cNvGrpSpPr/>
            <p:nvPr/>
          </p:nvGrpSpPr>
          <p:grpSpPr>
            <a:xfrm>
              <a:off x="255493" y="4918999"/>
              <a:ext cx="1339403" cy="1160425"/>
              <a:chOff x="241213" y="4048740"/>
              <a:chExt cx="1339403" cy="1160425"/>
            </a:xfrm>
          </p:grpSpPr>
          <p:pic>
            <p:nvPicPr>
              <p:cNvPr id="27" name="Picture 30" descr="ICON_FileFolder_yellow_Q308"/>
              <p:cNvPicPr>
                <a:picLocks noChangeAspect="1" noChangeArrowheads="1"/>
              </p:cNvPicPr>
              <p:nvPr/>
            </p:nvPicPr>
            <p:blipFill>
              <a:blip r:embed="rId5" cstate="email"/>
              <a:srcRect/>
              <a:stretch>
                <a:fillRect/>
              </a:stretch>
            </p:blipFill>
            <p:spPr bwMode="auto">
              <a:xfrm>
                <a:off x="544055" y="4048740"/>
                <a:ext cx="733718" cy="914400"/>
              </a:xfrm>
              <a:prstGeom prst="rect">
                <a:avLst/>
              </a:prstGeom>
              <a:noFill/>
              <a:ln w="9525">
                <a:noFill/>
                <a:miter lim="800000"/>
                <a:headEnd/>
                <a:tailEnd/>
              </a:ln>
            </p:spPr>
          </p:pic>
          <p:sp>
            <p:nvSpPr>
              <p:cNvPr id="28" name="Rectangle 8"/>
              <p:cNvSpPr>
                <a:spLocks/>
              </p:cNvSpPr>
              <p:nvPr/>
            </p:nvSpPr>
            <p:spPr bwMode="auto">
              <a:xfrm>
                <a:off x="241213" y="4898838"/>
                <a:ext cx="1339403" cy="310327"/>
              </a:xfrm>
              <a:prstGeom prst="rect">
                <a:avLst/>
              </a:prstGeom>
              <a:noFill/>
              <a:ln w="12700">
                <a:noFill/>
                <a:miter lim="800000"/>
                <a:headEnd/>
                <a:tailEnd/>
              </a:ln>
            </p:spPr>
            <p:txBody>
              <a:bodyPr lIns="38100" tIns="38100" rIns="38100" bIns="38100"/>
              <a:lstStyle/>
              <a:p>
                <a:pPr>
                  <a:spcAft>
                    <a:spcPts val="0"/>
                  </a:spcAft>
                </a:pPr>
                <a:r>
                  <a:rPr lang="en-US" sz="1600" b="1" dirty="0" smtClean="0">
                    <a:solidFill>
                      <a:schemeClr val="tx1"/>
                    </a:solidFill>
                  </a:rPr>
                  <a:t>File Systems</a:t>
                </a:r>
              </a:p>
            </p:txBody>
          </p:sp>
        </p:grpSp>
        <p:grpSp>
          <p:nvGrpSpPr>
            <p:cNvPr id="20" name="Group 47"/>
            <p:cNvGrpSpPr/>
            <p:nvPr/>
          </p:nvGrpSpPr>
          <p:grpSpPr>
            <a:xfrm>
              <a:off x="1572312" y="4893350"/>
              <a:ext cx="1339403" cy="1189706"/>
              <a:chOff x="1458018" y="4494579"/>
              <a:chExt cx="1339403" cy="1189706"/>
            </a:xfrm>
          </p:grpSpPr>
          <p:pic>
            <p:nvPicPr>
              <p:cNvPr id="25" name="Picture 14" descr="ICON_Storage_3up_Q408.png"/>
              <p:cNvPicPr>
                <a:picLocks noChangeAspect="1"/>
              </p:cNvPicPr>
              <p:nvPr/>
            </p:nvPicPr>
            <p:blipFill>
              <a:blip r:embed="rId6" cstate="email"/>
              <a:srcRect/>
              <a:stretch>
                <a:fillRect/>
              </a:stretch>
            </p:blipFill>
            <p:spPr bwMode="auto">
              <a:xfrm>
                <a:off x="1664971" y="4494579"/>
                <a:ext cx="925497" cy="914400"/>
              </a:xfrm>
              <a:prstGeom prst="rect">
                <a:avLst/>
              </a:prstGeom>
              <a:noFill/>
              <a:ln w="9525">
                <a:noFill/>
                <a:miter lim="800000"/>
                <a:headEnd/>
                <a:tailEnd/>
              </a:ln>
            </p:spPr>
          </p:pic>
          <p:sp>
            <p:nvSpPr>
              <p:cNvPr id="26" name="Rectangle 8"/>
              <p:cNvSpPr>
                <a:spLocks/>
              </p:cNvSpPr>
              <p:nvPr/>
            </p:nvSpPr>
            <p:spPr bwMode="auto">
              <a:xfrm>
                <a:off x="1458018" y="5373958"/>
                <a:ext cx="1339403" cy="310327"/>
              </a:xfrm>
              <a:prstGeom prst="rect">
                <a:avLst/>
              </a:prstGeom>
              <a:noFill/>
              <a:ln w="12700">
                <a:noFill/>
                <a:miter lim="800000"/>
                <a:headEnd/>
                <a:tailEnd/>
              </a:ln>
            </p:spPr>
            <p:txBody>
              <a:bodyPr lIns="38100" tIns="38100" rIns="38100" bIns="38100"/>
              <a:lstStyle/>
              <a:p>
                <a:pPr>
                  <a:spcAft>
                    <a:spcPts val="0"/>
                  </a:spcAft>
                </a:pPr>
                <a:r>
                  <a:rPr lang="en-US" sz="1600" b="1" dirty="0" smtClean="0">
                    <a:solidFill>
                      <a:schemeClr val="tx1"/>
                    </a:solidFill>
                  </a:rPr>
                  <a:t>Databases</a:t>
                </a:r>
              </a:p>
            </p:txBody>
          </p:sp>
        </p:grpSp>
        <p:grpSp>
          <p:nvGrpSpPr>
            <p:cNvPr id="21" name="Group 45"/>
            <p:cNvGrpSpPr/>
            <p:nvPr/>
          </p:nvGrpSpPr>
          <p:grpSpPr>
            <a:xfrm>
              <a:off x="2858074" y="4992784"/>
              <a:ext cx="1722567" cy="1109145"/>
              <a:chOff x="2529469" y="5021502"/>
              <a:chExt cx="1722567" cy="1109145"/>
            </a:xfrm>
          </p:grpSpPr>
          <p:pic>
            <p:nvPicPr>
              <p:cNvPr id="23" name="Picture 28" descr="ICON_TapeDrive_Q308"/>
              <p:cNvPicPr>
                <a:picLocks noChangeAspect="1" noChangeArrowheads="1"/>
              </p:cNvPicPr>
              <p:nvPr/>
            </p:nvPicPr>
            <p:blipFill>
              <a:blip r:embed="rId7" cstate="email"/>
              <a:srcRect/>
              <a:stretch>
                <a:fillRect/>
              </a:stretch>
            </p:blipFill>
            <p:spPr bwMode="auto">
              <a:xfrm>
                <a:off x="2857806" y="5021502"/>
                <a:ext cx="980165" cy="731520"/>
              </a:xfrm>
              <a:prstGeom prst="rect">
                <a:avLst/>
              </a:prstGeom>
              <a:noFill/>
              <a:ln w="9525">
                <a:noFill/>
                <a:miter lim="800000"/>
                <a:headEnd/>
                <a:tailEnd/>
              </a:ln>
            </p:spPr>
          </p:pic>
          <p:sp>
            <p:nvSpPr>
              <p:cNvPr id="24" name="Rectangle 8"/>
              <p:cNvSpPr>
                <a:spLocks/>
              </p:cNvSpPr>
              <p:nvPr/>
            </p:nvSpPr>
            <p:spPr bwMode="auto">
              <a:xfrm>
                <a:off x="2529469" y="5806846"/>
                <a:ext cx="1722567" cy="323801"/>
              </a:xfrm>
              <a:prstGeom prst="rect">
                <a:avLst/>
              </a:prstGeom>
              <a:noFill/>
              <a:ln w="12700">
                <a:noFill/>
                <a:miter lim="800000"/>
                <a:headEnd/>
                <a:tailEnd/>
              </a:ln>
            </p:spPr>
            <p:txBody>
              <a:bodyPr lIns="38100" tIns="38100" rIns="38100" bIns="38100"/>
              <a:lstStyle/>
              <a:p>
                <a:pPr>
                  <a:spcAft>
                    <a:spcPts val="0"/>
                  </a:spcAft>
                </a:pPr>
                <a:r>
                  <a:rPr lang="en-US" sz="1600" b="1" dirty="0" smtClean="0">
                    <a:solidFill>
                      <a:schemeClr val="tx1"/>
                    </a:solidFill>
                  </a:rPr>
                  <a:t>Other Systems</a:t>
                </a:r>
              </a:p>
            </p:txBody>
          </p:sp>
        </p:grpSp>
        <p:sp>
          <p:nvSpPr>
            <p:cNvPr id="22" name="Rounded Rectangle 21"/>
            <p:cNvSpPr/>
            <p:nvPr/>
          </p:nvSpPr>
          <p:spPr bwMode="auto">
            <a:xfrm>
              <a:off x="200018" y="4814888"/>
              <a:ext cx="4271970" cy="1357312"/>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29" name="Rectangle 8"/>
          <p:cNvSpPr>
            <a:spLocks/>
          </p:cNvSpPr>
          <p:nvPr/>
        </p:nvSpPr>
        <p:spPr bwMode="auto">
          <a:xfrm>
            <a:off x="0" y="4031503"/>
            <a:ext cx="2815613" cy="664327"/>
          </a:xfrm>
          <a:prstGeom prst="rect">
            <a:avLst/>
          </a:prstGeom>
          <a:noFill/>
          <a:ln w="12700">
            <a:noFill/>
            <a:miter lim="800000"/>
            <a:headEnd/>
            <a:tailEnd/>
          </a:ln>
        </p:spPr>
        <p:txBody>
          <a:bodyPr lIns="38100" tIns="38100" rIns="38100" bIns="38100" anchor="ctr" anchorCtr="1"/>
          <a:lstStyle/>
          <a:p>
            <a:pPr>
              <a:spcAft>
                <a:spcPts val="0"/>
              </a:spcAft>
            </a:pPr>
            <a:r>
              <a:rPr lang="en-US" sz="1800" b="1" dirty="0" smtClean="0">
                <a:solidFill>
                  <a:schemeClr val="tx1"/>
                </a:solidFill>
              </a:rPr>
              <a:t>Application Data </a:t>
            </a:r>
            <a:br>
              <a:rPr lang="en-US" sz="1800" b="1" dirty="0" smtClean="0">
                <a:solidFill>
                  <a:schemeClr val="tx1"/>
                </a:solidFill>
              </a:rPr>
            </a:br>
            <a:r>
              <a:rPr lang="en-US" sz="1800" b="1" u="sng" dirty="0" smtClean="0">
                <a:solidFill>
                  <a:schemeClr val="tx1"/>
                </a:solidFill>
              </a:rPr>
              <a:t>Sleeps</a:t>
            </a:r>
            <a:r>
              <a:rPr lang="en-US" sz="1800" b="1" dirty="0" smtClean="0">
                <a:solidFill>
                  <a:schemeClr val="tx1"/>
                </a:solidFill>
              </a:rPr>
              <a:t> Here</a:t>
            </a:r>
          </a:p>
        </p:txBody>
      </p:sp>
      <p:grpSp>
        <p:nvGrpSpPr>
          <p:cNvPr id="30" name="Group 98"/>
          <p:cNvGrpSpPr/>
          <p:nvPr/>
        </p:nvGrpSpPr>
        <p:grpSpPr>
          <a:xfrm>
            <a:off x="0" y="2015394"/>
            <a:ext cx="5005863" cy="1985096"/>
            <a:chOff x="0" y="2015394"/>
            <a:chExt cx="5005863" cy="1985096"/>
          </a:xfrm>
        </p:grpSpPr>
        <p:cxnSp>
          <p:nvCxnSpPr>
            <p:cNvPr id="31" name="AutoShape 32"/>
            <p:cNvCxnSpPr>
              <a:cxnSpLocks noChangeShapeType="1"/>
            </p:cNvCxnSpPr>
            <p:nvPr/>
          </p:nvCxnSpPr>
          <p:spPr bwMode="auto">
            <a:xfrm rot="5400000" flipH="1" flipV="1">
              <a:off x="3791629" y="2152831"/>
              <a:ext cx="556357" cy="281483"/>
            </a:xfrm>
            <a:prstGeom prst="straightConnector1">
              <a:avLst/>
            </a:prstGeom>
            <a:noFill/>
            <a:ln w="31750">
              <a:solidFill>
                <a:srgbClr val="338313"/>
              </a:solidFill>
              <a:round/>
              <a:headEnd type="triangle" w="lg" len="med"/>
              <a:tailEnd type="triangle" w="lg" len="med"/>
            </a:ln>
          </p:spPr>
        </p:cxnSp>
        <p:grpSp>
          <p:nvGrpSpPr>
            <p:cNvPr id="32" name="Group 97"/>
            <p:cNvGrpSpPr/>
            <p:nvPr/>
          </p:nvGrpSpPr>
          <p:grpSpPr>
            <a:xfrm>
              <a:off x="0" y="2601238"/>
              <a:ext cx="5005863" cy="1399252"/>
              <a:chOff x="0" y="2601238"/>
              <a:chExt cx="5005863" cy="1399252"/>
            </a:xfrm>
          </p:grpSpPr>
          <p:grpSp>
            <p:nvGrpSpPr>
              <p:cNvPr id="33" name="Group 43"/>
              <p:cNvGrpSpPr/>
              <p:nvPr/>
            </p:nvGrpSpPr>
            <p:grpSpPr>
              <a:xfrm>
                <a:off x="2584633" y="2601238"/>
                <a:ext cx="2421230" cy="1399252"/>
                <a:chOff x="2398883" y="3215610"/>
                <a:chExt cx="2421230" cy="1399252"/>
              </a:xfrm>
            </p:grpSpPr>
            <p:sp>
              <p:nvSpPr>
                <p:cNvPr id="36" name="Rectangle 8"/>
                <p:cNvSpPr>
                  <a:spLocks/>
                </p:cNvSpPr>
                <p:nvPr/>
              </p:nvSpPr>
              <p:spPr bwMode="auto">
                <a:xfrm>
                  <a:off x="2398883" y="4098172"/>
                  <a:ext cx="2421230" cy="516690"/>
                </a:xfrm>
                <a:prstGeom prst="rect">
                  <a:avLst/>
                </a:prstGeom>
                <a:noFill/>
                <a:ln w="12700">
                  <a:noFill/>
                  <a:miter lim="800000"/>
                  <a:headEnd/>
                  <a:tailEnd/>
                </a:ln>
              </p:spPr>
              <p:txBody>
                <a:bodyPr lIns="38100" tIns="38100" rIns="38100" bIns="38100" anchor="ctr" anchorCtr="1"/>
                <a:lstStyle/>
                <a:p>
                  <a:pPr>
                    <a:spcAft>
                      <a:spcPts val="0"/>
                    </a:spcAft>
                  </a:pPr>
                  <a:r>
                    <a:rPr lang="en-US" sz="1800" b="1" dirty="0" smtClean="0">
                      <a:solidFill>
                        <a:schemeClr val="tx1"/>
                      </a:solidFill>
                    </a:rPr>
                    <a:t>GemFire </a:t>
                  </a:r>
                  <a:br>
                    <a:rPr lang="en-US" sz="1800" b="1" dirty="0" smtClean="0">
                      <a:solidFill>
                        <a:schemeClr val="tx1"/>
                      </a:solidFill>
                    </a:rPr>
                  </a:br>
                  <a:r>
                    <a:rPr lang="en-US" sz="1800" b="1" dirty="0" smtClean="0">
                      <a:solidFill>
                        <a:schemeClr val="tx1"/>
                      </a:solidFill>
                    </a:rPr>
                    <a:t>Data Fabric</a:t>
                  </a:r>
                </a:p>
              </p:txBody>
            </p:sp>
            <p:pic>
              <p:nvPicPr>
                <p:cNvPr id="37" name="Picture 84" descr="data-warehouse"/>
                <p:cNvPicPr>
                  <a:picLocks noChangeAspect="1" noChangeArrowheads="1"/>
                </p:cNvPicPr>
                <p:nvPr/>
              </p:nvPicPr>
              <p:blipFill>
                <a:blip r:embed="rId8" cstate="email">
                  <a:clrChange>
                    <a:clrFrom>
                      <a:srgbClr val="FFFFFF"/>
                    </a:clrFrom>
                    <a:clrTo>
                      <a:srgbClr val="FFFFFF">
                        <a:alpha val="0"/>
                      </a:srgbClr>
                    </a:clrTo>
                  </a:clrChange>
                </a:blip>
                <a:srcRect/>
                <a:stretch>
                  <a:fillRect/>
                </a:stretch>
              </p:blipFill>
              <p:spPr bwMode="auto">
                <a:xfrm>
                  <a:off x="3114678" y="3215610"/>
                  <a:ext cx="1028688" cy="864012"/>
                </a:xfrm>
                <a:prstGeom prst="rect">
                  <a:avLst/>
                </a:prstGeom>
                <a:noFill/>
              </p:spPr>
            </p:pic>
          </p:grpSp>
          <p:sp>
            <p:nvSpPr>
              <p:cNvPr id="34" name="Rectangle 8"/>
              <p:cNvSpPr>
                <a:spLocks/>
              </p:cNvSpPr>
              <p:nvPr/>
            </p:nvSpPr>
            <p:spPr bwMode="auto">
              <a:xfrm>
                <a:off x="0" y="2707516"/>
                <a:ext cx="2815613" cy="664327"/>
              </a:xfrm>
              <a:prstGeom prst="rect">
                <a:avLst/>
              </a:prstGeom>
              <a:noFill/>
              <a:ln w="12700">
                <a:noFill/>
                <a:miter lim="800000"/>
                <a:headEnd/>
                <a:tailEnd/>
              </a:ln>
            </p:spPr>
            <p:txBody>
              <a:bodyPr lIns="38100" tIns="38100" rIns="38100" bIns="38100" anchor="ctr" anchorCtr="1"/>
              <a:lstStyle/>
              <a:p>
                <a:pPr>
                  <a:spcAft>
                    <a:spcPts val="0"/>
                  </a:spcAft>
                </a:pPr>
                <a:r>
                  <a:rPr lang="en-US" sz="1800" b="1" dirty="0" smtClean="0">
                    <a:solidFill>
                      <a:schemeClr val="tx1"/>
                    </a:solidFill>
                  </a:rPr>
                  <a:t>Application Data </a:t>
                </a:r>
                <a:br>
                  <a:rPr lang="en-US" sz="1800" b="1" dirty="0" smtClean="0">
                    <a:solidFill>
                      <a:schemeClr val="tx1"/>
                    </a:solidFill>
                  </a:rPr>
                </a:br>
                <a:r>
                  <a:rPr lang="en-US" sz="1800" b="1" u="sng" dirty="0" smtClean="0">
                    <a:solidFill>
                      <a:schemeClr val="tx1"/>
                    </a:solidFill>
                  </a:rPr>
                  <a:t>Lives</a:t>
                </a:r>
                <a:r>
                  <a:rPr lang="en-US" sz="1800" b="1" dirty="0" smtClean="0">
                    <a:solidFill>
                      <a:schemeClr val="tx1"/>
                    </a:solidFill>
                  </a:rPr>
                  <a:t> Here</a:t>
                </a:r>
              </a:p>
            </p:txBody>
          </p:sp>
          <p:cxnSp>
            <p:nvCxnSpPr>
              <p:cNvPr id="35" name="Straight Arrow Connector 34"/>
              <p:cNvCxnSpPr/>
              <p:nvPr/>
            </p:nvCxnSpPr>
            <p:spPr bwMode="auto">
              <a:xfrm flipV="1">
                <a:off x="2328863" y="3066905"/>
                <a:ext cx="800112" cy="4908"/>
              </a:xfrm>
              <a:prstGeom prst="straightConnector1">
                <a:avLst/>
              </a:prstGeom>
              <a:solidFill>
                <a:srgbClr val="0095D3"/>
              </a:solidFill>
              <a:ln w="38100" cap="flat" cmpd="sng" algn="ctr">
                <a:solidFill>
                  <a:schemeClr val="tx1"/>
                </a:solidFill>
                <a:prstDash val="solid"/>
                <a:round/>
                <a:headEnd type="none" w="med" len="med"/>
                <a:tailEnd type="arrow"/>
              </a:ln>
              <a:effectLst/>
            </p:spPr>
          </p:cxnSp>
        </p:grpSp>
      </p:grpSp>
      <p:grpSp>
        <p:nvGrpSpPr>
          <p:cNvPr id="38" name="Group 96"/>
          <p:cNvGrpSpPr/>
          <p:nvPr/>
        </p:nvGrpSpPr>
        <p:grpSpPr>
          <a:xfrm>
            <a:off x="5455695" y="4043364"/>
            <a:ext cx="2708868" cy="967577"/>
            <a:chOff x="5455695" y="4043364"/>
            <a:chExt cx="2708868" cy="967577"/>
          </a:xfrm>
        </p:grpSpPr>
        <p:cxnSp>
          <p:nvCxnSpPr>
            <p:cNvPr id="39" name="AutoShape 32"/>
            <p:cNvCxnSpPr>
              <a:cxnSpLocks noChangeShapeType="1"/>
              <a:stCxn id="49" idx="0"/>
            </p:cNvCxnSpPr>
            <p:nvPr/>
          </p:nvCxnSpPr>
          <p:spPr bwMode="auto">
            <a:xfrm rot="16200000" flipV="1">
              <a:off x="5820583" y="3697666"/>
              <a:ext cx="895206" cy="1624981"/>
            </a:xfrm>
            <a:prstGeom prst="straightConnector1">
              <a:avLst/>
            </a:prstGeom>
            <a:noFill/>
            <a:ln w="31750">
              <a:solidFill>
                <a:srgbClr val="338313"/>
              </a:solidFill>
              <a:round/>
              <a:headEnd type="triangle" w="lg" len="med"/>
              <a:tailEnd type="triangle" w="lg" len="med"/>
            </a:ln>
          </p:spPr>
        </p:cxnSp>
        <p:cxnSp>
          <p:nvCxnSpPr>
            <p:cNvPr id="40" name="AutoShape 32"/>
            <p:cNvCxnSpPr>
              <a:cxnSpLocks noChangeShapeType="1"/>
            </p:cNvCxnSpPr>
            <p:nvPr/>
          </p:nvCxnSpPr>
          <p:spPr bwMode="auto">
            <a:xfrm rot="10800000">
              <a:off x="5529263" y="4071939"/>
              <a:ext cx="2635300" cy="836777"/>
            </a:xfrm>
            <a:prstGeom prst="straightConnector1">
              <a:avLst/>
            </a:prstGeom>
            <a:noFill/>
            <a:ln w="31750">
              <a:solidFill>
                <a:srgbClr val="338313"/>
              </a:solidFill>
              <a:round/>
              <a:headEnd type="triangle" w="lg" len="med"/>
              <a:tailEnd type="triangle" w="lg" len="med"/>
            </a:ln>
          </p:spPr>
        </p:cxnSp>
        <p:cxnSp>
          <p:nvCxnSpPr>
            <p:cNvPr id="41" name="AutoShape 32"/>
            <p:cNvCxnSpPr>
              <a:cxnSpLocks noChangeShapeType="1"/>
            </p:cNvCxnSpPr>
            <p:nvPr/>
          </p:nvCxnSpPr>
          <p:spPr bwMode="auto">
            <a:xfrm rot="5400000" flipH="1" flipV="1">
              <a:off x="4982117" y="4520942"/>
              <a:ext cx="967577" cy="12421"/>
            </a:xfrm>
            <a:prstGeom prst="straightConnector1">
              <a:avLst/>
            </a:prstGeom>
            <a:noFill/>
            <a:ln w="31750">
              <a:solidFill>
                <a:srgbClr val="338313"/>
              </a:solidFill>
              <a:round/>
              <a:headEnd type="triangle" w="lg" len="med"/>
              <a:tailEnd type="triangle" w="lg" len="med"/>
            </a:ln>
          </p:spPr>
        </p:cxnSp>
      </p:grpSp>
      <p:grpSp>
        <p:nvGrpSpPr>
          <p:cNvPr id="42" name="Group 91"/>
          <p:cNvGrpSpPr/>
          <p:nvPr/>
        </p:nvGrpSpPr>
        <p:grpSpPr>
          <a:xfrm>
            <a:off x="4709869" y="4799667"/>
            <a:ext cx="4300296" cy="1367765"/>
            <a:chOff x="4709869" y="4799667"/>
            <a:chExt cx="4300296" cy="1367765"/>
          </a:xfrm>
        </p:grpSpPr>
        <p:grpSp>
          <p:nvGrpSpPr>
            <p:cNvPr id="43" name="Group 44"/>
            <p:cNvGrpSpPr/>
            <p:nvPr/>
          </p:nvGrpSpPr>
          <p:grpSpPr>
            <a:xfrm>
              <a:off x="4709869" y="4968077"/>
              <a:ext cx="1722567" cy="1144266"/>
              <a:chOff x="5367117" y="5245837"/>
              <a:chExt cx="1722567" cy="1144266"/>
            </a:xfrm>
          </p:grpSpPr>
          <p:pic>
            <p:nvPicPr>
              <p:cNvPr id="51" name="Picture 27" descr="ICON_Cloud_Q308"/>
              <p:cNvPicPr>
                <a:picLocks noChangeAspect="1" noChangeArrowheads="1"/>
              </p:cNvPicPr>
              <p:nvPr/>
            </p:nvPicPr>
            <p:blipFill>
              <a:blip r:embed="rId9" cstate="email"/>
              <a:srcRect/>
              <a:stretch>
                <a:fillRect/>
              </a:stretch>
            </p:blipFill>
            <p:spPr bwMode="auto">
              <a:xfrm>
                <a:off x="5571210" y="5245837"/>
                <a:ext cx="1091465" cy="694782"/>
              </a:xfrm>
              <a:prstGeom prst="rect">
                <a:avLst/>
              </a:prstGeom>
              <a:noFill/>
              <a:ln w="9525">
                <a:noFill/>
                <a:miter lim="800000"/>
                <a:headEnd/>
                <a:tailEnd/>
              </a:ln>
            </p:spPr>
          </p:pic>
          <p:sp>
            <p:nvSpPr>
              <p:cNvPr id="52" name="Rectangle 8"/>
              <p:cNvSpPr>
                <a:spLocks/>
              </p:cNvSpPr>
              <p:nvPr/>
            </p:nvSpPr>
            <p:spPr bwMode="auto">
              <a:xfrm>
                <a:off x="5367117" y="6066302"/>
                <a:ext cx="1722567" cy="323801"/>
              </a:xfrm>
              <a:prstGeom prst="rect">
                <a:avLst/>
              </a:prstGeom>
              <a:noFill/>
              <a:ln w="12700">
                <a:noFill/>
                <a:miter lim="800000"/>
                <a:headEnd/>
                <a:tailEnd/>
              </a:ln>
            </p:spPr>
            <p:txBody>
              <a:bodyPr lIns="38100" tIns="38100" rIns="38100" bIns="38100"/>
              <a:lstStyle/>
              <a:p>
                <a:pPr>
                  <a:spcAft>
                    <a:spcPts val="0"/>
                  </a:spcAft>
                </a:pPr>
                <a:r>
                  <a:rPr lang="en-US" sz="1600" b="1" dirty="0" smtClean="0">
                    <a:solidFill>
                      <a:schemeClr val="tx1"/>
                    </a:solidFill>
                  </a:rPr>
                  <a:t>Cloud Services</a:t>
                </a:r>
              </a:p>
            </p:txBody>
          </p:sp>
        </p:grpSp>
        <p:pic>
          <p:nvPicPr>
            <p:cNvPr id="44" name="Picture 11" descr="C:\Users\testuser\AppData\Local\Temp\VMwareDnD\02af777f\VMW_09Q3_ICON_CellPhone.png"/>
            <p:cNvPicPr>
              <a:picLocks noChangeAspect="1" noChangeArrowheads="1"/>
            </p:cNvPicPr>
            <p:nvPr/>
          </p:nvPicPr>
          <p:blipFill>
            <a:blip r:embed="rId10" cstate="email"/>
            <a:srcRect/>
            <a:stretch>
              <a:fillRect/>
            </a:stretch>
          </p:blipFill>
          <p:spPr bwMode="auto">
            <a:xfrm>
              <a:off x="8043871" y="4799667"/>
              <a:ext cx="685447" cy="1113844"/>
            </a:xfrm>
            <a:prstGeom prst="rect">
              <a:avLst/>
            </a:prstGeom>
            <a:noFill/>
            <a:ln w="9525">
              <a:noFill/>
              <a:miter lim="800000"/>
              <a:headEnd/>
              <a:tailEnd/>
            </a:ln>
          </p:spPr>
        </p:pic>
        <p:sp>
          <p:nvSpPr>
            <p:cNvPr id="45" name="Rectangle 8"/>
            <p:cNvSpPr>
              <a:spLocks/>
            </p:cNvSpPr>
            <p:nvPr/>
          </p:nvSpPr>
          <p:spPr bwMode="auto">
            <a:xfrm>
              <a:off x="7821686" y="5784156"/>
              <a:ext cx="1188479" cy="259821"/>
            </a:xfrm>
            <a:prstGeom prst="rect">
              <a:avLst/>
            </a:prstGeom>
            <a:noFill/>
            <a:ln w="12700">
              <a:noFill/>
              <a:miter lim="800000"/>
              <a:headEnd/>
              <a:tailEnd/>
            </a:ln>
          </p:spPr>
          <p:txBody>
            <a:bodyPr lIns="38100" tIns="38100" rIns="38100" bIns="38100"/>
            <a:lstStyle/>
            <a:p>
              <a:pPr>
                <a:spcAft>
                  <a:spcPts val="0"/>
                </a:spcAft>
              </a:pPr>
              <a:r>
                <a:rPr lang="en-US" sz="1600" b="1" dirty="0" smtClean="0">
                  <a:solidFill>
                    <a:schemeClr val="tx1"/>
                  </a:solidFill>
                </a:rPr>
                <a:t>Devices</a:t>
              </a:r>
              <a:endParaRPr lang="en-US" sz="1800" b="1" dirty="0" smtClean="0">
                <a:solidFill>
                  <a:schemeClr val="tx1"/>
                </a:solidFill>
              </a:endParaRPr>
            </a:p>
          </p:txBody>
        </p:sp>
        <p:grpSp>
          <p:nvGrpSpPr>
            <p:cNvPr id="46" name="Group 48"/>
            <p:cNvGrpSpPr/>
            <p:nvPr/>
          </p:nvGrpSpPr>
          <p:grpSpPr>
            <a:xfrm>
              <a:off x="6386523" y="4957760"/>
              <a:ext cx="1388307" cy="1091750"/>
              <a:chOff x="6692611" y="4289140"/>
              <a:chExt cx="1339403" cy="1304434"/>
            </a:xfrm>
          </p:grpSpPr>
          <p:pic>
            <p:nvPicPr>
              <p:cNvPr id="49" name="Picture 152" descr="ICON_VM_detailed_2labels_Q308"/>
              <p:cNvPicPr>
                <a:picLocks noChangeAspect="1" noChangeArrowheads="1"/>
              </p:cNvPicPr>
              <p:nvPr/>
            </p:nvPicPr>
            <p:blipFill>
              <a:blip r:embed="rId11" cstate="email"/>
              <a:srcRect/>
              <a:stretch>
                <a:fillRect/>
              </a:stretch>
            </p:blipFill>
            <p:spPr bwMode="auto">
              <a:xfrm>
                <a:off x="6924346" y="4289140"/>
                <a:ext cx="875932" cy="1034352"/>
              </a:xfrm>
              <a:prstGeom prst="rect">
                <a:avLst/>
              </a:prstGeom>
              <a:noFill/>
              <a:ln w="9525">
                <a:noFill/>
                <a:miter lim="800000"/>
                <a:headEnd/>
                <a:tailEnd/>
              </a:ln>
            </p:spPr>
          </p:pic>
          <p:sp>
            <p:nvSpPr>
              <p:cNvPr id="50" name="Rectangle 8"/>
              <p:cNvSpPr>
                <a:spLocks/>
              </p:cNvSpPr>
              <p:nvPr/>
            </p:nvSpPr>
            <p:spPr bwMode="auto">
              <a:xfrm>
                <a:off x="6692611" y="5283247"/>
                <a:ext cx="1339403" cy="310327"/>
              </a:xfrm>
              <a:prstGeom prst="rect">
                <a:avLst/>
              </a:prstGeom>
              <a:noFill/>
              <a:ln w="12700">
                <a:noFill/>
                <a:miter lim="800000"/>
                <a:headEnd/>
                <a:tailEnd/>
              </a:ln>
            </p:spPr>
            <p:txBody>
              <a:bodyPr lIns="38100" tIns="38100" rIns="38100" bIns="38100"/>
              <a:lstStyle/>
              <a:p>
                <a:pPr>
                  <a:spcAft>
                    <a:spcPts val="0"/>
                  </a:spcAft>
                </a:pPr>
                <a:r>
                  <a:rPr lang="en-US" sz="1600" b="1" dirty="0" smtClean="0">
                    <a:solidFill>
                      <a:schemeClr val="tx1"/>
                    </a:solidFill>
                  </a:rPr>
                  <a:t>Applications</a:t>
                </a:r>
                <a:endParaRPr lang="en-US" sz="1800" b="1" dirty="0" smtClean="0">
                  <a:solidFill>
                    <a:schemeClr val="tx1"/>
                  </a:solidFill>
                </a:endParaRPr>
              </a:p>
            </p:txBody>
          </p:sp>
        </p:grpSp>
        <p:pic>
          <p:nvPicPr>
            <p:cNvPr id="47" name="Picture 15" descr="ICON_Gear_3D_Q109.png"/>
            <p:cNvPicPr>
              <a:picLocks noChangeAspect="1"/>
            </p:cNvPicPr>
            <p:nvPr/>
          </p:nvPicPr>
          <p:blipFill>
            <a:blip r:embed="rId12" cstate="email"/>
            <a:srcRect/>
            <a:stretch>
              <a:fillRect/>
            </a:stretch>
          </p:blipFill>
          <p:spPr bwMode="auto">
            <a:xfrm>
              <a:off x="5234668" y="5059703"/>
              <a:ext cx="337479" cy="365760"/>
            </a:xfrm>
            <a:prstGeom prst="rect">
              <a:avLst/>
            </a:prstGeom>
            <a:noFill/>
            <a:ln w="9525">
              <a:noFill/>
              <a:miter lim="800000"/>
              <a:headEnd/>
              <a:tailEnd/>
            </a:ln>
          </p:spPr>
        </p:pic>
        <p:sp>
          <p:nvSpPr>
            <p:cNvPr id="48" name="Rounded Rectangle 47"/>
            <p:cNvSpPr/>
            <p:nvPr/>
          </p:nvSpPr>
          <p:spPr bwMode="auto">
            <a:xfrm>
              <a:off x="4714874" y="4810120"/>
              <a:ext cx="4271965" cy="1357312"/>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53" name="Rectangle 8"/>
          <p:cNvSpPr>
            <a:spLocks/>
          </p:cNvSpPr>
          <p:nvPr/>
        </p:nvSpPr>
        <p:spPr bwMode="auto">
          <a:xfrm>
            <a:off x="6285523" y="2717036"/>
            <a:ext cx="2815613" cy="664327"/>
          </a:xfrm>
          <a:prstGeom prst="rect">
            <a:avLst/>
          </a:prstGeom>
          <a:noFill/>
          <a:ln w="12700">
            <a:noFill/>
            <a:miter lim="800000"/>
            <a:headEnd/>
            <a:tailEnd/>
          </a:ln>
        </p:spPr>
        <p:txBody>
          <a:bodyPr lIns="38100" tIns="38100" rIns="38100" bIns="38100" anchor="ctr" anchorCtr="1"/>
          <a:lstStyle/>
          <a:p>
            <a:pPr>
              <a:spcAft>
                <a:spcPts val="0"/>
              </a:spcAft>
            </a:pPr>
            <a:r>
              <a:rPr lang="en-US" sz="1800" b="1" dirty="0" smtClean="0">
                <a:solidFill>
                  <a:schemeClr val="tx1"/>
                </a:solidFill>
              </a:rPr>
              <a:t>Application Messaging</a:t>
            </a:r>
            <a:br>
              <a:rPr lang="en-US" sz="1800" b="1" dirty="0" smtClean="0">
                <a:solidFill>
                  <a:schemeClr val="tx1"/>
                </a:solidFill>
              </a:rPr>
            </a:br>
            <a:r>
              <a:rPr lang="en-US" sz="1800" b="1" u="sng" dirty="0" smtClean="0">
                <a:solidFill>
                  <a:schemeClr val="tx1"/>
                </a:solidFill>
              </a:rPr>
              <a:t>That  Won’t Fail</a:t>
            </a:r>
            <a:endParaRPr lang="en-US" sz="1800" b="1" dirty="0" smtClean="0">
              <a:solidFill>
                <a:schemeClr val="tx1"/>
              </a:solidFill>
            </a:endParaRP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100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100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smtClean="0">
                <a:solidFill>
                  <a:schemeClr val="tx2">
                    <a:lumMod val="60000"/>
                    <a:lumOff val="40000"/>
                  </a:schemeClr>
                </a:solidFill>
              </a:rPr>
              <a:t>Basic use cases</a:t>
            </a:r>
            <a:endParaRPr lang="en-US" sz="2200" dirty="0">
              <a:solidFill>
                <a:schemeClr val="tx2">
                  <a:lumMod val="60000"/>
                  <a:lumOff val="40000"/>
                </a:schemeClr>
              </a:solidFill>
            </a:endParaRPr>
          </a:p>
        </p:txBody>
      </p:sp>
      <p:sp>
        <p:nvSpPr>
          <p:cNvPr id="108" name="Content Placeholder 2"/>
          <p:cNvSpPr txBox="1">
            <a:spLocks/>
          </p:cNvSpPr>
          <p:nvPr/>
        </p:nvSpPr>
        <p:spPr bwMode="auto">
          <a:xfrm>
            <a:off x="352425" y="784225"/>
            <a:ext cx="8382000" cy="5006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lvl1pPr marL="0" indent="0" algn="ctr" defTabSz="457200" rtl="0" eaLnBrk="1" fontAlgn="base" hangingPunct="1">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buFont typeface="Arial" pitchFamily="34" charset="0"/>
              <a:buChar char="•"/>
            </a:pPr>
            <a:r>
              <a:rPr lang="en-US" dirty="0" smtClean="0"/>
              <a:t>Event</a:t>
            </a:r>
          </a:p>
          <a:p>
            <a:pPr marL="914400" lvl="1" indent="-457200" algn="l">
              <a:buFont typeface="Arial" pitchFamily="34" charset="0"/>
              <a:buChar char="•"/>
            </a:pPr>
            <a:r>
              <a:rPr lang="en-US" i="1" dirty="0" smtClean="0"/>
              <a:t>I need to know </a:t>
            </a:r>
            <a:r>
              <a:rPr lang="en-US" i="1" dirty="0" smtClean="0">
                <a:solidFill>
                  <a:srgbClr val="D9541E"/>
                </a:solidFill>
              </a:rPr>
              <a:t>when </a:t>
            </a:r>
            <a:r>
              <a:rPr lang="en-US" i="1" dirty="0" smtClean="0"/>
              <a:t>to do something</a:t>
            </a:r>
          </a:p>
          <a:p>
            <a:pPr marL="457200" indent="-457200" algn="l">
              <a:buFont typeface="Arial" pitchFamily="34" charset="0"/>
              <a:buChar char="•"/>
            </a:pPr>
            <a:r>
              <a:rPr lang="en-US" dirty="0" smtClean="0"/>
              <a:t>Data fragment</a:t>
            </a:r>
          </a:p>
          <a:p>
            <a:pPr marL="685800" lvl="1" indent="-457200" algn="l">
              <a:buFont typeface="Arial" pitchFamily="34" charset="0"/>
              <a:buChar char="•"/>
            </a:pPr>
            <a:r>
              <a:rPr lang="en-US" i="1" dirty="0" smtClean="0"/>
              <a:t>I need to give you a </a:t>
            </a:r>
            <a:r>
              <a:rPr lang="en-US" i="1" dirty="0" smtClean="0">
                <a:solidFill>
                  <a:schemeClr val="accent6"/>
                </a:solidFill>
              </a:rPr>
              <a:t>piece</a:t>
            </a:r>
            <a:r>
              <a:rPr lang="en-US" i="1" dirty="0" smtClean="0"/>
              <a:t> of this data without you needing to understand the whole schema</a:t>
            </a:r>
          </a:p>
          <a:p>
            <a:pPr marL="457200" indent="-457200" algn="l">
              <a:buFont typeface="Arial" pitchFamily="34" charset="0"/>
              <a:buChar char="•"/>
            </a:pPr>
            <a:r>
              <a:rPr lang="en-US" dirty="0" smtClean="0"/>
              <a:t>Routing</a:t>
            </a:r>
          </a:p>
          <a:p>
            <a:pPr marL="914400" lvl="1" indent="-457200" algn="l">
              <a:buFont typeface="Arial" pitchFamily="34" charset="0"/>
              <a:buChar char="•"/>
            </a:pPr>
            <a:r>
              <a:rPr lang="en-US" i="1" dirty="0" smtClean="0">
                <a:solidFill>
                  <a:srgbClr val="D9541E"/>
                </a:solidFill>
              </a:rPr>
              <a:t>Control </a:t>
            </a:r>
            <a:r>
              <a:rPr lang="en-US" i="1" dirty="0" smtClean="0"/>
              <a:t>who gets which message, without changing sender and receiver</a:t>
            </a:r>
          </a:p>
          <a:p>
            <a:pPr marL="457200" indent="-457200" algn="l">
              <a:buFont typeface="Arial" pitchFamily="34" charset="0"/>
              <a:buChar char="•"/>
            </a:pPr>
            <a:r>
              <a:rPr lang="en-US" dirty="0" smtClean="0"/>
              <a:t>Publish</a:t>
            </a:r>
          </a:p>
          <a:p>
            <a:pPr marL="914400" lvl="1" indent="-457200" algn="l">
              <a:buFont typeface="Arial" pitchFamily="34" charset="0"/>
              <a:buChar char="•"/>
            </a:pPr>
            <a:r>
              <a:rPr lang="en-US" i="1" dirty="0" smtClean="0"/>
              <a:t>Tell </a:t>
            </a:r>
            <a:r>
              <a:rPr lang="en-US" i="1" dirty="0" smtClean="0">
                <a:solidFill>
                  <a:srgbClr val="D9541E"/>
                </a:solidFill>
              </a:rPr>
              <a:t>everyone </a:t>
            </a:r>
            <a:r>
              <a:rPr lang="en-US" i="1" dirty="0" smtClean="0"/>
              <a:t>who wants to know about this</a:t>
            </a:r>
          </a:p>
          <a:p>
            <a:pPr marL="457200" indent="-457200" algn="l">
              <a:buFont typeface="Arial" pitchFamily="34" charset="0"/>
              <a:buChar char="•"/>
            </a:pPr>
            <a:r>
              <a:rPr lang="en-US" dirty="0" smtClean="0"/>
              <a:t>Batch</a:t>
            </a:r>
          </a:p>
          <a:p>
            <a:pPr marL="914400" lvl="1" indent="-457200" algn="l">
              <a:buFont typeface="Arial" pitchFamily="34" charset="0"/>
              <a:buChar char="•"/>
            </a:pPr>
            <a:r>
              <a:rPr lang="en-US" i="1" dirty="0" smtClean="0"/>
              <a:t>Producer and consumer can run at </a:t>
            </a:r>
            <a:r>
              <a:rPr lang="en-US" i="1" dirty="0" smtClean="0">
                <a:solidFill>
                  <a:srgbClr val="D9541E"/>
                </a:solidFill>
              </a:rPr>
              <a:t>independent times</a:t>
            </a:r>
          </a:p>
          <a:p>
            <a:pPr marL="457200" indent="-457200" algn="l">
              <a:buFont typeface="Arial" pitchFamily="34" charset="0"/>
              <a:buChar char="•"/>
            </a:pPr>
            <a:r>
              <a:rPr lang="en-US" dirty="0" smtClean="0"/>
              <a:t>Load share</a:t>
            </a:r>
          </a:p>
          <a:p>
            <a:pPr marL="914400" lvl="1" indent="-457200" algn="l">
              <a:buFont typeface="Arial" pitchFamily="34" charset="0"/>
              <a:buChar char="•"/>
            </a:pPr>
            <a:r>
              <a:rPr lang="en-US" i="1" dirty="0" smtClean="0"/>
              <a:t>Add more consumers to </a:t>
            </a:r>
            <a:r>
              <a:rPr lang="en-US" i="1" dirty="0" smtClean="0">
                <a:solidFill>
                  <a:srgbClr val="D9541E"/>
                </a:solidFill>
              </a:rPr>
              <a:t>scale up</a:t>
            </a:r>
            <a:endParaRPr lang="en-US" i="1" dirty="0">
              <a:solidFill>
                <a:srgbClr val="D9541E"/>
              </a:solidFill>
            </a:endParaRP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r>
              <a:rPr lang="en-GB" smtClean="0">
                <a:latin typeface="Verdana" charset="0"/>
              </a:rPr>
              <a:t>Who uses AMQP</a:t>
            </a:r>
            <a:endParaRPr lang="en-GB" dirty="0">
              <a:latin typeface="Verdana" charset="0"/>
            </a:endParaRPr>
          </a:p>
        </p:txBody>
      </p:sp>
      <p:sp>
        <p:nvSpPr>
          <p:cNvPr id="12" name="Rectangle 3"/>
          <p:cNvSpPr txBox="1">
            <a:spLocks noChangeArrowheads="1"/>
          </p:cNvSpPr>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a:lstStyle>
          <a:p>
            <a:pPr>
              <a:lnSpc>
                <a:spcPct val="90000"/>
              </a:lnSpc>
            </a:pPr>
            <a:r>
              <a:rPr lang="en-GB" sz="1600" smtClean="0">
                <a:latin typeface="Verdana" charset="0"/>
              </a:rPr>
              <a:t>Over 500 known commercial users recorded by AMQP vendors, examples:</a:t>
            </a:r>
          </a:p>
          <a:p>
            <a:pPr lvl="1">
              <a:lnSpc>
                <a:spcPct val="90000"/>
              </a:lnSpc>
            </a:pPr>
            <a:endParaRPr lang="en-GB" sz="1400" smtClean="0">
              <a:latin typeface="Verdana" charset="0"/>
            </a:endParaRPr>
          </a:p>
          <a:p>
            <a:pPr lvl="1">
              <a:lnSpc>
                <a:spcPct val="90000"/>
              </a:lnSpc>
            </a:pPr>
            <a:r>
              <a:rPr lang="en-GB" sz="1400" smtClean="0">
                <a:latin typeface="Verdana" charset="0"/>
              </a:rPr>
              <a:t>National Science Foundation OOI Cyber infrastructure</a:t>
            </a:r>
          </a:p>
          <a:p>
            <a:pPr lvl="1">
              <a:lnSpc>
                <a:spcPct val="90000"/>
              </a:lnSpc>
            </a:pPr>
            <a:endParaRPr lang="en-GB" sz="1400" smtClean="0">
              <a:latin typeface="Verdana" charset="0"/>
            </a:endParaRPr>
          </a:p>
          <a:p>
            <a:pPr lvl="1">
              <a:lnSpc>
                <a:spcPct val="90000"/>
              </a:lnSpc>
            </a:pPr>
            <a:r>
              <a:rPr lang="en-GB" sz="1400" smtClean="0">
                <a:latin typeface="Verdana" charset="0"/>
              </a:rPr>
              <a:t>Frankfurt Stock Exchange </a:t>
            </a:r>
          </a:p>
          <a:p>
            <a:pPr lvl="2">
              <a:lnSpc>
                <a:spcPct val="90000"/>
              </a:lnSpc>
              <a:buFont typeface="Wingdings" charset="2"/>
              <a:buNone/>
            </a:pPr>
            <a:r>
              <a:rPr lang="en-GB" sz="1400" i="1" smtClean="0">
                <a:latin typeface="Verdana" charset="0"/>
              </a:rPr>
              <a:t>	“EUREX 12 is FIXML over AMQP </a:t>
            </a:r>
            <a:r>
              <a:rPr lang="en-US" sz="1400" i="1" smtClean="0">
                <a:latin typeface="Verdana" charset="0"/>
              </a:rPr>
              <a:t>Eurex is the very first exchange to introduce AMQP as a standard protocol on its system, thus easing the monitoring of positions and risk related data for its members and ensuring market integrity for all participants.”</a:t>
            </a:r>
            <a:r>
              <a:rPr lang="en-US" sz="1400" smtClean="0">
                <a:latin typeface="Verdana" charset="0"/>
              </a:rPr>
              <a:t> </a:t>
            </a:r>
          </a:p>
          <a:p>
            <a:pPr lvl="2">
              <a:lnSpc>
                <a:spcPct val="90000"/>
              </a:lnSpc>
            </a:pPr>
            <a:endParaRPr lang="en-GB" sz="1400" smtClean="0">
              <a:latin typeface="Verdana" charset="0"/>
            </a:endParaRPr>
          </a:p>
          <a:p>
            <a:pPr lvl="1">
              <a:lnSpc>
                <a:spcPct val="90000"/>
              </a:lnSpc>
            </a:pPr>
            <a:r>
              <a:rPr lang="en-GB" sz="1400" smtClean="0">
                <a:latin typeface="Verdana" charset="0"/>
              </a:rPr>
              <a:t>JPMorgan sends 1 </a:t>
            </a:r>
            <a:r>
              <a:rPr lang="en-GB" sz="1400" u="sng" smtClean="0">
                <a:latin typeface="Verdana" charset="0"/>
              </a:rPr>
              <a:t>billion</a:t>
            </a:r>
            <a:r>
              <a:rPr lang="en-GB" sz="1400" smtClean="0">
                <a:latin typeface="Verdana" charset="0"/>
              </a:rPr>
              <a:t> AMQP messages per </a:t>
            </a:r>
            <a:r>
              <a:rPr lang="en-GB" sz="1400" u="sng" smtClean="0">
                <a:latin typeface="Verdana" charset="0"/>
              </a:rPr>
              <a:t>day</a:t>
            </a:r>
          </a:p>
          <a:p>
            <a:pPr lvl="2">
              <a:lnSpc>
                <a:spcPct val="90000"/>
              </a:lnSpc>
              <a:buFont typeface="Wingdings" charset="2"/>
              <a:buNone/>
            </a:pPr>
            <a:r>
              <a:rPr lang="en-GB" sz="1400" smtClean="0">
                <a:latin typeface="Verdana" charset="0"/>
              </a:rPr>
              <a:t>	60 production system (50% CAGR, unforced)</a:t>
            </a:r>
          </a:p>
          <a:p>
            <a:pPr lvl="2">
              <a:lnSpc>
                <a:spcPct val="90000"/>
              </a:lnSpc>
            </a:pPr>
            <a:endParaRPr lang="en-GB" sz="1400" smtClean="0">
              <a:latin typeface="Verdana" charset="0"/>
            </a:endParaRPr>
          </a:p>
          <a:p>
            <a:pPr lvl="1">
              <a:lnSpc>
                <a:spcPct val="90000"/>
              </a:lnSpc>
            </a:pPr>
            <a:r>
              <a:rPr lang="en-GB" sz="1400" smtClean="0">
                <a:latin typeface="Verdana" charset="0"/>
              </a:rPr>
              <a:t>NASA’s Nebula Cloud Computing project</a:t>
            </a:r>
          </a:p>
          <a:p>
            <a:pPr lvl="1">
              <a:lnSpc>
                <a:spcPct val="90000"/>
              </a:lnSpc>
            </a:pPr>
            <a:endParaRPr lang="en-GB" sz="1400" smtClean="0">
              <a:latin typeface="Verdana" charset="0"/>
            </a:endParaRPr>
          </a:p>
          <a:p>
            <a:pPr lvl="1">
              <a:lnSpc>
                <a:spcPct val="90000"/>
              </a:lnSpc>
            </a:pPr>
            <a:r>
              <a:rPr lang="en-GB" sz="1400" smtClean="0">
                <a:latin typeface="Verdana" charset="0"/>
              </a:rPr>
              <a:t>Second Life</a:t>
            </a:r>
          </a:p>
          <a:p>
            <a:pPr lvl="1">
              <a:lnSpc>
                <a:spcPct val="90000"/>
              </a:lnSpc>
            </a:pPr>
            <a:endParaRPr lang="en-GB" sz="1400" smtClean="0">
              <a:latin typeface="Verdana" charset="0"/>
            </a:endParaRPr>
          </a:p>
          <a:p>
            <a:pPr lvl="1">
              <a:lnSpc>
                <a:spcPct val="90000"/>
              </a:lnSpc>
            </a:pPr>
            <a:r>
              <a:rPr lang="en-GB" sz="1400" smtClean="0">
                <a:latin typeface="Verdana" charset="0"/>
              </a:rPr>
              <a:t>Developer clouds: VMforce, Engine Yard, Joyent, Heroku</a:t>
            </a:r>
          </a:p>
          <a:p>
            <a:pPr lvl="1">
              <a:lnSpc>
                <a:spcPct val="90000"/>
              </a:lnSpc>
            </a:pPr>
            <a:endParaRPr lang="en-GB" sz="1400" smtClean="0">
              <a:latin typeface="Verdana" charset="0"/>
            </a:endParaRPr>
          </a:p>
          <a:p>
            <a:pPr lvl="1">
              <a:lnSpc>
                <a:spcPct val="90000"/>
              </a:lnSpc>
              <a:buFont typeface="Wingdings" charset="2"/>
              <a:buNone/>
            </a:pPr>
            <a:endParaRPr lang="en-GB" sz="1400" dirty="0">
              <a:latin typeface="Verdana" charset="0"/>
            </a:endParaRP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txBox="1">
            <a:spLocks noChangeArrowheads="1"/>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r>
              <a:rPr lang="en-US" smtClean="0">
                <a:latin typeface="Calibri Bold" charset="0"/>
                <a:ea typeface="Calibri Bold" charset="0"/>
                <a:cs typeface="Calibri Bold" charset="0"/>
                <a:sym typeface="Calibri Bold" charset="0"/>
              </a:rPr>
              <a:t>How AMQP works</a:t>
            </a:r>
            <a:endParaRPr lang="en-US" dirty="0">
              <a:latin typeface="Calibri Bold" charset="0"/>
              <a:ea typeface="ヒラギノ角ゴ ProN W6" charset="-128"/>
              <a:cs typeface="ヒラギノ角ゴ ProN W6" charset="-128"/>
              <a:sym typeface="Calibri Bold" charset="0"/>
            </a:endParaRPr>
          </a:p>
        </p:txBody>
      </p:sp>
      <p:pic>
        <p:nvPicPr>
          <p:cNvPr id="12" name="Picture 2"/>
          <p:cNvPicPr>
            <a:picLocks noChangeAspect="1" noChangeArrowheads="1"/>
          </p:cNvPicPr>
          <p:nvPr/>
        </p:nvPicPr>
        <p:blipFill>
          <a:blip r:embed="rId2"/>
          <a:srcRect/>
          <a:stretch>
            <a:fillRect/>
          </a:stretch>
        </p:blipFill>
        <p:spPr bwMode="auto">
          <a:xfrm>
            <a:off x="381000" y="1476103"/>
            <a:ext cx="5560060" cy="4170045"/>
          </a:xfrm>
          <a:prstGeom prst="rect">
            <a:avLst/>
          </a:prstGeom>
          <a:noFill/>
          <a:ln w="12700" cap="flat">
            <a:noFill/>
            <a:miter lim="800000"/>
            <a:headEnd/>
            <a:tailEnd/>
          </a:ln>
        </p:spPr>
      </p:pic>
      <p:sp>
        <p:nvSpPr>
          <p:cNvPr id="13" name="Rectangle 4"/>
          <p:cNvSpPr>
            <a:spLocks/>
          </p:cNvSpPr>
          <p:nvPr/>
        </p:nvSpPr>
        <p:spPr bwMode="auto">
          <a:xfrm>
            <a:off x="5582654" y="1157209"/>
            <a:ext cx="3416968" cy="4637314"/>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300" b="0" i="0" u="none" strike="noStrike" kern="0" cap="none" spc="0" normalizeH="0" baseline="0" noProof="0" dirty="0">
                <a:ln>
                  <a:noFill/>
                </a:ln>
                <a:solidFill>
                  <a:srgbClr val="333333"/>
                </a:solidFill>
                <a:effectLst/>
                <a:uLnTx/>
                <a:uFillTx/>
                <a:ea typeface="Gill Sans" charset="0"/>
                <a:cs typeface="Gill Sans" charset="0"/>
              </a:rPr>
              <a:t>Each message is </a:t>
            </a:r>
            <a:r>
              <a:rPr kumimoji="0" lang="en-US" sz="1300" b="0" i="0" u="none" strike="noStrike" kern="0" cap="none" spc="0" normalizeH="0" baseline="0" noProof="0" dirty="0" smtClean="0">
                <a:ln>
                  <a:noFill/>
                </a:ln>
                <a:solidFill>
                  <a:srgbClr val="333333"/>
                </a:solidFill>
                <a:effectLst/>
                <a:uLnTx/>
                <a:uFillTx/>
                <a:ea typeface="Gill Sans" charset="0"/>
                <a:cs typeface="Gill Sans" charset="0"/>
              </a:rPr>
              <a:t>stateless</a:t>
            </a:r>
          </a:p>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300" b="0" i="0" u="none" strike="noStrike" kern="0" cap="none" spc="0" normalizeH="0" baseline="0" noProof="0" dirty="0">
              <a:ln>
                <a:noFill/>
              </a:ln>
              <a:solidFill>
                <a:srgbClr val="333333"/>
              </a:solidFill>
              <a:effectLst/>
              <a:uLnTx/>
              <a:uFillTx/>
              <a:ea typeface="Gill Sans" charset="0"/>
              <a:cs typeface="Gill Sans" charset="0"/>
            </a:endParaRPr>
          </a:p>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300" b="0" i="0" u="none" strike="noStrike" kern="0" cap="none" spc="0" normalizeH="0" baseline="0" noProof="0" dirty="0" smtClean="0">
                <a:ln>
                  <a:noFill/>
                </a:ln>
                <a:solidFill>
                  <a:srgbClr val="333333"/>
                </a:solidFill>
                <a:effectLst/>
                <a:uLnTx/>
                <a:uFillTx/>
                <a:ea typeface="Gill Sans" charset="0"/>
                <a:cs typeface="Gill Sans" charset="0"/>
              </a:rPr>
              <a:t>Consumers </a:t>
            </a:r>
            <a:r>
              <a:rPr kumimoji="0" lang="en-US" sz="1300" b="0" i="0" u="none" strike="noStrike" kern="0" cap="none" spc="0" normalizeH="0" baseline="0" noProof="0" dirty="0">
                <a:ln>
                  <a:noFill/>
                </a:ln>
                <a:solidFill>
                  <a:srgbClr val="333333"/>
                </a:solidFill>
                <a:effectLst/>
                <a:uLnTx/>
                <a:uFillTx/>
                <a:ea typeface="Gill Sans" charset="0"/>
                <a:cs typeface="Gill Sans" charset="0"/>
              </a:rPr>
              <a:t>create queues;  these buffer messages for push to consumers</a:t>
            </a:r>
          </a:p>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300" b="0" i="0" u="none" strike="noStrike" kern="0" cap="none" spc="0" normalizeH="0" baseline="0" noProof="0" dirty="0" smtClean="0">
              <a:ln>
                <a:noFill/>
              </a:ln>
              <a:solidFill>
                <a:srgbClr val="333333"/>
              </a:solidFill>
              <a:effectLst/>
              <a:uLnTx/>
              <a:uFillTx/>
              <a:ea typeface="Gill Sans" charset="0"/>
              <a:cs typeface="Gill Sans" charset="0"/>
            </a:endParaRPr>
          </a:p>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300" b="0" i="0" u="none" strike="noStrike" kern="0" cap="none" spc="0" normalizeH="0" baseline="0" noProof="0" dirty="0" smtClean="0">
                <a:ln>
                  <a:noFill/>
                </a:ln>
                <a:solidFill>
                  <a:srgbClr val="333333"/>
                </a:solidFill>
                <a:effectLst/>
                <a:uLnTx/>
                <a:uFillTx/>
                <a:ea typeface="Gill Sans" charset="0"/>
                <a:cs typeface="Gill Sans" charset="0"/>
              </a:rPr>
              <a:t>Queues </a:t>
            </a:r>
            <a:r>
              <a:rPr kumimoji="0" lang="en-US" sz="1300" b="0" i="0" u="none" strike="noStrike" kern="0" cap="none" spc="0" normalizeH="0" baseline="0" noProof="0" dirty="0">
                <a:ln>
                  <a:noFill/>
                </a:ln>
                <a:solidFill>
                  <a:srgbClr val="333333"/>
                </a:solidFill>
                <a:effectLst/>
                <a:uLnTx/>
                <a:uFillTx/>
                <a:ea typeface="Gill Sans" charset="0"/>
                <a:cs typeface="Gill Sans" charset="0"/>
              </a:rPr>
              <a:t>are </a:t>
            </a:r>
            <a:r>
              <a:rPr kumimoji="0" lang="en-US" sz="1300" b="0" i="0" u="none" strike="noStrike" kern="0" cap="none" spc="0" normalizeH="0" baseline="0" noProof="0" dirty="0" err="1">
                <a:ln>
                  <a:noFill/>
                </a:ln>
                <a:solidFill>
                  <a:srgbClr val="333333"/>
                </a:solidFill>
                <a:effectLst/>
                <a:uLnTx/>
                <a:uFillTx/>
                <a:ea typeface="Gill Sans" charset="0"/>
                <a:cs typeface="Gill Sans" charset="0"/>
              </a:rPr>
              <a:t>stateful</a:t>
            </a:r>
            <a:r>
              <a:rPr kumimoji="0" lang="en-US" sz="1300" b="0" i="0" u="none" strike="noStrike" kern="0" cap="none" spc="0" normalizeH="0" baseline="0" noProof="0" dirty="0">
                <a:ln>
                  <a:noFill/>
                </a:ln>
                <a:solidFill>
                  <a:srgbClr val="333333"/>
                </a:solidFill>
                <a:effectLst/>
                <a:uLnTx/>
                <a:uFillTx/>
                <a:ea typeface="Gill Sans" charset="0"/>
                <a:cs typeface="Gill Sans" charset="0"/>
              </a:rPr>
              <a:t>, ordered, and can be persistent, transient, private, shared.</a:t>
            </a:r>
          </a:p>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300" b="0" i="0" u="none" strike="noStrike" kern="0" cap="none" spc="0" normalizeH="0" baseline="0" noProof="0" dirty="0" smtClean="0">
              <a:ln>
                <a:noFill/>
              </a:ln>
              <a:solidFill>
                <a:srgbClr val="333333"/>
              </a:solidFill>
              <a:effectLst/>
              <a:uLnTx/>
              <a:uFillTx/>
              <a:ea typeface="Gill Sans" charset="0"/>
              <a:cs typeface="Gill Sans" charset="0"/>
            </a:endParaRPr>
          </a:p>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300" b="0" i="0" u="none" strike="noStrike" kern="0" cap="none" spc="0" normalizeH="0" baseline="0" noProof="0" dirty="0" smtClean="0">
                <a:ln>
                  <a:noFill/>
                </a:ln>
                <a:solidFill>
                  <a:srgbClr val="333333"/>
                </a:solidFill>
                <a:effectLst/>
                <a:uLnTx/>
                <a:uFillTx/>
                <a:ea typeface="Gill Sans" charset="0"/>
                <a:cs typeface="Gill Sans" charset="0"/>
              </a:rPr>
              <a:t>Exchanges </a:t>
            </a:r>
            <a:r>
              <a:rPr kumimoji="0" lang="en-US" sz="1300" b="0" i="0" u="none" strike="noStrike" kern="0" cap="none" spc="0" normalizeH="0" baseline="0" noProof="0" dirty="0">
                <a:ln>
                  <a:noFill/>
                </a:ln>
                <a:solidFill>
                  <a:srgbClr val="333333"/>
                </a:solidFill>
                <a:effectLst/>
                <a:uLnTx/>
                <a:uFillTx/>
                <a:ea typeface="Gill Sans" charset="0"/>
                <a:cs typeface="Gill Sans" charset="0"/>
              </a:rPr>
              <a:t>are stateless routing tables.</a:t>
            </a:r>
          </a:p>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300" b="0" i="0" u="none" strike="noStrike" kern="0" cap="none" spc="0" normalizeH="0" baseline="0" noProof="0" dirty="0" smtClean="0">
              <a:ln>
                <a:noFill/>
              </a:ln>
              <a:solidFill>
                <a:srgbClr val="333333"/>
              </a:solidFill>
              <a:effectLst/>
              <a:uLnTx/>
              <a:uFillTx/>
              <a:ea typeface="Gill Sans" charset="0"/>
              <a:cs typeface="Gill Sans" charset="0"/>
            </a:endParaRPr>
          </a:p>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300" b="0" i="0" u="none" strike="noStrike" kern="0" cap="none" spc="0" normalizeH="0" baseline="0" noProof="0" dirty="0" smtClean="0">
                <a:ln>
                  <a:noFill/>
                </a:ln>
                <a:solidFill>
                  <a:srgbClr val="333333"/>
                </a:solidFill>
                <a:effectLst/>
                <a:uLnTx/>
                <a:uFillTx/>
                <a:ea typeface="Gill Sans" charset="0"/>
                <a:cs typeface="Gill Sans" charset="0"/>
              </a:rPr>
              <a:t>Consumers </a:t>
            </a:r>
            <a:r>
              <a:rPr kumimoji="0" lang="en-US" sz="1300" b="0" i="0" u="none" strike="noStrike" kern="0" cap="none" spc="0" normalizeH="0" baseline="0" noProof="0" dirty="0">
                <a:ln>
                  <a:noFill/>
                </a:ln>
                <a:solidFill>
                  <a:srgbClr val="333333"/>
                </a:solidFill>
                <a:effectLst/>
                <a:uLnTx/>
                <a:uFillTx/>
                <a:ea typeface="Gill Sans" charset="0"/>
                <a:cs typeface="Gill Sans" charset="0"/>
              </a:rPr>
              <a:t>tell queues to bind to named exchanges; each binding has a pattern e.g. “tony” or “*.</a:t>
            </a:r>
            <a:r>
              <a:rPr kumimoji="0" lang="en-US" sz="1300" b="0" i="0" u="none" strike="noStrike" kern="0" cap="none" spc="0" normalizeH="0" baseline="0" noProof="0" dirty="0" err="1">
                <a:ln>
                  <a:noFill/>
                </a:ln>
                <a:solidFill>
                  <a:srgbClr val="333333"/>
                </a:solidFill>
                <a:effectLst/>
                <a:uLnTx/>
                <a:uFillTx/>
                <a:ea typeface="Gill Sans" charset="0"/>
                <a:cs typeface="Gill Sans" charset="0"/>
              </a:rPr>
              <a:t>ibm</a:t>
            </a:r>
            <a:r>
              <a:rPr kumimoji="0" lang="en-US" sz="1300" b="0" i="0" u="none" strike="noStrike" kern="0" cap="none" spc="0" normalizeH="0" baseline="0" noProof="0" dirty="0">
                <a:ln>
                  <a:noFill/>
                </a:ln>
                <a:solidFill>
                  <a:srgbClr val="333333"/>
                </a:solidFill>
                <a:effectLst/>
                <a:uLnTx/>
                <a:uFillTx/>
                <a:ea typeface="Gill Sans" charset="0"/>
                <a:cs typeface="Gill Sans" charset="0"/>
              </a:rPr>
              <a:t>.*”</a:t>
            </a:r>
          </a:p>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300" b="0" i="0" u="none" strike="noStrike" kern="0" cap="none" spc="0" normalizeH="0" baseline="0" noProof="0" dirty="0" smtClean="0">
              <a:ln>
                <a:noFill/>
              </a:ln>
              <a:solidFill>
                <a:srgbClr val="333333"/>
              </a:solidFill>
              <a:effectLst/>
              <a:uLnTx/>
              <a:uFillTx/>
              <a:ea typeface="Gill Sans" charset="0"/>
              <a:cs typeface="Gill Sans" charset="0"/>
            </a:endParaRPr>
          </a:p>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300" b="0" i="0" u="none" strike="noStrike" kern="0" cap="none" spc="0" normalizeH="0" baseline="0" noProof="0" dirty="0" smtClean="0">
                <a:ln>
                  <a:noFill/>
                </a:ln>
                <a:solidFill>
                  <a:srgbClr val="333333"/>
                </a:solidFill>
                <a:effectLst/>
                <a:uLnTx/>
                <a:uFillTx/>
                <a:ea typeface="Gill Sans" charset="0"/>
                <a:cs typeface="Gill Sans" charset="0"/>
              </a:rPr>
              <a:t>Producers </a:t>
            </a:r>
            <a:r>
              <a:rPr kumimoji="0" lang="en-US" sz="1300" b="0" i="0" u="none" strike="noStrike" kern="0" cap="none" spc="0" normalizeH="0" baseline="0" noProof="0" dirty="0">
                <a:ln>
                  <a:noFill/>
                </a:ln>
                <a:solidFill>
                  <a:srgbClr val="333333"/>
                </a:solidFill>
                <a:effectLst/>
                <a:uLnTx/>
                <a:uFillTx/>
                <a:ea typeface="Gill Sans" charset="0"/>
                <a:cs typeface="Gill Sans" charset="0"/>
              </a:rPr>
              <a:t>send messages to exchanges with a routing key e.g. “tony”, or ordered set of keys e.g. “</a:t>
            </a:r>
            <a:r>
              <a:rPr kumimoji="0" lang="en-US" sz="1300" b="0" i="0" u="none" strike="noStrike" kern="0" cap="none" spc="0" normalizeH="0" baseline="0" noProof="0" dirty="0" err="1">
                <a:ln>
                  <a:noFill/>
                </a:ln>
                <a:solidFill>
                  <a:srgbClr val="333333"/>
                </a:solidFill>
                <a:effectLst/>
                <a:uLnTx/>
                <a:uFillTx/>
                <a:ea typeface="Gill Sans" charset="0"/>
                <a:cs typeface="Gill Sans" charset="0"/>
              </a:rPr>
              <a:t>buy.ibm.nyse</a:t>
            </a:r>
            <a:r>
              <a:rPr kumimoji="0" lang="en-US" sz="1300" b="0" i="0" u="none" strike="noStrike" kern="0" cap="none" spc="0" normalizeH="0" baseline="0" noProof="0" dirty="0">
                <a:ln>
                  <a:noFill/>
                </a:ln>
                <a:solidFill>
                  <a:srgbClr val="333333"/>
                </a:solidFill>
                <a:effectLst/>
                <a:uLnTx/>
                <a:uFillTx/>
                <a:ea typeface="Gill Sans" charset="0"/>
                <a:cs typeface="Gill Sans" charset="0"/>
              </a:rPr>
              <a:t>”</a:t>
            </a:r>
          </a:p>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300" b="0" i="0" u="none" strike="noStrike" kern="0" cap="none" spc="0" normalizeH="0" baseline="0" noProof="0" dirty="0" smtClean="0">
              <a:ln>
                <a:noFill/>
              </a:ln>
              <a:solidFill>
                <a:srgbClr val="333333"/>
              </a:solidFill>
              <a:effectLst/>
              <a:uLnTx/>
              <a:uFillTx/>
              <a:ea typeface="Gill Sans" charset="0"/>
              <a:cs typeface="Gill Sans" charset="0"/>
            </a:endParaRPr>
          </a:p>
          <a:p>
            <a:pPr marL="0" marR="0" lvl="0" indent="0" algn="l"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300" b="0" i="0" u="none" strike="noStrike" kern="0" cap="none" spc="0" normalizeH="0" baseline="0" noProof="0" dirty="0" smtClean="0">
                <a:ln>
                  <a:noFill/>
                </a:ln>
                <a:solidFill>
                  <a:srgbClr val="333333"/>
                </a:solidFill>
                <a:effectLst/>
                <a:uLnTx/>
                <a:uFillTx/>
                <a:ea typeface="Gill Sans" charset="0"/>
                <a:cs typeface="Gill Sans" charset="0"/>
              </a:rPr>
              <a:t>Exchanges </a:t>
            </a:r>
            <a:r>
              <a:rPr kumimoji="0" lang="en-US" sz="1300" b="0" i="0" u="none" strike="noStrike" kern="0" cap="none" spc="0" normalizeH="0" baseline="0" noProof="0" dirty="0">
                <a:ln>
                  <a:noFill/>
                </a:ln>
                <a:solidFill>
                  <a:srgbClr val="333333"/>
                </a:solidFill>
                <a:effectLst/>
                <a:uLnTx/>
                <a:uFillTx/>
                <a:ea typeface="Gill Sans" charset="0"/>
                <a:cs typeface="Gill Sans" charset="0"/>
              </a:rPr>
              <a:t>route messages to queues whose binding pattern matches the message routing key or keys</a:t>
            </a:r>
          </a:p>
        </p:txBody>
      </p:sp>
    </p:spTree>
    <p:extLst>
      <p:ext uri="{BB962C8B-B14F-4D97-AF65-F5344CB8AC3E}">
        <p14:creationId xmlns:p14="http://schemas.microsoft.com/office/powerpoint/2010/main" val="2251117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p:cNvSpPr>
          <p:nvPr/>
        </p:nvSpPr>
        <p:spPr>
          <a:xfrm>
            <a:off x="4494439" y="6537960"/>
            <a:ext cx="146957" cy="189411"/>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pitchFamily="27"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27"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27"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27"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27" charset="-128"/>
                <a:cs typeface="+mn-cs"/>
              </a:defRPr>
            </a:lvl5pPr>
            <a:lvl6pPr marL="2286000" algn="l" defTabSz="914400" rtl="0" eaLnBrk="1" latinLnBrk="0" hangingPunct="1">
              <a:defRPr kern="1200">
                <a:solidFill>
                  <a:schemeClr val="tx1"/>
                </a:solidFill>
                <a:latin typeface="Arial" charset="0"/>
                <a:ea typeface="ＭＳ Ｐゴシック" pitchFamily="27" charset="-128"/>
                <a:cs typeface="+mn-cs"/>
              </a:defRPr>
            </a:lvl6pPr>
            <a:lvl7pPr marL="2743200" algn="l" defTabSz="914400" rtl="0" eaLnBrk="1" latinLnBrk="0" hangingPunct="1">
              <a:defRPr kern="1200">
                <a:solidFill>
                  <a:schemeClr val="tx1"/>
                </a:solidFill>
                <a:latin typeface="Arial" charset="0"/>
                <a:ea typeface="ＭＳ Ｐゴシック" pitchFamily="27" charset="-128"/>
                <a:cs typeface="+mn-cs"/>
              </a:defRPr>
            </a:lvl7pPr>
            <a:lvl8pPr marL="3200400" algn="l" defTabSz="914400" rtl="0" eaLnBrk="1" latinLnBrk="0" hangingPunct="1">
              <a:defRPr kern="1200">
                <a:solidFill>
                  <a:schemeClr val="tx1"/>
                </a:solidFill>
                <a:latin typeface="Arial" charset="0"/>
                <a:ea typeface="ＭＳ Ｐゴシック" pitchFamily="27" charset="-128"/>
                <a:cs typeface="+mn-cs"/>
              </a:defRPr>
            </a:lvl8pPr>
            <a:lvl9pPr marL="3657600" algn="l" defTabSz="914400" rtl="0" eaLnBrk="1" latinLnBrk="0" hangingPunct="1">
              <a:defRPr kern="1200">
                <a:solidFill>
                  <a:schemeClr val="tx1"/>
                </a:solidFill>
                <a:latin typeface="Arial" charset="0"/>
                <a:ea typeface="ＭＳ Ｐゴシック" pitchFamily="27" charset="-128"/>
                <a:cs typeface="+mn-cs"/>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Arial" charset="0"/>
              <a:ea typeface="ＭＳ Ｐゴシック" pitchFamily="27" charset="-128"/>
              <a:cs typeface="+mn-cs"/>
            </a:endParaRPr>
          </a:p>
        </p:txBody>
      </p:sp>
      <p:sp>
        <p:nvSpPr>
          <p:cNvPr id="3" name="Rectangle 1"/>
          <p:cNvSpPr txBox="1">
            <a:spLocks noChangeArrowheads="1"/>
          </p:cNvSpPr>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a:lstStyle>
          <a:p>
            <a:r>
              <a:rPr lang="en-US" smtClean="0">
                <a:latin typeface="Calibri Bold" charset="0"/>
                <a:ea typeface="Calibri Bold" charset="0"/>
                <a:cs typeface="Calibri Bold" charset="0"/>
                <a:sym typeface="Calibri Bold" charset="0"/>
              </a:rPr>
              <a:t>Architectures you can build with AMQP</a:t>
            </a:r>
            <a:endParaRPr lang="en-US" dirty="0">
              <a:latin typeface="Calibri Bold" charset="0"/>
              <a:ea typeface="ヒラギノ角ゴ ProN W6" charset="-128"/>
              <a:cs typeface="ヒラギノ角ゴ ProN W6" charset="-128"/>
              <a:sym typeface="Calibri Bold" charset="0"/>
            </a:endParaRPr>
          </a:p>
        </p:txBody>
      </p:sp>
      <p:pic>
        <p:nvPicPr>
          <p:cNvPr id="4" name="Picture 2"/>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a:stretch>
                <a:fillRect/>
              </a:stretch>
            </p:blipFill>
          </mc:Choice>
          <mc:Fallback>
            <p:blipFill>
              <a:blip r:embed="rId3"/>
              <a:srcRect/>
              <a:stretch>
                <a:fillRect/>
              </a:stretch>
            </p:blipFill>
          </mc:Fallback>
        </mc:AlternateContent>
        <p:spPr bwMode="auto">
          <a:xfrm>
            <a:off x="2430539" y="1607644"/>
            <a:ext cx="5888101" cy="3435477"/>
          </a:xfrm>
          <a:prstGeom prst="rect">
            <a:avLst/>
          </a:prstGeom>
          <a:noFill/>
          <a:ln w="12700" cap="flat">
            <a:noFill/>
            <a:miter lim="800000"/>
            <a:headEnd/>
            <a:tailEnd/>
          </a:ln>
        </p:spPr>
      </p:pic>
    </p:spTree>
    <p:extLst>
      <p:ext uri="{BB962C8B-B14F-4D97-AF65-F5344CB8AC3E}">
        <p14:creationId xmlns:p14="http://schemas.microsoft.com/office/powerpoint/2010/main" val="1670657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smtClean="0">
                <a:solidFill>
                  <a:schemeClr val="tx2">
                    <a:lumMod val="75000"/>
                  </a:schemeClr>
                </a:solidFill>
              </a:rPr>
              <a:t>Rabbit is great for developers</a:t>
            </a:r>
            <a:endParaRPr lang="en-US" sz="2200" dirty="0">
              <a:solidFill>
                <a:schemeClr val="tx2">
                  <a:lumMod val="75000"/>
                </a:schemeClr>
              </a:solidFill>
            </a:endParaRPr>
          </a:p>
        </p:txBody>
      </p:sp>
      <p:sp>
        <p:nvSpPr>
          <p:cNvPr id="3" name="Text Placeholder 2"/>
          <p:cNvSpPr txBox="1">
            <a:spLocks/>
          </p:cNvSpPr>
          <p:nvPr/>
        </p:nvSpPr>
        <p:spPr>
          <a:xfrm>
            <a:off x="352425" y="786384"/>
            <a:ext cx="8385048" cy="5010912"/>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solidFill>
                  <a:schemeClr val="tx2">
                    <a:lumMod val="75000"/>
                  </a:schemeClr>
                </a:solidFill>
              </a:rPr>
              <a:t>Developer platform integration</a:t>
            </a:r>
            <a:endParaRPr lang="en-US" sz="2400" dirty="0">
              <a:solidFill>
                <a:schemeClr val="tx2">
                  <a:lumMod val="75000"/>
                </a:schemeClr>
              </a:solidFill>
            </a:endParaRPr>
          </a:p>
        </p:txBody>
      </p:sp>
      <p:pic>
        <p:nvPicPr>
          <p:cNvPr id="4" name="Picture 3"/>
          <p:cNvPicPr>
            <a:picLocks noChangeArrowheads="1"/>
          </p:cNvPicPr>
          <p:nvPr/>
        </p:nvPicPr>
        <p:blipFill>
          <a:blip r:embed="rId2"/>
          <a:srcRect/>
          <a:stretch>
            <a:fillRect/>
          </a:stretch>
        </p:blipFill>
        <p:spPr bwMode="auto">
          <a:xfrm>
            <a:off x="1202871" y="1168400"/>
            <a:ext cx="6373586" cy="4601029"/>
          </a:xfrm>
          <a:prstGeom prst="rect">
            <a:avLst/>
          </a:prstGeom>
          <a:noFill/>
          <a:ln w="9525" cap="flat">
            <a:noFill/>
            <a:miter lim="800000"/>
            <a:headEnd/>
            <a:tailEnd/>
          </a:ln>
        </p:spPr>
      </p:pic>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smtClean="0">
                <a:solidFill>
                  <a:schemeClr val="tx2">
                    <a:lumMod val="75000"/>
                  </a:schemeClr>
                </a:solidFill>
              </a:rPr>
              <a:t>Is a New Style of Infrastructure Needed?</a:t>
            </a:r>
            <a:endParaRPr lang="en-US" sz="2200" u="sng" dirty="0">
              <a:solidFill>
                <a:schemeClr val="tx2">
                  <a:lumMod val="75000"/>
                </a:schemeClr>
              </a:solidFill>
            </a:endParaRPr>
          </a:p>
        </p:txBody>
      </p:sp>
      <p:grpSp>
        <p:nvGrpSpPr>
          <p:cNvPr id="3" name="Group 75"/>
          <p:cNvGrpSpPr/>
          <p:nvPr/>
        </p:nvGrpSpPr>
        <p:grpSpPr>
          <a:xfrm>
            <a:off x="98161" y="2753785"/>
            <a:ext cx="2843471" cy="2385511"/>
            <a:chOff x="2884223" y="2517564"/>
            <a:chExt cx="2843471" cy="2385511"/>
          </a:xfrm>
        </p:grpSpPr>
        <p:pic>
          <p:nvPicPr>
            <p:cNvPr id="4" name="Picture 4"/>
            <p:cNvPicPr>
              <a:picLocks noChangeAspect="1" noChangeArrowheads="1"/>
            </p:cNvPicPr>
            <p:nvPr/>
          </p:nvPicPr>
          <p:blipFill>
            <a:blip r:embed="rId2" cstate="email"/>
            <a:srcRect/>
            <a:stretch>
              <a:fillRect/>
            </a:stretch>
          </p:blipFill>
          <p:spPr bwMode="auto">
            <a:xfrm>
              <a:off x="3200401" y="2517564"/>
              <a:ext cx="2168529" cy="1724231"/>
            </a:xfrm>
            <a:prstGeom prst="rect">
              <a:avLst/>
            </a:prstGeom>
            <a:noFill/>
            <a:ln w="12700">
              <a:noFill/>
              <a:miter lim="800000"/>
              <a:headEnd/>
              <a:tailEnd/>
            </a:ln>
          </p:spPr>
        </p:pic>
        <p:sp>
          <p:nvSpPr>
            <p:cNvPr id="5" name="TextBox 4"/>
            <p:cNvSpPr txBox="1"/>
            <p:nvPr/>
          </p:nvSpPr>
          <p:spPr>
            <a:xfrm>
              <a:off x="2884223" y="4145945"/>
              <a:ext cx="2843471" cy="757130"/>
            </a:xfrm>
            <a:prstGeom prst="rect">
              <a:avLst/>
            </a:prstGeom>
            <a:noFill/>
          </p:spPr>
          <p:txBody>
            <a:bodyPr wrap="none" rtlCol="0">
              <a:spAutoFit/>
            </a:bodyPr>
            <a:lstStyle/>
            <a:p>
              <a:r>
                <a:rPr lang="en-US" sz="1800" b="1" dirty="0" smtClean="0">
                  <a:solidFill>
                    <a:schemeClr val="tx1"/>
                  </a:solidFill>
                  <a:latin typeface="+mn-lt"/>
                  <a:ea typeface="+mn-ea"/>
                </a:rPr>
                <a:t>Developers &amp; Architects</a:t>
              </a:r>
            </a:p>
            <a:p>
              <a:r>
                <a:rPr lang="en-US" sz="1800" b="1" dirty="0" smtClean="0">
                  <a:solidFill>
                    <a:schemeClr val="tx1"/>
                  </a:solidFill>
                </a:rPr>
                <a:t>And… IT Operations</a:t>
              </a:r>
            </a:p>
          </p:txBody>
        </p:sp>
      </p:grpSp>
      <p:grpSp>
        <p:nvGrpSpPr>
          <p:cNvPr id="6" name="Group 46"/>
          <p:cNvGrpSpPr/>
          <p:nvPr/>
        </p:nvGrpSpPr>
        <p:grpSpPr>
          <a:xfrm>
            <a:off x="528639" y="742951"/>
            <a:ext cx="2486024" cy="1600200"/>
            <a:chOff x="528639" y="742951"/>
            <a:chExt cx="2486024" cy="1600200"/>
          </a:xfrm>
        </p:grpSpPr>
        <p:sp>
          <p:nvSpPr>
            <p:cNvPr id="7" name="Cloud Callout 6"/>
            <p:cNvSpPr/>
            <p:nvPr/>
          </p:nvSpPr>
          <p:spPr bwMode="auto">
            <a:xfrm>
              <a:off x="528639" y="742951"/>
              <a:ext cx="2486024" cy="1600200"/>
            </a:xfrm>
            <a:prstGeom prst="cloudCallout">
              <a:avLst>
                <a:gd name="adj1" fmla="val -55802"/>
                <a:gd name="adj2" fmla="val 78096"/>
              </a:avLst>
            </a:prstGeom>
            <a:solidFill>
              <a:schemeClr val="accent3">
                <a:lumMod val="20000"/>
                <a:lumOff val="80000"/>
              </a:schemeClr>
            </a:solidFill>
            <a:ln w="19050">
              <a:noFill/>
              <a:round/>
              <a:headEnd/>
              <a:tailEnd/>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chemeClr val="tx1"/>
                </a:solidFill>
              </a:endParaRPr>
            </a:p>
          </p:txBody>
        </p:sp>
        <p:sp>
          <p:nvSpPr>
            <p:cNvPr id="8" name="TextBox 7"/>
            <p:cNvSpPr txBox="1"/>
            <p:nvPr/>
          </p:nvSpPr>
          <p:spPr>
            <a:xfrm>
              <a:off x="771523" y="1151868"/>
              <a:ext cx="2000251" cy="738664"/>
            </a:xfrm>
            <a:prstGeom prst="rect">
              <a:avLst/>
            </a:prstGeom>
            <a:noFill/>
          </p:spPr>
          <p:txBody>
            <a:bodyPr wrap="square" lIns="0" tIns="0" rIns="0" bIns="0" rtlCol="0">
              <a:spAutoFit/>
            </a:bodyPr>
            <a:lstStyle/>
            <a:p>
              <a:pPr>
                <a:spcAft>
                  <a:spcPts val="0"/>
                </a:spcAft>
              </a:pPr>
              <a:r>
                <a:rPr lang="en-US" sz="1600" b="1" dirty="0" smtClean="0">
                  <a:solidFill>
                    <a:schemeClr val="tx1"/>
                  </a:solidFill>
                  <a:latin typeface="+mn-lt"/>
                  <a:ea typeface="+mn-ea"/>
                </a:rPr>
                <a:t>We need a platform that can </a:t>
              </a:r>
              <a:r>
                <a:rPr lang="en-US" sz="1600" b="1" u="sng" dirty="0" smtClean="0">
                  <a:solidFill>
                    <a:schemeClr val="tx1"/>
                  </a:solidFill>
                  <a:latin typeface="+mn-lt"/>
                  <a:ea typeface="+mn-ea"/>
                </a:rPr>
                <a:t>Run</a:t>
              </a:r>
              <a:r>
                <a:rPr lang="en-US" sz="1600" b="1" dirty="0" smtClean="0">
                  <a:solidFill>
                    <a:schemeClr val="tx1"/>
                  </a:solidFill>
                  <a:latin typeface="+mn-lt"/>
                  <a:ea typeface="+mn-ea"/>
                </a:rPr>
                <a:t> these new apps.</a:t>
              </a:r>
            </a:p>
          </p:txBody>
        </p:sp>
      </p:grpSp>
      <p:grpSp>
        <p:nvGrpSpPr>
          <p:cNvPr id="9" name="Group 79"/>
          <p:cNvGrpSpPr/>
          <p:nvPr/>
        </p:nvGrpSpPr>
        <p:grpSpPr>
          <a:xfrm>
            <a:off x="6103793" y="895344"/>
            <a:ext cx="2929007" cy="1395835"/>
            <a:chOff x="6103793" y="895344"/>
            <a:chExt cx="2929007" cy="1395835"/>
          </a:xfrm>
        </p:grpSpPr>
        <p:sp>
          <p:nvSpPr>
            <p:cNvPr id="10" name="Rounded Rectangle 9"/>
            <p:cNvSpPr/>
            <p:nvPr/>
          </p:nvSpPr>
          <p:spPr bwMode="auto">
            <a:xfrm>
              <a:off x="6353189" y="895344"/>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1" name="TextBox 10"/>
            <p:cNvSpPr txBox="1"/>
            <p:nvPr/>
          </p:nvSpPr>
          <p:spPr>
            <a:xfrm>
              <a:off x="6103793" y="1921847"/>
              <a:ext cx="2929007" cy="369332"/>
            </a:xfrm>
            <a:prstGeom prst="rect">
              <a:avLst/>
            </a:prstGeom>
            <a:noFill/>
          </p:spPr>
          <p:txBody>
            <a:bodyPr wrap="none" rtlCol="0">
              <a:spAutoFit/>
            </a:bodyPr>
            <a:lstStyle/>
            <a:p>
              <a:r>
                <a:rPr lang="en-US" sz="1800" b="1" dirty="0" smtClean="0">
                  <a:solidFill>
                    <a:schemeClr val="tx1"/>
                  </a:solidFill>
                  <a:latin typeface="+mn-lt"/>
                  <a:ea typeface="+mn-ea"/>
                </a:rPr>
                <a:t>Dynamic Load Balancing</a:t>
              </a:r>
            </a:p>
          </p:txBody>
        </p:sp>
        <p:pic>
          <p:nvPicPr>
            <p:cNvPr id="12" name="Picture 2" descr="C:\Users\sconnolly\Pictures\SpringSource\internet.gif"/>
            <p:cNvPicPr>
              <a:picLocks noChangeAspect="1" noChangeArrowheads="1"/>
            </p:cNvPicPr>
            <p:nvPr/>
          </p:nvPicPr>
          <p:blipFill>
            <a:blip r:embed="rId3" cstate="email">
              <a:clrChange>
                <a:clrFrom>
                  <a:srgbClr val="FFFFFF"/>
                </a:clrFrom>
                <a:clrTo>
                  <a:srgbClr val="FFFFFF">
                    <a:alpha val="0"/>
                  </a:srgbClr>
                </a:clrTo>
              </a:clrChange>
            </a:blip>
            <a:srcRect b="23206"/>
            <a:stretch>
              <a:fillRect/>
            </a:stretch>
          </p:blipFill>
          <p:spPr bwMode="auto">
            <a:xfrm>
              <a:off x="6778302" y="937123"/>
              <a:ext cx="1535058" cy="950669"/>
            </a:xfrm>
            <a:prstGeom prst="rect">
              <a:avLst/>
            </a:prstGeom>
            <a:noFill/>
          </p:spPr>
        </p:pic>
      </p:grpSp>
      <p:grpSp>
        <p:nvGrpSpPr>
          <p:cNvPr id="13" name="Group 78"/>
          <p:cNvGrpSpPr/>
          <p:nvPr/>
        </p:nvGrpSpPr>
        <p:grpSpPr>
          <a:xfrm>
            <a:off x="6014210" y="2833694"/>
            <a:ext cx="3070072" cy="1395835"/>
            <a:chOff x="6014210" y="2833694"/>
            <a:chExt cx="3070072" cy="1395835"/>
          </a:xfrm>
        </p:grpSpPr>
        <p:sp>
          <p:nvSpPr>
            <p:cNvPr id="14" name="Rounded Rectangle 13"/>
            <p:cNvSpPr/>
            <p:nvPr/>
          </p:nvSpPr>
          <p:spPr bwMode="auto">
            <a:xfrm>
              <a:off x="6334139" y="2833694"/>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5" name="TextBox 14"/>
            <p:cNvSpPr txBox="1"/>
            <p:nvPr/>
          </p:nvSpPr>
          <p:spPr>
            <a:xfrm>
              <a:off x="6014210" y="3860197"/>
              <a:ext cx="3070072" cy="369332"/>
            </a:xfrm>
            <a:prstGeom prst="rect">
              <a:avLst/>
            </a:prstGeom>
            <a:noFill/>
          </p:spPr>
          <p:txBody>
            <a:bodyPr wrap="none" rtlCol="0">
              <a:spAutoFit/>
            </a:bodyPr>
            <a:lstStyle/>
            <a:p>
              <a:r>
                <a:rPr lang="en-US" sz="1800" b="1" dirty="0" smtClean="0">
                  <a:solidFill>
                    <a:schemeClr val="tx1"/>
                  </a:solidFill>
                  <a:latin typeface="+mn-lt"/>
                  <a:ea typeface="+mn-ea"/>
                </a:rPr>
                <a:t>Performance Management</a:t>
              </a:r>
            </a:p>
          </p:txBody>
        </p:sp>
        <p:pic>
          <p:nvPicPr>
            <p:cNvPr id="16" name="Picture 5" descr="C:\Users\sconnolly\Pictures\SpringSource\heartbeat.gif"/>
            <p:cNvPicPr>
              <a:picLocks noChangeAspect="1" noChangeArrowheads="1"/>
            </p:cNvPicPr>
            <p:nvPr/>
          </p:nvPicPr>
          <p:blipFill>
            <a:blip r:embed="rId4" cstate="email">
              <a:clrChange>
                <a:clrFrom>
                  <a:srgbClr val="FFFFFF"/>
                </a:clrFrom>
                <a:clrTo>
                  <a:srgbClr val="FFFFFF">
                    <a:alpha val="0"/>
                  </a:srgbClr>
                </a:clrTo>
              </a:clrChange>
            </a:blip>
            <a:srcRect b="21764"/>
            <a:stretch>
              <a:fillRect/>
            </a:stretch>
          </p:blipFill>
          <p:spPr bwMode="auto">
            <a:xfrm>
              <a:off x="6740491" y="2925055"/>
              <a:ext cx="1535058" cy="968518"/>
            </a:xfrm>
            <a:prstGeom prst="rect">
              <a:avLst/>
            </a:prstGeom>
            <a:noFill/>
          </p:spPr>
        </p:pic>
      </p:grpSp>
      <p:grpSp>
        <p:nvGrpSpPr>
          <p:cNvPr id="17" name="Group 77"/>
          <p:cNvGrpSpPr/>
          <p:nvPr/>
        </p:nvGrpSpPr>
        <p:grpSpPr>
          <a:xfrm>
            <a:off x="6071267" y="4733502"/>
            <a:ext cx="2984536" cy="1395835"/>
            <a:chOff x="6071267" y="4733502"/>
            <a:chExt cx="2984536" cy="1395835"/>
          </a:xfrm>
        </p:grpSpPr>
        <p:sp>
          <p:nvSpPr>
            <p:cNvPr id="18" name="Rounded Rectangle 17"/>
            <p:cNvSpPr/>
            <p:nvPr/>
          </p:nvSpPr>
          <p:spPr bwMode="auto">
            <a:xfrm>
              <a:off x="6348427" y="473350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9" name="TextBox 18"/>
            <p:cNvSpPr txBox="1"/>
            <p:nvPr/>
          </p:nvSpPr>
          <p:spPr>
            <a:xfrm>
              <a:off x="6071267" y="5760005"/>
              <a:ext cx="2984536" cy="369332"/>
            </a:xfrm>
            <a:prstGeom prst="rect">
              <a:avLst/>
            </a:prstGeom>
            <a:noFill/>
          </p:spPr>
          <p:txBody>
            <a:bodyPr wrap="none" rtlCol="0">
              <a:spAutoFit/>
            </a:bodyPr>
            <a:lstStyle/>
            <a:p>
              <a:r>
                <a:rPr lang="en-US" sz="1800" b="1" dirty="0" smtClean="0">
                  <a:solidFill>
                    <a:schemeClr val="tx1"/>
                  </a:solidFill>
                  <a:latin typeface="+mn-lt"/>
                  <a:ea typeface="+mn-ea"/>
                </a:rPr>
                <a:t>Policy Driven Automation</a:t>
              </a:r>
            </a:p>
          </p:txBody>
        </p:sp>
        <p:grpSp>
          <p:nvGrpSpPr>
            <p:cNvPr id="20" name="Group 65"/>
            <p:cNvGrpSpPr>
              <a:grpSpLocks noChangeAspect="1"/>
            </p:cNvGrpSpPr>
            <p:nvPr/>
          </p:nvGrpSpPr>
          <p:grpSpPr>
            <a:xfrm>
              <a:off x="7108723" y="4832476"/>
              <a:ext cx="880874" cy="874481"/>
              <a:chOff x="7833872" y="4348268"/>
              <a:chExt cx="736869" cy="731520"/>
            </a:xfrm>
          </p:grpSpPr>
          <p:pic>
            <p:nvPicPr>
              <p:cNvPr id="21" name="Picture 2" descr="C:\Users\testuser\AppData\Local\Temp\VMwareDnD\933ccdc8\ICON_Gear_Flat_Q109_.png"/>
              <p:cNvPicPr>
                <a:picLocks noChangeAspect="1" noChangeArrowheads="1"/>
              </p:cNvPicPr>
              <p:nvPr/>
            </p:nvPicPr>
            <p:blipFill>
              <a:blip r:embed="rId5" cstate="email">
                <a:duotone>
                  <a:prstClr val="black"/>
                  <a:schemeClr val="accent4">
                    <a:tint val="45000"/>
                    <a:satMod val="400000"/>
                  </a:schemeClr>
                </a:duotone>
              </a:blip>
              <a:srcRect/>
              <a:stretch>
                <a:fillRect/>
              </a:stretch>
            </p:blipFill>
            <p:spPr bwMode="auto">
              <a:xfrm>
                <a:off x="7833872" y="4348268"/>
                <a:ext cx="736869" cy="731520"/>
              </a:xfrm>
              <a:prstGeom prst="rect">
                <a:avLst/>
              </a:prstGeom>
              <a:noFill/>
              <a:ln w="9525">
                <a:noFill/>
                <a:miter lim="800000"/>
                <a:headEnd/>
                <a:tailEnd/>
              </a:ln>
            </p:spPr>
          </p:pic>
          <p:pic>
            <p:nvPicPr>
              <p:cNvPr id="22" name="Picture 25" descr="ICON_Script_Q308"/>
              <p:cNvPicPr>
                <a:picLocks noChangeAspect="1" noChangeArrowheads="1"/>
              </p:cNvPicPr>
              <p:nvPr/>
            </p:nvPicPr>
            <p:blipFill>
              <a:blip r:embed="rId6" cstate="email">
                <a:lum/>
              </a:blip>
              <a:srcRect/>
              <a:stretch>
                <a:fillRect/>
              </a:stretch>
            </p:blipFill>
            <p:spPr bwMode="auto">
              <a:xfrm>
                <a:off x="7973706" y="4450253"/>
                <a:ext cx="457200" cy="513908"/>
              </a:xfrm>
              <a:prstGeom prst="rect">
                <a:avLst/>
              </a:prstGeom>
              <a:noFill/>
              <a:ln w="9525">
                <a:noFill/>
                <a:miter lim="800000"/>
                <a:headEnd/>
                <a:tailEnd/>
              </a:ln>
            </p:spPr>
          </p:pic>
        </p:grpSp>
      </p:grpSp>
      <p:grpSp>
        <p:nvGrpSpPr>
          <p:cNvPr id="23" name="Group 69"/>
          <p:cNvGrpSpPr/>
          <p:nvPr/>
        </p:nvGrpSpPr>
        <p:grpSpPr>
          <a:xfrm>
            <a:off x="3143251" y="900112"/>
            <a:ext cx="2386013" cy="1395835"/>
            <a:chOff x="3143251" y="900112"/>
            <a:chExt cx="2386013" cy="1395835"/>
          </a:xfrm>
        </p:grpSpPr>
        <p:sp>
          <p:nvSpPr>
            <p:cNvPr id="24" name="Rounded Rectangle 23"/>
            <p:cNvSpPr/>
            <p:nvPr/>
          </p:nvSpPr>
          <p:spPr bwMode="auto">
            <a:xfrm>
              <a:off x="3143251" y="90011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5" name="TextBox 24"/>
            <p:cNvSpPr txBox="1"/>
            <p:nvPr/>
          </p:nvSpPr>
          <p:spPr>
            <a:xfrm>
              <a:off x="3250805" y="1926615"/>
              <a:ext cx="2215095" cy="369332"/>
            </a:xfrm>
            <a:prstGeom prst="rect">
              <a:avLst/>
            </a:prstGeom>
            <a:noFill/>
          </p:spPr>
          <p:txBody>
            <a:bodyPr wrap="none" rtlCol="0">
              <a:spAutoFit/>
            </a:bodyPr>
            <a:lstStyle/>
            <a:p>
              <a:r>
                <a:rPr lang="en-US" sz="1800" b="1" dirty="0" smtClean="0">
                  <a:solidFill>
                    <a:schemeClr val="tx1"/>
                  </a:solidFill>
                  <a:latin typeface="+mn-lt"/>
                  <a:ea typeface="+mn-ea"/>
                </a:rPr>
                <a:t>Elastic App Server</a:t>
              </a:r>
            </a:p>
          </p:txBody>
        </p:sp>
        <p:pic>
          <p:nvPicPr>
            <p:cNvPr id="26" name="Picture 24" descr="ICON_OSWindows_Q308"/>
            <p:cNvPicPr>
              <a:picLocks noChangeAspect="1" noChangeArrowheads="1"/>
            </p:cNvPicPr>
            <p:nvPr/>
          </p:nvPicPr>
          <p:blipFill>
            <a:blip r:embed="rId7" cstate="email">
              <a:grayscl/>
            </a:blip>
            <a:srcRect/>
            <a:stretch>
              <a:fillRect/>
            </a:stretch>
          </p:blipFill>
          <p:spPr bwMode="auto">
            <a:xfrm rot="1204461">
              <a:off x="3907896" y="909768"/>
              <a:ext cx="921121" cy="1020119"/>
            </a:xfrm>
            <a:prstGeom prst="rect">
              <a:avLst/>
            </a:prstGeom>
            <a:noFill/>
            <a:ln w="9525">
              <a:noFill/>
              <a:miter lim="800000"/>
              <a:headEnd/>
              <a:tailEnd/>
            </a:ln>
          </p:spPr>
        </p:pic>
      </p:grpSp>
      <p:grpSp>
        <p:nvGrpSpPr>
          <p:cNvPr id="27" name="Group 70"/>
          <p:cNvGrpSpPr/>
          <p:nvPr/>
        </p:nvGrpSpPr>
        <p:grpSpPr>
          <a:xfrm>
            <a:off x="2868389" y="2838462"/>
            <a:ext cx="2941832" cy="1395835"/>
            <a:chOff x="2868389" y="2838462"/>
            <a:chExt cx="2941832" cy="1395835"/>
          </a:xfrm>
        </p:grpSpPr>
        <p:sp>
          <p:nvSpPr>
            <p:cNvPr id="28" name="Rounded Rectangle 27"/>
            <p:cNvSpPr/>
            <p:nvPr/>
          </p:nvSpPr>
          <p:spPr bwMode="auto">
            <a:xfrm>
              <a:off x="3124201" y="283846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9" name="TextBox 28"/>
            <p:cNvSpPr txBox="1"/>
            <p:nvPr/>
          </p:nvSpPr>
          <p:spPr>
            <a:xfrm>
              <a:off x="2868389" y="3864965"/>
              <a:ext cx="2941832" cy="369332"/>
            </a:xfrm>
            <a:prstGeom prst="rect">
              <a:avLst/>
            </a:prstGeom>
            <a:noFill/>
          </p:spPr>
          <p:txBody>
            <a:bodyPr wrap="none" rtlCol="0">
              <a:spAutoFit/>
            </a:bodyPr>
            <a:lstStyle/>
            <a:p>
              <a:r>
                <a:rPr lang="en-US" sz="1800" b="1" dirty="0" smtClean="0">
                  <a:solidFill>
                    <a:schemeClr val="tx1"/>
                  </a:solidFill>
                  <a:latin typeface="+mn-lt"/>
                  <a:ea typeface="+mn-ea"/>
                </a:rPr>
                <a:t>Global Data Management</a:t>
              </a:r>
            </a:p>
          </p:txBody>
        </p:sp>
        <p:pic>
          <p:nvPicPr>
            <p:cNvPr id="30" name="Picture 84" descr="data-warehouse"/>
            <p:cNvPicPr>
              <a:picLocks noChangeAspect="1" noChangeArrowheads="1"/>
            </p:cNvPicPr>
            <p:nvPr/>
          </p:nvPicPr>
          <p:blipFill>
            <a:blip r:embed="rId8" cstate="email">
              <a:clrChange>
                <a:clrFrom>
                  <a:srgbClr val="FFFFFF"/>
                </a:clrFrom>
                <a:clrTo>
                  <a:srgbClr val="FFFFFF">
                    <a:alpha val="0"/>
                  </a:srgbClr>
                </a:clrTo>
              </a:clrChange>
            </a:blip>
            <a:srcRect/>
            <a:stretch>
              <a:fillRect/>
            </a:stretch>
          </p:blipFill>
          <p:spPr bwMode="auto">
            <a:xfrm>
              <a:off x="3784987" y="2885384"/>
              <a:ext cx="1006871" cy="1020119"/>
            </a:xfrm>
            <a:prstGeom prst="rect">
              <a:avLst/>
            </a:prstGeom>
            <a:noFill/>
          </p:spPr>
        </p:pic>
      </p:grpSp>
      <p:grpSp>
        <p:nvGrpSpPr>
          <p:cNvPr id="31" name="Group 76"/>
          <p:cNvGrpSpPr/>
          <p:nvPr/>
        </p:nvGrpSpPr>
        <p:grpSpPr>
          <a:xfrm>
            <a:off x="3138489" y="4738270"/>
            <a:ext cx="2386013" cy="1395835"/>
            <a:chOff x="3138489" y="4738270"/>
            <a:chExt cx="2386013" cy="1395835"/>
          </a:xfrm>
        </p:grpSpPr>
        <p:sp>
          <p:nvSpPr>
            <p:cNvPr id="32" name="Rounded Rectangle 31"/>
            <p:cNvSpPr/>
            <p:nvPr/>
          </p:nvSpPr>
          <p:spPr bwMode="auto">
            <a:xfrm>
              <a:off x="3138489" y="4738270"/>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3" name="TextBox 32"/>
            <p:cNvSpPr txBox="1"/>
            <p:nvPr/>
          </p:nvSpPr>
          <p:spPr>
            <a:xfrm>
              <a:off x="3305871" y="5764773"/>
              <a:ext cx="2095445" cy="369332"/>
            </a:xfrm>
            <a:prstGeom prst="rect">
              <a:avLst/>
            </a:prstGeom>
            <a:noFill/>
          </p:spPr>
          <p:txBody>
            <a:bodyPr wrap="none" rtlCol="0">
              <a:spAutoFit/>
            </a:bodyPr>
            <a:lstStyle/>
            <a:p>
              <a:r>
                <a:rPr lang="en-US" sz="1800" b="1" dirty="0" smtClean="0">
                  <a:solidFill>
                    <a:schemeClr val="tx1"/>
                  </a:solidFill>
                  <a:latin typeface="+mn-lt"/>
                  <a:ea typeface="+mn-ea"/>
                </a:rPr>
                <a:t>Cloud Messaging</a:t>
              </a:r>
            </a:p>
          </p:txBody>
        </p:sp>
        <p:pic>
          <p:nvPicPr>
            <p:cNvPr id="34" name="Picture 27" descr="ICON_Cloud_Q308"/>
            <p:cNvPicPr>
              <a:picLocks noChangeAspect="1" noChangeArrowheads="1"/>
            </p:cNvPicPr>
            <p:nvPr/>
          </p:nvPicPr>
          <p:blipFill>
            <a:blip r:embed="rId9" cstate="email"/>
            <a:srcRect/>
            <a:stretch>
              <a:fillRect/>
            </a:stretch>
          </p:blipFill>
          <p:spPr bwMode="auto">
            <a:xfrm>
              <a:off x="3649138" y="4793225"/>
              <a:ext cx="1451500" cy="960366"/>
            </a:xfrm>
            <a:prstGeom prst="rect">
              <a:avLst/>
            </a:prstGeom>
            <a:noFill/>
            <a:ln w="9525">
              <a:noFill/>
              <a:miter lim="800000"/>
              <a:headEnd/>
              <a:tailEnd/>
            </a:ln>
          </p:spPr>
        </p:pic>
        <p:sp>
          <p:nvSpPr>
            <p:cNvPr id="35" name="Rectangle 34"/>
            <p:cNvSpPr/>
            <p:nvPr/>
          </p:nvSpPr>
          <p:spPr bwMode="auto">
            <a:xfrm>
              <a:off x="3914775" y="4972050"/>
              <a:ext cx="957263" cy="700088"/>
            </a:xfrm>
            <a:prstGeom prst="rect">
              <a:avLst/>
            </a:prstGeom>
            <a:blipFill>
              <a:blip r:embed="rId10" cstate="email"/>
              <a:stretch>
                <a:fillRect/>
              </a:stretch>
            </a:blipFill>
            <a:ln w="1270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36" name="Oval 35"/>
          <p:cNvSpPr/>
          <p:nvPr/>
        </p:nvSpPr>
        <p:spPr bwMode="auto">
          <a:xfrm>
            <a:off x="6304549" y="818149"/>
            <a:ext cx="2490537" cy="1672389"/>
          </a:xfrm>
          <a:prstGeom prst="ellipse">
            <a:avLst/>
          </a:prstGeom>
          <a:noFill/>
          <a:ln w="127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smtClean="0">
                <a:solidFill>
                  <a:schemeClr val="tx2">
                    <a:lumMod val="75000"/>
                  </a:schemeClr>
                </a:solidFill>
              </a:rPr>
              <a:t>Is a New Style of Infrastructure Needed?</a:t>
            </a:r>
            <a:endParaRPr lang="en-US" sz="2200" u="sng" dirty="0">
              <a:solidFill>
                <a:schemeClr val="tx2">
                  <a:lumMod val="75000"/>
                </a:schemeClr>
              </a:solidFill>
            </a:endParaRPr>
          </a:p>
        </p:txBody>
      </p:sp>
      <p:grpSp>
        <p:nvGrpSpPr>
          <p:cNvPr id="38" name="Group 75"/>
          <p:cNvGrpSpPr/>
          <p:nvPr/>
        </p:nvGrpSpPr>
        <p:grpSpPr>
          <a:xfrm>
            <a:off x="98161" y="2753785"/>
            <a:ext cx="2843471" cy="2385511"/>
            <a:chOff x="2884223" y="2517564"/>
            <a:chExt cx="2843471" cy="2385511"/>
          </a:xfrm>
        </p:grpSpPr>
        <p:pic>
          <p:nvPicPr>
            <p:cNvPr id="39" name="Picture 4"/>
            <p:cNvPicPr>
              <a:picLocks noChangeAspect="1" noChangeArrowheads="1"/>
            </p:cNvPicPr>
            <p:nvPr/>
          </p:nvPicPr>
          <p:blipFill>
            <a:blip r:embed="rId2" cstate="email"/>
            <a:srcRect/>
            <a:stretch>
              <a:fillRect/>
            </a:stretch>
          </p:blipFill>
          <p:spPr bwMode="auto">
            <a:xfrm>
              <a:off x="3200401" y="2517564"/>
              <a:ext cx="2168529" cy="1724231"/>
            </a:xfrm>
            <a:prstGeom prst="rect">
              <a:avLst/>
            </a:prstGeom>
            <a:noFill/>
            <a:ln w="12700">
              <a:noFill/>
              <a:miter lim="800000"/>
              <a:headEnd/>
              <a:tailEnd/>
            </a:ln>
          </p:spPr>
        </p:pic>
        <p:sp>
          <p:nvSpPr>
            <p:cNvPr id="40" name="TextBox 39"/>
            <p:cNvSpPr txBox="1"/>
            <p:nvPr/>
          </p:nvSpPr>
          <p:spPr>
            <a:xfrm>
              <a:off x="2884223" y="4145945"/>
              <a:ext cx="2843471" cy="757130"/>
            </a:xfrm>
            <a:prstGeom prst="rect">
              <a:avLst/>
            </a:prstGeom>
            <a:noFill/>
          </p:spPr>
          <p:txBody>
            <a:bodyPr wrap="none" rtlCol="0">
              <a:spAutoFit/>
            </a:bodyPr>
            <a:lstStyle/>
            <a:p>
              <a:r>
                <a:rPr lang="en-US" sz="1800" b="1" dirty="0" smtClean="0">
                  <a:solidFill>
                    <a:schemeClr val="tx1"/>
                  </a:solidFill>
                  <a:latin typeface="+mn-lt"/>
                  <a:ea typeface="+mn-ea"/>
                </a:rPr>
                <a:t>Developers &amp; Architects</a:t>
              </a:r>
            </a:p>
            <a:p>
              <a:r>
                <a:rPr lang="en-US" sz="1800" b="1" dirty="0" smtClean="0">
                  <a:solidFill>
                    <a:schemeClr val="tx1"/>
                  </a:solidFill>
                </a:rPr>
                <a:t>And… IT Operations</a:t>
              </a:r>
            </a:p>
          </p:txBody>
        </p:sp>
      </p:grpSp>
      <p:grpSp>
        <p:nvGrpSpPr>
          <p:cNvPr id="41" name="Group 46"/>
          <p:cNvGrpSpPr/>
          <p:nvPr/>
        </p:nvGrpSpPr>
        <p:grpSpPr>
          <a:xfrm>
            <a:off x="528639" y="742951"/>
            <a:ext cx="2486024" cy="1600200"/>
            <a:chOff x="528639" y="742951"/>
            <a:chExt cx="2486024" cy="1600200"/>
          </a:xfrm>
        </p:grpSpPr>
        <p:sp>
          <p:nvSpPr>
            <p:cNvPr id="42" name="Cloud Callout 41"/>
            <p:cNvSpPr/>
            <p:nvPr/>
          </p:nvSpPr>
          <p:spPr bwMode="auto">
            <a:xfrm>
              <a:off x="528639" y="742951"/>
              <a:ext cx="2486024" cy="1600200"/>
            </a:xfrm>
            <a:prstGeom prst="cloudCallout">
              <a:avLst>
                <a:gd name="adj1" fmla="val -55802"/>
                <a:gd name="adj2" fmla="val 78096"/>
              </a:avLst>
            </a:prstGeom>
            <a:solidFill>
              <a:schemeClr val="accent3">
                <a:lumMod val="20000"/>
                <a:lumOff val="80000"/>
              </a:schemeClr>
            </a:solidFill>
            <a:ln w="19050">
              <a:noFill/>
              <a:round/>
              <a:headEnd/>
              <a:tailEnd/>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chemeClr val="tx1"/>
                </a:solidFill>
              </a:endParaRPr>
            </a:p>
          </p:txBody>
        </p:sp>
        <p:sp>
          <p:nvSpPr>
            <p:cNvPr id="43" name="TextBox 42"/>
            <p:cNvSpPr txBox="1"/>
            <p:nvPr/>
          </p:nvSpPr>
          <p:spPr>
            <a:xfrm>
              <a:off x="771523" y="1151868"/>
              <a:ext cx="2000251" cy="738664"/>
            </a:xfrm>
            <a:prstGeom prst="rect">
              <a:avLst/>
            </a:prstGeom>
            <a:noFill/>
          </p:spPr>
          <p:txBody>
            <a:bodyPr wrap="square" lIns="0" tIns="0" rIns="0" bIns="0" rtlCol="0">
              <a:spAutoFit/>
            </a:bodyPr>
            <a:lstStyle/>
            <a:p>
              <a:pPr>
                <a:spcAft>
                  <a:spcPts val="0"/>
                </a:spcAft>
              </a:pPr>
              <a:r>
                <a:rPr lang="en-US" sz="1600" b="1" dirty="0" smtClean="0">
                  <a:solidFill>
                    <a:schemeClr val="tx1"/>
                  </a:solidFill>
                  <a:latin typeface="+mn-lt"/>
                  <a:ea typeface="+mn-ea"/>
                </a:rPr>
                <a:t>We need a platform that can </a:t>
              </a:r>
              <a:r>
                <a:rPr lang="en-US" sz="1600" b="1" u="sng" dirty="0" smtClean="0">
                  <a:solidFill>
                    <a:schemeClr val="tx1"/>
                  </a:solidFill>
                  <a:latin typeface="+mn-lt"/>
                  <a:ea typeface="+mn-ea"/>
                </a:rPr>
                <a:t>Run</a:t>
              </a:r>
              <a:r>
                <a:rPr lang="en-US" sz="1600" b="1" dirty="0" smtClean="0">
                  <a:solidFill>
                    <a:schemeClr val="tx1"/>
                  </a:solidFill>
                  <a:latin typeface="+mn-lt"/>
                  <a:ea typeface="+mn-ea"/>
                </a:rPr>
                <a:t> these new apps.</a:t>
              </a:r>
            </a:p>
          </p:txBody>
        </p:sp>
      </p:grpSp>
      <p:grpSp>
        <p:nvGrpSpPr>
          <p:cNvPr id="44" name="Group 79"/>
          <p:cNvGrpSpPr/>
          <p:nvPr/>
        </p:nvGrpSpPr>
        <p:grpSpPr>
          <a:xfrm>
            <a:off x="6103793" y="895344"/>
            <a:ext cx="2929007" cy="1395835"/>
            <a:chOff x="6103793" y="895344"/>
            <a:chExt cx="2929007" cy="1395835"/>
          </a:xfrm>
        </p:grpSpPr>
        <p:sp>
          <p:nvSpPr>
            <p:cNvPr id="45" name="Rounded Rectangle 44"/>
            <p:cNvSpPr/>
            <p:nvPr/>
          </p:nvSpPr>
          <p:spPr bwMode="auto">
            <a:xfrm>
              <a:off x="6353189" y="895344"/>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46" name="TextBox 45"/>
            <p:cNvSpPr txBox="1"/>
            <p:nvPr/>
          </p:nvSpPr>
          <p:spPr>
            <a:xfrm>
              <a:off x="6103793" y="1921847"/>
              <a:ext cx="2929007" cy="369332"/>
            </a:xfrm>
            <a:prstGeom prst="rect">
              <a:avLst/>
            </a:prstGeom>
            <a:noFill/>
          </p:spPr>
          <p:txBody>
            <a:bodyPr wrap="none" rtlCol="0">
              <a:spAutoFit/>
            </a:bodyPr>
            <a:lstStyle/>
            <a:p>
              <a:r>
                <a:rPr lang="en-US" sz="1800" b="1" dirty="0" smtClean="0">
                  <a:solidFill>
                    <a:schemeClr val="tx1"/>
                  </a:solidFill>
                  <a:latin typeface="+mn-lt"/>
                  <a:ea typeface="+mn-ea"/>
                </a:rPr>
                <a:t>Dynamic Load Balancing</a:t>
              </a:r>
            </a:p>
          </p:txBody>
        </p:sp>
        <p:pic>
          <p:nvPicPr>
            <p:cNvPr id="47" name="Picture 2" descr="C:\Users\sconnolly\Pictures\SpringSource\internet.gif"/>
            <p:cNvPicPr>
              <a:picLocks noChangeAspect="1" noChangeArrowheads="1"/>
            </p:cNvPicPr>
            <p:nvPr/>
          </p:nvPicPr>
          <p:blipFill>
            <a:blip r:embed="rId3" cstate="email">
              <a:clrChange>
                <a:clrFrom>
                  <a:srgbClr val="FFFFFF"/>
                </a:clrFrom>
                <a:clrTo>
                  <a:srgbClr val="FFFFFF">
                    <a:alpha val="0"/>
                  </a:srgbClr>
                </a:clrTo>
              </a:clrChange>
            </a:blip>
            <a:srcRect b="23206"/>
            <a:stretch>
              <a:fillRect/>
            </a:stretch>
          </p:blipFill>
          <p:spPr bwMode="auto">
            <a:xfrm>
              <a:off x="6778302" y="937123"/>
              <a:ext cx="1535058" cy="950669"/>
            </a:xfrm>
            <a:prstGeom prst="rect">
              <a:avLst/>
            </a:prstGeom>
            <a:noFill/>
          </p:spPr>
        </p:pic>
      </p:grpSp>
      <p:grpSp>
        <p:nvGrpSpPr>
          <p:cNvPr id="48" name="Group 78"/>
          <p:cNvGrpSpPr/>
          <p:nvPr/>
        </p:nvGrpSpPr>
        <p:grpSpPr>
          <a:xfrm>
            <a:off x="6014210" y="2833694"/>
            <a:ext cx="3070072" cy="1395835"/>
            <a:chOff x="6014210" y="2833694"/>
            <a:chExt cx="3070072" cy="1395835"/>
          </a:xfrm>
        </p:grpSpPr>
        <p:sp>
          <p:nvSpPr>
            <p:cNvPr id="49" name="Rounded Rectangle 48"/>
            <p:cNvSpPr/>
            <p:nvPr/>
          </p:nvSpPr>
          <p:spPr bwMode="auto">
            <a:xfrm>
              <a:off x="6334139" y="2833694"/>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50" name="TextBox 49"/>
            <p:cNvSpPr txBox="1"/>
            <p:nvPr/>
          </p:nvSpPr>
          <p:spPr>
            <a:xfrm>
              <a:off x="6014210" y="3860197"/>
              <a:ext cx="3070072" cy="369332"/>
            </a:xfrm>
            <a:prstGeom prst="rect">
              <a:avLst/>
            </a:prstGeom>
            <a:noFill/>
          </p:spPr>
          <p:txBody>
            <a:bodyPr wrap="none" rtlCol="0">
              <a:spAutoFit/>
            </a:bodyPr>
            <a:lstStyle/>
            <a:p>
              <a:r>
                <a:rPr lang="en-US" sz="1800" b="1" dirty="0" smtClean="0">
                  <a:solidFill>
                    <a:schemeClr val="tx1"/>
                  </a:solidFill>
                  <a:latin typeface="+mn-lt"/>
                  <a:ea typeface="+mn-ea"/>
                </a:rPr>
                <a:t>Performance Management</a:t>
              </a:r>
            </a:p>
          </p:txBody>
        </p:sp>
        <p:pic>
          <p:nvPicPr>
            <p:cNvPr id="51" name="Picture 5" descr="C:\Users\sconnolly\Pictures\SpringSource\heartbeat.gif"/>
            <p:cNvPicPr>
              <a:picLocks noChangeAspect="1" noChangeArrowheads="1"/>
            </p:cNvPicPr>
            <p:nvPr/>
          </p:nvPicPr>
          <p:blipFill>
            <a:blip r:embed="rId4" cstate="email">
              <a:clrChange>
                <a:clrFrom>
                  <a:srgbClr val="FFFFFF"/>
                </a:clrFrom>
                <a:clrTo>
                  <a:srgbClr val="FFFFFF">
                    <a:alpha val="0"/>
                  </a:srgbClr>
                </a:clrTo>
              </a:clrChange>
            </a:blip>
            <a:srcRect b="21764"/>
            <a:stretch>
              <a:fillRect/>
            </a:stretch>
          </p:blipFill>
          <p:spPr bwMode="auto">
            <a:xfrm>
              <a:off x="6740491" y="2925055"/>
              <a:ext cx="1535058" cy="968518"/>
            </a:xfrm>
            <a:prstGeom prst="rect">
              <a:avLst/>
            </a:prstGeom>
            <a:noFill/>
          </p:spPr>
        </p:pic>
      </p:grpSp>
      <p:grpSp>
        <p:nvGrpSpPr>
          <p:cNvPr id="52" name="Group 77"/>
          <p:cNvGrpSpPr/>
          <p:nvPr/>
        </p:nvGrpSpPr>
        <p:grpSpPr>
          <a:xfrm>
            <a:off x="6071267" y="4733502"/>
            <a:ext cx="2984536" cy="1395835"/>
            <a:chOff x="6071267" y="4733502"/>
            <a:chExt cx="2984536" cy="1395835"/>
          </a:xfrm>
        </p:grpSpPr>
        <p:sp>
          <p:nvSpPr>
            <p:cNvPr id="53" name="Rounded Rectangle 52"/>
            <p:cNvSpPr/>
            <p:nvPr/>
          </p:nvSpPr>
          <p:spPr bwMode="auto">
            <a:xfrm>
              <a:off x="6348427" y="473350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54" name="TextBox 53"/>
            <p:cNvSpPr txBox="1"/>
            <p:nvPr/>
          </p:nvSpPr>
          <p:spPr>
            <a:xfrm>
              <a:off x="6071267" y="5760005"/>
              <a:ext cx="2984536" cy="369332"/>
            </a:xfrm>
            <a:prstGeom prst="rect">
              <a:avLst/>
            </a:prstGeom>
            <a:noFill/>
          </p:spPr>
          <p:txBody>
            <a:bodyPr wrap="none" rtlCol="0">
              <a:spAutoFit/>
            </a:bodyPr>
            <a:lstStyle/>
            <a:p>
              <a:r>
                <a:rPr lang="en-US" sz="1800" b="1" dirty="0" smtClean="0">
                  <a:solidFill>
                    <a:schemeClr val="tx1"/>
                  </a:solidFill>
                  <a:latin typeface="+mn-lt"/>
                  <a:ea typeface="+mn-ea"/>
                </a:rPr>
                <a:t>Policy Driven Automation</a:t>
              </a:r>
            </a:p>
          </p:txBody>
        </p:sp>
        <p:grpSp>
          <p:nvGrpSpPr>
            <p:cNvPr id="55" name="Group 65"/>
            <p:cNvGrpSpPr>
              <a:grpSpLocks noChangeAspect="1"/>
            </p:cNvGrpSpPr>
            <p:nvPr/>
          </p:nvGrpSpPr>
          <p:grpSpPr>
            <a:xfrm>
              <a:off x="7108723" y="4832476"/>
              <a:ext cx="880874" cy="874481"/>
              <a:chOff x="7833872" y="4348268"/>
              <a:chExt cx="736869" cy="731520"/>
            </a:xfrm>
          </p:grpSpPr>
          <p:pic>
            <p:nvPicPr>
              <p:cNvPr id="56" name="Picture 2" descr="C:\Users\testuser\AppData\Local\Temp\VMwareDnD\933ccdc8\ICON_Gear_Flat_Q109_.png"/>
              <p:cNvPicPr>
                <a:picLocks noChangeAspect="1" noChangeArrowheads="1"/>
              </p:cNvPicPr>
              <p:nvPr/>
            </p:nvPicPr>
            <p:blipFill>
              <a:blip r:embed="rId5" cstate="email">
                <a:duotone>
                  <a:prstClr val="black"/>
                  <a:schemeClr val="accent4">
                    <a:tint val="45000"/>
                    <a:satMod val="400000"/>
                  </a:schemeClr>
                </a:duotone>
              </a:blip>
              <a:srcRect/>
              <a:stretch>
                <a:fillRect/>
              </a:stretch>
            </p:blipFill>
            <p:spPr bwMode="auto">
              <a:xfrm>
                <a:off x="7833872" y="4348268"/>
                <a:ext cx="736869" cy="731520"/>
              </a:xfrm>
              <a:prstGeom prst="rect">
                <a:avLst/>
              </a:prstGeom>
              <a:noFill/>
              <a:ln w="9525">
                <a:noFill/>
                <a:miter lim="800000"/>
                <a:headEnd/>
                <a:tailEnd/>
              </a:ln>
            </p:spPr>
          </p:pic>
          <p:pic>
            <p:nvPicPr>
              <p:cNvPr id="57" name="Picture 25" descr="ICON_Script_Q308"/>
              <p:cNvPicPr>
                <a:picLocks noChangeAspect="1" noChangeArrowheads="1"/>
              </p:cNvPicPr>
              <p:nvPr/>
            </p:nvPicPr>
            <p:blipFill>
              <a:blip r:embed="rId6" cstate="email">
                <a:lum/>
              </a:blip>
              <a:srcRect/>
              <a:stretch>
                <a:fillRect/>
              </a:stretch>
            </p:blipFill>
            <p:spPr bwMode="auto">
              <a:xfrm>
                <a:off x="7973706" y="4450253"/>
                <a:ext cx="457200" cy="513908"/>
              </a:xfrm>
              <a:prstGeom prst="rect">
                <a:avLst/>
              </a:prstGeom>
              <a:noFill/>
              <a:ln w="9525">
                <a:noFill/>
                <a:miter lim="800000"/>
                <a:headEnd/>
                <a:tailEnd/>
              </a:ln>
            </p:spPr>
          </p:pic>
        </p:grpSp>
      </p:grpSp>
      <p:grpSp>
        <p:nvGrpSpPr>
          <p:cNvPr id="58" name="Group 69"/>
          <p:cNvGrpSpPr/>
          <p:nvPr/>
        </p:nvGrpSpPr>
        <p:grpSpPr>
          <a:xfrm>
            <a:off x="3143251" y="900112"/>
            <a:ext cx="2386013" cy="1395835"/>
            <a:chOff x="3143251" y="900112"/>
            <a:chExt cx="2386013" cy="1395835"/>
          </a:xfrm>
        </p:grpSpPr>
        <p:sp>
          <p:nvSpPr>
            <p:cNvPr id="59" name="Rounded Rectangle 58"/>
            <p:cNvSpPr/>
            <p:nvPr/>
          </p:nvSpPr>
          <p:spPr bwMode="auto">
            <a:xfrm>
              <a:off x="3143251" y="90011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0" name="TextBox 59"/>
            <p:cNvSpPr txBox="1"/>
            <p:nvPr/>
          </p:nvSpPr>
          <p:spPr>
            <a:xfrm>
              <a:off x="3250805" y="1926615"/>
              <a:ext cx="2215095" cy="369332"/>
            </a:xfrm>
            <a:prstGeom prst="rect">
              <a:avLst/>
            </a:prstGeom>
            <a:noFill/>
          </p:spPr>
          <p:txBody>
            <a:bodyPr wrap="none" rtlCol="0">
              <a:spAutoFit/>
            </a:bodyPr>
            <a:lstStyle/>
            <a:p>
              <a:r>
                <a:rPr lang="en-US" sz="1800" b="1" dirty="0" smtClean="0">
                  <a:solidFill>
                    <a:schemeClr val="tx1"/>
                  </a:solidFill>
                  <a:latin typeface="+mn-lt"/>
                  <a:ea typeface="+mn-ea"/>
                </a:rPr>
                <a:t>Elastic App Server</a:t>
              </a:r>
            </a:p>
          </p:txBody>
        </p:sp>
        <p:pic>
          <p:nvPicPr>
            <p:cNvPr id="61" name="Picture 24" descr="ICON_OSWindows_Q308"/>
            <p:cNvPicPr>
              <a:picLocks noChangeAspect="1" noChangeArrowheads="1"/>
            </p:cNvPicPr>
            <p:nvPr/>
          </p:nvPicPr>
          <p:blipFill>
            <a:blip r:embed="rId7" cstate="email">
              <a:grayscl/>
            </a:blip>
            <a:srcRect/>
            <a:stretch>
              <a:fillRect/>
            </a:stretch>
          </p:blipFill>
          <p:spPr bwMode="auto">
            <a:xfrm rot="1204461">
              <a:off x="3907896" y="909768"/>
              <a:ext cx="921121" cy="1020119"/>
            </a:xfrm>
            <a:prstGeom prst="rect">
              <a:avLst/>
            </a:prstGeom>
            <a:noFill/>
            <a:ln w="9525">
              <a:noFill/>
              <a:miter lim="800000"/>
              <a:headEnd/>
              <a:tailEnd/>
            </a:ln>
          </p:spPr>
        </p:pic>
      </p:grpSp>
      <p:grpSp>
        <p:nvGrpSpPr>
          <p:cNvPr id="62" name="Group 70"/>
          <p:cNvGrpSpPr/>
          <p:nvPr/>
        </p:nvGrpSpPr>
        <p:grpSpPr>
          <a:xfrm>
            <a:off x="2868389" y="2838462"/>
            <a:ext cx="2941832" cy="1395835"/>
            <a:chOff x="2868389" y="2838462"/>
            <a:chExt cx="2941832" cy="1395835"/>
          </a:xfrm>
        </p:grpSpPr>
        <p:sp>
          <p:nvSpPr>
            <p:cNvPr id="63" name="Rounded Rectangle 62"/>
            <p:cNvSpPr/>
            <p:nvPr/>
          </p:nvSpPr>
          <p:spPr bwMode="auto">
            <a:xfrm>
              <a:off x="3124201" y="283846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4" name="TextBox 63"/>
            <p:cNvSpPr txBox="1"/>
            <p:nvPr/>
          </p:nvSpPr>
          <p:spPr>
            <a:xfrm>
              <a:off x="2868389" y="3864965"/>
              <a:ext cx="2941832" cy="369332"/>
            </a:xfrm>
            <a:prstGeom prst="rect">
              <a:avLst/>
            </a:prstGeom>
            <a:noFill/>
          </p:spPr>
          <p:txBody>
            <a:bodyPr wrap="none" rtlCol="0">
              <a:spAutoFit/>
            </a:bodyPr>
            <a:lstStyle/>
            <a:p>
              <a:r>
                <a:rPr lang="en-US" sz="1800" b="1" dirty="0" smtClean="0">
                  <a:solidFill>
                    <a:schemeClr val="tx1"/>
                  </a:solidFill>
                  <a:latin typeface="+mn-lt"/>
                  <a:ea typeface="+mn-ea"/>
                </a:rPr>
                <a:t>Global Data Management</a:t>
              </a:r>
            </a:p>
          </p:txBody>
        </p:sp>
        <p:pic>
          <p:nvPicPr>
            <p:cNvPr id="65" name="Picture 84" descr="data-warehouse"/>
            <p:cNvPicPr>
              <a:picLocks noChangeAspect="1" noChangeArrowheads="1"/>
            </p:cNvPicPr>
            <p:nvPr/>
          </p:nvPicPr>
          <p:blipFill>
            <a:blip r:embed="rId8" cstate="email">
              <a:clrChange>
                <a:clrFrom>
                  <a:srgbClr val="FFFFFF"/>
                </a:clrFrom>
                <a:clrTo>
                  <a:srgbClr val="FFFFFF">
                    <a:alpha val="0"/>
                  </a:srgbClr>
                </a:clrTo>
              </a:clrChange>
            </a:blip>
            <a:srcRect/>
            <a:stretch>
              <a:fillRect/>
            </a:stretch>
          </p:blipFill>
          <p:spPr bwMode="auto">
            <a:xfrm>
              <a:off x="3784987" y="2885384"/>
              <a:ext cx="1006871" cy="1020119"/>
            </a:xfrm>
            <a:prstGeom prst="rect">
              <a:avLst/>
            </a:prstGeom>
            <a:noFill/>
          </p:spPr>
        </p:pic>
      </p:grpSp>
      <p:grpSp>
        <p:nvGrpSpPr>
          <p:cNvPr id="66" name="Group 76"/>
          <p:cNvGrpSpPr/>
          <p:nvPr/>
        </p:nvGrpSpPr>
        <p:grpSpPr>
          <a:xfrm>
            <a:off x="3138489" y="4738270"/>
            <a:ext cx="2386013" cy="1395835"/>
            <a:chOff x="3138489" y="4738270"/>
            <a:chExt cx="2386013" cy="1395835"/>
          </a:xfrm>
        </p:grpSpPr>
        <p:sp>
          <p:nvSpPr>
            <p:cNvPr id="67" name="Rounded Rectangle 66"/>
            <p:cNvSpPr/>
            <p:nvPr/>
          </p:nvSpPr>
          <p:spPr bwMode="auto">
            <a:xfrm>
              <a:off x="3138489" y="4738270"/>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8" name="TextBox 67"/>
            <p:cNvSpPr txBox="1"/>
            <p:nvPr/>
          </p:nvSpPr>
          <p:spPr>
            <a:xfrm>
              <a:off x="3305871" y="5764773"/>
              <a:ext cx="2095445" cy="369332"/>
            </a:xfrm>
            <a:prstGeom prst="rect">
              <a:avLst/>
            </a:prstGeom>
            <a:noFill/>
          </p:spPr>
          <p:txBody>
            <a:bodyPr wrap="none" rtlCol="0">
              <a:spAutoFit/>
            </a:bodyPr>
            <a:lstStyle/>
            <a:p>
              <a:r>
                <a:rPr lang="en-US" sz="1800" b="1" dirty="0" smtClean="0">
                  <a:solidFill>
                    <a:schemeClr val="tx1"/>
                  </a:solidFill>
                  <a:latin typeface="+mn-lt"/>
                  <a:ea typeface="+mn-ea"/>
                </a:rPr>
                <a:t>Cloud Messaging</a:t>
              </a:r>
            </a:p>
          </p:txBody>
        </p:sp>
        <p:pic>
          <p:nvPicPr>
            <p:cNvPr id="69" name="Picture 27" descr="ICON_Cloud_Q308"/>
            <p:cNvPicPr>
              <a:picLocks noChangeAspect="1" noChangeArrowheads="1"/>
            </p:cNvPicPr>
            <p:nvPr/>
          </p:nvPicPr>
          <p:blipFill>
            <a:blip r:embed="rId9" cstate="email"/>
            <a:srcRect/>
            <a:stretch>
              <a:fillRect/>
            </a:stretch>
          </p:blipFill>
          <p:spPr bwMode="auto">
            <a:xfrm>
              <a:off x="3649138" y="4793225"/>
              <a:ext cx="1451500" cy="960366"/>
            </a:xfrm>
            <a:prstGeom prst="rect">
              <a:avLst/>
            </a:prstGeom>
            <a:noFill/>
            <a:ln w="9525">
              <a:noFill/>
              <a:miter lim="800000"/>
              <a:headEnd/>
              <a:tailEnd/>
            </a:ln>
          </p:spPr>
        </p:pic>
        <p:sp>
          <p:nvSpPr>
            <p:cNvPr id="70" name="Rectangle 69"/>
            <p:cNvSpPr/>
            <p:nvPr/>
          </p:nvSpPr>
          <p:spPr bwMode="auto">
            <a:xfrm>
              <a:off x="3914775" y="4972050"/>
              <a:ext cx="957263" cy="700088"/>
            </a:xfrm>
            <a:prstGeom prst="rect">
              <a:avLst/>
            </a:prstGeom>
            <a:blipFill>
              <a:blip r:embed="rId10" cstate="email"/>
              <a:stretch>
                <a:fillRect/>
              </a:stretch>
            </a:blipFill>
            <a:ln w="1270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71" name="Oval 70"/>
          <p:cNvSpPr/>
          <p:nvPr/>
        </p:nvSpPr>
        <p:spPr bwMode="auto">
          <a:xfrm>
            <a:off x="6232359" y="2779296"/>
            <a:ext cx="2490537" cy="1672389"/>
          </a:xfrm>
          <a:prstGeom prst="ellipse">
            <a:avLst/>
          </a:prstGeom>
          <a:noFill/>
          <a:ln w="127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extLst>
      <p:ext uri="{BB962C8B-B14F-4D97-AF65-F5344CB8AC3E}">
        <p14:creationId xmlns:p14="http://schemas.microsoft.com/office/powerpoint/2010/main" val="374724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unched Tape 5"/>
          <p:cNvSpPr/>
          <p:nvPr/>
        </p:nvSpPr>
        <p:spPr bwMode="auto">
          <a:xfrm>
            <a:off x="4896953" y="2055511"/>
            <a:ext cx="476092" cy="211597"/>
          </a:xfrm>
          <a:prstGeom prst="flowChartPunchedTape">
            <a:avLst/>
          </a:prstGeom>
          <a:solidFill>
            <a:schemeClr val="bg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7"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b="1" dirty="0">
                <a:solidFill>
                  <a:srgbClr val="003D79"/>
                </a:solidFill>
              </a:rPr>
              <a:t>Transitioning from the Old to the New</a:t>
            </a:r>
          </a:p>
        </p:txBody>
      </p:sp>
      <p:pic>
        <p:nvPicPr>
          <p:cNvPr id="8"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1387187" y="1242973"/>
            <a:ext cx="723113" cy="723113"/>
          </a:xfrm>
          <a:prstGeom prst="rect">
            <a:avLst/>
          </a:prstGeom>
          <a:noFill/>
        </p:spPr>
      </p:pic>
      <p:pic>
        <p:nvPicPr>
          <p:cNvPr id="9"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1947666" y="1242973"/>
            <a:ext cx="723113" cy="723113"/>
          </a:xfrm>
          <a:prstGeom prst="rect">
            <a:avLst/>
          </a:prstGeom>
          <a:noFill/>
        </p:spPr>
      </p:pic>
      <p:pic>
        <p:nvPicPr>
          <p:cNvPr id="10"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1713398" y="2167449"/>
            <a:ext cx="723113" cy="723113"/>
          </a:xfrm>
          <a:prstGeom prst="rect">
            <a:avLst/>
          </a:prstGeom>
          <a:noFill/>
        </p:spPr>
      </p:pic>
      <p:pic>
        <p:nvPicPr>
          <p:cNvPr id="11"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1140324" y="2167449"/>
            <a:ext cx="723113" cy="723113"/>
          </a:xfrm>
          <a:prstGeom prst="rect">
            <a:avLst/>
          </a:prstGeom>
          <a:noFill/>
        </p:spPr>
      </p:pic>
      <p:pic>
        <p:nvPicPr>
          <p:cNvPr id="12"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2282694" y="2167449"/>
            <a:ext cx="723113" cy="723113"/>
          </a:xfrm>
          <a:prstGeom prst="rect">
            <a:avLst/>
          </a:prstGeom>
          <a:noFill/>
        </p:spPr>
      </p:pic>
      <p:pic>
        <p:nvPicPr>
          <p:cNvPr id="13"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1252420" y="3139786"/>
            <a:ext cx="723113" cy="723113"/>
          </a:xfrm>
          <a:prstGeom prst="rect">
            <a:avLst/>
          </a:prstGeom>
          <a:noFill/>
        </p:spPr>
      </p:pic>
      <p:pic>
        <p:nvPicPr>
          <p:cNvPr id="14"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724688" y="3139786"/>
            <a:ext cx="723113" cy="723113"/>
          </a:xfrm>
          <a:prstGeom prst="rect">
            <a:avLst/>
          </a:prstGeom>
          <a:noFill/>
        </p:spPr>
      </p:pic>
      <p:pic>
        <p:nvPicPr>
          <p:cNvPr id="15"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2771382" y="3139786"/>
            <a:ext cx="723113" cy="723113"/>
          </a:xfrm>
          <a:prstGeom prst="rect">
            <a:avLst/>
          </a:prstGeom>
          <a:noFill/>
        </p:spPr>
      </p:pic>
      <p:pic>
        <p:nvPicPr>
          <p:cNvPr id="16"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2243650" y="3139786"/>
            <a:ext cx="723113" cy="723113"/>
          </a:xfrm>
          <a:prstGeom prst="rect">
            <a:avLst/>
          </a:prstGeom>
          <a:noFill/>
        </p:spPr>
      </p:pic>
      <p:pic>
        <p:nvPicPr>
          <p:cNvPr id="17"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1985451" y="4137314"/>
            <a:ext cx="723113" cy="723113"/>
          </a:xfrm>
          <a:prstGeom prst="rect">
            <a:avLst/>
          </a:prstGeom>
          <a:noFill/>
        </p:spPr>
      </p:pic>
      <p:pic>
        <p:nvPicPr>
          <p:cNvPr id="18"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1412377" y="4137314"/>
            <a:ext cx="723113" cy="723113"/>
          </a:xfrm>
          <a:prstGeom prst="rect">
            <a:avLst/>
          </a:prstGeom>
          <a:noFill/>
        </p:spPr>
      </p:pic>
      <p:sp>
        <p:nvSpPr>
          <p:cNvPr id="19" name="TextBox 18"/>
          <p:cNvSpPr txBox="1"/>
          <p:nvPr/>
        </p:nvSpPr>
        <p:spPr>
          <a:xfrm>
            <a:off x="1110885" y="755702"/>
            <a:ext cx="1672381" cy="400110"/>
          </a:xfrm>
          <a:prstGeom prst="rect">
            <a:avLst/>
          </a:prstGeom>
          <a:noFill/>
        </p:spPr>
        <p:txBody>
          <a:bodyPr wrap="none" rtlCol="0">
            <a:spAutoFit/>
          </a:bodyPr>
          <a:lstStyle/>
          <a:p>
            <a:pPr algn="l"/>
            <a:r>
              <a:rPr lang="en-US" sz="2000" dirty="0" smtClean="0">
                <a:solidFill>
                  <a:srgbClr val="333333"/>
                </a:solidFill>
                <a:latin typeface="+mn-lt"/>
                <a:ea typeface="+mn-ea"/>
              </a:rPr>
              <a:t>Traditional IT</a:t>
            </a:r>
          </a:p>
        </p:txBody>
      </p:sp>
      <p:sp>
        <p:nvSpPr>
          <p:cNvPr id="20" name="Rounded Rectangle 19"/>
          <p:cNvSpPr/>
          <p:nvPr/>
        </p:nvSpPr>
        <p:spPr bwMode="auto">
          <a:xfrm>
            <a:off x="6007835" y="1889256"/>
            <a:ext cx="2448476" cy="2410691"/>
          </a:xfrm>
          <a:prstGeom prst="roundRect">
            <a:avLst/>
          </a:prstGeom>
          <a:solidFill>
            <a:schemeClr val="accent2"/>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pic>
        <p:nvPicPr>
          <p:cNvPr id="21"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6105289" y="2108882"/>
            <a:ext cx="723113" cy="723113"/>
          </a:xfrm>
          <a:prstGeom prst="rect">
            <a:avLst/>
          </a:prstGeom>
          <a:noFill/>
        </p:spPr>
      </p:pic>
      <p:pic>
        <p:nvPicPr>
          <p:cNvPr id="22"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7699821" y="2958418"/>
            <a:ext cx="723113" cy="723113"/>
          </a:xfrm>
          <a:prstGeom prst="rect">
            <a:avLst/>
          </a:prstGeom>
          <a:noFill/>
        </p:spPr>
      </p:pic>
      <p:pic>
        <p:nvPicPr>
          <p:cNvPr id="23"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7172089" y="2958418"/>
            <a:ext cx="723113" cy="723113"/>
          </a:xfrm>
          <a:prstGeom prst="rect">
            <a:avLst/>
          </a:prstGeom>
          <a:noFill/>
        </p:spPr>
      </p:pic>
      <p:pic>
        <p:nvPicPr>
          <p:cNvPr id="24"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6621686" y="2958418"/>
            <a:ext cx="723113" cy="723113"/>
          </a:xfrm>
          <a:prstGeom prst="rect">
            <a:avLst/>
          </a:prstGeom>
          <a:noFill/>
        </p:spPr>
      </p:pic>
      <p:pic>
        <p:nvPicPr>
          <p:cNvPr id="25"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6101511" y="2958418"/>
            <a:ext cx="723113" cy="723113"/>
          </a:xfrm>
          <a:prstGeom prst="rect">
            <a:avLst/>
          </a:prstGeom>
          <a:noFill/>
        </p:spPr>
      </p:pic>
      <p:pic>
        <p:nvPicPr>
          <p:cNvPr id="26"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6639319" y="2108882"/>
            <a:ext cx="723113" cy="723113"/>
          </a:xfrm>
          <a:prstGeom prst="rect">
            <a:avLst/>
          </a:prstGeom>
          <a:noFill/>
        </p:spPr>
      </p:pic>
      <p:pic>
        <p:nvPicPr>
          <p:cNvPr id="27"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7169571" y="2108882"/>
            <a:ext cx="723113" cy="723113"/>
          </a:xfrm>
          <a:prstGeom prst="rect">
            <a:avLst/>
          </a:prstGeom>
          <a:noFill/>
        </p:spPr>
      </p:pic>
      <p:pic>
        <p:nvPicPr>
          <p:cNvPr id="28" name="Picture 2" descr="C:\Documents and Settings\woodm\Local Settings\Temporary Internet Files\Content.IE5\QO99H5P8\MC900434845[1].png"/>
          <p:cNvPicPr>
            <a:picLocks noChangeAspect="1" noChangeArrowheads="1"/>
          </p:cNvPicPr>
          <p:nvPr/>
        </p:nvPicPr>
        <p:blipFill>
          <a:blip r:embed="rId3"/>
          <a:srcRect/>
          <a:stretch>
            <a:fillRect/>
          </a:stretch>
        </p:blipFill>
        <p:spPr bwMode="auto">
          <a:xfrm>
            <a:off x="7699821" y="2108882"/>
            <a:ext cx="723113" cy="723113"/>
          </a:xfrm>
          <a:prstGeom prst="rect">
            <a:avLst/>
          </a:prstGeom>
          <a:noFill/>
        </p:spPr>
      </p:pic>
      <p:sp>
        <p:nvSpPr>
          <p:cNvPr id="29" name="TextBox 28"/>
          <p:cNvSpPr txBox="1"/>
          <p:nvPr/>
        </p:nvSpPr>
        <p:spPr>
          <a:xfrm>
            <a:off x="6740866" y="3838969"/>
            <a:ext cx="1032655" cy="307777"/>
          </a:xfrm>
          <a:prstGeom prst="rect">
            <a:avLst/>
          </a:prstGeom>
          <a:noFill/>
        </p:spPr>
        <p:txBody>
          <a:bodyPr wrap="none" rtlCol="0">
            <a:spAutoFit/>
          </a:bodyPr>
          <a:lstStyle/>
          <a:p>
            <a:pPr algn="l"/>
            <a:r>
              <a:rPr lang="en-US" sz="1400" dirty="0" err="1" smtClean="0">
                <a:solidFill>
                  <a:srgbClr val="333333"/>
                </a:solidFill>
                <a:latin typeface="+mn-lt"/>
                <a:ea typeface="+mn-ea"/>
              </a:rPr>
              <a:t>PaaS</a:t>
            </a:r>
            <a:r>
              <a:rPr lang="en-US" sz="1400" dirty="0" smtClean="0">
                <a:solidFill>
                  <a:srgbClr val="333333"/>
                </a:solidFill>
                <a:latin typeface="+mn-lt"/>
                <a:ea typeface="+mn-ea"/>
              </a:rPr>
              <a:t> Pool</a:t>
            </a:r>
          </a:p>
        </p:txBody>
      </p:sp>
      <p:sp>
        <p:nvSpPr>
          <p:cNvPr id="30" name="TextBox 29"/>
          <p:cNvSpPr txBox="1"/>
          <p:nvPr/>
        </p:nvSpPr>
        <p:spPr>
          <a:xfrm>
            <a:off x="5706816" y="755702"/>
            <a:ext cx="1847172" cy="400110"/>
          </a:xfrm>
          <a:prstGeom prst="rect">
            <a:avLst/>
          </a:prstGeom>
          <a:noFill/>
        </p:spPr>
        <p:txBody>
          <a:bodyPr wrap="none" rtlCol="0">
            <a:spAutoFit/>
          </a:bodyPr>
          <a:lstStyle/>
          <a:p>
            <a:pPr algn="l"/>
            <a:r>
              <a:rPr lang="en-US" sz="2000" dirty="0" smtClean="0">
                <a:solidFill>
                  <a:srgbClr val="333333"/>
                </a:solidFill>
                <a:latin typeface="+mn-lt"/>
                <a:ea typeface="+mn-ea"/>
              </a:rPr>
              <a:t>New IT - </a:t>
            </a:r>
            <a:r>
              <a:rPr lang="en-US" sz="2000" dirty="0" err="1" smtClean="0">
                <a:solidFill>
                  <a:srgbClr val="333333"/>
                </a:solidFill>
                <a:latin typeface="+mn-lt"/>
                <a:ea typeface="+mn-ea"/>
              </a:rPr>
              <a:t>PaaS</a:t>
            </a:r>
            <a:endParaRPr lang="en-US" sz="2000" dirty="0" smtClean="0">
              <a:solidFill>
                <a:srgbClr val="333333"/>
              </a:solidFill>
              <a:latin typeface="+mn-lt"/>
              <a:ea typeface="+mn-ea"/>
            </a:endParaRPr>
          </a:p>
        </p:txBody>
      </p:sp>
      <p:sp>
        <p:nvSpPr>
          <p:cNvPr id="31" name="Flowchart: Document 30"/>
          <p:cNvSpPr/>
          <p:nvPr/>
        </p:nvSpPr>
        <p:spPr bwMode="auto">
          <a:xfrm>
            <a:off x="166255" y="1791015"/>
            <a:ext cx="400522" cy="324952"/>
          </a:xfrm>
          <a:prstGeom prst="flowChartDocument">
            <a:avLst/>
          </a:prstGeom>
          <a:solidFill>
            <a:schemeClr val="bg2">
              <a:lumMod val="20000"/>
              <a:lumOff val="8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400" dirty="0" smtClean="0">
                <a:solidFill>
                  <a:schemeClr val="accent1">
                    <a:lumMod val="75000"/>
                  </a:schemeClr>
                </a:solidFill>
              </a:rPr>
              <a:t>Java</a:t>
            </a:r>
          </a:p>
        </p:txBody>
      </p:sp>
      <p:sp>
        <p:nvSpPr>
          <p:cNvPr id="32" name="TextBox 31"/>
          <p:cNvSpPr txBox="1"/>
          <p:nvPr/>
        </p:nvSpPr>
        <p:spPr>
          <a:xfrm>
            <a:off x="2501375" y="1413164"/>
            <a:ext cx="2018501" cy="261610"/>
          </a:xfrm>
          <a:prstGeom prst="rect">
            <a:avLst/>
          </a:prstGeom>
          <a:noFill/>
        </p:spPr>
        <p:txBody>
          <a:bodyPr wrap="none" rtlCol="0">
            <a:spAutoFit/>
          </a:bodyPr>
          <a:lstStyle/>
          <a:p>
            <a:pPr algn="l"/>
            <a:r>
              <a:rPr lang="en-US" sz="1100" dirty="0" smtClean="0">
                <a:solidFill>
                  <a:srgbClr val="333333"/>
                </a:solidFill>
                <a:latin typeface="+mn-lt"/>
                <a:ea typeface="+mn-ea"/>
              </a:rPr>
              <a:t>Web Servers/Load Balancers</a:t>
            </a:r>
          </a:p>
        </p:txBody>
      </p:sp>
      <p:sp>
        <p:nvSpPr>
          <p:cNvPr id="33" name="TextBox 32"/>
          <p:cNvSpPr txBox="1"/>
          <p:nvPr/>
        </p:nvSpPr>
        <p:spPr>
          <a:xfrm>
            <a:off x="2865371" y="2313710"/>
            <a:ext cx="960519" cy="261610"/>
          </a:xfrm>
          <a:prstGeom prst="rect">
            <a:avLst/>
          </a:prstGeom>
          <a:noFill/>
        </p:spPr>
        <p:txBody>
          <a:bodyPr wrap="none" rtlCol="0">
            <a:spAutoFit/>
          </a:bodyPr>
          <a:lstStyle/>
          <a:p>
            <a:pPr algn="l"/>
            <a:r>
              <a:rPr lang="en-US" sz="1100" dirty="0" smtClean="0">
                <a:solidFill>
                  <a:srgbClr val="333333"/>
                </a:solidFill>
                <a:latin typeface="+mn-lt"/>
                <a:ea typeface="+mn-ea"/>
              </a:rPr>
              <a:t>App Servers</a:t>
            </a:r>
          </a:p>
        </p:txBody>
      </p:sp>
      <p:sp>
        <p:nvSpPr>
          <p:cNvPr id="34" name="TextBox 33"/>
          <p:cNvSpPr txBox="1"/>
          <p:nvPr/>
        </p:nvSpPr>
        <p:spPr>
          <a:xfrm>
            <a:off x="826234" y="3833932"/>
            <a:ext cx="1117614" cy="261610"/>
          </a:xfrm>
          <a:prstGeom prst="rect">
            <a:avLst/>
          </a:prstGeom>
          <a:noFill/>
        </p:spPr>
        <p:txBody>
          <a:bodyPr wrap="none" rtlCol="0">
            <a:spAutoFit/>
          </a:bodyPr>
          <a:lstStyle/>
          <a:p>
            <a:pPr algn="l"/>
            <a:r>
              <a:rPr lang="en-US" sz="1100" dirty="0" smtClean="0">
                <a:solidFill>
                  <a:srgbClr val="333333"/>
                </a:solidFill>
                <a:latin typeface="+mn-lt"/>
                <a:ea typeface="+mn-ea"/>
              </a:rPr>
              <a:t>Cache Servers</a:t>
            </a:r>
          </a:p>
        </p:txBody>
      </p:sp>
      <p:sp>
        <p:nvSpPr>
          <p:cNvPr id="35" name="TextBox 34"/>
          <p:cNvSpPr txBox="1"/>
          <p:nvPr/>
        </p:nvSpPr>
        <p:spPr>
          <a:xfrm>
            <a:off x="2338898" y="3827635"/>
            <a:ext cx="906017" cy="261610"/>
          </a:xfrm>
          <a:prstGeom prst="rect">
            <a:avLst/>
          </a:prstGeom>
          <a:noFill/>
        </p:spPr>
        <p:txBody>
          <a:bodyPr wrap="none" rtlCol="0">
            <a:spAutoFit/>
          </a:bodyPr>
          <a:lstStyle/>
          <a:p>
            <a:pPr algn="l"/>
            <a:r>
              <a:rPr lang="en-US" sz="1100" dirty="0" smtClean="0">
                <a:solidFill>
                  <a:srgbClr val="333333"/>
                </a:solidFill>
                <a:latin typeface="+mn-lt"/>
                <a:ea typeface="+mn-ea"/>
              </a:rPr>
              <a:t>Messaging </a:t>
            </a:r>
          </a:p>
        </p:txBody>
      </p:sp>
      <p:sp>
        <p:nvSpPr>
          <p:cNvPr id="36" name="TextBox 35"/>
          <p:cNvSpPr txBox="1"/>
          <p:nvPr/>
        </p:nvSpPr>
        <p:spPr>
          <a:xfrm>
            <a:off x="1607125" y="4849093"/>
            <a:ext cx="788999" cy="261610"/>
          </a:xfrm>
          <a:prstGeom prst="rect">
            <a:avLst/>
          </a:prstGeom>
          <a:noFill/>
        </p:spPr>
        <p:txBody>
          <a:bodyPr wrap="none" rtlCol="0">
            <a:spAutoFit/>
          </a:bodyPr>
          <a:lstStyle/>
          <a:p>
            <a:pPr algn="l"/>
            <a:r>
              <a:rPr lang="en-US" sz="1100" dirty="0" smtClean="0">
                <a:solidFill>
                  <a:srgbClr val="333333"/>
                </a:solidFill>
                <a:latin typeface="+mn-lt"/>
                <a:ea typeface="+mn-ea"/>
              </a:rPr>
              <a:t>Database</a:t>
            </a:r>
          </a:p>
        </p:txBody>
      </p:sp>
      <p:sp>
        <p:nvSpPr>
          <p:cNvPr id="37" name="TextBox 36"/>
          <p:cNvSpPr txBox="1"/>
          <p:nvPr/>
        </p:nvSpPr>
        <p:spPr>
          <a:xfrm>
            <a:off x="105798" y="4428417"/>
            <a:ext cx="1338828" cy="1692771"/>
          </a:xfrm>
          <a:prstGeom prst="rect">
            <a:avLst/>
          </a:prstGeom>
          <a:noFill/>
        </p:spPr>
        <p:txBody>
          <a:bodyPr wrap="none" rtlCol="0">
            <a:spAutoFit/>
          </a:bodyPr>
          <a:lstStyle/>
          <a:p>
            <a:pPr algn="l"/>
            <a:r>
              <a:rPr lang="en-US" sz="2000" dirty="0" smtClean="0">
                <a:solidFill>
                  <a:srgbClr val="333333"/>
                </a:solidFill>
                <a:latin typeface="+mn-lt"/>
                <a:ea typeface="+mn-ea"/>
              </a:rPr>
              <a:t>Problems:</a:t>
            </a:r>
          </a:p>
          <a:p>
            <a:pPr marL="457200" indent="-457200" algn="l">
              <a:buFont typeface="+mj-lt"/>
              <a:buAutoNum type="arabicPeriod"/>
            </a:pPr>
            <a:r>
              <a:rPr lang="en-US" sz="2000" dirty="0" smtClean="0">
                <a:solidFill>
                  <a:srgbClr val="333333"/>
                </a:solidFill>
                <a:latin typeface="+mn-lt"/>
                <a:ea typeface="+mn-ea"/>
              </a:rPr>
              <a:t>Time</a:t>
            </a:r>
          </a:p>
          <a:p>
            <a:pPr marL="457200" indent="-457200" algn="l">
              <a:buFont typeface="+mj-lt"/>
              <a:buAutoNum type="arabicPeriod"/>
            </a:pPr>
            <a:r>
              <a:rPr lang="en-US" sz="2000" dirty="0" smtClean="0">
                <a:solidFill>
                  <a:srgbClr val="333333"/>
                </a:solidFill>
                <a:latin typeface="+mn-lt"/>
                <a:ea typeface="+mn-ea"/>
              </a:rPr>
              <a:t>Cost</a:t>
            </a:r>
          </a:p>
          <a:p>
            <a:pPr marL="457200" indent="-457200" algn="l">
              <a:buFont typeface="+mj-lt"/>
              <a:buAutoNum type="arabicPeriod"/>
            </a:pPr>
            <a:r>
              <a:rPr lang="en-US" sz="2000" dirty="0" smtClean="0">
                <a:solidFill>
                  <a:srgbClr val="333333"/>
                </a:solidFill>
                <a:latin typeface="+mn-lt"/>
                <a:ea typeface="+mn-ea"/>
              </a:rPr>
              <a:t>Static</a:t>
            </a:r>
          </a:p>
        </p:txBody>
      </p:sp>
      <p:sp>
        <p:nvSpPr>
          <p:cNvPr id="38" name="TextBox 37"/>
          <p:cNvSpPr txBox="1"/>
          <p:nvPr/>
        </p:nvSpPr>
        <p:spPr>
          <a:xfrm>
            <a:off x="0" y="1435835"/>
            <a:ext cx="633507" cy="307777"/>
          </a:xfrm>
          <a:prstGeom prst="rect">
            <a:avLst/>
          </a:prstGeom>
          <a:noFill/>
        </p:spPr>
        <p:txBody>
          <a:bodyPr wrap="none" rtlCol="0">
            <a:spAutoFit/>
          </a:bodyPr>
          <a:lstStyle/>
          <a:p>
            <a:pPr algn="l"/>
            <a:r>
              <a:rPr lang="en-US" sz="1400" dirty="0" smtClean="0">
                <a:solidFill>
                  <a:srgbClr val="333333"/>
                </a:solidFill>
                <a:latin typeface="+mn-lt"/>
                <a:ea typeface="+mn-ea"/>
              </a:rPr>
              <a:t>Build:</a:t>
            </a:r>
          </a:p>
        </p:txBody>
      </p:sp>
      <p:pic>
        <p:nvPicPr>
          <p:cNvPr id="39" name="Picture 3" descr="C:\Documents and Settings\woodm\Local Settings\Temporary Internet Files\Content.IE5\C2MMYKPW\MP900402149[1].jpg"/>
          <p:cNvPicPr>
            <a:picLocks noChangeAspect="1" noChangeArrowheads="1"/>
          </p:cNvPicPr>
          <p:nvPr/>
        </p:nvPicPr>
        <p:blipFill>
          <a:blip r:embed="rId4" cstate="print"/>
          <a:srcRect/>
          <a:stretch>
            <a:fillRect/>
          </a:stretch>
        </p:blipFill>
        <p:spPr bwMode="auto">
          <a:xfrm>
            <a:off x="0" y="1020197"/>
            <a:ext cx="777655" cy="699025"/>
          </a:xfrm>
          <a:prstGeom prst="rect">
            <a:avLst/>
          </a:prstGeom>
          <a:noFill/>
        </p:spPr>
      </p:pic>
      <p:sp>
        <p:nvSpPr>
          <p:cNvPr id="40" name="Flowchart: Document 39"/>
          <p:cNvSpPr/>
          <p:nvPr/>
        </p:nvSpPr>
        <p:spPr bwMode="auto">
          <a:xfrm>
            <a:off x="4762186" y="1792275"/>
            <a:ext cx="400522" cy="324952"/>
          </a:xfrm>
          <a:prstGeom prst="flowChartDocument">
            <a:avLst/>
          </a:prstGeom>
          <a:solidFill>
            <a:schemeClr val="bg2">
              <a:lumMod val="20000"/>
              <a:lumOff val="80000"/>
            </a:schemeClr>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200" dirty="0" smtClean="0">
                <a:solidFill>
                  <a:schemeClr val="accent1">
                    <a:lumMod val="75000"/>
                  </a:schemeClr>
                </a:solidFill>
              </a:rPr>
              <a:t>Spring</a:t>
            </a:r>
          </a:p>
        </p:txBody>
      </p:sp>
      <p:pic>
        <p:nvPicPr>
          <p:cNvPr id="41" name="Picture 3" descr="C:\Documents and Settings\woodm\Local Settings\Temporary Internet Files\Content.IE5\C2MMYKPW\MP900402149[1].jpg"/>
          <p:cNvPicPr>
            <a:picLocks noChangeAspect="1" noChangeArrowheads="1"/>
          </p:cNvPicPr>
          <p:nvPr/>
        </p:nvPicPr>
        <p:blipFill>
          <a:blip r:embed="rId4" cstate="print"/>
          <a:srcRect/>
          <a:stretch>
            <a:fillRect/>
          </a:stretch>
        </p:blipFill>
        <p:spPr bwMode="auto">
          <a:xfrm>
            <a:off x="4595931" y="1020197"/>
            <a:ext cx="777655" cy="699025"/>
          </a:xfrm>
          <a:prstGeom prst="rect">
            <a:avLst/>
          </a:prstGeom>
          <a:noFill/>
        </p:spPr>
      </p:pic>
      <p:pic>
        <p:nvPicPr>
          <p:cNvPr id="42" name="Picture 4"/>
          <p:cNvPicPr>
            <a:picLocks noChangeAspect="1" noChangeArrowheads="1"/>
          </p:cNvPicPr>
          <p:nvPr/>
        </p:nvPicPr>
        <p:blipFill>
          <a:blip r:embed="rId5"/>
          <a:srcRect/>
          <a:stretch>
            <a:fillRect/>
          </a:stretch>
        </p:blipFill>
        <p:spPr bwMode="auto">
          <a:xfrm>
            <a:off x="4732114" y="1224236"/>
            <a:ext cx="238519" cy="238519"/>
          </a:xfrm>
          <a:prstGeom prst="rect">
            <a:avLst/>
          </a:prstGeom>
          <a:noFill/>
          <a:ln w="9525">
            <a:noFill/>
            <a:miter lim="800000"/>
            <a:headEnd/>
            <a:tailEnd/>
          </a:ln>
        </p:spPr>
      </p:pic>
      <p:pic>
        <p:nvPicPr>
          <p:cNvPr id="43" name="Picture 5"/>
          <p:cNvPicPr>
            <a:picLocks noChangeAspect="1" noChangeArrowheads="1"/>
          </p:cNvPicPr>
          <p:nvPr/>
        </p:nvPicPr>
        <p:blipFill>
          <a:blip r:embed="rId6" cstate="print"/>
          <a:srcRect/>
          <a:stretch>
            <a:fillRect/>
          </a:stretch>
        </p:blipFill>
        <p:spPr bwMode="auto">
          <a:xfrm>
            <a:off x="150275" y="1224238"/>
            <a:ext cx="251175" cy="241825"/>
          </a:xfrm>
          <a:prstGeom prst="rect">
            <a:avLst/>
          </a:prstGeom>
          <a:noFill/>
          <a:ln w="9525">
            <a:noFill/>
            <a:miter lim="800000"/>
            <a:headEnd/>
            <a:tailEnd/>
          </a:ln>
        </p:spPr>
      </p:pic>
      <p:sp>
        <p:nvSpPr>
          <p:cNvPr id="44" name="TextBox 43"/>
          <p:cNvSpPr txBox="1"/>
          <p:nvPr/>
        </p:nvSpPr>
        <p:spPr>
          <a:xfrm>
            <a:off x="5335260" y="1186454"/>
            <a:ext cx="926857" cy="480131"/>
          </a:xfrm>
          <a:prstGeom prst="rect">
            <a:avLst/>
          </a:prstGeom>
          <a:noFill/>
        </p:spPr>
        <p:txBody>
          <a:bodyPr wrap="none" rtlCol="0">
            <a:spAutoFit/>
          </a:bodyPr>
          <a:lstStyle/>
          <a:p>
            <a:pPr algn="l">
              <a:buFont typeface="Arial" pitchFamily="34" charset="0"/>
              <a:buChar char="•"/>
            </a:pPr>
            <a:r>
              <a:rPr lang="en-US" sz="1050" b="1" dirty="0" smtClean="0">
                <a:solidFill>
                  <a:srgbClr val="333333"/>
                </a:solidFill>
                <a:latin typeface="+mn-lt"/>
                <a:ea typeface="+mn-ea"/>
              </a:rPr>
              <a:t>Portable</a:t>
            </a:r>
          </a:p>
          <a:p>
            <a:pPr algn="l">
              <a:buFont typeface="Arial" pitchFamily="34" charset="0"/>
              <a:buChar char="•"/>
            </a:pPr>
            <a:r>
              <a:rPr lang="en-US" sz="1050" b="1" dirty="0" smtClean="0">
                <a:solidFill>
                  <a:srgbClr val="333333"/>
                </a:solidFill>
                <a:latin typeface="+mn-lt"/>
                <a:ea typeface="+mn-ea"/>
              </a:rPr>
              <a:t>Productive</a:t>
            </a:r>
          </a:p>
        </p:txBody>
      </p:sp>
      <p:sp>
        <p:nvSpPr>
          <p:cNvPr id="45" name="Cloud"/>
          <p:cNvSpPr>
            <a:spLocks noChangeAspect="1" noEditPoints="1" noChangeArrowheads="1"/>
          </p:cNvSpPr>
          <p:nvPr/>
        </p:nvSpPr>
        <p:spPr bwMode="auto">
          <a:xfrm>
            <a:off x="4157655" y="2780984"/>
            <a:ext cx="1075584" cy="7207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1200" dirty="0" smtClean="0"/>
              <a:t>Google AE</a:t>
            </a:r>
            <a:endParaRPr lang="en-US" sz="1200" dirty="0"/>
          </a:p>
        </p:txBody>
      </p:sp>
      <p:sp>
        <p:nvSpPr>
          <p:cNvPr id="46" name="Cloud"/>
          <p:cNvSpPr>
            <a:spLocks noChangeAspect="1" noEditPoints="1" noChangeArrowheads="1"/>
          </p:cNvSpPr>
          <p:nvPr/>
        </p:nvSpPr>
        <p:spPr bwMode="auto">
          <a:xfrm>
            <a:off x="4748363" y="3621073"/>
            <a:ext cx="1075584" cy="7207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1000" dirty="0" err="1" smtClean="0"/>
              <a:t>VMForce</a:t>
            </a:r>
            <a:endParaRPr lang="en-US" sz="1000" dirty="0"/>
          </a:p>
        </p:txBody>
      </p:sp>
      <p:cxnSp>
        <p:nvCxnSpPr>
          <p:cNvPr id="47" name="Straight Arrow Connector 46"/>
          <p:cNvCxnSpPr>
            <a:stCxn id="39" idx="3"/>
            <a:endCxn id="8" idx="1"/>
          </p:cNvCxnSpPr>
          <p:nvPr/>
        </p:nvCxnSpPr>
        <p:spPr bwMode="auto">
          <a:xfrm>
            <a:off x="777655" y="1369710"/>
            <a:ext cx="609532" cy="234820"/>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48" name="Straight Arrow Connector 47"/>
          <p:cNvCxnSpPr>
            <a:stCxn id="39" idx="3"/>
            <a:endCxn id="11" idx="1"/>
          </p:cNvCxnSpPr>
          <p:nvPr/>
        </p:nvCxnSpPr>
        <p:spPr bwMode="auto">
          <a:xfrm>
            <a:off x="777655" y="1369710"/>
            <a:ext cx="362669" cy="1159296"/>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49" name="Straight Arrow Connector 48"/>
          <p:cNvCxnSpPr/>
          <p:nvPr/>
        </p:nvCxnSpPr>
        <p:spPr bwMode="auto">
          <a:xfrm>
            <a:off x="5320145" y="1692774"/>
            <a:ext cx="733032" cy="385408"/>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50" name="Straight Arrow Connector 49"/>
          <p:cNvCxnSpPr/>
          <p:nvPr/>
        </p:nvCxnSpPr>
        <p:spPr bwMode="auto">
          <a:xfrm rot="5400000">
            <a:off x="4609785" y="2070625"/>
            <a:ext cx="1080654" cy="309838"/>
          </a:xfrm>
          <a:prstGeom prst="straightConnector1">
            <a:avLst/>
          </a:prstGeom>
          <a:solidFill>
            <a:srgbClr val="0095D3"/>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rot="16200000" flipH="1">
            <a:off x="4398189" y="2592059"/>
            <a:ext cx="1911927" cy="83128"/>
          </a:xfrm>
          <a:prstGeom prst="straightConnector1">
            <a:avLst/>
          </a:prstGeom>
          <a:solidFill>
            <a:srgbClr val="0095D3"/>
          </a:solidFill>
          <a:ln w="9525" cap="flat" cmpd="sng" algn="ctr">
            <a:solidFill>
              <a:schemeClr val="tx1"/>
            </a:solidFill>
            <a:prstDash val="solid"/>
            <a:round/>
            <a:headEnd type="none" w="med" len="med"/>
            <a:tailEnd type="arrow"/>
          </a:ln>
          <a:effectLst/>
        </p:spPr>
      </p:cxnSp>
      <p:sp>
        <p:nvSpPr>
          <p:cNvPr id="52" name="TextBox 51"/>
          <p:cNvSpPr txBox="1"/>
          <p:nvPr/>
        </p:nvSpPr>
        <p:spPr>
          <a:xfrm>
            <a:off x="4330175" y="3211736"/>
            <a:ext cx="601447" cy="276999"/>
          </a:xfrm>
          <a:prstGeom prst="rect">
            <a:avLst/>
          </a:prstGeom>
          <a:noFill/>
        </p:spPr>
        <p:txBody>
          <a:bodyPr wrap="none" rtlCol="0">
            <a:spAutoFit/>
          </a:bodyPr>
          <a:lstStyle/>
          <a:p>
            <a:pPr algn="l"/>
            <a:r>
              <a:rPr lang="en-US" sz="1200" dirty="0" smtClean="0">
                <a:solidFill>
                  <a:srgbClr val="333333"/>
                </a:solidFill>
                <a:latin typeface="+mn-lt"/>
                <a:ea typeface="+mn-ea"/>
              </a:rPr>
              <a:t>Public</a:t>
            </a:r>
          </a:p>
        </p:txBody>
      </p:sp>
      <p:sp>
        <p:nvSpPr>
          <p:cNvPr id="53" name="TextBox 52"/>
          <p:cNvSpPr txBox="1"/>
          <p:nvPr/>
        </p:nvSpPr>
        <p:spPr>
          <a:xfrm>
            <a:off x="4739514" y="3930914"/>
            <a:ext cx="1087157" cy="276999"/>
          </a:xfrm>
          <a:prstGeom prst="rect">
            <a:avLst/>
          </a:prstGeom>
          <a:noFill/>
        </p:spPr>
        <p:txBody>
          <a:bodyPr wrap="none" rtlCol="0">
            <a:spAutoFit/>
          </a:bodyPr>
          <a:lstStyle/>
          <a:p>
            <a:pPr algn="l"/>
            <a:r>
              <a:rPr lang="en-US" sz="1200" dirty="0" smtClean="0">
                <a:solidFill>
                  <a:srgbClr val="333333"/>
                </a:solidFill>
                <a:latin typeface="+mn-lt"/>
                <a:ea typeface="+mn-ea"/>
              </a:rPr>
              <a:t>Public/Hybrid</a:t>
            </a:r>
          </a:p>
        </p:txBody>
      </p:sp>
      <p:sp>
        <p:nvSpPr>
          <p:cNvPr id="54" name="Rounded Rectangle 53"/>
          <p:cNvSpPr/>
          <p:nvPr/>
        </p:nvSpPr>
        <p:spPr bwMode="auto">
          <a:xfrm>
            <a:off x="6024209" y="4315061"/>
            <a:ext cx="2448476" cy="598264"/>
          </a:xfrm>
          <a:prstGeom prst="roundRect">
            <a:avLst/>
          </a:prstGeom>
          <a:solidFill>
            <a:schemeClr val="accent2"/>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400" dirty="0" err="1" smtClean="0">
                <a:solidFill>
                  <a:schemeClr val="tx1"/>
                </a:solidFill>
              </a:rPr>
              <a:t>IaaS</a:t>
            </a:r>
            <a:r>
              <a:rPr lang="en-US" sz="1400" dirty="0" smtClean="0">
                <a:solidFill>
                  <a:schemeClr val="tx1"/>
                </a:solidFill>
              </a:rPr>
              <a:t> – </a:t>
            </a:r>
            <a:r>
              <a:rPr lang="en-US" sz="1400" dirty="0" err="1" smtClean="0">
                <a:solidFill>
                  <a:schemeClr val="tx1"/>
                </a:solidFill>
              </a:rPr>
              <a:t>vSphere</a:t>
            </a:r>
            <a:r>
              <a:rPr lang="en-US" sz="1400" dirty="0" smtClean="0">
                <a:solidFill>
                  <a:schemeClr val="tx1"/>
                </a:solidFill>
              </a:rPr>
              <a:t>/</a:t>
            </a:r>
            <a:r>
              <a:rPr lang="en-US" sz="1400" dirty="0" err="1" smtClean="0">
                <a:solidFill>
                  <a:schemeClr val="tx1"/>
                </a:solidFill>
              </a:rPr>
              <a:t>vCD</a:t>
            </a:r>
            <a:endParaRPr lang="en-US" sz="1400" dirty="0" smtClean="0">
              <a:solidFill>
                <a:schemeClr val="tx1"/>
              </a:solidFill>
            </a:endParaRPr>
          </a:p>
        </p:txBody>
      </p:sp>
      <p:sp>
        <p:nvSpPr>
          <p:cNvPr id="55" name="TextBox 54"/>
          <p:cNvSpPr txBox="1"/>
          <p:nvPr/>
        </p:nvSpPr>
        <p:spPr>
          <a:xfrm>
            <a:off x="4747071" y="2034104"/>
            <a:ext cx="739305" cy="230832"/>
          </a:xfrm>
          <a:prstGeom prst="rect">
            <a:avLst/>
          </a:prstGeom>
          <a:solidFill>
            <a:schemeClr val="bg2">
              <a:lumMod val="20000"/>
              <a:lumOff val="80000"/>
            </a:schemeClr>
          </a:solidFill>
        </p:spPr>
        <p:txBody>
          <a:bodyPr wrap="none" rtlCol="0">
            <a:spAutoFit/>
          </a:bodyPr>
          <a:lstStyle/>
          <a:p>
            <a:pPr algn="l"/>
            <a:r>
              <a:rPr lang="en-US" sz="900" dirty="0" smtClean="0">
                <a:solidFill>
                  <a:schemeClr val="accent1">
                    <a:lumMod val="75000"/>
                  </a:schemeClr>
                </a:solidFill>
                <a:latin typeface="+mn-lt"/>
                <a:ea typeface="+mn-ea"/>
              </a:rPr>
              <a:t>+ Blueprint</a:t>
            </a:r>
          </a:p>
        </p:txBody>
      </p:sp>
      <p:sp>
        <p:nvSpPr>
          <p:cNvPr id="56" name="TextBox 55"/>
          <p:cNvSpPr txBox="1"/>
          <p:nvPr/>
        </p:nvSpPr>
        <p:spPr>
          <a:xfrm>
            <a:off x="4369220" y="4459905"/>
            <a:ext cx="3651962" cy="1692771"/>
          </a:xfrm>
          <a:prstGeom prst="rect">
            <a:avLst/>
          </a:prstGeom>
          <a:noFill/>
        </p:spPr>
        <p:txBody>
          <a:bodyPr wrap="none" rtlCol="0">
            <a:spAutoFit/>
          </a:bodyPr>
          <a:lstStyle/>
          <a:p>
            <a:pPr algn="l"/>
            <a:r>
              <a:rPr lang="en-US" sz="2000" dirty="0" smtClean="0">
                <a:solidFill>
                  <a:srgbClr val="333333"/>
                </a:solidFill>
                <a:latin typeface="+mn-lt"/>
                <a:ea typeface="+mn-ea"/>
              </a:rPr>
              <a:t>Provides:</a:t>
            </a:r>
          </a:p>
          <a:p>
            <a:pPr marL="457200" indent="-457200" algn="l">
              <a:buFont typeface="+mj-lt"/>
              <a:buAutoNum type="arabicPeriod"/>
            </a:pPr>
            <a:r>
              <a:rPr lang="en-US" sz="2000" dirty="0" smtClean="0">
                <a:solidFill>
                  <a:srgbClr val="333333"/>
                </a:solidFill>
                <a:latin typeface="+mn-lt"/>
                <a:ea typeface="+mn-ea"/>
              </a:rPr>
              <a:t>Self-Service</a:t>
            </a:r>
          </a:p>
          <a:p>
            <a:pPr marL="457200" indent="-457200" algn="l">
              <a:buFont typeface="+mj-lt"/>
              <a:buAutoNum type="arabicPeriod"/>
            </a:pPr>
            <a:r>
              <a:rPr lang="en-US" sz="2000" dirty="0" smtClean="0">
                <a:solidFill>
                  <a:srgbClr val="333333"/>
                </a:solidFill>
                <a:latin typeface="+mn-lt"/>
                <a:ea typeface="+mn-ea"/>
              </a:rPr>
              <a:t>Optimization of Resources</a:t>
            </a:r>
          </a:p>
          <a:p>
            <a:pPr marL="457200" indent="-457200" algn="l">
              <a:buFont typeface="+mj-lt"/>
              <a:buAutoNum type="arabicPeriod"/>
            </a:pPr>
            <a:r>
              <a:rPr lang="en-US" sz="2000" dirty="0" smtClean="0">
                <a:solidFill>
                  <a:srgbClr val="333333"/>
                </a:solidFill>
                <a:latin typeface="+mn-lt"/>
                <a:ea typeface="+mn-ea"/>
              </a:rPr>
              <a:t>Dynamic</a:t>
            </a:r>
          </a:p>
        </p:txBody>
      </p:sp>
    </p:spTree>
    <p:extLst>
      <p:ext uri="{BB962C8B-B14F-4D97-AF65-F5344CB8AC3E}">
        <p14:creationId xmlns:p14="http://schemas.microsoft.com/office/powerpoint/2010/main" val="4993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0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20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20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20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2000"/>
                                        <p:tgtEl>
                                          <p:spTgt spid="49"/>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20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20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0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2000"/>
                                        <p:tgtEl>
                                          <p:spTgt spid="27"/>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2000"/>
                                        <p:tgtEl>
                                          <p:spTgt spid="28"/>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2000"/>
                                        <p:tgtEl>
                                          <p:spTgt spid="22"/>
                                        </p:tgtEl>
                                      </p:cBhvr>
                                    </p:animEffect>
                                  </p:childTnLst>
                                </p:cTn>
                              </p:par>
                              <p:par>
                                <p:cTn id="41" presetID="10"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2000"/>
                                        <p:tgtEl>
                                          <p:spTgt spid="24"/>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20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2000"/>
                                        <p:tgtEl>
                                          <p:spTgt spid="25"/>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2000"/>
                                        <p:tgtEl>
                                          <p:spTgt spid="29"/>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2000"/>
                                        <p:tgtEl>
                                          <p:spTgt spid="5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20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2000"/>
                                        <p:tgtEl>
                                          <p:spTgt spid="4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2000"/>
                                        <p:tgtEl>
                                          <p:spTgt spid="5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2000"/>
                                        <p:tgtEl>
                                          <p:spTgt spid="4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2000"/>
                                        <p:tgtEl>
                                          <p:spTgt spid="6"/>
                                        </p:tgtEl>
                                      </p:cBhvr>
                                    </p:animEffect>
                                  </p:childTnLst>
                                </p:cTn>
                              </p:par>
                              <p:par>
                                <p:cTn id="75" presetID="10"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20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2000"/>
                                        <p:tgtEl>
                                          <p:spTgt spid="4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2000"/>
                                        <p:tgtEl>
                                          <p:spTgt spid="5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fade">
                                      <p:cBhvr>
                                        <p:cTn id="88"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9" grpId="0"/>
      <p:bldP spid="40" grpId="0" animBg="1"/>
      <p:bldP spid="44" grpId="0"/>
      <p:bldP spid="45" grpId="0" animBg="1"/>
      <p:bldP spid="46" grpId="0" animBg="1"/>
      <p:bldP spid="52" grpId="0"/>
      <p:bldP spid="53" grpId="0"/>
      <p:bldP spid="54" grpId="0" animBg="1"/>
      <p:bldP spid="55" grpId="0" animBg="1"/>
      <p:bldP spid="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74905" y="171450"/>
            <a:ext cx="7041896" cy="65586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a:solidFill>
                  <a:schemeClr val="tx2">
                    <a:lumMod val="75000"/>
                  </a:schemeClr>
                </a:solidFill>
              </a:rPr>
              <a:t>Need: Application Visibility Across Physical and Virtual Worlds</a:t>
            </a:r>
          </a:p>
        </p:txBody>
      </p:sp>
      <p:pic>
        <p:nvPicPr>
          <p:cNvPr id="3" name="Picture 2"/>
          <p:cNvPicPr>
            <a:picLocks noChangeAspect="1" noChangeArrowheads="1"/>
          </p:cNvPicPr>
          <p:nvPr/>
        </p:nvPicPr>
        <p:blipFill>
          <a:blip r:embed="rId2" cstate="email"/>
          <a:srcRect/>
          <a:stretch>
            <a:fillRect/>
          </a:stretch>
        </p:blipFill>
        <p:spPr bwMode="auto">
          <a:xfrm>
            <a:off x="542925" y="1014413"/>
            <a:ext cx="8058150" cy="4829175"/>
          </a:xfrm>
          <a:prstGeom prst="rect">
            <a:avLst/>
          </a:prstGeom>
          <a:noFill/>
          <a:ln w="9525">
            <a:noFill/>
            <a:miter lim="800000"/>
            <a:headEnd/>
            <a:tailEnd/>
          </a:ln>
        </p:spPr>
      </p:pic>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74905" y="171450"/>
            <a:ext cx="7041896" cy="65586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b="1" dirty="0" err="1" smtClean="0">
                <a:solidFill>
                  <a:schemeClr val="tx2">
                    <a:lumMod val="75000"/>
                  </a:schemeClr>
                </a:solidFill>
              </a:rPr>
              <a:t>Hyperic</a:t>
            </a:r>
            <a:r>
              <a:rPr lang="en-US" sz="2200" b="1" dirty="0" smtClean="0">
                <a:solidFill>
                  <a:schemeClr val="tx2">
                    <a:lumMod val="75000"/>
                  </a:schemeClr>
                </a:solidFill>
              </a:rPr>
              <a:t> Capabilities</a:t>
            </a:r>
            <a:endParaRPr lang="en-US" sz="2200" b="1" dirty="0">
              <a:solidFill>
                <a:schemeClr val="tx2">
                  <a:lumMod val="75000"/>
                </a:schemeClr>
              </a:solidFill>
            </a:endParaRPr>
          </a:p>
        </p:txBody>
      </p:sp>
      <p:sp>
        <p:nvSpPr>
          <p:cNvPr id="4" name="TextBox 3"/>
          <p:cNvSpPr txBox="1"/>
          <p:nvPr/>
        </p:nvSpPr>
        <p:spPr>
          <a:xfrm>
            <a:off x="374905" y="1134542"/>
            <a:ext cx="8125628" cy="3277820"/>
          </a:xfrm>
          <a:prstGeom prst="rect">
            <a:avLst/>
          </a:prstGeom>
          <a:noFill/>
        </p:spPr>
        <p:txBody>
          <a:bodyPr wrap="square" rtlCol="0">
            <a:spAutoFit/>
          </a:bodyPr>
          <a:lstStyle/>
          <a:p>
            <a:pPr marL="285750" indent="-285750">
              <a:lnSpc>
                <a:spcPct val="150000"/>
              </a:lnSpc>
              <a:buFont typeface="Arial" pitchFamily="34" charset="0"/>
              <a:buChar char="•"/>
            </a:pPr>
            <a:r>
              <a:rPr lang="en-US" dirty="0" smtClean="0"/>
              <a:t>Visibility into Applications and Infrastructure</a:t>
            </a:r>
          </a:p>
          <a:p>
            <a:pPr marL="285750" indent="-285750">
              <a:lnSpc>
                <a:spcPct val="150000"/>
              </a:lnSpc>
              <a:buFont typeface="Arial" pitchFamily="34" charset="0"/>
              <a:buChar char="•"/>
            </a:pPr>
            <a:r>
              <a:rPr lang="en-US" dirty="0" smtClean="0"/>
              <a:t>More 50,000 metrics on more than 75 technologies at every layer of the stack</a:t>
            </a:r>
          </a:p>
          <a:p>
            <a:pPr marL="285750" indent="-285750">
              <a:lnSpc>
                <a:spcPct val="150000"/>
              </a:lnSpc>
              <a:buFont typeface="Arial" pitchFamily="34" charset="0"/>
              <a:buChar char="•"/>
            </a:pPr>
            <a:r>
              <a:rPr lang="en-US" dirty="0" smtClean="0"/>
              <a:t>Ease-to-use UI to manage and monitor resources</a:t>
            </a:r>
          </a:p>
          <a:p>
            <a:pPr marL="285750" indent="-285750">
              <a:lnSpc>
                <a:spcPct val="150000"/>
              </a:lnSpc>
              <a:buFont typeface="Arial" pitchFamily="34" charset="0"/>
              <a:buChar char="•"/>
            </a:pPr>
            <a:r>
              <a:rPr lang="en-US" dirty="0" smtClean="0"/>
              <a:t>Auto discovery of resources, services via </a:t>
            </a:r>
            <a:r>
              <a:rPr lang="en-US" dirty="0" err="1" smtClean="0"/>
              <a:t>Hyperic</a:t>
            </a:r>
            <a:r>
              <a:rPr lang="en-US" dirty="0" smtClean="0"/>
              <a:t> agents</a:t>
            </a:r>
          </a:p>
          <a:p>
            <a:pPr marL="285750" indent="-285750">
              <a:lnSpc>
                <a:spcPct val="150000"/>
              </a:lnSpc>
              <a:buFont typeface="Arial" pitchFamily="34" charset="0"/>
              <a:buChar char="•"/>
            </a:pPr>
            <a:r>
              <a:rPr lang="en-US" dirty="0"/>
              <a:t>Proactive Performance Management </a:t>
            </a:r>
          </a:p>
          <a:p>
            <a:pPr marL="285750" indent="-285750">
              <a:lnSpc>
                <a:spcPct val="150000"/>
              </a:lnSpc>
              <a:buFont typeface="Arial" pitchFamily="34" charset="0"/>
              <a:buChar char="•"/>
            </a:pPr>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8180935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rot="16200000" flipH="1">
            <a:off x="1422400" y="2057400"/>
            <a:ext cx="787400" cy="1092200"/>
          </a:xfrm>
          <a:prstGeom prst="line">
            <a:avLst/>
          </a:prstGeom>
          <a:solidFill>
            <a:srgbClr val="0095D3"/>
          </a:solidFill>
          <a:ln w="28575" cap="flat" cmpd="sng" algn="ctr">
            <a:solidFill>
              <a:schemeClr val="tx1">
                <a:lumMod val="20000"/>
                <a:lumOff val="80000"/>
              </a:schemeClr>
            </a:solidFill>
            <a:prstDash val="solid"/>
            <a:round/>
            <a:headEnd type="none" w="med" len="med"/>
            <a:tailEnd type="none" w="med" len="med"/>
          </a:ln>
          <a:effectLst/>
        </p:spPr>
      </p:cxnSp>
      <p:cxnSp>
        <p:nvCxnSpPr>
          <p:cNvPr id="3" name="Straight Connector 2"/>
          <p:cNvCxnSpPr/>
          <p:nvPr/>
        </p:nvCxnSpPr>
        <p:spPr bwMode="auto">
          <a:xfrm rot="5400000" flipH="1" flipV="1">
            <a:off x="1079500" y="3213100"/>
            <a:ext cx="1498600" cy="1066800"/>
          </a:xfrm>
          <a:prstGeom prst="line">
            <a:avLst/>
          </a:prstGeom>
          <a:solidFill>
            <a:srgbClr val="0095D3"/>
          </a:solidFill>
          <a:ln w="28575" cap="flat" cmpd="sng" algn="ctr">
            <a:solidFill>
              <a:schemeClr val="tx1">
                <a:lumMod val="20000"/>
                <a:lumOff val="80000"/>
              </a:schemeClr>
            </a:solidFill>
            <a:prstDash val="solid"/>
            <a:round/>
            <a:headEnd type="none" w="med" len="med"/>
            <a:tailEnd type="none" w="med" len="med"/>
          </a:ln>
          <a:effectLst/>
        </p:spPr>
      </p:cxnSp>
      <p:cxnSp>
        <p:nvCxnSpPr>
          <p:cNvPr id="4" name="Straight Connector 3"/>
          <p:cNvCxnSpPr/>
          <p:nvPr/>
        </p:nvCxnSpPr>
        <p:spPr bwMode="auto">
          <a:xfrm rot="5400000" flipH="1" flipV="1">
            <a:off x="1651000" y="2641600"/>
            <a:ext cx="355600" cy="1066800"/>
          </a:xfrm>
          <a:prstGeom prst="line">
            <a:avLst/>
          </a:prstGeom>
          <a:solidFill>
            <a:srgbClr val="0095D3"/>
          </a:solidFill>
          <a:ln w="28575" cap="flat" cmpd="sng" algn="ctr">
            <a:solidFill>
              <a:schemeClr val="tx1">
                <a:lumMod val="20000"/>
                <a:lumOff val="80000"/>
              </a:schemeClr>
            </a:solidFill>
            <a:prstDash val="solid"/>
            <a:round/>
            <a:headEnd type="none" w="med" len="med"/>
            <a:tailEnd type="none" w="med" len="med"/>
          </a:ln>
          <a:effectLst/>
        </p:spPr>
      </p:cxnSp>
      <p:sp>
        <p:nvSpPr>
          <p:cNvPr id="5"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err="1">
                <a:solidFill>
                  <a:schemeClr val="tx2">
                    <a:lumMod val="75000"/>
                  </a:schemeClr>
                </a:solidFill>
              </a:rPr>
              <a:t>Hyperic</a:t>
            </a:r>
            <a:r>
              <a:rPr lang="en-US" sz="2200" dirty="0">
                <a:solidFill>
                  <a:schemeClr val="tx2">
                    <a:lumMod val="75000"/>
                  </a:schemeClr>
                </a:solidFill>
              </a:rPr>
              <a:t> Architecture Overview</a:t>
            </a:r>
          </a:p>
        </p:txBody>
      </p:sp>
      <p:pic>
        <p:nvPicPr>
          <p:cNvPr id="6" name="Picture 2"/>
          <p:cNvPicPr>
            <a:picLocks noChangeAspect="1" noChangeArrowheads="1"/>
          </p:cNvPicPr>
          <p:nvPr/>
        </p:nvPicPr>
        <p:blipFill>
          <a:blip r:embed="rId2" cstate="email"/>
          <a:srcRect/>
          <a:stretch>
            <a:fillRect/>
          </a:stretch>
        </p:blipFill>
        <p:spPr bwMode="auto">
          <a:xfrm>
            <a:off x="812800" y="1295400"/>
            <a:ext cx="914400" cy="914400"/>
          </a:xfrm>
          <a:prstGeom prst="rect">
            <a:avLst/>
          </a:prstGeom>
          <a:noFill/>
          <a:ln w="9525">
            <a:noFill/>
            <a:miter lim="800000"/>
            <a:headEnd/>
            <a:tailEnd/>
          </a:ln>
        </p:spPr>
      </p:pic>
      <p:pic>
        <p:nvPicPr>
          <p:cNvPr id="7" name="Picture 2"/>
          <p:cNvPicPr>
            <a:picLocks noChangeAspect="1" noChangeArrowheads="1"/>
          </p:cNvPicPr>
          <p:nvPr/>
        </p:nvPicPr>
        <p:blipFill>
          <a:blip r:embed="rId2" cstate="email"/>
          <a:srcRect/>
          <a:stretch>
            <a:fillRect/>
          </a:stretch>
        </p:blipFill>
        <p:spPr bwMode="auto">
          <a:xfrm>
            <a:off x="838200" y="2438400"/>
            <a:ext cx="914400" cy="914400"/>
          </a:xfrm>
          <a:prstGeom prst="rect">
            <a:avLst/>
          </a:prstGeom>
          <a:noFill/>
          <a:ln w="9525">
            <a:noFill/>
            <a:miter lim="800000"/>
            <a:headEnd/>
            <a:tailEnd/>
          </a:ln>
        </p:spPr>
      </p:pic>
      <p:pic>
        <p:nvPicPr>
          <p:cNvPr id="8" name="Picture 2"/>
          <p:cNvPicPr>
            <a:picLocks noChangeAspect="1" noChangeArrowheads="1"/>
          </p:cNvPicPr>
          <p:nvPr/>
        </p:nvPicPr>
        <p:blipFill>
          <a:blip r:embed="rId2" cstate="email"/>
          <a:srcRect/>
          <a:stretch>
            <a:fillRect/>
          </a:stretch>
        </p:blipFill>
        <p:spPr bwMode="auto">
          <a:xfrm>
            <a:off x="838200" y="3581400"/>
            <a:ext cx="914400" cy="914400"/>
          </a:xfrm>
          <a:prstGeom prst="rect">
            <a:avLst/>
          </a:prstGeom>
          <a:noFill/>
          <a:ln w="9525">
            <a:noFill/>
            <a:miter lim="800000"/>
            <a:headEnd/>
            <a:tailEnd/>
          </a:ln>
        </p:spPr>
      </p:pic>
      <p:pic>
        <p:nvPicPr>
          <p:cNvPr id="9" name="Picture 3"/>
          <p:cNvPicPr>
            <a:picLocks noChangeAspect="1" noChangeArrowheads="1"/>
          </p:cNvPicPr>
          <p:nvPr/>
        </p:nvPicPr>
        <p:blipFill>
          <a:blip r:embed="rId3" cstate="email"/>
          <a:srcRect/>
          <a:stretch>
            <a:fillRect/>
          </a:stretch>
        </p:blipFill>
        <p:spPr bwMode="auto">
          <a:xfrm>
            <a:off x="2362200" y="2133600"/>
            <a:ext cx="4152900" cy="1727200"/>
          </a:xfrm>
          <a:prstGeom prst="rect">
            <a:avLst/>
          </a:prstGeom>
          <a:noFill/>
          <a:ln w="9525">
            <a:noFill/>
            <a:miter lim="800000"/>
            <a:headEnd/>
            <a:tailEnd/>
          </a:ln>
        </p:spPr>
      </p:pic>
      <p:pic>
        <p:nvPicPr>
          <p:cNvPr id="10" name="Picture 4"/>
          <p:cNvPicPr>
            <a:picLocks noChangeAspect="1" noChangeArrowheads="1"/>
          </p:cNvPicPr>
          <p:nvPr/>
        </p:nvPicPr>
        <p:blipFill>
          <a:blip r:embed="rId4" cstate="email"/>
          <a:srcRect/>
          <a:stretch>
            <a:fillRect/>
          </a:stretch>
        </p:blipFill>
        <p:spPr bwMode="auto">
          <a:xfrm>
            <a:off x="7061200" y="2514600"/>
            <a:ext cx="1244600" cy="960438"/>
          </a:xfrm>
          <a:prstGeom prst="rect">
            <a:avLst/>
          </a:prstGeom>
          <a:noFill/>
          <a:ln w="9525">
            <a:noFill/>
            <a:miter lim="800000"/>
            <a:headEnd/>
            <a:tailEnd/>
          </a:ln>
        </p:spPr>
      </p:pic>
      <p:sp>
        <p:nvSpPr>
          <p:cNvPr id="11" name="TextBox 10"/>
          <p:cNvSpPr txBox="1"/>
          <p:nvPr/>
        </p:nvSpPr>
        <p:spPr>
          <a:xfrm>
            <a:off x="4267200" y="5168900"/>
            <a:ext cx="1828800" cy="338138"/>
          </a:xfrm>
          <a:prstGeom prst="rect">
            <a:avLst/>
          </a:prstGeom>
          <a:noFill/>
        </p:spPr>
        <p:txBody>
          <a:bodyPr>
            <a:spAutoFit/>
          </a:bodyPr>
          <a:lstStyle/>
          <a:p>
            <a:pPr eaLnBrk="0" hangingPunct="0">
              <a:defRPr/>
            </a:pPr>
            <a:r>
              <a:rPr lang="en-US" b="1" dirty="0">
                <a:solidFill>
                  <a:srgbClr val="333333"/>
                </a:solidFill>
                <a:latin typeface="+mn-lt"/>
                <a:ea typeface="+mn-ea"/>
                <a:cs typeface="+mn-cs"/>
              </a:rPr>
              <a:t>HQ Database</a:t>
            </a:r>
          </a:p>
        </p:txBody>
      </p:sp>
      <p:sp>
        <p:nvSpPr>
          <p:cNvPr id="12" name="TextBox 11"/>
          <p:cNvSpPr txBox="1"/>
          <p:nvPr/>
        </p:nvSpPr>
        <p:spPr>
          <a:xfrm>
            <a:off x="6934200" y="3505200"/>
            <a:ext cx="1600200" cy="338138"/>
          </a:xfrm>
          <a:prstGeom prst="rect">
            <a:avLst/>
          </a:prstGeom>
          <a:noFill/>
        </p:spPr>
        <p:txBody>
          <a:bodyPr>
            <a:spAutoFit/>
          </a:bodyPr>
          <a:lstStyle/>
          <a:p>
            <a:pPr eaLnBrk="0" hangingPunct="0">
              <a:defRPr/>
            </a:pPr>
            <a:r>
              <a:rPr lang="en-US" b="1" dirty="0">
                <a:solidFill>
                  <a:srgbClr val="333333"/>
                </a:solidFill>
                <a:latin typeface="+mn-lt"/>
                <a:ea typeface="+mn-ea"/>
                <a:cs typeface="+mn-cs"/>
              </a:rPr>
              <a:t>User Interface</a:t>
            </a:r>
          </a:p>
        </p:txBody>
      </p:sp>
      <p:pic>
        <p:nvPicPr>
          <p:cNvPr id="13" name="Picture 7"/>
          <p:cNvPicPr>
            <a:picLocks noChangeAspect="1" noChangeArrowheads="1"/>
          </p:cNvPicPr>
          <p:nvPr/>
        </p:nvPicPr>
        <p:blipFill>
          <a:blip r:embed="rId5" cstate="email"/>
          <a:srcRect/>
          <a:stretch>
            <a:fillRect/>
          </a:stretch>
        </p:blipFill>
        <p:spPr bwMode="auto">
          <a:xfrm>
            <a:off x="3073400" y="4330700"/>
            <a:ext cx="1270000" cy="1231900"/>
          </a:xfrm>
          <a:prstGeom prst="rect">
            <a:avLst/>
          </a:prstGeom>
          <a:noFill/>
          <a:ln w="9525">
            <a:noFill/>
            <a:miter lim="800000"/>
            <a:headEnd/>
            <a:tailEnd/>
          </a:ln>
        </p:spPr>
      </p:pic>
      <p:cxnSp>
        <p:nvCxnSpPr>
          <p:cNvPr id="14" name="Straight Connector 13"/>
          <p:cNvCxnSpPr/>
          <p:nvPr/>
        </p:nvCxnSpPr>
        <p:spPr bwMode="auto">
          <a:xfrm rot="5400000" flipH="1" flipV="1">
            <a:off x="3838575" y="3730625"/>
            <a:ext cx="469900" cy="730250"/>
          </a:xfrm>
          <a:prstGeom prst="line">
            <a:avLst/>
          </a:prstGeom>
          <a:solidFill>
            <a:srgbClr val="0095D3"/>
          </a:solidFill>
          <a:ln w="28575" cap="flat" cmpd="sng" algn="ctr">
            <a:solidFill>
              <a:schemeClr val="tx1">
                <a:lumMod val="20000"/>
                <a:lumOff val="80000"/>
              </a:schemeClr>
            </a:solidFill>
            <a:prstDash val="solid"/>
            <a:round/>
            <a:headEnd type="none" w="med" len="med"/>
            <a:tailEnd type="none" w="med" len="med"/>
          </a:ln>
          <a:effectLst/>
        </p:spPr>
      </p:cxnSp>
      <p:cxnSp>
        <p:nvCxnSpPr>
          <p:cNvPr id="15" name="Straight Connector 14"/>
          <p:cNvCxnSpPr/>
          <p:nvPr/>
        </p:nvCxnSpPr>
        <p:spPr bwMode="auto">
          <a:xfrm rot="10800000" flipV="1">
            <a:off x="6515100" y="2995613"/>
            <a:ext cx="546100" cy="1587"/>
          </a:xfrm>
          <a:prstGeom prst="line">
            <a:avLst/>
          </a:prstGeom>
          <a:solidFill>
            <a:srgbClr val="0095D3"/>
          </a:solidFill>
          <a:ln w="28575" cap="flat" cmpd="sng" algn="ctr">
            <a:solidFill>
              <a:schemeClr val="tx1">
                <a:lumMod val="20000"/>
                <a:lumOff val="80000"/>
              </a:schemeClr>
            </a:solidFill>
            <a:prstDash val="solid"/>
            <a:round/>
            <a:headEnd type="none" w="med" len="med"/>
            <a:tailEnd type="none" w="med" len="med"/>
          </a:ln>
          <a:effectLst/>
        </p:spPr>
      </p:cxnSp>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pPr algn="l"/>
            <a:r>
              <a:rPr lang="en-US" sz="2200" b="1" dirty="0">
                <a:solidFill>
                  <a:schemeClr val="tx2">
                    <a:lumMod val="75000"/>
                  </a:schemeClr>
                </a:solidFill>
              </a:rPr>
              <a:t>If You Can Measure It, You Can Manage It</a:t>
            </a:r>
          </a:p>
        </p:txBody>
      </p:sp>
      <p:graphicFrame>
        <p:nvGraphicFramePr>
          <p:cNvPr id="3" name="Content Placeholder 3"/>
          <p:cNvGraphicFramePr>
            <a:graphicFrameLocks/>
          </p:cNvGraphicFramePr>
          <p:nvPr/>
        </p:nvGraphicFramePr>
        <p:xfrm>
          <a:off x="457200" y="914400"/>
          <a:ext cx="8229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1371600" y="2275146"/>
            <a:ext cx="6400800" cy="874454"/>
          </a:xfrm>
        </p:spPr>
        <p:txBody>
          <a:bodyPr/>
          <a:lstStyle/>
          <a:p>
            <a:r>
              <a:rPr lang="en-US" dirty="0" smtClean="0"/>
              <a:t>Demo – </a:t>
            </a:r>
            <a:r>
              <a:rPr lang="en-US" dirty="0" err="1" smtClean="0"/>
              <a:t>Hyperic</a:t>
            </a:r>
            <a:endParaRPr lang="en-US" dirty="0"/>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smtClean="0">
                <a:solidFill>
                  <a:schemeClr val="tx2">
                    <a:lumMod val="75000"/>
                  </a:schemeClr>
                </a:solidFill>
              </a:rPr>
              <a:t>Is a New Style of Infrastructure Needed?</a:t>
            </a:r>
            <a:endParaRPr lang="en-US" sz="2200" u="sng" dirty="0">
              <a:solidFill>
                <a:schemeClr val="tx2">
                  <a:lumMod val="75000"/>
                </a:schemeClr>
              </a:solidFill>
            </a:endParaRPr>
          </a:p>
        </p:txBody>
      </p:sp>
      <p:grpSp>
        <p:nvGrpSpPr>
          <p:cNvPr id="3" name="Group 75"/>
          <p:cNvGrpSpPr/>
          <p:nvPr/>
        </p:nvGrpSpPr>
        <p:grpSpPr>
          <a:xfrm>
            <a:off x="98161" y="2753785"/>
            <a:ext cx="2843471" cy="2385511"/>
            <a:chOff x="2884223" y="2517564"/>
            <a:chExt cx="2843471" cy="2385511"/>
          </a:xfrm>
        </p:grpSpPr>
        <p:pic>
          <p:nvPicPr>
            <p:cNvPr id="4" name="Picture 4"/>
            <p:cNvPicPr>
              <a:picLocks noChangeAspect="1" noChangeArrowheads="1"/>
            </p:cNvPicPr>
            <p:nvPr/>
          </p:nvPicPr>
          <p:blipFill>
            <a:blip r:embed="rId2" cstate="email"/>
            <a:srcRect/>
            <a:stretch>
              <a:fillRect/>
            </a:stretch>
          </p:blipFill>
          <p:spPr bwMode="auto">
            <a:xfrm>
              <a:off x="3200401" y="2517564"/>
              <a:ext cx="2168529" cy="1724231"/>
            </a:xfrm>
            <a:prstGeom prst="rect">
              <a:avLst/>
            </a:prstGeom>
            <a:noFill/>
            <a:ln w="12700">
              <a:noFill/>
              <a:miter lim="800000"/>
              <a:headEnd/>
              <a:tailEnd/>
            </a:ln>
          </p:spPr>
        </p:pic>
        <p:sp>
          <p:nvSpPr>
            <p:cNvPr id="5" name="TextBox 4"/>
            <p:cNvSpPr txBox="1"/>
            <p:nvPr/>
          </p:nvSpPr>
          <p:spPr>
            <a:xfrm>
              <a:off x="2884223" y="4145945"/>
              <a:ext cx="2843471" cy="757130"/>
            </a:xfrm>
            <a:prstGeom prst="rect">
              <a:avLst/>
            </a:prstGeom>
            <a:noFill/>
          </p:spPr>
          <p:txBody>
            <a:bodyPr wrap="none" rtlCol="0">
              <a:spAutoFit/>
            </a:bodyPr>
            <a:lstStyle/>
            <a:p>
              <a:r>
                <a:rPr lang="en-US" sz="1800" b="1" dirty="0" smtClean="0">
                  <a:solidFill>
                    <a:schemeClr val="tx1"/>
                  </a:solidFill>
                  <a:latin typeface="+mn-lt"/>
                  <a:ea typeface="+mn-ea"/>
                </a:rPr>
                <a:t>Developers &amp; Architects</a:t>
              </a:r>
            </a:p>
            <a:p>
              <a:r>
                <a:rPr lang="en-US" sz="1800" b="1" dirty="0" smtClean="0">
                  <a:solidFill>
                    <a:schemeClr val="tx1"/>
                  </a:solidFill>
                </a:rPr>
                <a:t>And… IT Operations</a:t>
              </a:r>
            </a:p>
          </p:txBody>
        </p:sp>
      </p:grpSp>
      <p:grpSp>
        <p:nvGrpSpPr>
          <p:cNvPr id="6" name="Group 46"/>
          <p:cNvGrpSpPr/>
          <p:nvPr/>
        </p:nvGrpSpPr>
        <p:grpSpPr>
          <a:xfrm>
            <a:off x="528639" y="742951"/>
            <a:ext cx="2486024" cy="1600200"/>
            <a:chOff x="528639" y="742951"/>
            <a:chExt cx="2486024" cy="1600200"/>
          </a:xfrm>
        </p:grpSpPr>
        <p:sp>
          <p:nvSpPr>
            <p:cNvPr id="7" name="Cloud Callout 6"/>
            <p:cNvSpPr/>
            <p:nvPr/>
          </p:nvSpPr>
          <p:spPr bwMode="auto">
            <a:xfrm>
              <a:off x="528639" y="742951"/>
              <a:ext cx="2486024" cy="1600200"/>
            </a:xfrm>
            <a:prstGeom prst="cloudCallout">
              <a:avLst>
                <a:gd name="adj1" fmla="val -55802"/>
                <a:gd name="adj2" fmla="val 78096"/>
              </a:avLst>
            </a:prstGeom>
            <a:solidFill>
              <a:schemeClr val="accent3">
                <a:lumMod val="20000"/>
                <a:lumOff val="80000"/>
              </a:schemeClr>
            </a:solidFill>
            <a:ln w="19050">
              <a:noFill/>
              <a:round/>
              <a:headEnd/>
              <a:tailEnd/>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chemeClr val="tx1"/>
                </a:solidFill>
              </a:endParaRPr>
            </a:p>
          </p:txBody>
        </p:sp>
        <p:sp>
          <p:nvSpPr>
            <p:cNvPr id="8" name="TextBox 7"/>
            <p:cNvSpPr txBox="1"/>
            <p:nvPr/>
          </p:nvSpPr>
          <p:spPr>
            <a:xfrm>
              <a:off x="771523" y="1151868"/>
              <a:ext cx="2000251" cy="738664"/>
            </a:xfrm>
            <a:prstGeom prst="rect">
              <a:avLst/>
            </a:prstGeom>
            <a:noFill/>
          </p:spPr>
          <p:txBody>
            <a:bodyPr wrap="square" lIns="0" tIns="0" rIns="0" bIns="0" rtlCol="0">
              <a:spAutoFit/>
            </a:bodyPr>
            <a:lstStyle/>
            <a:p>
              <a:pPr>
                <a:spcAft>
                  <a:spcPts val="0"/>
                </a:spcAft>
              </a:pPr>
              <a:r>
                <a:rPr lang="en-US" sz="1600" b="1" dirty="0" smtClean="0">
                  <a:solidFill>
                    <a:schemeClr val="tx1"/>
                  </a:solidFill>
                  <a:latin typeface="+mn-lt"/>
                  <a:ea typeface="+mn-ea"/>
                </a:rPr>
                <a:t>We need a platform that can </a:t>
              </a:r>
              <a:r>
                <a:rPr lang="en-US" sz="1600" b="1" u="sng" dirty="0" smtClean="0">
                  <a:solidFill>
                    <a:schemeClr val="tx1"/>
                  </a:solidFill>
                  <a:latin typeface="+mn-lt"/>
                  <a:ea typeface="+mn-ea"/>
                </a:rPr>
                <a:t>Run</a:t>
              </a:r>
              <a:r>
                <a:rPr lang="en-US" sz="1600" b="1" dirty="0" smtClean="0">
                  <a:solidFill>
                    <a:schemeClr val="tx1"/>
                  </a:solidFill>
                  <a:latin typeface="+mn-lt"/>
                  <a:ea typeface="+mn-ea"/>
                </a:rPr>
                <a:t> these new apps.</a:t>
              </a:r>
            </a:p>
          </p:txBody>
        </p:sp>
      </p:grpSp>
      <p:grpSp>
        <p:nvGrpSpPr>
          <p:cNvPr id="9" name="Group 79"/>
          <p:cNvGrpSpPr/>
          <p:nvPr/>
        </p:nvGrpSpPr>
        <p:grpSpPr>
          <a:xfrm>
            <a:off x="6103793" y="895344"/>
            <a:ext cx="2929007" cy="1395835"/>
            <a:chOff x="6103793" y="895344"/>
            <a:chExt cx="2929007" cy="1395835"/>
          </a:xfrm>
        </p:grpSpPr>
        <p:sp>
          <p:nvSpPr>
            <p:cNvPr id="10" name="Rounded Rectangle 9"/>
            <p:cNvSpPr/>
            <p:nvPr/>
          </p:nvSpPr>
          <p:spPr bwMode="auto">
            <a:xfrm>
              <a:off x="6353189" y="895344"/>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1" name="TextBox 10"/>
            <p:cNvSpPr txBox="1"/>
            <p:nvPr/>
          </p:nvSpPr>
          <p:spPr>
            <a:xfrm>
              <a:off x="6103793" y="1921847"/>
              <a:ext cx="2929007" cy="369332"/>
            </a:xfrm>
            <a:prstGeom prst="rect">
              <a:avLst/>
            </a:prstGeom>
            <a:noFill/>
          </p:spPr>
          <p:txBody>
            <a:bodyPr wrap="none" rtlCol="0">
              <a:spAutoFit/>
            </a:bodyPr>
            <a:lstStyle/>
            <a:p>
              <a:r>
                <a:rPr lang="en-US" sz="1800" b="1" dirty="0" smtClean="0">
                  <a:solidFill>
                    <a:schemeClr val="tx1"/>
                  </a:solidFill>
                  <a:latin typeface="+mn-lt"/>
                  <a:ea typeface="+mn-ea"/>
                </a:rPr>
                <a:t>Dynamic Load Balancing</a:t>
              </a:r>
            </a:p>
          </p:txBody>
        </p:sp>
        <p:pic>
          <p:nvPicPr>
            <p:cNvPr id="12" name="Picture 2" descr="C:\Users\sconnolly\Pictures\SpringSource\internet.gif"/>
            <p:cNvPicPr>
              <a:picLocks noChangeAspect="1" noChangeArrowheads="1"/>
            </p:cNvPicPr>
            <p:nvPr/>
          </p:nvPicPr>
          <p:blipFill>
            <a:blip r:embed="rId3" cstate="email">
              <a:clrChange>
                <a:clrFrom>
                  <a:srgbClr val="FFFFFF"/>
                </a:clrFrom>
                <a:clrTo>
                  <a:srgbClr val="FFFFFF">
                    <a:alpha val="0"/>
                  </a:srgbClr>
                </a:clrTo>
              </a:clrChange>
            </a:blip>
            <a:srcRect b="23206"/>
            <a:stretch>
              <a:fillRect/>
            </a:stretch>
          </p:blipFill>
          <p:spPr bwMode="auto">
            <a:xfrm>
              <a:off x="6778302" y="937123"/>
              <a:ext cx="1535058" cy="950669"/>
            </a:xfrm>
            <a:prstGeom prst="rect">
              <a:avLst/>
            </a:prstGeom>
            <a:noFill/>
          </p:spPr>
        </p:pic>
      </p:grpSp>
      <p:grpSp>
        <p:nvGrpSpPr>
          <p:cNvPr id="13" name="Group 78"/>
          <p:cNvGrpSpPr/>
          <p:nvPr/>
        </p:nvGrpSpPr>
        <p:grpSpPr>
          <a:xfrm>
            <a:off x="6014210" y="2833694"/>
            <a:ext cx="3070072" cy="1395835"/>
            <a:chOff x="6014210" y="2833694"/>
            <a:chExt cx="3070072" cy="1395835"/>
          </a:xfrm>
        </p:grpSpPr>
        <p:sp>
          <p:nvSpPr>
            <p:cNvPr id="14" name="Rounded Rectangle 13"/>
            <p:cNvSpPr/>
            <p:nvPr/>
          </p:nvSpPr>
          <p:spPr bwMode="auto">
            <a:xfrm>
              <a:off x="6334139" y="2833694"/>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5" name="TextBox 14"/>
            <p:cNvSpPr txBox="1"/>
            <p:nvPr/>
          </p:nvSpPr>
          <p:spPr>
            <a:xfrm>
              <a:off x="6014210" y="3860197"/>
              <a:ext cx="3070072" cy="369332"/>
            </a:xfrm>
            <a:prstGeom prst="rect">
              <a:avLst/>
            </a:prstGeom>
            <a:noFill/>
          </p:spPr>
          <p:txBody>
            <a:bodyPr wrap="none" rtlCol="0">
              <a:spAutoFit/>
            </a:bodyPr>
            <a:lstStyle/>
            <a:p>
              <a:r>
                <a:rPr lang="en-US" sz="1800" b="1" dirty="0" smtClean="0">
                  <a:solidFill>
                    <a:schemeClr val="tx1"/>
                  </a:solidFill>
                  <a:latin typeface="+mn-lt"/>
                  <a:ea typeface="+mn-ea"/>
                </a:rPr>
                <a:t>Performance Management</a:t>
              </a:r>
            </a:p>
          </p:txBody>
        </p:sp>
        <p:pic>
          <p:nvPicPr>
            <p:cNvPr id="16" name="Picture 5" descr="C:\Users\sconnolly\Pictures\SpringSource\heartbeat.gif"/>
            <p:cNvPicPr>
              <a:picLocks noChangeAspect="1" noChangeArrowheads="1"/>
            </p:cNvPicPr>
            <p:nvPr/>
          </p:nvPicPr>
          <p:blipFill>
            <a:blip r:embed="rId4" cstate="email">
              <a:clrChange>
                <a:clrFrom>
                  <a:srgbClr val="FFFFFF"/>
                </a:clrFrom>
                <a:clrTo>
                  <a:srgbClr val="FFFFFF">
                    <a:alpha val="0"/>
                  </a:srgbClr>
                </a:clrTo>
              </a:clrChange>
            </a:blip>
            <a:srcRect b="21764"/>
            <a:stretch>
              <a:fillRect/>
            </a:stretch>
          </p:blipFill>
          <p:spPr bwMode="auto">
            <a:xfrm>
              <a:off x="6740491" y="2925055"/>
              <a:ext cx="1535058" cy="968518"/>
            </a:xfrm>
            <a:prstGeom prst="rect">
              <a:avLst/>
            </a:prstGeom>
            <a:noFill/>
          </p:spPr>
        </p:pic>
      </p:grpSp>
      <p:grpSp>
        <p:nvGrpSpPr>
          <p:cNvPr id="17" name="Group 77"/>
          <p:cNvGrpSpPr/>
          <p:nvPr/>
        </p:nvGrpSpPr>
        <p:grpSpPr>
          <a:xfrm>
            <a:off x="6071267" y="4733502"/>
            <a:ext cx="2984536" cy="1395835"/>
            <a:chOff x="6071267" y="4733502"/>
            <a:chExt cx="2984536" cy="1395835"/>
          </a:xfrm>
        </p:grpSpPr>
        <p:sp>
          <p:nvSpPr>
            <p:cNvPr id="18" name="Rounded Rectangle 17"/>
            <p:cNvSpPr/>
            <p:nvPr/>
          </p:nvSpPr>
          <p:spPr bwMode="auto">
            <a:xfrm>
              <a:off x="6348427" y="473350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9" name="TextBox 18"/>
            <p:cNvSpPr txBox="1"/>
            <p:nvPr/>
          </p:nvSpPr>
          <p:spPr>
            <a:xfrm>
              <a:off x="6071267" y="5760005"/>
              <a:ext cx="2984536" cy="369332"/>
            </a:xfrm>
            <a:prstGeom prst="rect">
              <a:avLst/>
            </a:prstGeom>
            <a:noFill/>
          </p:spPr>
          <p:txBody>
            <a:bodyPr wrap="none" rtlCol="0">
              <a:spAutoFit/>
            </a:bodyPr>
            <a:lstStyle/>
            <a:p>
              <a:r>
                <a:rPr lang="en-US" sz="1800" b="1" dirty="0" smtClean="0">
                  <a:solidFill>
                    <a:schemeClr val="tx1"/>
                  </a:solidFill>
                  <a:latin typeface="+mn-lt"/>
                  <a:ea typeface="+mn-ea"/>
                </a:rPr>
                <a:t>Policy Driven Automation</a:t>
              </a:r>
            </a:p>
          </p:txBody>
        </p:sp>
        <p:grpSp>
          <p:nvGrpSpPr>
            <p:cNvPr id="20" name="Group 65"/>
            <p:cNvGrpSpPr>
              <a:grpSpLocks noChangeAspect="1"/>
            </p:cNvGrpSpPr>
            <p:nvPr/>
          </p:nvGrpSpPr>
          <p:grpSpPr>
            <a:xfrm>
              <a:off x="7108723" y="4832476"/>
              <a:ext cx="880874" cy="874481"/>
              <a:chOff x="7833872" y="4348268"/>
              <a:chExt cx="736869" cy="731520"/>
            </a:xfrm>
          </p:grpSpPr>
          <p:pic>
            <p:nvPicPr>
              <p:cNvPr id="21" name="Picture 2" descr="C:\Users\testuser\AppData\Local\Temp\VMwareDnD\933ccdc8\ICON_Gear_Flat_Q109_.png"/>
              <p:cNvPicPr>
                <a:picLocks noChangeAspect="1" noChangeArrowheads="1"/>
              </p:cNvPicPr>
              <p:nvPr/>
            </p:nvPicPr>
            <p:blipFill>
              <a:blip r:embed="rId5" cstate="email">
                <a:duotone>
                  <a:prstClr val="black"/>
                  <a:schemeClr val="accent4">
                    <a:tint val="45000"/>
                    <a:satMod val="400000"/>
                  </a:schemeClr>
                </a:duotone>
              </a:blip>
              <a:srcRect/>
              <a:stretch>
                <a:fillRect/>
              </a:stretch>
            </p:blipFill>
            <p:spPr bwMode="auto">
              <a:xfrm>
                <a:off x="7833872" y="4348268"/>
                <a:ext cx="736869" cy="731520"/>
              </a:xfrm>
              <a:prstGeom prst="rect">
                <a:avLst/>
              </a:prstGeom>
              <a:noFill/>
              <a:ln w="9525">
                <a:noFill/>
                <a:miter lim="800000"/>
                <a:headEnd/>
                <a:tailEnd/>
              </a:ln>
            </p:spPr>
          </p:pic>
          <p:pic>
            <p:nvPicPr>
              <p:cNvPr id="22" name="Picture 25" descr="ICON_Script_Q308"/>
              <p:cNvPicPr>
                <a:picLocks noChangeAspect="1" noChangeArrowheads="1"/>
              </p:cNvPicPr>
              <p:nvPr/>
            </p:nvPicPr>
            <p:blipFill>
              <a:blip r:embed="rId6" cstate="email">
                <a:lum/>
              </a:blip>
              <a:srcRect/>
              <a:stretch>
                <a:fillRect/>
              </a:stretch>
            </p:blipFill>
            <p:spPr bwMode="auto">
              <a:xfrm>
                <a:off x="7973706" y="4450253"/>
                <a:ext cx="457200" cy="513908"/>
              </a:xfrm>
              <a:prstGeom prst="rect">
                <a:avLst/>
              </a:prstGeom>
              <a:noFill/>
              <a:ln w="9525">
                <a:noFill/>
                <a:miter lim="800000"/>
                <a:headEnd/>
                <a:tailEnd/>
              </a:ln>
            </p:spPr>
          </p:pic>
        </p:grpSp>
      </p:grpSp>
      <p:grpSp>
        <p:nvGrpSpPr>
          <p:cNvPr id="23" name="Group 69"/>
          <p:cNvGrpSpPr/>
          <p:nvPr/>
        </p:nvGrpSpPr>
        <p:grpSpPr>
          <a:xfrm>
            <a:off x="3143251" y="900112"/>
            <a:ext cx="2386013" cy="1395835"/>
            <a:chOff x="3143251" y="900112"/>
            <a:chExt cx="2386013" cy="1395835"/>
          </a:xfrm>
        </p:grpSpPr>
        <p:sp>
          <p:nvSpPr>
            <p:cNvPr id="24" name="Rounded Rectangle 23"/>
            <p:cNvSpPr/>
            <p:nvPr/>
          </p:nvSpPr>
          <p:spPr bwMode="auto">
            <a:xfrm>
              <a:off x="3143251" y="90011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5" name="TextBox 24"/>
            <p:cNvSpPr txBox="1"/>
            <p:nvPr/>
          </p:nvSpPr>
          <p:spPr>
            <a:xfrm>
              <a:off x="3250805" y="1926615"/>
              <a:ext cx="2215095" cy="369332"/>
            </a:xfrm>
            <a:prstGeom prst="rect">
              <a:avLst/>
            </a:prstGeom>
            <a:noFill/>
          </p:spPr>
          <p:txBody>
            <a:bodyPr wrap="none" rtlCol="0">
              <a:spAutoFit/>
            </a:bodyPr>
            <a:lstStyle/>
            <a:p>
              <a:r>
                <a:rPr lang="en-US" sz="1800" b="1" dirty="0" smtClean="0">
                  <a:solidFill>
                    <a:schemeClr val="tx1"/>
                  </a:solidFill>
                  <a:latin typeface="+mn-lt"/>
                  <a:ea typeface="+mn-ea"/>
                </a:rPr>
                <a:t>Elastic App Server</a:t>
              </a:r>
            </a:p>
          </p:txBody>
        </p:sp>
        <p:pic>
          <p:nvPicPr>
            <p:cNvPr id="26" name="Picture 24" descr="ICON_OSWindows_Q308"/>
            <p:cNvPicPr>
              <a:picLocks noChangeAspect="1" noChangeArrowheads="1"/>
            </p:cNvPicPr>
            <p:nvPr/>
          </p:nvPicPr>
          <p:blipFill>
            <a:blip r:embed="rId7" cstate="email">
              <a:grayscl/>
            </a:blip>
            <a:srcRect/>
            <a:stretch>
              <a:fillRect/>
            </a:stretch>
          </p:blipFill>
          <p:spPr bwMode="auto">
            <a:xfrm rot="1204461">
              <a:off x="3907896" y="909768"/>
              <a:ext cx="921121" cy="1020119"/>
            </a:xfrm>
            <a:prstGeom prst="rect">
              <a:avLst/>
            </a:prstGeom>
            <a:noFill/>
            <a:ln w="9525">
              <a:noFill/>
              <a:miter lim="800000"/>
              <a:headEnd/>
              <a:tailEnd/>
            </a:ln>
          </p:spPr>
        </p:pic>
      </p:grpSp>
      <p:grpSp>
        <p:nvGrpSpPr>
          <p:cNvPr id="27" name="Group 70"/>
          <p:cNvGrpSpPr/>
          <p:nvPr/>
        </p:nvGrpSpPr>
        <p:grpSpPr>
          <a:xfrm>
            <a:off x="2868389" y="2838462"/>
            <a:ext cx="2941832" cy="1395835"/>
            <a:chOff x="2868389" y="2838462"/>
            <a:chExt cx="2941832" cy="1395835"/>
          </a:xfrm>
        </p:grpSpPr>
        <p:sp>
          <p:nvSpPr>
            <p:cNvPr id="28" name="Rounded Rectangle 27"/>
            <p:cNvSpPr/>
            <p:nvPr/>
          </p:nvSpPr>
          <p:spPr bwMode="auto">
            <a:xfrm>
              <a:off x="3124201" y="283846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9" name="TextBox 28"/>
            <p:cNvSpPr txBox="1"/>
            <p:nvPr/>
          </p:nvSpPr>
          <p:spPr>
            <a:xfrm>
              <a:off x="2868389" y="3864965"/>
              <a:ext cx="2941832" cy="369332"/>
            </a:xfrm>
            <a:prstGeom prst="rect">
              <a:avLst/>
            </a:prstGeom>
            <a:noFill/>
          </p:spPr>
          <p:txBody>
            <a:bodyPr wrap="none" rtlCol="0">
              <a:spAutoFit/>
            </a:bodyPr>
            <a:lstStyle/>
            <a:p>
              <a:r>
                <a:rPr lang="en-US" sz="1800" b="1" dirty="0" smtClean="0">
                  <a:solidFill>
                    <a:schemeClr val="tx1"/>
                  </a:solidFill>
                  <a:latin typeface="+mn-lt"/>
                  <a:ea typeface="+mn-ea"/>
                </a:rPr>
                <a:t>Global Data Management</a:t>
              </a:r>
            </a:p>
          </p:txBody>
        </p:sp>
        <p:pic>
          <p:nvPicPr>
            <p:cNvPr id="30" name="Picture 84" descr="data-warehouse"/>
            <p:cNvPicPr>
              <a:picLocks noChangeAspect="1" noChangeArrowheads="1"/>
            </p:cNvPicPr>
            <p:nvPr/>
          </p:nvPicPr>
          <p:blipFill>
            <a:blip r:embed="rId8" cstate="email">
              <a:clrChange>
                <a:clrFrom>
                  <a:srgbClr val="FFFFFF"/>
                </a:clrFrom>
                <a:clrTo>
                  <a:srgbClr val="FFFFFF">
                    <a:alpha val="0"/>
                  </a:srgbClr>
                </a:clrTo>
              </a:clrChange>
            </a:blip>
            <a:srcRect/>
            <a:stretch>
              <a:fillRect/>
            </a:stretch>
          </p:blipFill>
          <p:spPr bwMode="auto">
            <a:xfrm>
              <a:off x="3784987" y="2885384"/>
              <a:ext cx="1006871" cy="1020119"/>
            </a:xfrm>
            <a:prstGeom prst="rect">
              <a:avLst/>
            </a:prstGeom>
            <a:noFill/>
          </p:spPr>
        </p:pic>
      </p:grpSp>
      <p:grpSp>
        <p:nvGrpSpPr>
          <p:cNvPr id="31" name="Group 76"/>
          <p:cNvGrpSpPr/>
          <p:nvPr/>
        </p:nvGrpSpPr>
        <p:grpSpPr>
          <a:xfrm>
            <a:off x="3138489" y="4738270"/>
            <a:ext cx="2386013" cy="1395835"/>
            <a:chOff x="3138489" y="4738270"/>
            <a:chExt cx="2386013" cy="1395835"/>
          </a:xfrm>
        </p:grpSpPr>
        <p:sp>
          <p:nvSpPr>
            <p:cNvPr id="32" name="Rounded Rectangle 31"/>
            <p:cNvSpPr/>
            <p:nvPr/>
          </p:nvSpPr>
          <p:spPr bwMode="auto">
            <a:xfrm>
              <a:off x="3138489" y="4738270"/>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3" name="TextBox 32"/>
            <p:cNvSpPr txBox="1"/>
            <p:nvPr/>
          </p:nvSpPr>
          <p:spPr>
            <a:xfrm>
              <a:off x="3305871" y="5764773"/>
              <a:ext cx="2095445" cy="369332"/>
            </a:xfrm>
            <a:prstGeom prst="rect">
              <a:avLst/>
            </a:prstGeom>
            <a:noFill/>
          </p:spPr>
          <p:txBody>
            <a:bodyPr wrap="none" rtlCol="0">
              <a:spAutoFit/>
            </a:bodyPr>
            <a:lstStyle/>
            <a:p>
              <a:r>
                <a:rPr lang="en-US" sz="1800" b="1" dirty="0" smtClean="0">
                  <a:solidFill>
                    <a:schemeClr val="tx1"/>
                  </a:solidFill>
                  <a:latin typeface="+mn-lt"/>
                  <a:ea typeface="+mn-ea"/>
                </a:rPr>
                <a:t>Cloud Messaging</a:t>
              </a:r>
            </a:p>
          </p:txBody>
        </p:sp>
        <p:pic>
          <p:nvPicPr>
            <p:cNvPr id="34" name="Picture 27" descr="ICON_Cloud_Q308"/>
            <p:cNvPicPr>
              <a:picLocks noChangeAspect="1" noChangeArrowheads="1"/>
            </p:cNvPicPr>
            <p:nvPr/>
          </p:nvPicPr>
          <p:blipFill>
            <a:blip r:embed="rId9" cstate="email"/>
            <a:srcRect/>
            <a:stretch>
              <a:fillRect/>
            </a:stretch>
          </p:blipFill>
          <p:spPr bwMode="auto">
            <a:xfrm>
              <a:off x="3649138" y="4793225"/>
              <a:ext cx="1451500" cy="960366"/>
            </a:xfrm>
            <a:prstGeom prst="rect">
              <a:avLst/>
            </a:prstGeom>
            <a:noFill/>
            <a:ln w="9525">
              <a:noFill/>
              <a:miter lim="800000"/>
              <a:headEnd/>
              <a:tailEnd/>
            </a:ln>
          </p:spPr>
        </p:pic>
        <p:sp>
          <p:nvSpPr>
            <p:cNvPr id="35" name="Rectangle 34"/>
            <p:cNvSpPr/>
            <p:nvPr/>
          </p:nvSpPr>
          <p:spPr bwMode="auto">
            <a:xfrm>
              <a:off x="3914775" y="4972050"/>
              <a:ext cx="957263" cy="700088"/>
            </a:xfrm>
            <a:prstGeom prst="rect">
              <a:avLst/>
            </a:prstGeom>
            <a:blipFill>
              <a:blip r:embed="rId10" cstate="email"/>
              <a:stretch>
                <a:fillRect/>
              </a:stretch>
            </a:blipFill>
            <a:ln w="1270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36" name="Oval 35"/>
          <p:cNvSpPr/>
          <p:nvPr/>
        </p:nvSpPr>
        <p:spPr bwMode="auto">
          <a:xfrm>
            <a:off x="6256423" y="4584033"/>
            <a:ext cx="2490537" cy="1672389"/>
          </a:xfrm>
          <a:prstGeom prst="ellipse">
            <a:avLst/>
          </a:prstGeom>
          <a:noFill/>
          <a:ln w="127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9"/>
          <p:cNvSpPr>
            <a:spLocks noChangeArrowheads="1"/>
          </p:cNvSpPr>
          <p:nvPr/>
        </p:nvSpPr>
        <p:spPr bwMode="auto">
          <a:xfrm>
            <a:off x="491319" y="900952"/>
            <a:ext cx="8229600" cy="393192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tIns="182880" anchor="t" anchorCtr="1"/>
          <a:lstStyle/>
          <a:p>
            <a:pPr>
              <a:lnSpc>
                <a:spcPct val="85000"/>
              </a:lnSpc>
              <a:spcAft>
                <a:spcPct val="0"/>
              </a:spcAft>
              <a:buClr>
                <a:srgbClr val="000000"/>
              </a:buClr>
              <a:defRPr/>
            </a:pPr>
            <a:r>
              <a:rPr lang="en-US" b="1" dirty="0" smtClean="0">
                <a:solidFill>
                  <a:srgbClr val="FFFFFF"/>
                </a:solidFill>
                <a:latin typeface="Arial" pitchFamily="34" charset="0"/>
              </a:rPr>
              <a:t>VMware vFabric Cloud Application Platform</a:t>
            </a:r>
            <a:endParaRPr lang="en-US" b="1" dirty="0">
              <a:solidFill>
                <a:srgbClr val="FFFFFF"/>
              </a:solidFill>
              <a:latin typeface="Arial" pitchFamily="34" charset="0"/>
            </a:endParaRPr>
          </a:p>
        </p:txBody>
      </p:sp>
      <p:grpSp>
        <p:nvGrpSpPr>
          <p:cNvPr id="3" name="Group 130"/>
          <p:cNvGrpSpPr/>
          <p:nvPr/>
        </p:nvGrpSpPr>
        <p:grpSpPr>
          <a:xfrm>
            <a:off x="2393970" y="3522170"/>
            <a:ext cx="6116458" cy="934992"/>
            <a:chOff x="2393970" y="3522170"/>
            <a:chExt cx="6116458" cy="934992"/>
          </a:xfrm>
        </p:grpSpPr>
        <p:grpSp>
          <p:nvGrpSpPr>
            <p:cNvPr id="4" name="Group 69"/>
            <p:cNvGrpSpPr/>
            <p:nvPr/>
          </p:nvGrpSpPr>
          <p:grpSpPr>
            <a:xfrm>
              <a:off x="5515206" y="3532466"/>
              <a:ext cx="2995222" cy="914400"/>
              <a:chOff x="5515206" y="3532466"/>
              <a:chExt cx="2995222" cy="914400"/>
            </a:xfrm>
          </p:grpSpPr>
          <p:grpSp>
            <p:nvGrpSpPr>
              <p:cNvPr id="17" name="Group 95"/>
              <p:cNvGrpSpPr/>
              <p:nvPr/>
            </p:nvGrpSpPr>
            <p:grpSpPr>
              <a:xfrm>
                <a:off x="5515206" y="3532466"/>
                <a:ext cx="914400" cy="914400"/>
                <a:chOff x="5655872" y="4658427"/>
                <a:chExt cx="914400" cy="914400"/>
              </a:xfrm>
            </p:grpSpPr>
            <p:sp>
              <p:nvSpPr>
                <p:cNvPr id="26" name="TextBox 25"/>
                <p:cNvSpPr txBox="1"/>
                <p:nvPr/>
              </p:nvSpPr>
              <p:spPr>
                <a:xfrm>
                  <a:off x="5655872" y="4658427"/>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000" dirty="0" smtClean="0">
                      <a:solidFill>
                        <a:srgbClr val="333333"/>
                      </a:solidFill>
                      <a:latin typeface="+mj-lt"/>
                      <a:ea typeface="+mn-ea"/>
                    </a:rPr>
                    <a:t>Dynamic Load Balancer</a:t>
                  </a:r>
                </a:p>
              </p:txBody>
            </p:sp>
            <p:pic>
              <p:nvPicPr>
                <p:cNvPr id="27" name="Picture 2" descr="C:\Users\sconnolly\Pictures\SpringSource\internet.gif"/>
                <p:cNvPicPr>
                  <a:picLocks noChangeAspect="1" noChangeArrowheads="1"/>
                </p:cNvPicPr>
                <p:nvPr/>
              </p:nvPicPr>
              <p:blipFill>
                <a:blip r:embed="rId2" cstate="email">
                  <a:clrChange>
                    <a:clrFrom>
                      <a:srgbClr val="FFFFFF"/>
                    </a:clrFrom>
                    <a:clrTo>
                      <a:srgbClr val="FFFFFF">
                        <a:alpha val="0"/>
                      </a:srgbClr>
                    </a:clrTo>
                  </a:clrChange>
                </a:blip>
                <a:srcRect/>
                <a:stretch>
                  <a:fillRect/>
                </a:stretch>
              </p:blipFill>
              <p:spPr bwMode="auto">
                <a:xfrm>
                  <a:off x="5716223" y="4693560"/>
                  <a:ext cx="793699" cy="640080"/>
                </a:xfrm>
                <a:prstGeom prst="rect">
                  <a:avLst/>
                </a:prstGeom>
                <a:noFill/>
              </p:spPr>
            </p:pic>
          </p:grpSp>
          <p:grpSp>
            <p:nvGrpSpPr>
              <p:cNvPr id="18" name="Group 96"/>
              <p:cNvGrpSpPr/>
              <p:nvPr/>
            </p:nvGrpSpPr>
            <p:grpSpPr>
              <a:xfrm>
                <a:off x="6555618" y="3532466"/>
                <a:ext cx="914400" cy="914400"/>
                <a:chOff x="6842212" y="4658427"/>
                <a:chExt cx="914400" cy="914400"/>
              </a:xfrm>
            </p:grpSpPr>
            <p:sp>
              <p:nvSpPr>
                <p:cNvPr id="24" name="TextBox 23"/>
                <p:cNvSpPr txBox="1"/>
                <p:nvPr/>
              </p:nvSpPr>
              <p:spPr>
                <a:xfrm>
                  <a:off x="6842212" y="4658427"/>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Performance Management</a:t>
                  </a:r>
                </a:p>
              </p:txBody>
            </p:sp>
            <p:pic>
              <p:nvPicPr>
                <p:cNvPr id="25" name="Picture 5" descr="C:\Users\sconnolly\Pictures\SpringSource\heartbeat.gif"/>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6902563" y="4707208"/>
                  <a:ext cx="793699" cy="640080"/>
                </a:xfrm>
                <a:prstGeom prst="rect">
                  <a:avLst/>
                </a:prstGeom>
                <a:noFill/>
              </p:spPr>
            </p:pic>
          </p:grpSp>
          <p:grpSp>
            <p:nvGrpSpPr>
              <p:cNvPr id="19" name="Group 97"/>
              <p:cNvGrpSpPr/>
              <p:nvPr/>
            </p:nvGrpSpPr>
            <p:grpSpPr>
              <a:xfrm>
                <a:off x="7596028" y="3532466"/>
                <a:ext cx="914400" cy="914400"/>
                <a:chOff x="7978172" y="4713018"/>
                <a:chExt cx="914400" cy="914400"/>
              </a:xfrm>
            </p:grpSpPr>
            <p:sp>
              <p:nvSpPr>
                <p:cNvPr id="20" name="TextBox 19"/>
                <p:cNvSpPr txBox="1"/>
                <p:nvPr/>
              </p:nvSpPr>
              <p:spPr>
                <a:xfrm>
                  <a:off x="7978172" y="4713018"/>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Policy-driven Automation</a:t>
                  </a:r>
                </a:p>
              </p:txBody>
            </p:sp>
            <p:grpSp>
              <p:nvGrpSpPr>
                <p:cNvPr id="21" name="Group 65"/>
                <p:cNvGrpSpPr>
                  <a:grpSpLocks noChangeAspect="1"/>
                </p:cNvGrpSpPr>
                <p:nvPr/>
              </p:nvGrpSpPr>
              <p:grpSpPr>
                <a:xfrm>
                  <a:off x="8182074" y="4744053"/>
                  <a:ext cx="506597" cy="502920"/>
                  <a:chOff x="7833872" y="4348268"/>
                  <a:chExt cx="736869" cy="731520"/>
                </a:xfrm>
              </p:grpSpPr>
              <p:pic>
                <p:nvPicPr>
                  <p:cNvPr id="22" name="Picture 2" descr="C:\Users\testuser\AppData\Local\Temp\VMwareDnD\933ccdc8\ICON_Gear_Flat_Q109_.png"/>
                  <p:cNvPicPr>
                    <a:picLocks noChangeAspect="1" noChangeArrowheads="1"/>
                  </p:cNvPicPr>
                  <p:nvPr/>
                </p:nvPicPr>
                <p:blipFill>
                  <a:blip r:embed="rId4" cstate="email">
                    <a:duotone>
                      <a:prstClr val="black"/>
                      <a:schemeClr val="accent4">
                        <a:tint val="45000"/>
                        <a:satMod val="400000"/>
                      </a:schemeClr>
                    </a:duotone>
                  </a:blip>
                  <a:srcRect/>
                  <a:stretch>
                    <a:fillRect/>
                  </a:stretch>
                </p:blipFill>
                <p:spPr bwMode="auto">
                  <a:xfrm>
                    <a:off x="7833872" y="4348268"/>
                    <a:ext cx="736869" cy="731520"/>
                  </a:xfrm>
                  <a:prstGeom prst="rect">
                    <a:avLst/>
                  </a:prstGeom>
                  <a:noFill/>
                  <a:ln w="9525">
                    <a:noFill/>
                    <a:miter lim="800000"/>
                    <a:headEnd/>
                    <a:tailEnd/>
                  </a:ln>
                </p:spPr>
              </p:pic>
              <p:pic>
                <p:nvPicPr>
                  <p:cNvPr id="23" name="Picture 25" descr="ICON_Script_Q308"/>
                  <p:cNvPicPr>
                    <a:picLocks noChangeAspect="1" noChangeArrowheads="1"/>
                  </p:cNvPicPr>
                  <p:nvPr/>
                </p:nvPicPr>
                <p:blipFill>
                  <a:blip r:embed="rId5" cstate="email">
                    <a:lum/>
                  </a:blip>
                  <a:srcRect/>
                  <a:stretch>
                    <a:fillRect/>
                  </a:stretch>
                </p:blipFill>
                <p:spPr bwMode="auto">
                  <a:xfrm>
                    <a:off x="7973706" y="4450253"/>
                    <a:ext cx="457200" cy="513908"/>
                  </a:xfrm>
                  <a:prstGeom prst="rect">
                    <a:avLst/>
                  </a:prstGeom>
                  <a:noFill/>
                  <a:ln w="9525">
                    <a:noFill/>
                    <a:miter lim="800000"/>
                    <a:headEnd/>
                    <a:tailEnd/>
                  </a:ln>
                </p:spPr>
              </p:pic>
            </p:grpSp>
          </p:grpSp>
        </p:grpSp>
        <p:grpSp>
          <p:nvGrpSpPr>
            <p:cNvPr id="5" name="Group 99"/>
            <p:cNvGrpSpPr/>
            <p:nvPr/>
          </p:nvGrpSpPr>
          <p:grpSpPr>
            <a:xfrm>
              <a:off x="2393970" y="3522170"/>
              <a:ext cx="2995224" cy="934992"/>
              <a:chOff x="2393970" y="3522170"/>
              <a:chExt cx="2995224" cy="934992"/>
            </a:xfrm>
          </p:grpSpPr>
          <p:grpSp>
            <p:nvGrpSpPr>
              <p:cNvPr id="6" name="Group 92"/>
              <p:cNvGrpSpPr/>
              <p:nvPr/>
            </p:nvGrpSpPr>
            <p:grpSpPr>
              <a:xfrm>
                <a:off x="2393970" y="3532466"/>
                <a:ext cx="914400" cy="914400"/>
                <a:chOff x="1984530" y="4669800"/>
                <a:chExt cx="914400" cy="914400"/>
              </a:xfrm>
            </p:grpSpPr>
            <p:sp>
              <p:nvSpPr>
                <p:cNvPr id="15" name="TextBox 14"/>
                <p:cNvSpPr txBox="1"/>
                <p:nvPr/>
              </p:nvSpPr>
              <p:spPr>
                <a:xfrm>
                  <a:off x="1984530" y="4669800"/>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Elastic </a:t>
                  </a:r>
                </a:p>
                <a:p>
                  <a:pPr>
                    <a:spcAft>
                      <a:spcPts val="0"/>
                    </a:spcAft>
                  </a:pPr>
                  <a:r>
                    <a:rPr lang="en-US" sz="1100" dirty="0" smtClean="0">
                      <a:solidFill>
                        <a:srgbClr val="333333"/>
                      </a:solidFill>
                      <a:latin typeface="+mj-lt"/>
                      <a:ea typeface="+mn-ea"/>
                    </a:rPr>
                    <a:t>App Server</a:t>
                  </a:r>
                </a:p>
              </p:txBody>
            </p:sp>
            <p:pic>
              <p:nvPicPr>
                <p:cNvPr id="16" name="Picture 24" descr="ICON_OSWindows_Q308"/>
                <p:cNvPicPr>
                  <a:picLocks noChangeAspect="1" noChangeArrowheads="1"/>
                </p:cNvPicPr>
                <p:nvPr/>
              </p:nvPicPr>
              <p:blipFill>
                <a:blip r:embed="rId6" cstate="email">
                  <a:grayscl/>
                </a:blip>
                <a:srcRect/>
                <a:stretch>
                  <a:fillRect/>
                </a:stretch>
              </p:blipFill>
              <p:spPr bwMode="auto">
                <a:xfrm rot="1204461">
                  <a:off x="2194032" y="4676573"/>
                  <a:ext cx="495397" cy="548640"/>
                </a:xfrm>
                <a:prstGeom prst="rect">
                  <a:avLst/>
                </a:prstGeom>
                <a:noFill/>
                <a:ln w="9525">
                  <a:noFill/>
                  <a:miter lim="800000"/>
                  <a:headEnd/>
                  <a:tailEnd/>
                </a:ln>
              </p:spPr>
            </p:pic>
          </p:grpSp>
          <p:grpSp>
            <p:nvGrpSpPr>
              <p:cNvPr id="7" name="Group 94"/>
              <p:cNvGrpSpPr/>
              <p:nvPr/>
            </p:nvGrpSpPr>
            <p:grpSpPr>
              <a:xfrm>
                <a:off x="4474794" y="3522170"/>
                <a:ext cx="914400" cy="934992"/>
                <a:chOff x="4388810" y="4733370"/>
                <a:chExt cx="914400" cy="934992"/>
              </a:xfrm>
            </p:grpSpPr>
            <p:sp>
              <p:nvSpPr>
                <p:cNvPr id="11" name="TextBox 10"/>
                <p:cNvSpPr txBox="1"/>
                <p:nvPr/>
              </p:nvSpPr>
              <p:spPr>
                <a:xfrm>
                  <a:off x="4388810" y="4753962"/>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Cloud Messaging</a:t>
                  </a:r>
                </a:p>
              </p:txBody>
            </p:sp>
            <p:grpSp>
              <p:nvGrpSpPr>
                <p:cNvPr id="12" name="Group 53"/>
                <p:cNvGrpSpPr>
                  <a:grpSpLocks noChangeAspect="1"/>
                </p:cNvGrpSpPr>
                <p:nvPr/>
              </p:nvGrpSpPr>
              <p:grpSpPr>
                <a:xfrm>
                  <a:off x="4541490" y="4733370"/>
                  <a:ext cx="609041" cy="548640"/>
                  <a:chOff x="3748506" y="3479504"/>
                  <a:chExt cx="976612" cy="879757"/>
                </a:xfrm>
              </p:grpSpPr>
              <p:pic>
                <p:nvPicPr>
                  <p:cNvPr id="13" name="Picture 27" descr="ICON_Cloud_Q308"/>
                  <p:cNvPicPr>
                    <a:picLocks noChangeAspect="1" noChangeArrowheads="1"/>
                  </p:cNvPicPr>
                  <p:nvPr/>
                </p:nvPicPr>
                <p:blipFill>
                  <a:blip r:embed="rId7" cstate="email"/>
                  <a:srcRect/>
                  <a:stretch>
                    <a:fillRect/>
                  </a:stretch>
                </p:blipFill>
                <p:spPr bwMode="auto">
                  <a:xfrm>
                    <a:off x="3749615" y="3719378"/>
                    <a:ext cx="955561" cy="607998"/>
                  </a:xfrm>
                  <a:prstGeom prst="rect">
                    <a:avLst/>
                  </a:prstGeom>
                  <a:noFill/>
                  <a:ln w="9525">
                    <a:noFill/>
                    <a:miter lim="800000"/>
                    <a:headEnd/>
                    <a:tailEnd/>
                  </a:ln>
                </p:spPr>
              </p:pic>
              <p:pic>
                <p:nvPicPr>
                  <p:cNvPr id="14" name="Picture 2" descr="C:\Users\dmcjannet\Desktop\messaging.jpg"/>
                  <p:cNvPicPr>
                    <a:picLocks noChangeAspect="1" noChangeArrowheads="1"/>
                  </p:cNvPicPr>
                  <p:nvPr/>
                </p:nvPicPr>
                <p:blipFill>
                  <a:blip r:embed="rId8" cstate="email"/>
                  <a:srcRect/>
                  <a:stretch>
                    <a:fillRect/>
                  </a:stretch>
                </p:blipFill>
                <p:spPr bwMode="auto">
                  <a:xfrm>
                    <a:off x="3748506" y="3479504"/>
                    <a:ext cx="976612" cy="879757"/>
                  </a:xfrm>
                  <a:prstGeom prst="rect">
                    <a:avLst/>
                  </a:prstGeom>
                  <a:ln>
                    <a:noFill/>
                  </a:ln>
                  <a:effectLst>
                    <a:softEdge rad="112500"/>
                  </a:effectLst>
                </p:spPr>
              </p:pic>
            </p:grpSp>
          </p:grpSp>
          <p:grpSp>
            <p:nvGrpSpPr>
              <p:cNvPr id="8" name="Group 93"/>
              <p:cNvGrpSpPr/>
              <p:nvPr/>
            </p:nvGrpSpPr>
            <p:grpSpPr>
              <a:xfrm>
                <a:off x="3434382" y="3532466"/>
                <a:ext cx="914400" cy="914400"/>
                <a:chOff x="3092273" y="4740314"/>
                <a:chExt cx="914400" cy="914400"/>
              </a:xfrm>
            </p:grpSpPr>
            <p:sp>
              <p:nvSpPr>
                <p:cNvPr id="9" name="TextBox 8"/>
                <p:cNvSpPr txBox="1"/>
                <p:nvPr/>
              </p:nvSpPr>
              <p:spPr>
                <a:xfrm>
                  <a:off x="3092273" y="4740314"/>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Global Data Management</a:t>
                  </a:r>
                </a:p>
              </p:txBody>
            </p:sp>
            <p:pic>
              <p:nvPicPr>
                <p:cNvPr id="10" name="Picture 84" descr="data-warehouse"/>
                <p:cNvPicPr>
                  <a:picLocks noChangeAspect="1" noChangeArrowheads="1"/>
                </p:cNvPicPr>
                <p:nvPr/>
              </p:nvPicPr>
              <p:blipFill>
                <a:blip r:embed="rId9" cstate="email">
                  <a:clrChange>
                    <a:clrFrom>
                      <a:srgbClr val="FFFFFF"/>
                    </a:clrFrom>
                    <a:clrTo>
                      <a:srgbClr val="FFFFFF">
                        <a:alpha val="0"/>
                      </a:srgbClr>
                    </a:clrTo>
                  </a:clrChange>
                </a:blip>
                <a:srcRect/>
                <a:stretch>
                  <a:fillRect/>
                </a:stretch>
              </p:blipFill>
              <p:spPr bwMode="auto">
                <a:xfrm>
                  <a:off x="3278716" y="4764576"/>
                  <a:ext cx="541515" cy="548640"/>
                </a:xfrm>
                <a:prstGeom prst="rect">
                  <a:avLst/>
                </a:prstGeom>
                <a:noFill/>
              </p:spPr>
            </p:pic>
          </p:grpSp>
        </p:grpSp>
      </p:grpSp>
      <p:sp>
        <p:nvSpPr>
          <p:cNvPr id="28" name="Title 1"/>
          <p:cNvSpPr txBox="1">
            <a:spLocks/>
          </p:cNvSpPr>
          <p:nvPr/>
        </p:nvSpPr>
        <p:spPr bwMode="auto">
          <a:xfrm>
            <a:off x="374904" y="171450"/>
            <a:ext cx="7509585" cy="55426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smtClean="0">
                <a:solidFill>
                  <a:schemeClr val="tx2">
                    <a:lumMod val="75000"/>
                  </a:schemeClr>
                </a:solidFill>
              </a:rPr>
              <a:t>Application Infrastructure for the Cloud Generation</a:t>
            </a:r>
            <a:endParaRPr lang="en-US" sz="2200" dirty="0">
              <a:solidFill>
                <a:schemeClr val="tx2">
                  <a:lumMod val="75000"/>
                </a:schemeClr>
              </a:solidFill>
            </a:endParaRPr>
          </a:p>
        </p:txBody>
      </p:sp>
      <p:grpSp>
        <p:nvGrpSpPr>
          <p:cNvPr id="29" name="Group 109"/>
          <p:cNvGrpSpPr/>
          <p:nvPr/>
        </p:nvGrpSpPr>
        <p:grpSpPr>
          <a:xfrm>
            <a:off x="2393970" y="1941382"/>
            <a:ext cx="6116458" cy="914400"/>
            <a:chOff x="2393970" y="1941382"/>
            <a:chExt cx="6116458" cy="914400"/>
          </a:xfrm>
        </p:grpSpPr>
        <p:grpSp>
          <p:nvGrpSpPr>
            <p:cNvPr id="30" name="Group 79"/>
            <p:cNvGrpSpPr/>
            <p:nvPr/>
          </p:nvGrpSpPr>
          <p:grpSpPr>
            <a:xfrm>
              <a:off x="2393970" y="1941382"/>
              <a:ext cx="914400" cy="914400"/>
              <a:chOff x="412730" y="2442948"/>
              <a:chExt cx="914400" cy="914400"/>
            </a:xfrm>
          </p:grpSpPr>
          <p:sp>
            <p:nvSpPr>
              <p:cNvPr id="63" name="TextBox 62"/>
              <p:cNvSpPr txBox="1"/>
              <p:nvPr/>
            </p:nvSpPr>
            <p:spPr>
              <a:xfrm>
                <a:off x="412730" y="2442948"/>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Rich Web</a:t>
                </a:r>
              </a:p>
            </p:txBody>
          </p:sp>
          <p:pic>
            <p:nvPicPr>
              <p:cNvPr id="64" name="Picture 5"/>
              <p:cNvPicPr>
                <a:picLocks noChangeAspect="1" noChangeArrowheads="1"/>
              </p:cNvPicPr>
              <p:nvPr/>
            </p:nvPicPr>
            <p:blipFill>
              <a:blip r:embed="rId10" cstate="email"/>
              <a:srcRect/>
              <a:stretch>
                <a:fillRect/>
              </a:stretch>
            </p:blipFill>
            <p:spPr bwMode="auto">
              <a:xfrm>
                <a:off x="600386" y="2505782"/>
                <a:ext cx="548640" cy="548640"/>
              </a:xfrm>
              <a:prstGeom prst="rect">
                <a:avLst/>
              </a:prstGeom>
              <a:noFill/>
              <a:ln w="9525">
                <a:noFill/>
                <a:miter lim="800000"/>
                <a:headEnd/>
                <a:tailEnd/>
              </a:ln>
            </p:spPr>
          </p:pic>
        </p:grpSp>
        <p:grpSp>
          <p:nvGrpSpPr>
            <p:cNvPr id="31" name="Group 80"/>
            <p:cNvGrpSpPr/>
            <p:nvPr/>
          </p:nvGrpSpPr>
          <p:grpSpPr>
            <a:xfrm>
              <a:off x="3434382" y="1941382"/>
              <a:ext cx="914400" cy="914400"/>
              <a:chOff x="1643303" y="2431575"/>
              <a:chExt cx="914400" cy="914400"/>
            </a:xfrm>
          </p:grpSpPr>
          <p:sp>
            <p:nvSpPr>
              <p:cNvPr id="54" name="TextBox 53"/>
              <p:cNvSpPr txBox="1"/>
              <p:nvPr/>
            </p:nvSpPr>
            <p:spPr>
              <a:xfrm>
                <a:off x="1643303" y="2431575"/>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Integration</a:t>
                </a:r>
              </a:p>
            </p:txBody>
          </p:sp>
          <p:grpSp>
            <p:nvGrpSpPr>
              <p:cNvPr id="55" name="Group 54"/>
              <p:cNvGrpSpPr>
                <a:grpSpLocks noChangeAspect="1"/>
              </p:cNvGrpSpPr>
              <p:nvPr/>
            </p:nvGrpSpPr>
            <p:grpSpPr>
              <a:xfrm>
                <a:off x="1773816" y="2484394"/>
                <a:ext cx="653374" cy="548640"/>
                <a:chOff x="6752271" y="2902225"/>
                <a:chExt cx="2093555" cy="2089376"/>
              </a:xfrm>
            </p:grpSpPr>
            <p:pic>
              <p:nvPicPr>
                <p:cNvPr id="56" name="Picture 152" descr="ICON_VM_detailed_2labels_Q308"/>
                <p:cNvPicPr>
                  <a:picLocks noChangeAspect="1" noChangeArrowheads="1"/>
                </p:cNvPicPr>
                <p:nvPr/>
              </p:nvPicPr>
              <p:blipFill>
                <a:blip r:embed="rId11" cstate="email"/>
                <a:srcRect/>
                <a:stretch>
                  <a:fillRect/>
                </a:stretch>
              </p:blipFill>
              <p:spPr bwMode="auto">
                <a:xfrm>
                  <a:off x="6752271" y="2948608"/>
                  <a:ext cx="748460" cy="883428"/>
                </a:xfrm>
                <a:prstGeom prst="rect">
                  <a:avLst/>
                </a:prstGeom>
                <a:noFill/>
                <a:ln w="9525">
                  <a:noFill/>
                  <a:miter lim="800000"/>
                  <a:headEnd/>
                  <a:tailEnd/>
                </a:ln>
              </p:spPr>
            </p:pic>
            <p:pic>
              <p:nvPicPr>
                <p:cNvPr id="57" name="Picture 152" descr="ICON_VM_detailed_2labels_Q308"/>
                <p:cNvPicPr>
                  <a:picLocks noChangeAspect="1" noChangeArrowheads="1"/>
                </p:cNvPicPr>
                <p:nvPr/>
              </p:nvPicPr>
              <p:blipFill>
                <a:blip r:embed="rId11" cstate="email"/>
                <a:srcRect/>
                <a:stretch>
                  <a:fillRect/>
                </a:stretch>
              </p:blipFill>
              <p:spPr bwMode="auto">
                <a:xfrm>
                  <a:off x="8097366" y="2902225"/>
                  <a:ext cx="748460" cy="883428"/>
                </a:xfrm>
                <a:prstGeom prst="rect">
                  <a:avLst/>
                </a:prstGeom>
                <a:noFill/>
                <a:ln w="9525">
                  <a:noFill/>
                  <a:miter lim="800000"/>
                  <a:headEnd/>
                  <a:tailEnd/>
                </a:ln>
              </p:spPr>
            </p:pic>
            <p:pic>
              <p:nvPicPr>
                <p:cNvPr id="58" name="Picture 152" descr="ICON_VM_detailed_2labels_Q308"/>
                <p:cNvPicPr>
                  <a:picLocks noChangeAspect="1" noChangeArrowheads="1"/>
                </p:cNvPicPr>
                <p:nvPr/>
              </p:nvPicPr>
              <p:blipFill>
                <a:blip r:embed="rId11" cstate="email"/>
                <a:srcRect/>
                <a:stretch>
                  <a:fillRect/>
                </a:stretch>
              </p:blipFill>
              <p:spPr bwMode="auto">
                <a:xfrm>
                  <a:off x="7474515" y="4108173"/>
                  <a:ext cx="748460" cy="883428"/>
                </a:xfrm>
                <a:prstGeom prst="rect">
                  <a:avLst/>
                </a:prstGeom>
                <a:noFill/>
                <a:ln w="9525">
                  <a:noFill/>
                  <a:miter lim="800000"/>
                  <a:headEnd/>
                  <a:tailEnd/>
                </a:ln>
              </p:spPr>
            </p:pic>
            <p:cxnSp>
              <p:nvCxnSpPr>
                <p:cNvPr id="59" name="Straight Connector 58"/>
                <p:cNvCxnSpPr/>
                <p:nvPr/>
              </p:nvCxnSpPr>
              <p:spPr bwMode="auto">
                <a:xfrm flipV="1">
                  <a:off x="7195930" y="3988904"/>
                  <a:ext cx="1219200" cy="2650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a:endCxn id="58" idx="0"/>
                </p:cNvCxnSpPr>
                <p:nvPr/>
              </p:nvCxnSpPr>
              <p:spPr bwMode="auto">
                <a:xfrm rot="16200000" flipH="1">
                  <a:off x="7794008" y="4053436"/>
                  <a:ext cx="79512" cy="2996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p:cNvCxnSpPr>
                  <a:endCxn id="56" idx="2"/>
                </p:cNvCxnSpPr>
                <p:nvPr/>
              </p:nvCxnSpPr>
              <p:spPr bwMode="auto">
                <a:xfrm rot="16200000" flipV="1">
                  <a:off x="7043026" y="3915512"/>
                  <a:ext cx="196625" cy="2967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a:endCxn id="57" idx="2"/>
                </p:cNvCxnSpPr>
                <p:nvPr/>
              </p:nvCxnSpPr>
              <p:spPr bwMode="auto">
                <a:xfrm rot="5400000" flipH="1" flipV="1">
                  <a:off x="8354990" y="3872299"/>
                  <a:ext cx="203251" cy="2996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grpSp>
          <p:nvGrpSpPr>
            <p:cNvPr id="32" name="Group 81"/>
            <p:cNvGrpSpPr/>
            <p:nvPr/>
          </p:nvGrpSpPr>
          <p:grpSpPr>
            <a:xfrm>
              <a:off x="4474794" y="1941382"/>
              <a:ext cx="914400" cy="914400"/>
              <a:chOff x="2680533" y="2527109"/>
              <a:chExt cx="914400" cy="914400"/>
            </a:xfrm>
          </p:grpSpPr>
          <p:sp>
            <p:nvSpPr>
              <p:cNvPr id="52" name="TextBox 51"/>
              <p:cNvSpPr txBox="1"/>
              <p:nvPr/>
            </p:nvSpPr>
            <p:spPr>
              <a:xfrm>
                <a:off x="2680533" y="2527109"/>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Batch</a:t>
                </a:r>
              </a:p>
            </p:txBody>
          </p:sp>
          <p:pic>
            <p:nvPicPr>
              <p:cNvPr id="53" name="Picture 3"/>
              <p:cNvPicPr>
                <a:picLocks noChangeAspect="1" noChangeArrowheads="1"/>
              </p:cNvPicPr>
              <p:nvPr/>
            </p:nvPicPr>
            <p:blipFill>
              <a:blip r:embed="rId12" cstate="email"/>
              <a:srcRect l="29011" t="12991" r="56716" b="83479"/>
              <a:stretch>
                <a:fillRect/>
              </a:stretch>
            </p:blipFill>
            <p:spPr bwMode="auto">
              <a:xfrm>
                <a:off x="2868688" y="2560800"/>
                <a:ext cx="538090" cy="548640"/>
              </a:xfrm>
              <a:prstGeom prst="rect">
                <a:avLst/>
              </a:prstGeom>
              <a:noFill/>
              <a:ln w="9525">
                <a:noFill/>
                <a:miter lim="800000"/>
                <a:headEnd/>
                <a:tailEnd/>
              </a:ln>
            </p:spPr>
          </p:pic>
        </p:grpSp>
        <p:grpSp>
          <p:nvGrpSpPr>
            <p:cNvPr id="33" name="Group 82"/>
            <p:cNvGrpSpPr/>
            <p:nvPr/>
          </p:nvGrpSpPr>
          <p:grpSpPr>
            <a:xfrm>
              <a:off x="5515206" y="1941382"/>
              <a:ext cx="914400" cy="914400"/>
              <a:chOff x="3870162" y="2433850"/>
              <a:chExt cx="914400" cy="914400"/>
            </a:xfrm>
          </p:grpSpPr>
          <p:sp>
            <p:nvSpPr>
              <p:cNvPr id="46" name="TextBox 45"/>
              <p:cNvSpPr txBox="1"/>
              <p:nvPr/>
            </p:nvSpPr>
            <p:spPr>
              <a:xfrm>
                <a:off x="3870162" y="2433850"/>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Data Access</a:t>
                </a:r>
              </a:p>
            </p:txBody>
          </p:sp>
          <p:grpSp>
            <p:nvGrpSpPr>
              <p:cNvPr id="47" name="Group 20"/>
              <p:cNvGrpSpPr>
                <a:grpSpLocks noChangeAspect="1"/>
              </p:cNvGrpSpPr>
              <p:nvPr/>
            </p:nvGrpSpPr>
            <p:grpSpPr>
              <a:xfrm>
                <a:off x="4044807" y="2452150"/>
                <a:ext cx="565111" cy="548640"/>
                <a:chOff x="5848104" y="5240849"/>
                <a:chExt cx="898582" cy="872392"/>
              </a:xfrm>
            </p:grpSpPr>
            <p:grpSp>
              <p:nvGrpSpPr>
                <p:cNvPr id="48" name="Group 55"/>
                <p:cNvGrpSpPr/>
                <p:nvPr/>
              </p:nvGrpSpPr>
              <p:grpSpPr>
                <a:xfrm>
                  <a:off x="5848104" y="5240849"/>
                  <a:ext cx="732055" cy="846052"/>
                  <a:chOff x="5848104" y="5240849"/>
                  <a:chExt cx="732055" cy="846052"/>
                </a:xfrm>
              </p:grpSpPr>
              <p:pic>
                <p:nvPicPr>
                  <p:cNvPr id="50" name="Picture 13" descr="ICON_Storage_1up_Q308.png"/>
                  <p:cNvPicPr>
                    <a:picLocks noChangeAspect="1"/>
                  </p:cNvPicPr>
                  <p:nvPr/>
                </p:nvPicPr>
                <p:blipFill>
                  <a:blip r:embed="rId13" cstate="email"/>
                  <a:srcRect/>
                  <a:stretch>
                    <a:fillRect/>
                  </a:stretch>
                </p:blipFill>
                <p:spPr bwMode="auto">
                  <a:xfrm>
                    <a:off x="5848104" y="5677468"/>
                    <a:ext cx="334603" cy="409433"/>
                  </a:xfrm>
                  <a:prstGeom prst="rect">
                    <a:avLst/>
                  </a:prstGeom>
                  <a:noFill/>
                  <a:ln w="9525">
                    <a:noFill/>
                    <a:miter lim="800000"/>
                    <a:headEnd/>
                    <a:tailEnd/>
                  </a:ln>
                </p:spPr>
              </p:pic>
              <p:pic>
                <p:nvPicPr>
                  <p:cNvPr id="51" name="Picture 2" descr="C:\Users\dmcjannet\Desktop\messaging.jpg"/>
                  <p:cNvPicPr>
                    <a:picLocks noChangeAspect="1" noChangeArrowheads="1"/>
                  </p:cNvPicPr>
                  <p:nvPr/>
                </p:nvPicPr>
                <p:blipFill>
                  <a:blip r:embed="rId8" cstate="email"/>
                  <a:srcRect/>
                  <a:stretch>
                    <a:fillRect/>
                  </a:stretch>
                </p:blipFill>
                <p:spPr bwMode="auto">
                  <a:xfrm>
                    <a:off x="5928818" y="5240849"/>
                    <a:ext cx="651341" cy="586745"/>
                  </a:xfrm>
                  <a:prstGeom prst="rect">
                    <a:avLst/>
                  </a:prstGeom>
                  <a:ln>
                    <a:noFill/>
                  </a:ln>
                  <a:effectLst>
                    <a:softEdge rad="112500"/>
                  </a:effectLst>
                </p:spPr>
              </p:pic>
            </p:grpSp>
            <p:pic>
              <p:nvPicPr>
                <p:cNvPr id="49" name="Picture 2"/>
                <p:cNvPicPr>
                  <a:picLocks noChangeAspect="1" noChangeArrowheads="1"/>
                </p:cNvPicPr>
                <p:nvPr/>
              </p:nvPicPr>
              <p:blipFill>
                <a:blip r:embed="rId14" cstate="email">
                  <a:clrChange>
                    <a:clrFrom>
                      <a:srgbClr val="FFFFFF"/>
                    </a:clrFrom>
                    <a:clrTo>
                      <a:srgbClr val="FFFFFF">
                        <a:alpha val="0"/>
                      </a:srgbClr>
                    </a:clrTo>
                  </a:clrChange>
                </a:blip>
                <a:srcRect/>
                <a:stretch>
                  <a:fillRect/>
                </a:stretch>
              </p:blipFill>
              <p:spPr bwMode="auto">
                <a:xfrm>
                  <a:off x="6223379" y="5652731"/>
                  <a:ext cx="523307" cy="460510"/>
                </a:xfrm>
                <a:prstGeom prst="rect">
                  <a:avLst/>
                </a:prstGeom>
                <a:noFill/>
                <a:ln w="9525">
                  <a:noFill/>
                  <a:miter lim="800000"/>
                  <a:headEnd/>
                  <a:tailEnd/>
                </a:ln>
              </p:spPr>
            </p:pic>
          </p:grpSp>
        </p:grpSp>
        <p:grpSp>
          <p:nvGrpSpPr>
            <p:cNvPr id="34" name="Group 83"/>
            <p:cNvGrpSpPr/>
            <p:nvPr/>
          </p:nvGrpSpPr>
          <p:grpSpPr>
            <a:xfrm>
              <a:off x="6555618" y="1941382"/>
              <a:ext cx="914400" cy="914400"/>
              <a:chOff x="4866449" y="2556679"/>
              <a:chExt cx="914400" cy="914400"/>
            </a:xfrm>
          </p:grpSpPr>
          <p:sp>
            <p:nvSpPr>
              <p:cNvPr id="40" name="TextBox 39"/>
              <p:cNvSpPr txBox="1"/>
              <p:nvPr/>
            </p:nvSpPr>
            <p:spPr>
              <a:xfrm>
                <a:off x="4866449" y="2556679"/>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Social Media</a:t>
                </a:r>
              </a:p>
            </p:txBody>
          </p:sp>
          <p:grpSp>
            <p:nvGrpSpPr>
              <p:cNvPr id="41" name="Group 15"/>
              <p:cNvGrpSpPr>
                <a:grpSpLocks noChangeAspect="1"/>
              </p:cNvGrpSpPr>
              <p:nvPr/>
            </p:nvGrpSpPr>
            <p:grpSpPr>
              <a:xfrm>
                <a:off x="5028399" y="2636289"/>
                <a:ext cx="590500" cy="548640"/>
                <a:chOff x="1257442" y="5337412"/>
                <a:chExt cx="630712" cy="586001"/>
              </a:xfrm>
            </p:grpSpPr>
            <p:pic>
              <p:nvPicPr>
                <p:cNvPr id="42" name="Picture 6"/>
                <p:cNvPicPr>
                  <a:picLocks noChangeAspect="1" noChangeArrowheads="1"/>
                </p:cNvPicPr>
                <p:nvPr/>
              </p:nvPicPr>
              <p:blipFill>
                <a:blip r:embed="rId15" cstate="email"/>
                <a:srcRect/>
                <a:stretch>
                  <a:fillRect/>
                </a:stretch>
              </p:blipFill>
              <p:spPr bwMode="auto">
                <a:xfrm>
                  <a:off x="1257442" y="5618613"/>
                  <a:ext cx="304800" cy="304800"/>
                </a:xfrm>
                <a:prstGeom prst="rect">
                  <a:avLst/>
                </a:prstGeom>
                <a:noFill/>
                <a:ln w="9525">
                  <a:noFill/>
                  <a:miter lim="800000"/>
                  <a:headEnd/>
                  <a:tailEnd/>
                </a:ln>
              </p:spPr>
            </p:pic>
            <p:pic>
              <p:nvPicPr>
                <p:cNvPr id="43" name="Picture 7"/>
                <p:cNvPicPr>
                  <a:picLocks noChangeAspect="1" noChangeArrowheads="1"/>
                </p:cNvPicPr>
                <p:nvPr/>
              </p:nvPicPr>
              <p:blipFill>
                <a:blip r:embed="rId16" cstate="email"/>
                <a:srcRect/>
                <a:stretch>
                  <a:fillRect/>
                </a:stretch>
              </p:blipFill>
              <p:spPr bwMode="auto">
                <a:xfrm>
                  <a:off x="1563380" y="5624655"/>
                  <a:ext cx="304800" cy="295275"/>
                </a:xfrm>
                <a:prstGeom prst="rect">
                  <a:avLst/>
                </a:prstGeom>
                <a:noFill/>
                <a:ln w="9525">
                  <a:noFill/>
                  <a:miter lim="800000"/>
                  <a:headEnd/>
                  <a:tailEnd/>
                </a:ln>
              </p:spPr>
            </p:pic>
            <p:pic>
              <p:nvPicPr>
                <p:cNvPr id="44" name="Picture 8"/>
                <p:cNvPicPr>
                  <a:picLocks noChangeAspect="1" noChangeArrowheads="1"/>
                </p:cNvPicPr>
                <p:nvPr/>
              </p:nvPicPr>
              <p:blipFill>
                <a:blip r:embed="rId17" cstate="email"/>
                <a:srcRect/>
                <a:stretch>
                  <a:fillRect/>
                </a:stretch>
              </p:blipFill>
              <p:spPr bwMode="auto">
                <a:xfrm>
                  <a:off x="1261210" y="5337412"/>
                  <a:ext cx="314325" cy="285750"/>
                </a:xfrm>
                <a:prstGeom prst="rect">
                  <a:avLst/>
                </a:prstGeom>
                <a:noFill/>
                <a:ln w="9525">
                  <a:noFill/>
                  <a:miter lim="800000"/>
                  <a:headEnd/>
                  <a:tailEnd/>
                </a:ln>
              </p:spPr>
            </p:pic>
            <p:pic>
              <p:nvPicPr>
                <p:cNvPr id="45" name="Picture 9"/>
                <p:cNvPicPr>
                  <a:picLocks noChangeAspect="1" noChangeArrowheads="1"/>
                </p:cNvPicPr>
                <p:nvPr/>
              </p:nvPicPr>
              <p:blipFill>
                <a:blip r:embed="rId18" cstate="email"/>
                <a:srcRect/>
                <a:stretch>
                  <a:fillRect/>
                </a:stretch>
              </p:blipFill>
              <p:spPr bwMode="auto">
                <a:xfrm>
                  <a:off x="1573829" y="5346652"/>
                  <a:ext cx="314325" cy="285750"/>
                </a:xfrm>
                <a:prstGeom prst="rect">
                  <a:avLst/>
                </a:prstGeom>
                <a:noFill/>
                <a:ln w="9525">
                  <a:noFill/>
                  <a:miter lim="800000"/>
                  <a:headEnd/>
                  <a:tailEnd/>
                </a:ln>
              </p:spPr>
            </p:pic>
          </p:grpSp>
        </p:grpSp>
        <p:grpSp>
          <p:nvGrpSpPr>
            <p:cNvPr id="35" name="Group 84"/>
            <p:cNvGrpSpPr/>
            <p:nvPr/>
          </p:nvGrpSpPr>
          <p:grpSpPr>
            <a:xfrm>
              <a:off x="7596028" y="1941382"/>
              <a:ext cx="914400" cy="914400"/>
              <a:chOff x="5903679" y="2529384"/>
              <a:chExt cx="914400" cy="914400"/>
            </a:xfrm>
          </p:grpSpPr>
          <p:sp>
            <p:nvSpPr>
              <p:cNvPr id="36" name="TextBox 35"/>
              <p:cNvSpPr txBox="1"/>
              <p:nvPr/>
            </p:nvSpPr>
            <p:spPr>
              <a:xfrm>
                <a:off x="5903679" y="2529384"/>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Cloud APIs</a:t>
                </a:r>
              </a:p>
            </p:txBody>
          </p:sp>
          <p:grpSp>
            <p:nvGrpSpPr>
              <p:cNvPr id="37" name="Group 78"/>
              <p:cNvGrpSpPr>
                <a:grpSpLocks noChangeAspect="1"/>
              </p:cNvGrpSpPr>
              <p:nvPr/>
            </p:nvGrpSpPr>
            <p:grpSpPr>
              <a:xfrm>
                <a:off x="6001600" y="2611642"/>
                <a:ext cx="718559" cy="457200"/>
                <a:chOff x="5986232" y="2611642"/>
                <a:chExt cx="718559" cy="457200"/>
              </a:xfrm>
            </p:grpSpPr>
            <p:pic>
              <p:nvPicPr>
                <p:cNvPr id="38" name="Picture 27" descr="ICON_Cloud_Q308"/>
                <p:cNvPicPr>
                  <a:picLocks noChangeAspect="1" noChangeArrowheads="1"/>
                </p:cNvPicPr>
                <p:nvPr/>
              </p:nvPicPr>
              <p:blipFill>
                <a:blip r:embed="rId7" cstate="email"/>
                <a:srcRect/>
                <a:stretch>
                  <a:fillRect/>
                </a:stretch>
              </p:blipFill>
              <p:spPr bwMode="auto">
                <a:xfrm>
                  <a:off x="5986232" y="2611642"/>
                  <a:ext cx="718559" cy="457200"/>
                </a:xfrm>
                <a:prstGeom prst="rect">
                  <a:avLst/>
                </a:prstGeom>
                <a:noFill/>
                <a:ln w="9525">
                  <a:noFill/>
                  <a:miter lim="800000"/>
                  <a:headEnd/>
                  <a:tailEnd/>
                </a:ln>
              </p:spPr>
            </p:pic>
            <p:pic>
              <p:nvPicPr>
                <p:cNvPr id="39" name="Picture 15" descr="ICON_Gear_3D_Q109.png"/>
                <p:cNvPicPr>
                  <a:picLocks noChangeAspect="1"/>
                </p:cNvPicPr>
                <p:nvPr/>
              </p:nvPicPr>
              <p:blipFill>
                <a:blip r:embed="rId19" cstate="email"/>
                <a:srcRect/>
                <a:stretch>
                  <a:fillRect/>
                </a:stretch>
              </p:blipFill>
              <p:spPr bwMode="auto">
                <a:xfrm>
                  <a:off x="6176772" y="2657362"/>
                  <a:ext cx="337479" cy="365760"/>
                </a:xfrm>
                <a:prstGeom prst="rect">
                  <a:avLst/>
                </a:prstGeom>
                <a:noFill/>
                <a:ln w="9525">
                  <a:noFill/>
                  <a:miter lim="800000"/>
                  <a:headEnd/>
                  <a:tailEnd/>
                </a:ln>
              </p:spPr>
            </p:pic>
          </p:grpSp>
        </p:grpSp>
      </p:grpSp>
      <p:sp>
        <p:nvSpPr>
          <p:cNvPr id="65" name="Rectangle 64"/>
          <p:cNvSpPr/>
          <p:nvPr/>
        </p:nvSpPr>
        <p:spPr bwMode="auto">
          <a:xfrm>
            <a:off x="491319" y="4940068"/>
            <a:ext cx="8229600" cy="1188720"/>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6200000" scaled="1"/>
            <a:tileRect/>
          </a:gradFill>
          <a:ln w="19050">
            <a:noFill/>
            <a:round/>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63500" h="38100"/>
          </a:sp3d>
        </p:spPr>
        <p:txBody>
          <a:bodyPr vert="horz" wrap="square" lIns="91440" tIns="182880" rIns="91440" bIns="182880" rtlCol="0" anchor="ctr" anchorCtr="1"/>
          <a:lstStyle/>
          <a:p>
            <a:pPr algn="ctr">
              <a:spcAft>
                <a:spcPts val="0"/>
              </a:spcAft>
              <a:buClr>
                <a:srgbClr val="000000"/>
              </a:buClr>
              <a:defRPr/>
            </a:pPr>
            <a:r>
              <a:rPr lang="en-US" sz="2000" b="1" dirty="0" smtClean="0">
                <a:solidFill>
                  <a:schemeClr val="bg1"/>
                </a:solidFill>
                <a:sym typeface="Myriad Pro" pitchFamily="-107" charset="0"/>
              </a:rPr>
              <a:t>Virtual Datacenter</a:t>
            </a:r>
            <a:r>
              <a:rPr lang="en-US" sz="2000" dirty="0" smtClean="0">
                <a:solidFill>
                  <a:schemeClr val="bg1"/>
                </a:solidFill>
                <a:sym typeface="Myriad Pro" pitchFamily="-107" charset="0"/>
              </a:rPr>
              <a:t> </a:t>
            </a:r>
            <a:endParaRPr lang="en-US" sz="1600" dirty="0" smtClean="0">
              <a:solidFill>
                <a:schemeClr val="bg1"/>
              </a:solidFill>
              <a:sym typeface="Myriad Pro" pitchFamily="-107" charset="0"/>
            </a:endParaRPr>
          </a:p>
          <a:p>
            <a:pPr algn="ctr">
              <a:spcAft>
                <a:spcPts val="0"/>
              </a:spcAft>
              <a:buClr>
                <a:srgbClr val="000000"/>
              </a:buClr>
              <a:defRPr/>
            </a:pPr>
            <a:r>
              <a:rPr lang="en-US" sz="1600" dirty="0" smtClean="0">
                <a:solidFill>
                  <a:schemeClr val="bg1"/>
                </a:solidFill>
                <a:sym typeface="Myriad Pro" pitchFamily="-107" charset="0"/>
              </a:rPr>
              <a:t>Cloud Infrastructure and Management</a:t>
            </a:r>
            <a:endParaRPr lang="en-US" sz="1600" i="1" dirty="0" smtClean="0">
              <a:solidFill>
                <a:schemeClr val="bg1"/>
              </a:solidFill>
              <a:sym typeface="Myriad Pro" pitchFamily="-107" charset="0"/>
            </a:endParaRPr>
          </a:p>
        </p:txBody>
      </p:sp>
      <p:grpSp>
        <p:nvGrpSpPr>
          <p:cNvPr id="66" name="Group 108"/>
          <p:cNvGrpSpPr/>
          <p:nvPr/>
        </p:nvGrpSpPr>
        <p:grpSpPr>
          <a:xfrm>
            <a:off x="2393970" y="3522170"/>
            <a:ext cx="6116458" cy="934992"/>
            <a:chOff x="2393970" y="3522170"/>
            <a:chExt cx="6116458" cy="934992"/>
          </a:xfrm>
        </p:grpSpPr>
        <p:grpSp>
          <p:nvGrpSpPr>
            <p:cNvPr id="67" name="Group 92"/>
            <p:cNvGrpSpPr/>
            <p:nvPr/>
          </p:nvGrpSpPr>
          <p:grpSpPr>
            <a:xfrm>
              <a:off x="2393970" y="3532466"/>
              <a:ext cx="914400" cy="914400"/>
              <a:chOff x="1984530" y="4669800"/>
              <a:chExt cx="914400" cy="914400"/>
            </a:xfrm>
          </p:grpSpPr>
          <p:sp>
            <p:nvSpPr>
              <p:cNvPr id="87" name="TextBox 86"/>
              <p:cNvSpPr txBox="1"/>
              <p:nvPr/>
            </p:nvSpPr>
            <p:spPr>
              <a:xfrm>
                <a:off x="1984530" y="4669800"/>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tc Server</a:t>
                </a:r>
              </a:p>
            </p:txBody>
          </p:sp>
          <p:pic>
            <p:nvPicPr>
              <p:cNvPr id="88" name="Picture 24" descr="ICON_OSWindows_Q308"/>
              <p:cNvPicPr>
                <a:picLocks noChangeAspect="1" noChangeArrowheads="1"/>
              </p:cNvPicPr>
              <p:nvPr/>
            </p:nvPicPr>
            <p:blipFill>
              <a:blip r:embed="rId6" cstate="email">
                <a:grayscl/>
              </a:blip>
              <a:srcRect/>
              <a:stretch>
                <a:fillRect/>
              </a:stretch>
            </p:blipFill>
            <p:spPr bwMode="auto">
              <a:xfrm rot="1204461">
                <a:off x="2194032" y="4676573"/>
                <a:ext cx="495397" cy="548640"/>
              </a:xfrm>
              <a:prstGeom prst="rect">
                <a:avLst/>
              </a:prstGeom>
              <a:noFill/>
              <a:ln w="9525">
                <a:noFill/>
                <a:miter lim="800000"/>
                <a:headEnd/>
                <a:tailEnd/>
              </a:ln>
            </p:spPr>
          </p:pic>
        </p:grpSp>
        <p:grpSp>
          <p:nvGrpSpPr>
            <p:cNvPr id="68" name="Group 95"/>
            <p:cNvGrpSpPr/>
            <p:nvPr/>
          </p:nvGrpSpPr>
          <p:grpSpPr>
            <a:xfrm>
              <a:off x="5515206" y="3532466"/>
              <a:ext cx="914400" cy="914400"/>
              <a:chOff x="5655872" y="4658427"/>
              <a:chExt cx="914400" cy="914400"/>
            </a:xfrm>
          </p:grpSpPr>
          <p:sp>
            <p:nvSpPr>
              <p:cNvPr id="85" name="TextBox 84"/>
              <p:cNvSpPr txBox="1"/>
              <p:nvPr/>
            </p:nvSpPr>
            <p:spPr>
              <a:xfrm>
                <a:off x="5655872" y="4658427"/>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000" dirty="0" smtClean="0">
                    <a:solidFill>
                      <a:srgbClr val="333333"/>
                    </a:solidFill>
                    <a:latin typeface="+mj-lt"/>
                    <a:ea typeface="+mn-ea"/>
                  </a:rPr>
                  <a:t>ERS (Apache)</a:t>
                </a:r>
              </a:p>
            </p:txBody>
          </p:sp>
          <p:pic>
            <p:nvPicPr>
              <p:cNvPr id="86" name="Picture 2" descr="C:\Users\sconnolly\Pictures\SpringSource\internet.gif"/>
              <p:cNvPicPr>
                <a:picLocks noChangeAspect="1" noChangeArrowheads="1"/>
              </p:cNvPicPr>
              <p:nvPr/>
            </p:nvPicPr>
            <p:blipFill>
              <a:blip r:embed="rId2" cstate="email">
                <a:clrChange>
                  <a:clrFrom>
                    <a:srgbClr val="FFFFFF"/>
                  </a:clrFrom>
                  <a:clrTo>
                    <a:srgbClr val="FFFFFF">
                      <a:alpha val="0"/>
                    </a:srgbClr>
                  </a:clrTo>
                </a:clrChange>
              </a:blip>
              <a:srcRect/>
              <a:stretch>
                <a:fillRect/>
              </a:stretch>
            </p:blipFill>
            <p:spPr bwMode="auto">
              <a:xfrm>
                <a:off x="5716223" y="4693560"/>
                <a:ext cx="793699" cy="640080"/>
              </a:xfrm>
              <a:prstGeom prst="rect">
                <a:avLst/>
              </a:prstGeom>
              <a:noFill/>
            </p:spPr>
          </p:pic>
        </p:grpSp>
        <p:grpSp>
          <p:nvGrpSpPr>
            <p:cNvPr id="69" name="Group 96"/>
            <p:cNvGrpSpPr/>
            <p:nvPr/>
          </p:nvGrpSpPr>
          <p:grpSpPr>
            <a:xfrm>
              <a:off x="6555618" y="3532466"/>
              <a:ext cx="914400" cy="914400"/>
              <a:chOff x="6842212" y="4658427"/>
              <a:chExt cx="914400" cy="914400"/>
            </a:xfrm>
          </p:grpSpPr>
          <p:sp>
            <p:nvSpPr>
              <p:cNvPr id="83" name="TextBox 82"/>
              <p:cNvSpPr txBox="1"/>
              <p:nvPr/>
            </p:nvSpPr>
            <p:spPr>
              <a:xfrm>
                <a:off x="6842212" y="4658427"/>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smtClean="0">
                    <a:solidFill>
                      <a:srgbClr val="333333"/>
                    </a:solidFill>
                    <a:latin typeface="+mj-lt"/>
                    <a:ea typeface="+mn-ea"/>
                  </a:rPr>
                  <a:t>Hyperic</a:t>
                </a:r>
              </a:p>
            </p:txBody>
          </p:sp>
          <p:pic>
            <p:nvPicPr>
              <p:cNvPr id="84" name="Picture 5" descr="C:\Users\sconnolly\Pictures\SpringSource\heartbeat.gif"/>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6902563" y="4707208"/>
                <a:ext cx="793699" cy="640080"/>
              </a:xfrm>
              <a:prstGeom prst="rect">
                <a:avLst/>
              </a:prstGeom>
              <a:noFill/>
            </p:spPr>
          </p:pic>
        </p:grpSp>
        <p:grpSp>
          <p:nvGrpSpPr>
            <p:cNvPr id="70" name="Group 94"/>
            <p:cNvGrpSpPr/>
            <p:nvPr/>
          </p:nvGrpSpPr>
          <p:grpSpPr>
            <a:xfrm>
              <a:off x="4474794" y="3522170"/>
              <a:ext cx="914400" cy="934992"/>
              <a:chOff x="4388810" y="4733370"/>
              <a:chExt cx="914400" cy="934992"/>
            </a:xfrm>
          </p:grpSpPr>
          <p:sp>
            <p:nvSpPr>
              <p:cNvPr id="79" name="TextBox 78"/>
              <p:cNvSpPr txBox="1"/>
              <p:nvPr/>
            </p:nvSpPr>
            <p:spPr>
              <a:xfrm>
                <a:off x="4388810" y="4753962"/>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err="1" smtClean="0">
                    <a:solidFill>
                      <a:srgbClr val="333333"/>
                    </a:solidFill>
                    <a:latin typeface="+mj-lt"/>
                    <a:ea typeface="+mn-ea"/>
                  </a:rPr>
                  <a:t>RabbitMQ</a:t>
                </a:r>
                <a:endParaRPr lang="en-US" sz="1100" dirty="0" smtClean="0">
                  <a:solidFill>
                    <a:srgbClr val="333333"/>
                  </a:solidFill>
                  <a:latin typeface="+mj-lt"/>
                  <a:ea typeface="+mn-ea"/>
                </a:endParaRPr>
              </a:p>
            </p:txBody>
          </p:sp>
          <p:grpSp>
            <p:nvGrpSpPr>
              <p:cNvPr id="80" name="Group 53"/>
              <p:cNvGrpSpPr>
                <a:grpSpLocks noChangeAspect="1"/>
              </p:cNvGrpSpPr>
              <p:nvPr/>
            </p:nvGrpSpPr>
            <p:grpSpPr>
              <a:xfrm>
                <a:off x="4541490" y="4733370"/>
                <a:ext cx="609041" cy="548640"/>
                <a:chOff x="3748506" y="3479504"/>
                <a:chExt cx="976612" cy="879757"/>
              </a:xfrm>
            </p:grpSpPr>
            <p:pic>
              <p:nvPicPr>
                <p:cNvPr id="81" name="Picture 27" descr="ICON_Cloud_Q308"/>
                <p:cNvPicPr>
                  <a:picLocks noChangeAspect="1" noChangeArrowheads="1"/>
                </p:cNvPicPr>
                <p:nvPr/>
              </p:nvPicPr>
              <p:blipFill>
                <a:blip r:embed="rId7" cstate="email"/>
                <a:srcRect/>
                <a:stretch>
                  <a:fillRect/>
                </a:stretch>
              </p:blipFill>
              <p:spPr bwMode="auto">
                <a:xfrm>
                  <a:off x="3749615" y="3719378"/>
                  <a:ext cx="955561" cy="607998"/>
                </a:xfrm>
                <a:prstGeom prst="rect">
                  <a:avLst/>
                </a:prstGeom>
                <a:noFill/>
                <a:ln w="9525">
                  <a:noFill/>
                  <a:miter lim="800000"/>
                  <a:headEnd/>
                  <a:tailEnd/>
                </a:ln>
              </p:spPr>
            </p:pic>
            <p:pic>
              <p:nvPicPr>
                <p:cNvPr id="82" name="Picture 2" descr="C:\Users\dmcjannet\Desktop\messaging.jpg"/>
                <p:cNvPicPr>
                  <a:picLocks noChangeAspect="1" noChangeArrowheads="1"/>
                </p:cNvPicPr>
                <p:nvPr/>
              </p:nvPicPr>
              <p:blipFill>
                <a:blip r:embed="rId8" cstate="email"/>
                <a:srcRect/>
                <a:stretch>
                  <a:fillRect/>
                </a:stretch>
              </p:blipFill>
              <p:spPr bwMode="auto">
                <a:xfrm>
                  <a:off x="3748506" y="3479504"/>
                  <a:ext cx="976612" cy="879757"/>
                </a:xfrm>
                <a:prstGeom prst="rect">
                  <a:avLst/>
                </a:prstGeom>
                <a:ln>
                  <a:noFill/>
                </a:ln>
                <a:effectLst>
                  <a:softEdge rad="112500"/>
                </a:effectLst>
              </p:spPr>
            </p:pic>
          </p:grpSp>
        </p:grpSp>
        <p:grpSp>
          <p:nvGrpSpPr>
            <p:cNvPr id="71" name="Group 93"/>
            <p:cNvGrpSpPr/>
            <p:nvPr/>
          </p:nvGrpSpPr>
          <p:grpSpPr>
            <a:xfrm>
              <a:off x="3434382" y="3532466"/>
              <a:ext cx="914400" cy="914400"/>
              <a:chOff x="3092273" y="4740314"/>
              <a:chExt cx="914400" cy="914400"/>
            </a:xfrm>
          </p:grpSpPr>
          <p:sp>
            <p:nvSpPr>
              <p:cNvPr id="77" name="TextBox 76"/>
              <p:cNvSpPr txBox="1"/>
              <p:nvPr/>
            </p:nvSpPr>
            <p:spPr>
              <a:xfrm>
                <a:off x="3092273" y="4740314"/>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err="1" smtClean="0">
                    <a:solidFill>
                      <a:srgbClr val="333333"/>
                    </a:solidFill>
                    <a:latin typeface="+mj-lt"/>
                    <a:ea typeface="+mn-ea"/>
                  </a:rPr>
                  <a:t>GemFire</a:t>
                </a:r>
                <a:endParaRPr lang="en-US" sz="1100" dirty="0" smtClean="0">
                  <a:solidFill>
                    <a:srgbClr val="333333"/>
                  </a:solidFill>
                  <a:latin typeface="+mj-lt"/>
                  <a:ea typeface="+mn-ea"/>
                </a:endParaRPr>
              </a:p>
            </p:txBody>
          </p:sp>
          <p:pic>
            <p:nvPicPr>
              <p:cNvPr id="78" name="Picture 84" descr="data-warehouse"/>
              <p:cNvPicPr>
                <a:picLocks noChangeAspect="1" noChangeArrowheads="1"/>
              </p:cNvPicPr>
              <p:nvPr/>
            </p:nvPicPr>
            <p:blipFill>
              <a:blip r:embed="rId9" cstate="email">
                <a:clrChange>
                  <a:clrFrom>
                    <a:srgbClr val="FFFFFF"/>
                  </a:clrFrom>
                  <a:clrTo>
                    <a:srgbClr val="FFFFFF">
                      <a:alpha val="0"/>
                    </a:srgbClr>
                  </a:clrTo>
                </a:clrChange>
              </a:blip>
              <a:srcRect/>
              <a:stretch>
                <a:fillRect/>
              </a:stretch>
            </p:blipFill>
            <p:spPr bwMode="auto">
              <a:xfrm>
                <a:off x="3278716" y="4764576"/>
                <a:ext cx="541515" cy="548640"/>
              </a:xfrm>
              <a:prstGeom prst="rect">
                <a:avLst/>
              </a:prstGeom>
              <a:noFill/>
            </p:spPr>
          </p:pic>
        </p:grpSp>
        <p:grpSp>
          <p:nvGrpSpPr>
            <p:cNvPr id="72" name="Group 97"/>
            <p:cNvGrpSpPr/>
            <p:nvPr/>
          </p:nvGrpSpPr>
          <p:grpSpPr>
            <a:xfrm>
              <a:off x="7596028" y="3532466"/>
              <a:ext cx="914400" cy="914400"/>
              <a:chOff x="7978172" y="4713018"/>
              <a:chExt cx="914400" cy="914400"/>
            </a:xfrm>
          </p:grpSpPr>
          <p:sp>
            <p:nvSpPr>
              <p:cNvPr id="73" name="TextBox 72"/>
              <p:cNvSpPr txBox="1"/>
              <p:nvPr/>
            </p:nvSpPr>
            <p:spPr>
              <a:xfrm>
                <a:off x="7978172" y="4713018"/>
                <a:ext cx="914400" cy="914400"/>
              </a:xfrm>
              <a:prstGeom prst="roundRect">
                <a:avLst/>
              </a:prstGeom>
              <a:solidFill>
                <a:schemeClr val="bg2">
                  <a:lumMod val="40000"/>
                  <a:lumOff val="60000"/>
                </a:schemeClr>
              </a:solidFill>
              <a:ln>
                <a:solidFill>
                  <a:srgbClr val="92D050"/>
                </a:solidFill>
              </a:ln>
            </p:spPr>
            <p:txBody>
              <a:bodyPr wrap="square" lIns="0" tIns="0" rIns="0" bIns="0" rtlCol="0" anchor="b" anchorCtr="1">
                <a:noAutofit/>
              </a:bodyPr>
              <a:lstStyle/>
              <a:p>
                <a:pPr>
                  <a:spcAft>
                    <a:spcPts val="0"/>
                  </a:spcAft>
                </a:pPr>
                <a:r>
                  <a:rPr lang="en-US" sz="1100" dirty="0" err="1" smtClean="0">
                    <a:solidFill>
                      <a:srgbClr val="333333"/>
                    </a:solidFill>
                    <a:latin typeface="+mj-lt"/>
                    <a:ea typeface="+mn-ea"/>
                  </a:rPr>
                  <a:t>vFabric</a:t>
                </a:r>
                <a:r>
                  <a:rPr lang="en-US" sz="1100" dirty="0" smtClean="0">
                    <a:solidFill>
                      <a:srgbClr val="333333"/>
                    </a:solidFill>
                    <a:latin typeface="+mj-lt"/>
                    <a:ea typeface="+mn-ea"/>
                  </a:rPr>
                  <a:t> </a:t>
                </a:r>
                <a:r>
                  <a:rPr lang="en-US" sz="1100" dirty="0" err="1" smtClean="0">
                    <a:solidFill>
                      <a:srgbClr val="333333"/>
                    </a:solidFill>
                    <a:latin typeface="+mj-lt"/>
                    <a:ea typeface="+mn-ea"/>
                  </a:rPr>
                  <a:t>AppDirector</a:t>
                </a:r>
                <a:endParaRPr lang="en-US" sz="1100" dirty="0" smtClean="0">
                  <a:solidFill>
                    <a:srgbClr val="333333"/>
                  </a:solidFill>
                  <a:latin typeface="+mj-lt"/>
                  <a:ea typeface="+mn-ea"/>
                </a:endParaRPr>
              </a:p>
            </p:txBody>
          </p:sp>
          <p:grpSp>
            <p:nvGrpSpPr>
              <p:cNvPr id="74" name="Group 65"/>
              <p:cNvGrpSpPr>
                <a:grpSpLocks noChangeAspect="1"/>
              </p:cNvGrpSpPr>
              <p:nvPr/>
            </p:nvGrpSpPr>
            <p:grpSpPr>
              <a:xfrm>
                <a:off x="8182074" y="4744053"/>
                <a:ext cx="506597" cy="502920"/>
                <a:chOff x="7833872" y="4348268"/>
                <a:chExt cx="736869" cy="731520"/>
              </a:xfrm>
            </p:grpSpPr>
            <p:pic>
              <p:nvPicPr>
                <p:cNvPr id="75" name="Picture 2" descr="C:\Users\testuser\AppData\Local\Temp\VMwareDnD\933ccdc8\ICON_Gear_Flat_Q109_.png"/>
                <p:cNvPicPr>
                  <a:picLocks noChangeAspect="1" noChangeArrowheads="1"/>
                </p:cNvPicPr>
                <p:nvPr/>
              </p:nvPicPr>
              <p:blipFill>
                <a:blip r:embed="rId4" cstate="email">
                  <a:duotone>
                    <a:prstClr val="black"/>
                    <a:schemeClr val="accent4">
                      <a:tint val="45000"/>
                      <a:satMod val="400000"/>
                    </a:schemeClr>
                  </a:duotone>
                </a:blip>
                <a:srcRect/>
                <a:stretch>
                  <a:fillRect/>
                </a:stretch>
              </p:blipFill>
              <p:spPr bwMode="auto">
                <a:xfrm>
                  <a:off x="7833872" y="4348268"/>
                  <a:ext cx="736869" cy="731520"/>
                </a:xfrm>
                <a:prstGeom prst="rect">
                  <a:avLst/>
                </a:prstGeom>
                <a:noFill/>
                <a:ln w="9525">
                  <a:noFill/>
                  <a:miter lim="800000"/>
                  <a:headEnd/>
                  <a:tailEnd/>
                </a:ln>
              </p:spPr>
            </p:pic>
            <p:pic>
              <p:nvPicPr>
                <p:cNvPr id="76" name="Picture 25" descr="ICON_Script_Q308"/>
                <p:cNvPicPr>
                  <a:picLocks noChangeAspect="1" noChangeArrowheads="1"/>
                </p:cNvPicPr>
                <p:nvPr/>
              </p:nvPicPr>
              <p:blipFill>
                <a:blip r:embed="rId5" cstate="email">
                  <a:lum/>
                </a:blip>
                <a:srcRect/>
                <a:stretch>
                  <a:fillRect/>
                </a:stretch>
              </p:blipFill>
              <p:spPr bwMode="auto">
                <a:xfrm>
                  <a:off x="7973706" y="4450253"/>
                  <a:ext cx="457200" cy="513908"/>
                </a:xfrm>
                <a:prstGeom prst="rect">
                  <a:avLst/>
                </a:prstGeom>
                <a:noFill/>
                <a:ln w="9525">
                  <a:noFill/>
                  <a:miter lim="800000"/>
                  <a:headEnd/>
                  <a:tailEnd/>
                </a:ln>
              </p:spPr>
            </p:pic>
          </p:grpSp>
        </p:grpSp>
      </p:grpSp>
      <p:grpSp>
        <p:nvGrpSpPr>
          <p:cNvPr id="89" name="Group 137"/>
          <p:cNvGrpSpPr/>
          <p:nvPr/>
        </p:nvGrpSpPr>
        <p:grpSpPr>
          <a:xfrm>
            <a:off x="488035" y="1695092"/>
            <a:ext cx="8139773" cy="1389290"/>
            <a:chOff x="488035" y="1695092"/>
            <a:chExt cx="8139773" cy="1389290"/>
          </a:xfrm>
        </p:grpSpPr>
        <p:grpSp>
          <p:nvGrpSpPr>
            <p:cNvPr id="90" name="Group 104"/>
            <p:cNvGrpSpPr/>
            <p:nvPr/>
          </p:nvGrpSpPr>
          <p:grpSpPr>
            <a:xfrm>
              <a:off x="581088" y="1695092"/>
              <a:ext cx="8046720" cy="1389290"/>
              <a:chOff x="581088" y="1695092"/>
              <a:chExt cx="8046720" cy="1389290"/>
            </a:xfrm>
          </p:grpSpPr>
          <p:sp>
            <p:nvSpPr>
              <p:cNvPr id="92" name="TextBox 91"/>
              <p:cNvSpPr txBox="1"/>
              <p:nvPr/>
            </p:nvSpPr>
            <p:spPr>
              <a:xfrm>
                <a:off x="581088" y="1712782"/>
                <a:ext cx="8046720" cy="1371600"/>
              </a:xfrm>
              <a:prstGeom prst="roundRect">
                <a:avLst/>
              </a:prstGeom>
              <a:noFill/>
              <a:ln w="38100">
                <a:solidFill>
                  <a:schemeClr val="bg1"/>
                </a:solidFill>
              </a:ln>
            </p:spPr>
            <p:txBody>
              <a:bodyPr wrap="square" lIns="0" tIns="0" rIns="0" bIns="0" rtlCol="0" anchor="ctr" anchorCtr="1">
                <a:noAutofit/>
              </a:bodyPr>
              <a:lstStyle/>
              <a:p>
                <a:pPr algn="l">
                  <a:spcAft>
                    <a:spcPts val="0"/>
                  </a:spcAft>
                </a:pPr>
                <a:endParaRPr lang="en-US" sz="1800" b="1" dirty="0" smtClean="0">
                  <a:solidFill>
                    <a:schemeClr val="bg1"/>
                  </a:solidFill>
                  <a:latin typeface="+mj-lt"/>
                  <a:ea typeface="+mn-ea"/>
                </a:endParaRPr>
              </a:p>
            </p:txBody>
          </p:sp>
          <p:grpSp>
            <p:nvGrpSpPr>
              <p:cNvPr id="93" name="Group 81"/>
              <p:cNvGrpSpPr/>
              <p:nvPr/>
            </p:nvGrpSpPr>
            <p:grpSpPr>
              <a:xfrm>
                <a:off x="581088" y="1695092"/>
                <a:ext cx="1645920" cy="1389290"/>
                <a:chOff x="581088" y="1695092"/>
                <a:chExt cx="1645920" cy="1389290"/>
              </a:xfrm>
            </p:grpSpPr>
            <p:sp>
              <p:nvSpPr>
                <p:cNvPr id="94" name="TextBox 93"/>
                <p:cNvSpPr txBox="1"/>
                <p:nvPr/>
              </p:nvSpPr>
              <p:spPr>
                <a:xfrm>
                  <a:off x="581088" y="1712782"/>
                  <a:ext cx="1645920" cy="1371600"/>
                </a:xfrm>
                <a:prstGeom prst="roundRect">
                  <a:avLst/>
                </a:prstGeom>
                <a:solidFill>
                  <a:schemeClr val="bg2">
                    <a:lumMod val="40000"/>
                    <a:lumOff val="60000"/>
                  </a:schemeClr>
                </a:solidFill>
                <a:ln w="38100">
                  <a:solidFill>
                    <a:schemeClr val="bg1"/>
                  </a:solidFill>
                </a:ln>
              </p:spPr>
              <p:txBody>
                <a:bodyPr wrap="square" lIns="0" tIns="0" rIns="0" bIns="0" rtlCol="0" anchor="ctr" anchorCtr="1">
                  <a:noAutofit/>
                </a:bodyPr>
                <a:lstStyle/>
                <a:p>
                  <a:pPr algn="l">
                    <a:spcAft>
                      <a:spcPts val="0"/>
                    </a:spcAft>
                  </a:pPr>
                  <a:endParaRPr lang="en-US" sz="1800" b="1" dirty="0" smtClean="0">
                    <a:solidFill>
                      <a:schemeClr val="bg1"/>
                    </a:solidFill>
                    <a:latin typeface="+mj-lt"/>
                    <a:ea typeface="+mn-ea"/>
                  </a:endParaRPr>
                </a:p>
              </p:txBody>
            </p:sp>
            <p:pic>
              <p:nvPicPr>
                <p:cNvPr id="95" name="Picture 4" descr="springLogoNew"/>
                <p:cNvPicPr>
                  <a:picLocks noChangeAspect="1" noChangeArrowheads="1"/>
                </p:cNvPicPr>
                <p:nvPr/>
              </p:nvPicPr>
              <p:blipFill>
                <a:blip r:embed="rId20" cstate="email">
                  <a:clrChange>
                    <a:clrFrom>
                      <a:srgbClr val="FFFFFF"/>
                    </a:clrFrom>
                    <a:clrTo>
                      <a:srgbClr val="FFFFFF">
                        <a:alpha val="0"/>
                      </a:srgbClr>
                    </a:clrTo>
                  </a:clrChange>
                </a:blip>
                <a:srcRect/>
                <a:stretch>
                  <a:fillRect/>
                </a:stretch>
              </p:blipFill>
              <p:spPr bwMode="auto">
                <a:xfrm>
                  <a:off x="672120" y="1695092"/>
                  <a:ext cx="1476375" cy="914400"/>
                </a:xfrm>
                <a:prstGeom prst="rect">
                  <a:avLst/>
                </a:prstGeom>
                <a:noFill/>
                <a:ln w="28575">
                  <a:noFill/>
                  <a:miter lim="800000"/>
                  <a:headEnd/>
                  <a:tailEnd/>
                </a:ln>
              </p:spPr>
            </p:pic>
          </p:grpSp>
        </p:grpSp>
        <p:sp>
          <p:nvSpPr>
            <p:cNvPr id="91" name="Rectangle 90"/>
            <p:cNvSpPr/>
            <p:nvPr/>
          </p:nvSpPr>
          <p:spPr>
            <a:xfrm>
              <a:off x="488035" y="2610987"/>
              <a:ext cx="1802994" cy="307777"/>
            </a:xfrm>
            <a:prstGeom prst="rect">
              <a:avLst/>
            </a:prstGeom>
          </p:spPr>
          <p:txBody>
            <a:bodyPr wrap="none">
              <a:spAutoFit/>
            </a:bodyPr>
            <a:lstStyle/>
            <a:p>
              <a:pPr>
                <a:spcAft>
                  <a:spcPts val="0"/>
                </a:spcAft>
              </a:pPr>
              <a:r>
                <a:rPr lang="en-US" sz="1400" dirty="0" smtClean="0">
                  <a:solidFill>
                    <a:schemeClr val="bg2">
                      <a:lumMod val="50000"/>
                    </a:schemeClr>
                  </a:solidFill>
                </a:rPr>
                <a:t>Frameworks &amp; Tools</a:t>
              </a:r>
              <a:endParaRPr lang="en-US" sz="2000" dirty="0">
                <a:solidFill>
                  <a:schemeClr val="bg2">
                    <a:lumMod val="50000"/>
                  </a:schemeClr>
                </a:solidFill>
              </a:endParaRPr>
            </a:p>
          </p:txBody>
        </p:sp>
      </p:grpSp>
      <p:grpSp>
        <p:nvGrpSpPr>
          <p:cNvPr id="96" name="Group 138"/>
          <p:cNvGrpSpPr/>
          <p:nvPr/>
        </p:nvGrpSpPr>
        <p:grpSpPr>
          <a:xfrm>
            <a:off x="581088" y="3339166"/>
            <a:ext cx="8048992" cy="1371600"/>
            <a:chOff x="581088" y="3339166"/>
            <a:chExt cx="8048992" cy="1371600"/>
          </a:xfrm>
        </p:grpSpPr>
        <p:grpSp>
          <p:nvGrpSpPr>
            <p:cNvPr id="97" name="Group 132"/>
            <p:cNvGrpSpPr/>
            <p:nvPr/>
          </p:nvGrpSpPr>
          <p:grpSpPr>
            <a:xfrm>
              <a:off x="581088" y="3339166"/>
              <a:ext cx="8048992" cy="1371600"/>
              <a:chOff x="581088" y="3339166"/>
              <a:chExt cx="8048992" cy="1371600"/>
            </a:xfrm>
          </p:grpSpPr>
          <p:grpSp>
            <p:nvGrpSpPr>
              <p:cNvPr id="99" name="Group 105"/>
              <p:cNvGrpSpPr/>
              <p:nvPr/>
            </p:nvGrpSpPr>
            <p:grpSpPr>
              <a:xfrm>
                <a:off x="581088" y="3339166"/>
                <a:ext cx="8048992" cy="1371600"/>
                <a:chOff x="581088" y="3339166"/>
                <a:chExt cx="8048992" cy="1371600"/>
              </a:xfrm>
            </p:grpSpPr>
            <p:sp>
              <p:nvSpPr>
                <p:cNvPr id="101" name="TextBox 100"/>
                <p:cNvSpPr txBox="1"/>
                <p:nvPr/>
              </p:nvSpPr>
              <p:spPr>
                <a:xfrm>
                  <a:off x="583360" y="3339166"/>
                  <a:ext cx="8046720" cy="1371600"/>
                </a:xfrm>
                <a:prstGeom prst="roundRect">
                  <a:avLst/>
                </a:prstGeom>
                <a:noFill/>
                <a:ln w="38100">
                  <a:solidFill>
                    <a:schemeClr val="bg1"/>
                  </a:solidFill>
                </a:ln>
              </p:spPr>
              <p:txBody>
                <a:bodyPr wrap="square" lIns="0" tIns="0" rIns="0" bIns="0" rtlCol="0" anchor="ctr" anchorCtr="1">
                  <a:noAutofit/>
                </a:bodyPr>
                <a:lstStyle/>
                <a:p>
                  <a:pPr algn="l">
                    <a:spcAft>
                      <a:spcPts val="0"/>
                    </a:spcAft>
                  </a:pPr>
                  <a:endParaRPr lang="en-US" sz="1800" b="1" dirty="0" smtClean="0">
                    <a:solidFill>
                      <a:schemeClr val="bg1"/>
                    </a:solidFill>
                    <a:latin typeface="+mj-lt"/>
                    <a:ea typeface="+mn-ea"/>
                  </a:endParaRPr>
                </a:p>
              </p:txBody>
            </p:sp>
            <p:grpSp>
              <p:nvGrpSpPr>
                <p:cNvPr id="102" name="Group 82"/>
                <p:cNvGrpSpPr/>
                <p:nvPr/>
              </p:nvGrpSpPr>
              <p:grpSpPr>
                <a:xfrm>
                  <a:off x="581088" y="3339166"/>
                  <a:ext cx="1645920" cy="1371600"/>
                  <a:chOff x="581088" y="3339166"/>
                  <a:chExt cx="1645920" cy="1371600"/>
                </a:xfrm>
              </p:grpSpPr>
              <p:sp>
                <p:nvSpPr>
                  <p:cNvPr id="103" name="TextBox 102"/>
                  <p:cNvSpPr txBox="1"/>
                  <p:nvPr/>
                </p:nvSpPr>
                <p:spPr>
                  <a:xfrm>
                    <a:off x="581088" y="3339166"/>
                    <a:ext cx="1645920" cy="1371600"/>
                  </a:xfrm>
                  <a:prstGeom prst="roundRect">
                    <a:avLst/>
                  </a:prstGeom>
                  <a:solidFill>
                    <a:schemeClr val="bg2">
                      <a:lumMod val="40000"/>
                      <a:lumOff val="60000"/>
                    </a:schemeClr>
                  </a:solidFill>
                  <a:ln w="38100">
                    <a:solidFill>
                      <a:schemeClr val="bg1"/>
                    </a:solidFill>
                  </a:ln>
                </p:spPr>
                <p:txBody>
                  <a:bodyPr wrap="square" lIns="0" tIns="0" rIns="0" bIns="0" rtlCol="0" anchor="ctr" anchorCtr="1">
                    <a:noAutofit/>
                  </a:bodyPr>
                  <a:lstStyle/>
                  <a:p>
                    <a:pPr algn="l">
                      <a:spcAft>
                        <a:spcPts val="0"/>
                      </a:spcAft>
                    </a:pPr>
                    <a:endParaRPr lang="en-US" sz="1800" b="1" dirty="0" smtClean="0">
                      <a:solidFill>
                        <a:schemeClr val="bg1"/>
                      </a:solidFill>
                      <a:latin typeface="+mj-lt"/>
                      <a:ea typeface="+mn-ea"/>
                    </a:endParaRPr>
                  </a:p>
                </p:txBody>
              </p:sp>
              <p:pic>
                <p:nvPicPr>
                  <p:cNvPr id="104" name="Picture 2"/>
                  <p:cNvPicPr>
                    <a:picLocks noChangeAspect="1" noChangeArrowheads="1"/>
                  </p:cNvPicPr>
                  <p:nvPr/>
                </p:nvPicPr>
                <p:blipFill>
                  <a:blip r:embed="rId21" cstate="email"/>
                  <a:srcRect t="12693" b="52400"/>
                  <a:stretch>
                    <a:fillRect/>
                  </a:stretch>
                </p:blipFill>
                <p:spPr bwMode="auto">
                  <a:xfrm>
                    <a:off x="672269" y="3532517"/>
                    <a:ext cx="1463040" cy="364788"/>
                  </a:xfrm>
                  <a:prstGeom prst="rect">
                    <a:avLst/>
                  </a:prstGeom>
                  <a:noFill/>
                  <a:ln w="9525">
                    <a:noFill/>
                    <a:miter lim="800000"/>
                    <a:headEnd/>
                    <a:tailEnd/>
                  </a:ln>
                </p:spPr>
              </p:pic>
            </p:grpSp>
          </p:grpSp>
          <p:sp>
            <p:nvSpPr>
              <p:cNvPr id="100" name="Rectangle 99"/>
              <p:cNvSpPr/>
              <p:nvPr/>
            </p:nvSpPr>
            <p:spPr>
              <a:xfrm>
                <a:off x="758735" y="3843628"/>
                <a:ext cx="1279516" cy="461665"/>
              </a:xfrm>
              <a:prstGeom prst="rect">
                <a:avLst/>
              </a:prstGeom>
            </p:spPr>
            <p:txBody>
              <a:bodyPr wrap="none">
                <a:spAutoFit/>
              </a:bodyPr>
              <a:lstStyle/>
              <a:p>
                <a:pPr>
                  <a:spcAft>
                    <a:spcPts val="0"/>
                  </a:spcAft>
                </a:pPr>
                <a:r>
                  <a:rPr lang="en-US" b="1" dirty="0" smtClean="0">
                    <a:solidFill>
                      <a:schemeClr val="bg2">
                        <a:lumMod val="50000"/>
                      </a:schemeClr>
                    </a:solidFill>
                    <a:latin typeface="Segoe" pitchFamily="34" charset="0"/>
                  </a:rPr>
                  <a:t>vFabric</a:t>
                </a:r>
              </a:p>
            </p:txBody>
          </p:sp>
        </p:grpSp>
        <p:sp>
          <p:nvSpPr>
            <p:cNvPr id="98" name="Rectangle 97"/>
            <p:cNvSpPr/>
            <p:nvPr/>
          </p:nvSpPr>
          <p:spPr>
            <a:xfrm>
              <a:off x="599570" y="4309792"/>
              <a:ext cx="1588898" cy="307777"/>
            </a:xfrm>
            <a:prstGeom prst="rect">
              <a:avLst/>
            </a:prstGeom>
          </p:spPr>
          <p:txBody>
            <a:bodyPr wrap="none">
              <a:spAutoFit/>
            </a:bodyPr>
            <a:lstStyle/>
            <a:p>
              <a:pPr>
                <a:spcAft>
                  <a:spcPts val="0"/>
                </a:spcAft>
              </a:pPr>
              <a:r>
                <a:rPr lang="en-US" sz="1400" dirty="0" smtClean="0">
                  <a:solidFill>
                    <a:schemeClr val="bg2">
                      <a:lumMod val="50000"/>
                    </a:schemeClr>
                  </a:solidFill>
                </a:rPr>
                <a:t>Platform Services</a:t>
              </a:r>
              <a:endParaRPr lang="en-US" sz="2000" dirty="0">
                <a:solidFill>
                  <a:schemeClr val="bg2">
                    <a:lumMod val="50000"/>
                  </a:schemeClr>
                </a:solidFill>
              </a:endParaRPr>
            </a:p>
          </p:txBody>
        </p:sp>
      </p:grpSp>
    </p:spTree>
    <p:extLst>
      <p:ext uri="{BB962C8B-B14F-4D97-AF65-F5344CB8AC3E}">
        <p14:creationId xmlns:p14="http://schemas.microsoft.com/office/powerpoint/2010/main" val="185572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slide(fromBottom)">
                                      <p:cBhvr>
                                        <p:cTn id="15"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a:spLocks noGrp="1"/>
          </p:cNvSpPr>
          <p:nvPr>
            <p:ph type="ctrTitle"/>
          </p:nvPr>
        </p:nvSpPr>
        <p:spPr>
          <a:xfrm>
            <a:off x="393192" y="330200"/>
            <a:ext cx="8446008" cy="533400"/>
          </a:xfrm>
        </p:spPr>
        <p:txBody>
          <a:bodyPr/>
          <a:lstStyle/>
          <a:p>
            <a:r>
              <a:rPr lang="en-US" dirty="0" smtClean="0">
                <a:solidFill>
                  <a:schemeClr val="tx2">
                    <a:lumMod val="75000"/>
                  </a:schemeClr>
                </a:solidFill>
              </a:rPr>
              <a:t>Licensing</a:t>
            </a:r>
            <a:endParaRPr lang="en-US" dirty="0" smtClean="0">
              <a:solidFill>
                <a:schemeClr val="tx2">
                  <a:lumMod val="75000"/>
                </a:schemeClr>
              </a:solidFill>
            </a:endParaRPr>
          </a:p>
        </p:txBody>
      </p:sp>
      <p:sp>
        <p:nvSpPr>
          <p:cNvPr id="3" name="TextBox 2"/>
          <p:cNvSpPr txBox="1"/>
          <p:nvPr/>
        </p:nvSpPr>
        <p:spPr>
          <a:xfrm>
            <a:off x="186267" y="1286933"/>
            <a:ext cx="8415866" cy="3785652"/>
          </a:xfrm>
          <a:prstGeom prst="rect">
            <a:avLst/>
          </a:prstGeom>
          <a:noFill/>
        </p:spPr>
        <p:txBody>
          <a:bodyPr wrap="square" rtlCol="0">
            <a:spAutoFit/>
          </a:bodyPr>
          <a:lstStyle/>
          <a:p>
            <a:pPr marL="285750" indent="-285750">
              <a:lnSpc>
                <a:spcPct val="150000"/>
              </a:lnSpc>
              <a:buFont typeface="Arial" pitchFamily="34" charset="0"/>
              <a:buChar char="•"/>
            </a:pPr>
            <a:r>
              <a:rPr lang="en-IN" sz="2000" dirty="0"/>
              <a:t>Per-VM pricing for hardware </a:t>
            </a:r>
            <a:r>
              <a:rPr lang="en-IN" sz="2000" dirty="0" smtClean="0"/>
              <a:t>independence</a:t>
            </a:r>
          </a:p>
          <a:p>
            <a:pPr marL="285750" indent="-285750">
              <a:lnSpc>
                <a:spcPct val="150000"/>
              </a:lnSpc>
              <a:buFont typeface="Arial" pitchFamily="34" charset="0"/>
              <a:buChar char="•"/>
            </a:pPr>
            <a:r>
              <a:rPr lang="en-IN" sz="2000" dirty="0"/>
              <a:t>License based on average, not peak usage. </a:t>
            </a:r>
            <a:endParaRPr lang="en-IN" sz="2000" dirty="0" smtClean="0"/>
          </a:p>
          <a:p>
            <a:pPr marL="285750" indent="-285750">
              <a:lnSpc>
                <a:spcPct val="150000"/>
              </a:lnSpc>
              <a:buFont typeface="Arial" pitchFamily="34" charset="0"/>
              <a:buChar char="•"/>
            </a:pPr>
            <a:r>
              <a:rPr lang="en-IN" sz="2000" dirty="0" smtClean="0"/>
              <a:t>Usage </a:t>
            </a:r>
            <a:r>
              <a:rPr lang="en-IN" sz="2000" dirty="0"/>
              <a:t>tracked but not limited, in order to accommodate workload spikes</a:t>
            </a:r>
            <a:r>
              <a:rPr lang="en-IN" sz="2000" dirty="0" smtClean="0"/>
              <a:t>.</a:t>
            </a:r>
          </a:p>
          <a:p>
            <a:pPr marL="285750" indent="-285750">
              <a:lnSpc>
                <a:spcPct val="150000"/>
              </a:lnSpc>
              <a:buFont typeface="Arial" pitchFamily="34" charset="0"/>
              <a:buChar char="•"/>
            </a:pPr>
            <a:r>
              <a:rPr lang="en-IN" sz="2000" dirty="0"/>
              <a:t>Re-use licenses across different application tiers: web tier, app servers, data caches, databases, and message servers. For instance, you can initially deploy 10 </a:t>
            </a:r>
            <a:r>
              <a:rPr lang="en-IN" sz="2000" dirty="0" err="1"/>
              <a:t>vFabric</a:t>
            </a:r>
            <a:r>
              <a:rPr lang="en-IN" sz="2000" dirty="0"/>
              <a:t> Advanced VMs as application servers, then later re-deploy them as 10 database servers.</a:t>
            </a:r>
            <a:endParaRPr lang="en-US" sz="2000" dirty="0"/>
          </a:p>
        </p:txBody>
      </p:sp>
    </p:spTree>
    <p:extLst>
      <p:ext uri="{BB962C8B-B14F-4D97-AF65-F5344CB8AC3E}">
        <p14:creationId xmlns:p14="http://schemas.microsoft.com/office/powerpoint/2010/main" val="18557291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a:spLocks noGrp="1"/>
          </p:cNvSpPr>
          <p:nvPr>
            <p:ph type="ctrTitle"/>
          </p:nvPr>
        </p:nvSpPr>
        <p:spPr>
          <a:xfrm>
            <a:off x="393192" y="330200"/>
            <a:ext cx="8446008" cy="533400"/>
          </a:xfrm>
        </p:spPr>
        <p:txBody>
          <a:bodyPr/>
          <a:lstStyle/>
          <a:p>
            <a:r>
              <a:rPr lang="en-US" dirty="0" smtClean="0">
                <a:solidFill>
                  <a:schemeClr val="tx2">
                    <a:lumMod val="75000"/>
                  </a:schemeClr>
                </a:solidFill>
              </a:rPr>
              <a:t>Questions?</a:t>
            </a:r>
          </a:p>
        </p:txBody>
      </p:sp>
    </p:spTree>
    <p:extLst>
      <p:ext uri="{BB962C8B-B14F-4D97-AF65-F5344CB8AC3E}">
        <p14:creationId xmlns:p14="http://schemas.microsoft.com/office/powerpoint/2010/main" val="3993290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011746" y="1084461"/>
            <a:ext cx="5265682" cy="476726"/>
          </a:xfrm>
          <a:prstGeom prst="rect">
            <a:avLst/>
          </a:prstGeom>
          <a:gradFill>
            <a:gsLst>
              <a:gs pos="0">
                <a:srgbClr val="003D79"/>
              </a:gs>
              <a:gs pos="75000">
                <a:schemeClr val="accent2">
                  <a:lumMod val="20000"/>
                  <a:lumOff val="80000"/>
                </a:schemeClr>
              </a:gs>
              <a:gs pos="25000">
                <a:schemeClr val="accent2">
                  <a:lumMod val="20000"/>
                  <a:lumOff val="80000"/>
                </a:schemeClr>
              </a:gs>
              <a:gs pos="100000">
                <a:srgbClr val="003D79"/>
              </a:gs>
            </a:gsLst>
            <a:lin ang="0" scaled="0"/>
          </a:gradFill>
          <a:ln w="12700">
            <a:noFill/>
            <a:round/>
            <a:headEnd/>
            <a:tailEnd/>
          </a:ln>
        </p:spPr>
        <p:txBody>
          <a:bodyPr wrap="none" lIns="0" tIns="0" rIns="0" bIns="27432" rtlCol="0" anchor="ctr"/>
          <a:lstStyle/>
          <a:p>
            <a:pPr>
              <a:lnSpc>
                <a:spcPct val="150000"/>
              </a:lnSpc>
            </a:pPr>
            <a:r>
              <a:rPr lang="en-US" sz="1400" dirty="0">
                <a:solidFill>
                  <a:schemeClr val="bg2">
                    <a:lumMod val="75000"/>
                  </a:schemeClr>
                </a:solidFill>
              </a:rPr>
              <a:t>Users are booking rooms</a:t>
            </a:r>
          </a:p>
        </p:txBody>
      </p:sp>
      <p:sp>
        <p:nvSpPr>
          <p:cNvPr id="7" name="Rectangle 6"/>
          <p:cNvSpPr/>
          <p:nvPr/>
        </p:nvSpPr>
        <p:spPr bwMode="auto">
          <a:xfrm>
            <a:off x="363990" y="3824534"/>
            <a:ext cx="8478004" cy="304873"/>
          </a:xfrm>
          <a:prstGeom prst="rect">
            <a:avLst/>
          </a:prstGeom>
          <a:solidFill>
            <a:srgbClr val="003D79"/>
          </a:solidFill>
          <a:ln w="1270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 name="Title 1"/>
          <p:cNvSpPr txBox="1">
            <a:spLocks/>
          </p:cNvSpPr>
          <p:nvPr/>
        </p:nvSpPr>
        <p:spPr bwMode="auto">
          <a:xfrm>
            <a:off x="374904" y="171449"/>
            <a:ext cx="6613725" cy="7037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b="1" dirty="0">
                <a:solidFill>
                  <a:srgbClr val="003D79"/>
                </a:solidFill>
              </a:rPr>
              <a:t>Use Case: App Intelligence for “Just-in-Time” Infrastructure</a:t>
            </a:r>
          </a:p>
        </p:txBody>
      </p:sp>
      <p:graphicFrame>
        <p:nvGraphicFramePr>
          <p:cNvPr id="9" name="Table 8"/>
          <p:cNvGraphicFramePr>
            <a:graphicFrameLocks noGrp="1"/>
          </p:cNvGraphicFramePr>
          <p:nvPr>
            <p:extLst>
              <p:ext uri="{D42A27DB-BD31-4B8C-83A1-F6EECF244321}">
                <p14:modId xmlns:p14="http://schemas.microsoft.com/office/powerpoint/2010/main" val="98477250"/>
              </p:ext>
            </p:extLst>
          </p:nvPr>
        </p:nvGraphicFramePr>
        <p:xfrm>
          <a:off x="363990" y="3825206"/>
          <a:ext cx="8600020" cy="370840"/>
        </p:xfrm>
        <a:graphic>
          <a:graphicData uri="http://schemas.openxmlformats.org/drawingml/2006/table">
            <a:tbl>
              <a:tblPr firstRow="1" bandRow="1">
                <a:tableStyleId>{2D5ABB26-0587-4C30-8999-92F81FD0307C}</a:tableStyleId>
              </a:tblPr>
              <a:tblGrid>
                <a:gridCol w="781820"/>
                <a:gridCol w="781820"/>
                <a:gridCol w="781820"/>
                <a:gridCol w="781820"/>
                <a:gridCol w="781820"/>
                <a:gridCol w="781820"/>
                <a:gridCol w="781820"/>
                <a:gridCol w="781820"/>
                <a:gridCol w="781820"/>
                <a:gridCol w="781820"/>
                <a:gridCol w="781820"/>
              </a:tblGrid>
              <a:tr h="370840">
                <a:tc>
                  <a:txBody>
                    <a:bodyPr/>
                    <a:lstStyle/>
                    <a:p>
                      <a:r>
                        <a:rPr lang="en-US" sz="1200" dirty="0" smtClean="0">
                          <a:solidFill>
                            <a:schemeClr val="bg2">
                              <a:lumMod val="20000"/>
                              <a:lumOff val="80000"/>
                            </a:schemeClr>
                          </a:solidFill>
                        </a:rPr>
                        <a:t>PST</a:t>
                      </a:r>
                      <a:endParaRPr lang="en-US" sz="1200" dirty="0">
                        <a:solidFill>
                          <a:schemeClr val="bg2">
                            <a:lumMod val="20000"/>
                            <a:lumOff val="80000"/>
                          </a:schemeClr>
                        </a:solidFill>
                      </a:endParaRPr>
                    </a:p>
                  </a:txBody>
                  <a:tcPr anchor="ctr"/>
                </a:tc>
                <a:tc>
                  <a:txBody>
                    <a:bodyPr/>
                    <a:lstStyle/>
                    <a:p>
                      <a:r>
                        <a:rPr lang="en-US" sz="1200" baseline="0" dirty="0" smtClean="0">
                          <a:solidFill>
                            <a:schemeClr val="bg2">
                              <a:lumMod val="20000"/>
                              <a:lumOff val="80000"/>
                            </a:schemeClr>
                          </a:solidFill>
                        </a:rPr>
                        <a:t>8 </a:t>
                      </a:r>
                      <a:r>
                        <a:rPr lang="en-US" sz="1200" dirty="0" smtClean="0">
                          <a:solidFill>
                            <a:schemeClr val="bg2">
                              <a:lumMod val="20000"/>
                              <a:lumOff val="80000"/>
                            </a:schemeClr>
                          </a:solidFill>
                        </a:rPr>
                        <a:t>am</a:t>
                      </a:r>
                      <a:endParaRPr lang="en-US" sz="1200" dirty="0">
                        <a:solidFill>
                          <a:schemeClr val="bg2">
                            <a:lumMod val="20000"/>
                            <a:lumOff val="80000"/>
                          </a:schemeClr>
                        </a:solidFill>
                      </a:endParaRPr>
                    </a:p>
                  </a:txBody>
                  <a:tcPr anchor="ctr"/>
                </a:tc>
                <a:tc>
                  <a:txBody>
                    <a:bodyPr/>
                    <a:lstStyle/>
                    <a:p>
                      <a:r>
                        <a:rPr lang="en-US" sz="1200" dirty="0" smtClean="0">
                          <a:solidFill>
                            <a:schemeClr val="bg2">
                              <a:lumMod val="20000"/>
                              <a:lumOff val="80000"/>
                            </a:schemeClr>
                          </a:solidFill>
                        </a:rPr>
                        <a:t>9 am</a:t>
                      </a:r>
                      <a:endParaRPr lang="en-US" sz="1200" dirty="0">
                        <a:solidFill>
                          <a:schemeClr val="bg2">
                            <a:lumMod val="20000"/>
                            <a:lumOff val="80000"/>
                          </a:schemeClr>
                        </a:solidFill>
                      </a:endParaRPr>
                    </a:p>
                  </a:txBody>
                  <a:tcPr anchor="ctr"/>
                </a:tc>
                <a:tc>
                  <a:txBody>
                    <a:bodyPr/>
                    <a:lstStyle/>
                    <a:p>
                      <a:r>
                        <a:rPr lang="en-US" sz="1200" dirty="0" smtClean="0">
                          <a:solidFill>
                            <a:schemeClr val="bg2">
                              <a:lumMod val="20000"/>
                              <a:lumOff val="80000"/>
                            </a:schemeClr>
                          </a:solidFill>
                        </a:rPr>
                        <a:t>10 am</a:t>
                      </a:r>
                      <a:endParaRPr lang="en-US" sz="1200" dirty="0">
                        <a:solidFill>
                          <a:schemeClr val="bg2">
                            <a:lumMod val="20000"/>
                            <a:lumOff val="80000"/>
                          </a:schemeClr>
                        </a:solidFill>
                      </a:endParaRPr>
                    </a:p>
                  </a:txBody>
                  <a:tcPr anchor="ctr"/>
                </a:tc>
                <a:tc>
                  <a:txBody>
                    <a:bodyPr/>
                    <a:lstStyle/>
                    <a:p>
                      <a:r>
                        <a:rPr lang="en-US" sz="1200" dirty="0" smtClean="0">
                          <a:solidFill>
                            <a:schemeClr val="bg2">
                              <a:lumMod val="20000"/>
                              <a:lumOff val="80000"/>
                            </a:schemeClr>
                          </a:solidFill>
                        </a:rPr>
                        <a:t>11 am</a:t>
                      </a:r>
                      <a:endParaRPr lang="en-US" sz="1200" dirty="0">
                        <a:solidFill>
                          <a:schemeClr val="bg2">
                            <a:lumMod val="20000"/>
                            <a:lumOff val="80000"/>
                          </a:schemeClr>
                        </a:solidFill>
                      </a:endParaRPr>
                    </a:p>
                  </a:txBody>
                  <a:tcPr anchor="ctr"/>
                </a:tc>
                <a:tc>
                  <a:txBody>
                    <a:bodyPr/>
                    <a:lstStyle/>
                    <a:p>
                      <a:r>
                        <a:rPr lang="en-US" sz="1200" dirty="0" smtClean="0">
                          <a:solidFill>
                            <a:schemeClr val="bg2">
                              <a:lumMod val="20000"/>
                              <a:lumOff val="80000"/>
                            </a:schemeClr>
                          </a:solidFill>
                        </a:rPr>
                        <a:t>12 pm</a:t>
                      </a:r>
                      <a:endParaRPr lang="en-US" sz="1200" dirty="0">
                        <a:solidFill>
                          <a:schemeClr val="bg2">
                            <a:lumMod val="20000"/>
                            <a:lumOff val="80000"/>
                          </a:schemeClr>
                        </a:solidFill>
                      </a:endParaRPr>
                    </a:p>
                  </a:txBody>
                  <a:tcPr anchor="ctr"/>
                </a:tc>
                <a:tc>
                  <a:txBody>
                    <a:bodyPr/>
                    <a:lstStyle/>
                    <a:p>
                      <a:r>
                        <a:rPr lang="en-US" sz="1200" dirty="0" smtClean="0">
                          <a:solidFill>
                            <a:schemeClr val="bg2">
                              <a:lumMod val="20000"/>
                              <a:lumOff val="80000"/>
                            </a:schemeClr>
                          </a:solidFill>
                        </a:rPr>
                        <a:t>1 pm</a:t>
                      </a:r>
                      <a:endParaRPr lang="en-US" sz="1200" dirty="0">
                        <a:solidFill>
                          <a:schemeClr val="bg2">
                            <a:lumMod val="20000"/>
                            <a:lumOff val="80000"/>
                          </a:schemeClr>
                        </a:solidFill>
                      </a:endParaRPr>
                    </a:p>
                  </a:txBody>
                  <a:tcPr anchor="ctr"/>
                </a:tc>
                <a:tc>
                  <a:txBody>
                    <a:bodyPr/>
                    <a:lstStyle/>
                    <a:p>
                      <a:r>
                        <a:rPr lang="en-US" sz="1200" dirty="0" smtClean="0">
                          <a:solidFill>
                            <a:schemeClr val="bg2">
                              <a:lumMod val="20000"/>
                              <a:lumOff val="80000"/>
                            </a:schemeClr>
                          </a:solidFill>
                        </a:rPr>
                        <a:t>2 pm</a:t>
                      </a:r>
                      <a:endParaRPr lang="en-US" sz="1200" dirty="0">
                        <a:solidFill>
                          <a:schemeClr val="bg2">
                            <a:lumMod val="20000"/>
                            <a:lumOff val="80000"/>
                          </a:schemeClr>
                        </a:solidFill>
                      </a:endParaRPr>
                    </a:p>
                  </a:txBody>
                  <a:tcPr anchor="ctr"/>
                </a:tc>
                <a:tc>
                  <a:txBody>
                    <a:bodyPr/>
                    <a:lstStyle/>
                    <a:p>
                      <a:r>
                        <a:rPr lang="en-US" sz="1200" dirty="0" smtClean="0">
                          <a:solidFill>
                            <a:schemeClr val="bg2">
                              <a:lumMod val="20000"/>
                              <a:lumOff val="80000"/>
                            </a:schemeClr>
                          </a:solidFill>
                        </a:rPr>
                        <a:t>3 pm</a:t>
                      </a:r>
                      <a:endParaRPr lang="en-US" sz="1200" dirty="0">
                        <a:solidFill>
                          <a:schemeClr val="bg2">
                            <a:lumMod val="20000"/>
                            <a:lumOff val="80000"/>
                          </a:schemeClr>
                        </a:solidFill>
                      </a:endParaRPr>
                    </a:p>
                  </a:txBody>
                  <a:tcPr anchor="ctr"/>
                </a:tc>
                <a:tc>
                  <a:txBody>
                    <a:bodyPr/>
                    <a:lstStyle/>
                    <a:p>
                      <a:r>
                        <a:rPr lang="en-US" sz="1200" dirty="0" smtClean="0">
                          <a:solidFill>
                            <a:schemeClr val="bg2">
                              <a:lumMod val="20000"/>
                              <a:lumOff val="80000"/>
                            </a:schemeClr>
                          </a:solidFill>
                        </a:rPr>
                        <a:t>4 pm</a:t>
                      </a:r>
                      <a:endParaRPr lang="en-US" sz="1200" dirty="0">
                        <a:solidFill>
                          <a:schemeClr val="bg2">
                            <a:lumMod val="20000"/>
                            <a:lumOff val="80000"/>
                          </a:schemeClr>
                        </a:solidFill>
                      </a:endParaRPr>
                    </a:p>
                  </a:txBody>
                  <a:tcPr anchor="ctr"/>
                </a:tc>
                <a:tc>
                  <a:txBody>
                    <a:bodyPr/>
                    <a:lstStyle/>
                    <a:p>
                      <a:r>
                        <a:rPr lang="en-US" sz="1200" dirty="0" smtClean="0">
                          <a:solidFill>
                            <a:schemeClr val="bg2">
                              <a:lumMod val="20000"/>
                              <a:lumOff val="80000"/>
                            </a:schemeClr>
                          </a:solidFill>
                        </a:rPr>
                        <a:t>5 pm</a:t>
                      </a:r>
                      <a:endParaRPr lang="en-US" sz="1200" dirty="0">
                        <a:solidFill>
                          <a:schemeClr val="bg2">
                            <a:lumMod val="20000"/>
                            <a:lumOff val="80000"/>
                          </a:schemeClr>
                        </a:solidFill>
                      </a:endParaRPr>
                    </a:p>
                  </a:txBody>
                  <a:tcPr anchor="ctr"/>
                </a:tc>
              </a:tr>
            </a:tbl>
          </a:graphicData>
        </a:graphic>
      </p:graphicFrame>
      <p:pic>
        <p:nvPicPr>
          <p:cNvPr id="10" name="Picture 9" descr="DGRM_Server_VMs_detail_3_VMware_Q408.png"/>
          <p:cNvPicPr>
            <a:picLocks noChangeAspect="1"/>
          </p:cNvPicPr>
          <p:nvPr/>
        </p:nvPicPr>
        <p:blipFill>
          <a:blip r:embed="rId3" cstate="email"/>
          <a:srcRect/>
          <a:stretch>
            <a:fillRect/>
          </a:stretch>
        </p:blipFill>
        <p:spPr bwMode="auto">
          <a:xfrm>
            <a:off x="1776258" y="5501333"/>
            <a:ext cx="650422" cy="620485"/>
          </a:xfrm>
          <a:prstGeom prst="rect">
            <a:avLst/>
          </a:prstGeom>
          <a:noFill/>
          <a:ln w="9525">
            <a:noFill/>
            <a:miter lim="800000"/>
            <a:headEnd/>
            <a:tailEnd/>
          </a:ln>
        </p:spPr>
      </p:pic>
      <p:sp>
        <p:nvSpPr>
          <p:cNvPr id="11" name="TextBox 10"/>
          <p:cNvSpPr txBox="1"/>
          <p:nvPr/>
        </p:nvSpPr>
        <p:spPr>
          <a:xfrm>
            <a:off x="296328" y="4319121"/>
            <a:ext cx="2634054" cy="369332"/>
          </a:xfrm>
          <a:prstGeom prst="rect">
            <a:avLst/>
          </a:prstGeom>
          <a:noFill/>
        </p:spPr>
        <p:txBody>
          <a:bodyPr wrap="none" rtlCol="0">
            <a:spAutoFit/>
          </a:bodyPr>
          <a:lstStyle/>
          <a:p>
            <a:pPr algn="l"/>
            <a:r>
              <a:rPr lang="en-US" sz="1800" b="1" dirty="0" smtClean="0">
                <a:solidFill>
                  <a:srgbClr val="333333"/>
                </a:solidFill>
                <a:latin typeface="+mn-lt"/>
                <a:ea typeface="+mn-ea"/>
              </a:rPr>
              <a:t>Policy-based Capacity</a:t>
            </a:r>
          </a:p>
        </p:txBody>
      </p:sp>
      <p:pic>
        <p:nvPicPr>
          <p:cNvPr id="12" name="Picture 11" descr="DGRM_Server_VMs_detail_6_VMware_Q408.png"/>
          <p:cNvPicPr>
            <a:picLocks noChangeAspect="1"/>
          </p:cNvPicPr>
          <p:nvPr/>
        </p:nvPicPr>
        <p:blipFill>
          <a:blip r:embed="rId4" cstate="email"/>
          <a:srcRect/>
          <a:stretch>
            <a:fillRect/>
          </a:stretch>
        </p:blipFill>
        <p:spPr bwMode="auto">
          <a:xfrm>
            <a:off x="3039072" y="5419348"/>
            <a:ext cx="648434" cy="702470"/>
          </a:xfrm>
          <a:prstGeom prst="rect">
            <a:avLst/>
          </a:prstGeom>
          <a:noFill/>
          <a:ln w="9525">
            <a:noFill/>
            <a:miter lim="800000"/>
            <a:headEnd/>
            <a:tailEnd/>
          </a:ln>
        </p:spPr>
      </p:pic>
      <p:pic>
        <p:nvPicPr>
          <p:cNvPr id="13" name="Picture 12" descr="DGRM_Server_VMs_detail_6_VMware_Q408.png"/>
          <p:cNvPicPr>
            <a:picLocks noChangeAspect="1"/>
          </p:cNvPicPr>
          <p:nvPr/>
        </p:nvPicPr>
        <p:blipFill>
          <a:blip r:embed="rId4" cstate="email"/>
          <a:srcRect/>
          <a:stretch>
            <a:fillRect/>
          </a:stretch>
        </p:blipFill>
        <p:spPr bwMode="auto">
          <a:xfrm>
            <a:off x="4302618" y="5419348"/>
            <a:ext cx="648434" cy="702470"/>
          </a:xfrm>
          <a:prstGeom prst="rect">
            <a:avLst/>
          </a:prstGeom>
          <a:noFill/>
          <a:ln w="9525">
            <a:noFill/>
            <a:miter lim="800000"/>
            <a:headEnd/>
            <a:tailEnd/>
          </a:ln>
        </p:spPr>
      </p:pic>
      <p:pic>
        <p:nvPicPr>
          <p:cNvPr id="14" name="Picture 13" descr="DGRM_Server_VMs_detail_6_VMware_Q408.png"/>
          <p:cNvPicPr>
            <a:picLocks noChangeAspect="1"/>
          </p:cNvPicPr>
          <p:nvPr/>
        </p:nvPicPr>
        <p:blipFill>
          <a:blip r:embed="rId4" cstate="email"/>
          <a:srcRect/>
          <a:stretch>
            <a:fillRect/>
          </a:stretch>
        </p:blipFill>
        <p:spPr bwMode="auto">
          <a:xfrm>
            <a:off x="8090537" y="5419348"/>
            <a:ext cx="648434" cy="702470"/>
          </a:xfrm>
          <a:prstGeom prst="rect">
            <a:avLst/>
          </a:prstGeom>
          <a:noFill/>
          <a:ln w="9525">
            <a:noFill/>
            <a:miter lim="800000"/>
            <a:headEnd/>
            <a:tailEnd/>
          </a:ln>
        </p:spPr>
      </p:pic>
      <p:grpSp>
        <p:nvGrpSpPr>
          <p:cNvPr id="15" name="Group 45"/>
          <p:cNvGrpSpPr/>
          <p:nvPr/>
        </p:nvGrpSpPr>
        <p:grpSpPr>
          <a:xfrm>
            <a:off x="339192" y="1813664"/>
            <a:ext cx="8492292" cy="2015021"/>
            <a:chOff x="339192" y="2542363"/>
            <a:chExt cx="8492292" cy="2015021"/>
          </a:xfrm>
        </p:grpSpPr>
        <p:sp>
          <p:nvSpPr>
            <p:cNvPr id="16" name="Rectangle 15"/>
            <p:cNvSpPr/>
            <p:nvPr/>
          </p:nvSpPr>
          <p:spPr bwMode="auto">
            <a:xfrm>
              <a:off x="353480" y="2542363"/>
              <a:ext cx="8478004" cy="2013227"/>
            </a:xfrm>
            <a:prstGeom prst="rect">
              <a:avLst/>
            </a:prstGeom>
            <a:solidFill>
              <a:srgbClr val="FFFFCC"/>
            </a:solidFill>
            <a:ln w="28575">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17" name="Straight Connector 16"/>
            <p:cNvCxnSpPr/>
            <p:nvPr/>
          </p:nvCxnSpPr>
          <p:spPr bwMode="auto">
            <a:xfrm>
              <a:off x="353480" y="2706476"/>
              <a:ext cx="8478004" cy="0"/>
            </a:xfrm>
            <a:prstGeom prst="line">
              <a:avLst/>
            </a:prstGeom>
            <a:solidFill>
              <a:srgbClr val="0095D3"/>
            </a:solidFill>
            <a:ln w="28575" cap="flat" cmpd="sng" algn="ctr">
              <a:solidFill>
                <a:schemeClr val="bg1"/>
              </a:solidFill>
              <a:prstDash val="solid"/>
              <a:round/>
              <a:headEnd type="none" w="med" len="med"/>
              <a:tailEnd type="none" w="med" len="med"/>
            </a:ln>
            <a:effectLst/>
          </p:spPr>
        </p:cxnSp>
        <p:cxnSp>
          <p:nvCxnSpPr>
            <p:cNvPr id="18" name="Straight Connector 17"/>
            <p:cNvCxnSpPr/>
            <p:nvPr/>
          </p:nvCxnSpPr>
          <p:spPr bwMode="auto">
            <a:xfrm>
              <a:off x="353480" y="2952136"/>
              <a:ext cx="8478004" cy="0"/>
            </a:xfrm>
            <a:prstGeom prst="line">
              <a:avLst/>
            </a:prstGeom>
            <a:solidFill>
              <a:srgbClr val="0095D3"/>
            </a:solidFill>
            <a:ln w="28575" cap="flat" cmpd="sng" algn="ctr">
              <a:solidFill>
                <a:schemeClr val="bg1"/>
              </a:solidFill>
              <a:prstDash val="solid"/>
              <a:round/>
              <a:headEnd type="none" w="med" len="med"/>
              <a:tailEnd type="none" w="med" len="med"/>
            </a:ln>
            <a:effectLst/>
          </p:spPr>
        </p:cxnSp>
        <p:cxnSp>
          <p:nvCxnSpPr>
            <p:cNvPr id="19" name="Straight Connector 18"/>
            <p:cNvCxnSpPr/>
            <p:nvPr/>
          </p:nvCxnSpPr>
          <p:spPr bwMode="auto">
            <a:xfrm>
              <a:off x="353480" y="3197796"/>
              <a:ext cx="8478004" cy="0"/>
            </a:xfrm>
            <a:prstGeom prst="line">
              <a:avLst/>
            </a:prstGeom>
            <a:solidFill>
              <a:srgbClr val="0095D3"/>
            </a:solidFill>
            <a:ln w="28575" cap="flat" cmpd="sng" algn="ctr">
              <a:solidFill>
                <a:schemeClr val="bg1"/>
              </a:solidFill>
              <a:prstDash val="solid"/>
              <a:round/>
              <a:headEnd type="none" w="med" len="med"/>
              <a:tailEnd type="none" w="med" len="med"/>
            </a:ln>
            <a:effectLst/>
          </p:spPr>
        </p:cxnSp>
        <p:cxnSp>
          <p:nvCxnSpPr>
            <p:cNvPr id="20" name="Straight Connector 19"/>
            <p:cNvCxnSpPr/>
            <p:nvPr/>
          </p:nvCxnSpPr>
          <p:spPr bwMode="auto">
            <a:xfrm>
              <a:off x="353480" y="3443456"/>
              <a:ext cx="8478004" cy="0"/>
            </a:xfrm>
            <a:prstGeom prst="line">
              <a:avLst/>
            </a:prstGeom>
            <a:solidFill>
              <a:srgbClr val="0095D3"/>
            </a:solidFill>
            <a:ln w="28575" cap="flat" cmpd="sng" algn="ctr">
              <a:solidFill>
                <a:schemeClr val="bg1"/>
              </a:solidFill>
              <a:prstDash val="solid"/>
              <a:round/>
              <a:headEnd type="none" w="med" len="med"/>
              <a:tailEnd type="none" w="med" len="med"/>
            </a:ln>
            <a:effectLst/>
          </p:spPr>
        </p:cxnSp>
        <p:cxnSp>
          <p:nvCxnSpPr>
            <p:cNvPr id="21" name="Straight Connector 20"/>
            <p:cNvCxnSpPr/>
            <p:nvPr/>
          </p:nvCxnSpPr>
          <p:spPr bwMode="auto">
            <a:xfrm>
              <a:off x="353480" y="3689116"/>
              <a:ext cx="8478004" cy="0"/>
            </a:xfrm>
            <a:prstGeom prst="line">
              <a:avLst/>
            </a:prstGeom>
            <a:solidFill>
              <a:srgbClr val="0095D3"/>
            </a:solidFill>
            <a:ln w="28575" cap="flat" cmpd="sng" algn="ctr">
              <a:solidFill>
                <a:schemeClr val="bg1"/>
              </a:solidFill>
              <a:prstDash val="solid"/>
              <a:round/>
              <a:headEnd type="none" w="med" len="med"/>
              <a:tailEnd type="none" w="med" len="med"/>
            </a:ln>
            <a:effectLst/>
          </p:spPr>
        </p:cxnSp>
        <p:cxnSp>
          <p:nvCxnSpPr>
            <p:cNvPr id="22" name="Straight Connector 21"/>
            <p:cNvCxnSpPr/>
            <p:nvPr/>
          </p:nvCxnSpPr>
          <p:spPr bwMode="auto">
            <a:xfrm>
              <a:off x="353480" y="3934776"/>
              <a:ext cx="8478004" cy="0"/>
            </a:xfrm>
            <a:prstGeom prst="line">
              <a:avLst/>
            </a:prstGeom>
            <a:solidFill>
              <a:srgbClr val="0095D3"/>
            </a:solidFill>
            <a:ln w="28575" cap="flat" cmpd="sng" algn="ctr">
              <a:solidFill>
                <a:schemeClr val="bg1"/>
              </a:solidFill>
              <a:prstDash val="solid"/>
              <a:round/>
              <a:headEnd type="none" w="med" len="med"/>
              <a:tailEnd type="none" w="med" len="med"/>
            </a:ln>
            <a:effectLst/>
          </p:spPr>
        </p:cxnSp>
        <p:cxnSp>
          <p:nvCxnSpPr>
            <p:cNvPr id="23" name="Straight Connector 22"/>
            <p:cNvCxnSpPr/>
            <p:nvPr/>
          </p:nvCxnSpPr>
          <p:spPr bwMode="auto">
            <a:xfrm>
              <a:off x="353480" y="4180434"/>
              <a:ext cx="8478004" cy="0"/>
            </a:xfrm>
            <a:prstGeom prst="line">
              <a:avLst/>
            </a:prstGeom>
            <a:solidFill>
              <a:srgbClr val="0095D3"/>
            </a:solidFill>
            <a:ln w="28575" cap="flat" cmpd="sng" algn="ctr">
              <a:solidFill>
                <a:schemeClr val="bg1"/>
              </a:solidFill>
              <a:prstDash val="solid"/>
              <a:round/>
              <a:headEnd type="none" w="med" len="med"/>
              <a:tailEnd type="none" w="med" len="med"/>
            </a:ln>
            <a:effectLst/>
          </p:spPr>
        </p:cxnSp>
        <p:sp>
          <p:nvSpPr>
            <p:cNvPr id="24" name="Freeform 23"/>
            <p:cNvSpPr/>
            <p:nvPr/>
          </p:nvSpPr>
          <p:spPr>
            <a:xfrm>
              <a:off x="353480" y="2588339"/>
              <a:ext cx="8478004" cy="1969045"/>
            </a:xfrm>
            <a:custGeom>
              <a:avLst/>
              <a:gdLst>
                <a:gd name="connsiteX0" fmla="*/ 0 w 4482243"/>
                <a:gd name="connsiteY0" fmla="*/ 1688555 h 1969045"/>
                <a:gd name="connsiteX1" fmla="*/ 39269 w 4482243"/>
                <a:gd name="connsiteY1" fmla="*/ 1733433 h 1969045"/>
                <a:gd name="connsiteX2" fmla="*/ 78538 w 4482243"/>
                <a:gd name="connsiteY2" fmla="*/ 1699774 h 1969045"/>
                <a:gd name="connsiteX3" fmla="*/ 112197 w 4482243"/>
                <a:gd name="connsiteY3" fmla="*/ 1750263 h 1969045"/>
                <a:gd name="connsiteX4" fmla="*/ 151465 w 4482243"/>
                <a:gd name="connsiteY4" fmla="*/ 1677335 h 1969045"/>
                <a:gd name="connsiteX5" fmla="*/ 213173 w 4482243"/>
                <a:gd name="connsiteY5" fmla="*/ 1733433 h 1969045"/>
                <a:gd name="connsiteX6" fmla="*/ 308540 w 4482243"/>
                <a:gd name="connsiteY6" fmla="*/ 1615627 h 1969045"/>
                <a:gd name="connsiteX7" fmla="*/ 347809 w 4482243"/>
                <a:gd name="connsiteY7" fmla="*/ 1682945 h 1969045"/>
                <a:gd name="connsiteX8" fmla="*/ 403907 w 4482243"/>
                <a:gd name="connsiteY8" fmla="*/ 1722213 h 1969045"/>
                <a:gd name="connsiteX9" fmla="*/ 471225 w 4482243"/>
                <a:gd name="connsiteY9" fmla="*/ 1666115 h 1969045"/>
                <a:gd name="connsiteX10" fmla="*/ 527323 w 4482243"/>
                <a:gd name="connsiteY10" fmla="*/ 1688555 h 1969045"/>
                <a:gd name="connsiteX11" fmla="*/ 617080 w 4482243"/>
                <a:gd name="connsiteY11" fmla="*/ 1520260 h 1969045"/>
                <a:gd name="connsiteX12" fmla="*/ 678788 w 4482243"/>
                <a:gd name="connsiteY12" fmla="*/ 1548309 h 1969045"/>
                <a:gd name="connsiteX13" fmla="*/ 751716 w 4482243"/>
                <a:gd name="connsiteY13" fmla="*/ 1492211 h 1969045"/>
                <a:gd name="connsiteX14" fmla="*/ 841473 w 4482243"/>
                <a:gd name="connsiteY14" fmla="*/ 1469772 h 1969045"/>
                <a:gd name="connsiteX15" fmla="*/ 880742 w 4482243"/>
                <a:gd name="connsiteY15" fmla="*/ 1357575 h 1969045"/>
                <a:gd name="connsiteX16" fmla="*/ 953669 w 4482243"/>
                <a:gd name="connsiteY16" fmla="*/ 1452942 h 1969045"/>
                <a:gd name="connsiteX17" fmla="*/ 987328 w 4482243"/>
                <a:gd name="connsiteY17" fmla="*/ 1419283 h 1969045"/>
                <a:gd name="connsiteX18" fmla="*/ 1065865 w 4482243"/>
                <a:gd name="connsiteY18" fmla="*/ 1548309 h 1969045"/>
                <a:gd name="connsiteX19" fmla="*/ 1093915 w 4482243"/>
                <a:gd name="connsiteY19" fmla="*/ 1155622 h 1969045"/>
                <a:gd name="connsiteX20" fmla="*/ 1127573 w 4482243"/>
                <a:gd name="connsiteY20" fmla="*/ 1256599 h 1969045"/>
                <a:gd name="connsiteX21" fmla="*/ 1150013 w 4482243"/>
                <a:gd name="connsiteY21" fmla="*/ 953669 h 1969045"/>
                <a:gd name="connsiteX22" fmla="*/ 1200501 w 4482243"/>
                <a:gd name="connsiteY22" fmla="*/ 1071475 h 1969045"/>
                <a:gd name="connsiteX23" fmla="*/ 1234160 w 4482243"/>
                <a:gd name="connsiteY23" fmla="*/ 858302 h 1969045"/>
                <a:gd name="connsiteX24" fmla="*/ 1329527 w 4482243"/>
                <a:gd name="connsiteY24" fmla="*/ 852692 h 1969045"/>
                <a:gd name="connsiteX25" fmla="*/ 1385625 w 4482243"/>
                <a:gd name="connsiteY25" fmla="*/ 712447 h 1969045"/>
                <a:gd name="connsiteX26" fmla="*/ 1452943 w 4482243"/>
                <a:gd name="connsiteY26" fmla="*/ 807813 h 1969045"/>
                <a:gd name="connsiteX27" fmla="*/ 1503431 w 4482243"/>
                <a:gd name="connsiteY27" fmla="*/ 830253 h 1969045"/>
                <a:gd name="connsiteX28" fmla="*/ 1509041 w 4482243"/>
                <a:gd name="connsiteY28" fmla="*/ 690007 h 1969045"/>
                <a:gd name="connsiteX29" fmla="*/ 1581969 w 4482243"/>
                <a:gd name="connsiteY29" fmla="*/ 544152 h 1969045"/>
                <a:gd name="connsiteX30" fmla="*/ 1621237 w 4482243"/>
                <a:gd name="connsiteY30" fmla="*/ 667568 h 1969045"/>
                <a:gd name="connsiteX31" fmla="*/ 1660506 w 4482243"/>
                <a:gd name="connsiteY31" fmla="*/ 460005 h 1969045"/>
                <a:gd name="connsiteX32" fmla="*/ 1705384 w 4482243"/>
                <a:gd name="connsiteY32" fmla="*/ 695617 h 1969045"/>
                <a:gd name="connsiteX33" fmla="*/ 1755873 w 4482243"/>
                <a:gd name="connsiteY33" fmla="*/ 437566 h 1969045"/>
                <a:gd name="connsiteX34" fmla="*/ 1828800 w 4482243"/>
                <a:gd name="connsiteY34" fmla="*/ 353418 h 1969045"/>
                <a:gd name="connsiteX35" fmla="*/ 1862459 w 4482243"/>
                <a:gd name="connsiteY35" fmla="*/ 471225 h 1969045"/>
                <a:gd name="connsiteX36" fmla="*/ 1907338 w 4482243"/>
                <a:gd name="connsiteY36" fmla="*/ 443175 h 1969045"/>
                <a:gd name="connsiteX37" fmla="*/ 1940997 w 4482243"/>
                <a:gd name="connsiteY37" fmla="*/ 504883 h 1969045"/>
                <a:gd name="connsiteX38" fmla="*/ 2025144 w 4482243"/>
                <a:gd name="connsiteY38" fmla="*/ 173904 h 1969045"/>
                <a:gd name="connsiteX39" fmla="*/ 2092462 w 4482243"/>
                <a:gd name="connsiteY39" fmla="*/ 342199 h 1969045"/>
                <a:gd name="connsiteX40" fmla="*/ 2154170 w 4482243"/>
                <a:gd name="connsiteY40" fmla="*/ 314150 h 1969045"/>
                <a:gd name="connsiteX41" fmla="*/ 2221488 w 4482243"/>
                <a:gd name="connsiteY41" fmla="*/ 201953 h 1969045"/>
                <a:gd name="connsiteX42" fmla="*/ 2283195 w 4482243"/>
                <a:gd name="connsiteY42" fmla="*/ 252442 h 1969045"/>
                <a:gd name="connsiteX43" fmla="*/ 2356123 w 4482243"/>
                <a:gd name="connsiteY43" fmla="*/ 190734 h 1969045"/>
                <a:gd name="connsiteX44" fmla="*/ 2412221 w 4482243"/>
                <a:gd name="connsiteY44" fmla="*/ 246832 h 1969045"/>
                <a:gd name="connsiteX45" fmla="*/ 2468319 w 4482243"/>
                <a:gd name="connsiteY45" fmla="*/ 218783 h 1969045"/>
                <a:gd name="connsiteX46" fmla="*/ 2507588 w 4482243"/>
                <a:gd name="connsiteY46" fmla="*/ 336589 h 1969045"/>
                <a:gd name="connsiteX47" fmla="*/ 2518808 w 4482243"/>
                <a:gd name="connsiteY47" fmla="*/ 100977 h 1969045"/>
                <a:gd name="connsiteX48" fmla="*/ 2569296 w 4482243"/>
                <a:gd name="connsiteY48" fmla="*/ 168294 h 1969045"/>
                <a:gd name="connsiteX49" fmla="*/ 2614175 w 4482243"/>
                <a:gd name="connsiteY49" fmla="*/ 28049 h 1969045"/>
                <a:gd name="connsiteX50" fmla="*/ 2670273 w 4482243"/>
                <a:gd name="connsiteY50" fmla="*/ 252442 h 1969045"/>
                <a:gd name="connsiteX51" fmla="*/ 2692712 w 4482243"/>
                <a:gd name="connsiteY51" fmla="*/ 157075 h 1969045"/>
                <a:gd name="connsiteX52" fmla="*/ 2737591 w 4482243"/>
                <a:gd name="connsiteY52" fmla="*/ 230002 h 1969045"/>
                <a:gd name="connsiteX53" fmla="*/ 2760030 w 4482243"/>
                <a:gd name="connsiteY53" fmla="*/ 190734 h 1969045"/>
                <a:gd name="connsiteX54" fmla="*/ 2804908 w 4482243"/>
                <a:gd name="connsiteY54" fmla="*/ 286101 h 1969045"/>
                <a:gd name="connsiteX55" fmla="*/ 2861007 w 4482243"/>
                <a:gd name="connsiteY55" fmla="*/ 28049 h 1969045"/>
                <a:gd name="connsiteX56" fmla="*/ 2911495 w 4482243"/>
                <a:gd name="connsiteY56" fmla="*/ 185124 h 1969045"/>
                <a:gd name="connsiteX57" fmla="*/ 2961983 w 4482243"/>
                <a:gd name="connsiteY57" fmla="*/ 162685 h 1969045"/>
                <a:gd name="connsiteX58" fmla="*/ 3001252 w 4482243"/>
                <a:gd name="connsiteY58" fmla="*/ 280491 h 1969045"/>
                <a:gd name="connsiteX59" fmla="*/ 3057350 w 4482243"/>
                <a:gd name="connsiteY59" fmla="*/ 201953 h 1969045"/>
                <a:gd name="connsiteX60" fmla="*/ 3091009 w 4482243"/>
                <a:gd name="connsiteY60" fmla="*/ 258052 h 1969045"/>
                <a:gd name="connsiteX61" fmla="*/ 3147107 w 4482243"/>
                <a:gd name="connsiteY61" fmla="*/ 185124 h 1969045"/>
                <a:gd name="connsiteX62" fmla="*/ 3197595 w 4482243"/>
                <a:gd name="connsiteY62" fmla="*/ 269271 h 1969045"/>
                <a:gd name="connsiteX63" fmla="*/ 3236864 w 4482243"/>
                <a:gd name="connsiteY63" fmla="*/ 207563 h 1969045"/>
                <a:gd name="connsiteX64" fmla="*/ 3270523 w 4482243"/>
                <a:gd name="connsiteY64" fmla="*/ 269271 h 1969045"/>
                <a:gd name="connsiteX65" fmla="*/ 3326621 w 4482243"/>
                <a:gd name="connsiteY65" fmla="*/ 0 h 1969045"/>
                <a:gd name="connsiteX66" fmla="*/ 3377110 w 4482243"/>
                <a:gd name="connsiteY66" fmla="*/ 190734 h 1969045"/>
                <a:gd name="connsiteX67" fmla="*/ 3416378 w 4482243"/>
                <a:gd name="connsiteY67" fmla="*/ 145855 h 1969045"/>
                <a:gd name="connsiteX68" fmla="*/ 3461257 w 4482243"/>
                <a:gd name="connsiteY68" fmla="*/ 274881 h 1969045"/>
                <a:gd name="connsiteX69" fmla="*/ 3494916 w 4482243"/>
                <a:gd name="connsiteY69" fmla="*/ 224393 h 1969045"/>
                <a:gd name="connsiteX70" fmla="*/ 3539794 w 4482243"/>
                <a:gd name="connsiteY70" fmla="*/ 359028 h 1969045"/>
                <a:gd name="connsiteX71" fmla="*/ 3601502 w 4482243"/>
                <a:gd name="connsiteY71" fmla="*/ 258052 h 1969045"/>
                <a:gd name="connsiteX72" fmla="*/ 3657600 w 4482243"/>
                <a:gd name="connsiteY72" fmla="*/ 314150 h 1969045"/>
                <a:gd name="connsiteX73" fmla="*/ 3713699 w 4482243"/>
                <a:gd name="connsiteY73" fmla="*/ 230002 h 1969045"/>
                <a:gd name="connsiteX74" fmla="*/ 3752967 w 4482243"/>
                <a:gd name="connsiteY74" fmla="*/ 336589 h 1969045"/>
                <a:gd name="connsiteX75" fmla="*/ 3797846 w 4482243"/>
                <a:gd name="connsiteY75" fmla="*/ 381467 h 1969045"/>
                <a:gd name="connsiteX76" fmla="*/ 3848334 w 4482243"/>
                <a:gd name="connsiteY76" fmla="*/ 207563 h 1969045"/>
                <a:gd name="connsiteX77" fmla="*/ 3915652 w 4482243"/>
                <a:gd name="connsiteY77" fmla="*/ 151465 h 1969045"/>
                <a:gd name="connsiteX78" fmla="*/ 3932481 w 4482243"/>
                <a:gd name="connsiteY78" fmla="*/ 325369 h 1969045"/>
                <a:gd name="connsiteX79" fmla="*/ 3988580 w 4482243"/>
                <a:gd name="connsiteY79" fmla="*/ 308540 h 1969045"/>
                <a:gd name="connsiteX80" fmla="*/ 4033458 w 4482243"/>
                <a:gd name="connsiteY80" fmla="*/ 465615 h 1969045"/>
                <a:gd name="connsiteX81" fmla="*/ 4089556 w 4482243"/>
                <a:gd name="connsiteY81" fmla="*/ 443175 h 1969045"/>
                <a:gd name="connsiteX82" fmla="*/ 4134435 w 4482243"/>
                <a:gd name="connsiteY82" fmla="*/ 544152 h 1969045"/>
                <a:gd name="connsiteX83" fmla="*/ 4218582 w 4482243"/>
                <a:gd name="connsiteY83" fmla="*/ 577811 h 1969045"/>
                <a:gd name="connsiteX84" fmla="*/ 4246631 w 4482243"/>
                <a:gd name="connsiteY84" fmla="*/ 746105 h 1969045"/>
                <a:gd name="connsiteX85" fmla="*/ 4297119 w 4482243"/>
                <a:gd name="connsiteY85" fmla="*/ 751715 h 1969045"/>
                <a:gd name="connsiteX86" fmla="*/ 4330778 w 4482243"/>
                <a:gd name="connsiteY86" fmla="*/ 1037816 h 1969045"/>
                <a:gd name="connsiteX87" fmla="*/ 4381267 w 4482243"/>
                <a:gd name="connsiteY87" fmla="*/ 847082 h 1969045"/>
                <a:gd name="connsiteX88" fmla="*/ 4426145 w 4482243"/>
                <a:gd name="connsiteY88" fmla="*/ 1088304 h 1969045"/>
                <a:gd name="connsiteX89" fmla="*/ 4482243 w 4482243"/>
                <a:gd name="connsiteY89" fmla="*/ 1037816 h 1969045"/>
                <a:gd name="connsiteX90" fmla="*/ 4482243 w 4482243"/>
                <a:gd name="connsiteY90" fmla="*/ 1969045 h 1969045"/>
                <a:gd name="connsiteX91" fmla="*/ 0 w 4482243"/>
                <a:gd name="connsiteY91" fmla="*/ 1969045 h 1969045"/>
                <a:gd name="connsiteX92" fmla="*/ 0 w 4482243"/>
                <a:gd name="connsiteY92" fmla="*/ 1688555 h 196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4482243" h="1969045">
                  <a:moveTo>
                    <a:pt x="0" y="1688555"/>
                  </a:moveTo>
                  <a:lnTo>
                    <a:pt x="39269" y="1733433"/>
                  </a:lnTo>
                  <a:lnTo>
                    <a:pt x="78538" y="1699774"/>
                  </a:lnTo>
                  <a:lnTo>
                    <a:pt x="112197" y="1750263"/>
                  </a:lnTo>
                  <a:lnTo>
                    <a:pt x="151465" y="1677335"/>
                  </a:lnTo>
                  <a:lnTo>
                    <a:pt x="213173" y="1733433"/>
                  </a:lnTo>
                  <a:lnTo>
                    <a:pt x="308540" y="1615627"/>
                  </a:lnTo>
                  <a:lnTo>
                    <a:pt x="347809" y="1682945"/>
                  </a:lnTo>
                  <a:lnTo>
                    <a:pt x="403907" y="1722213"/>
                  </a:lnTo>
                  <a:lnTo>
                    <a:pt x="471225" y="1666115"/>
                  </a:lnTo>
                  <a:lnTo>
                    <a:pt x="527323" y="1688555"/>
                  </a:lnTo>
                  <a:lnTo>
                    <a:pt x="617080" y="1520260"/>
                  </a:lnTo>
                  <a:lnTo>
                    <a:pt x="678788" y="1548309"/>
                  </a:lnTo>
                  <a:lnTo>
                    <a:pt x="751716" y="1492211"/>
                  </a:lnTo>
                  <a:lnTo>
                    <a:pt x="841473" y="1469772"/>
                  </a:lnTo>
                  <a:lnTo>
                    <a:pt x="880742" y="1357575"/>
                  </a:lnTo>
                  <a:lnTo>
                    <a:pt x="953669" y="1452942"/>
                  </a:lnTo>
                  <a:lnTo>
                    <a:pt x="987328" y="1419283"/>
                  </a:lnTo>
                  <a:lnTo>
                    <a:pt x="1065865" y="1548309"/>
                  </a:lnTo>
                  <a:lnTo>
                    <a:pt x="1093915" y="1155622"/>
                  </a:lnTo>
                  <a:lnTo>
                    <a:pt x="1127573" y="1256599"/>
                  </a:lnTo>
                  <a:lnTo>
                    <a:pt x="1150013" y="953669"/>
                  </a:lnTo>
                  <a:lnTo>
                    <a:pt x="1200501" y="1071475"/>
                  </a:lnTo>
                  <a:lnTo>
                    <a:pt x="1234160" y="858302"/>
                  </a:lnTo>
                  <a:lnTo>
                    <a:pt x="1329527" y="852692"/>
                  </a:lnTo>
                  <a:lnTo>
                    <a:pt x="1385625" y="712447"/>
                  </a:lnTo>
                  <a:lnTo>
                    <a:pt x="1452943" y="807813"/>
                  </a:lnTo>
                  <a:lnTo>
                    <a:pt x="1503431" y="830253"/>
                  </a:lnTo>
                  <a:lnTo>
                    <a:pt x="1509041" y="690007"/>
                  </a:lnTo>
                  <a:lnTo>
                    <a:pt x="1581969" y="544152"/>
                  </a:lnTo>
                  <a:lnTo>
                    <a:pt x="1621237" y="667568"/>
                  </a:lnTo>
                  <a:lnTo>
                    <a:pt x="1660506" y="460005"/>
                  </a:lnTo>
                  <a:lnTo>
                    <a:pt x="1705384" y="695617"/>
                  </a:lnTo>
                  <a:lnTo>
                    <a:pt x="1755873" y="437566"/>
                  </a:lnTo>
                  <a:lnTo>
                    <a:pt x="1828800" y="353418"/>
                  </a:lnTo>
                  <a:lnTo>
                    <a:pt x="1862459" y="471225"/>
                  </a:lnTo>
                  <a:lnTo>
                    <a:pt x="1907338" y="443175"/>
                  </a:lnTo>
                  <a:lnTo>
                    <a:pt x="1940997" y="504883"/>
                  </a:lnTo>
                  <a:lnTo>
                    <a:pt x="2025144" y="173904"/>
                  </a:lnTo>
                  <a:lnTo>
                    <a:pt x="2092462" y="342199"/>
                  </a:lnTo>
                  <a:lnTo>
                    <a:pt x="2154170" y="314150"/>
                  </a:lnTo>
                  <a:lnTo>
                    <a:pt x="2221488" y="201953"/>
                  </a:lnTo>
                  <a:lnTo>
                    <a:pt x="2283195" y="252442"/>
                  </a:lnTo>
                  <a:lnTo>
                    <a:pt x="2356123" y="190734"/>
                  </a:lnTo>
                  <a:lnTo>
                    <a:pt x="2412221" y="246832"/>
                  </a:lnTo>
                  <a:lnTo>
                    <a:pt x="2468319" y="218783"/>
                  </a:lnTo>
                  <a:lnTo>
                    <a:pt x="2507588" y="336589"/>
                  </a:lnTo>
                  <a:lnTo>
                    <a:pt x="2518808" y="100977"/>
                  </a:lnTo>
                  <a:lnTo>
                    <a:pt x="2569296" y="168294"/>
                  </a:lnTo>
                  <a:lnTo>
                    <a:pt x="2614175" y="28049"/>
                  </a:lnTo>
                  <a:lnTo>
                    <a:pt x="2670273" y="252442"/>
                  </a:lnTo>
                  <a:lnTo>
                    <a:pt x="2692712" y="157075"/>
                  </a:lnTo>
                  <a:lnTo>
                    <a:pt x="2737591" y="230002"/>
                  </a:lnTo>
                  <a:lnTo>
                    <a:pt x="2760030" y="190734"/>
                  </a:lnTo>
                  <a:lnTo>
                    <a:pt x="2804908" y="286101"/>
                  </a:lnTo>
                  <a:lnTo>
                    <a:pt x="2861007" y="28049"/>
                  </a:lnTo>
                  <a:lnTo>
                    <a:pt x="2911495" y="185124"/>
                  </a:lnTo>
                  <a:lnTo>
                    <a:pt x="2961983" y="162685"/>
                  </a:lnTo>
                  <a:lnTo>
                    <a:pt x="3001252" y="280491"/>
                  </a:lnTo>
                  <a:lnTo>
                    <a:pt x="3057350" y="201953"/>
                  </a:lnTo>
                  <a:lnTo>
                    <a:pt x="3091009" y="258052"/>
                  </a:lnTo>
                  <a:lnTo>
                    <a:pt x="3147107" y="185124"/>
                  </a:lnTo>
                  <a:lnTo>
                    <a:pt x="3197595" y="269271"/>
                  </a:lnTo>
                  <a:lnTo>
                    <a:pt x="3236864" y="207563"/>
                  </a:lnTo>
                  <a:lnTo>
                    <a:pt x="3270523" y="269271"/>
                  </a:lnTo>
                  <a:lnTo>
                    <a:pt x="3326621" y="0"/>
                  </a:lnTo>
                  <a:lnTo>
                    <a:pt x="3377110" y="190734"/>
                  </a:lnTo>
                  <a:lnTo>
                    <a:pt x="3416378" y="145855"/>
                  </a:lnTo>
                  <a:lnTo>
                    <a:pt x="3461257" y="274881"/>
                  </a:lnTo>
                  <a:lnTo>
                    <a:pt x="3494916" y="224393"/>
                  </a:lnTo>
                  <a:lnTo>
                    <a:pt x="3539794" y="359028"/>
                  </a:lnTo>
                  <a:lnTo>
                    <a:pt x="3601502" y="258052"/>
                  </a:lnTo>
                  <a:lnTo>
                    <a:pt x="3657600" y="314150"/>
                  </a:lnTo>
                  <a:lnTo>
                    <a:pt x="3713699" y="230002"/>
                  </a:lnTo>
                  <a:lnTo>
                    <a:pt x="3752967" y="336589"/>
                  </a:lnTo>
                  <a:lnTo>
                    <a:pt x="3797846" y="381467"/>
                  </a:lnTo>
                  <a:lnTo>
                    <a:pt x="3848334" y="207563"/>
                  </a:lnTo>
                  <a:lnTo>
                    <a:pt x="3915652" y="151465"/>
                  </a:lnTo>
                  <a:lnTo>
                    <a:pt x="3932481" y="325369"/>
                  </a:lnTo>
                  <a:lnTo>
                    <a:pt x="3988580" y="308540"/>
                  </a:lnTo>
                  <a:lnTo>
                    <a:pt x="4033458" y="465615"/>
                  </a:lnTo>
                  <a:lnTo>
                    <a:pt x="4089556" y="443175"/>
                  </a:lnTo>
                  <a:lnTo>
                    <a:pt x="4134435" y="544152"/>
                  </a:lnTo>
                  <a:lnTo>
                    <a:pt x="4218582" y="577811"/>
                  </a:lnTo>
                  <a:lnTo>
                    <a:pt x="4246631" y="746105"/>
                  </a:lnTo>
                  <a:lnTo>
                    <a:pt x="4297119" y="751715"/>
                  </a:lnTo>
                  <a:lnTo>
                    <a:pt x="4330778" y="1037816"/>
                  </a:lnTo>
                  <a:lnTo>
                    <a:pt x="4381267" y="847082"/>
                  </a:lnTo>
                  <a:lnTo>
                    <a:pt x="4426145" y="1088304"/>
                  </a:lnTo>
                  <a:lnTo>
                    <a:pt x="4482243" y="1037816"/>
                  </a:lnTo>
                  <a:lnTo>
                    <a:pt x="4482243" y="1969045"/>
                  </a:lnTo>
                  <a:lnTo>
                    <a:pt x="0" y="1969045"/>
                  </a:lnTo>
                  <a:lnTo>
                    <a:pt x="0" y="1688555"/>
                  </a:lnTo>
                  <a:close/>
                </a:path>
              </a:pathLst>
            </a:custGeom>
            <a:gradFill flip="none" rotWithShape="1">
              <a:gsLst>
                <a:gs pos="0">
                  <a:srgbClr val="25FF25"/>
                </a:gs>
                <a:gs pos="100000">
                  <a:srgbClr val="D1FFC9"/>
                </a:gs>
              </a:gsLst>
              <a:lin ang="5400000" scaled="0"/>
              <a:tileRect/>
            </a:gradFill>
            <a:ln w="19050">
              <a:solidFill>
                <a:srgbClr val="00B400"/>
              </a:solidFill>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5" name="Rectangle 24"/>
            <p:cNvSpPr/>
            <p:nvPr/>
          </p:nvSpPr>
          <p:spPr bwMode="auto">
            <a:xfrm>
              <a:off x="353480" y="2544157"/>
              <a:ext cx="8478004" cy="2013227"/>
            </a:xfrm>
            <a:prstGeom prst="rect">
              <a:avLst/>
            </a:prstGeom>
            <a:noFill/>
            <a:ln w="28575">
              <a:solidFill>
                <a:schemeClr val="tx1">
                  <a:lumMod val="60000"/>
                  <a:lumOff val="40000"/>
                </a:schemeClr>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6" name="TextBox 25"/>
            <p:cNvSpPr txBox="1"/>
            <p:nvPr/>
          </p:nvSpPr>
          <p:spPr>
            <a:xfrm>
              <a:off x="339192" y="3765285"/>
              <a:ext cx="877228" cy="369332"/>
            </a:xfrm>
            <a:prstGeom prst="rect">
              <a:avLst/>
            </a:prstGeom>
            <a:noFill/>
          </p:spPr>
          <p:txBody>
            <a:bodyPr wrap="none" rtlCol="0">
              <a:spAutoFit/>
            </a:bodyPr>
            <a:lstStyle/>
            <a:p>
              <a:pPr algn="l"/>
              <a:r>
                <a:rPr lang="en-US" sz="1800" b="1" dirty="0" smtClean="0">
                  <a:solidFill>
                    <a:srgbClr val="333333"/>
                  </a:solidFill>
                  <a:latin typeface="+mn-lt"/>
                  <a:ea typeface="+mn-ea"/>
                </a:rPr>
                <a:t>Traffic</a:t>
              </a:r>
            </a:p>
          </p:txBody>
        </p:sp>
      </p:grpSp>
      <p:sp>
        <p:nvSpPr>
          <p:cNvPr id="27" name="Rounded Rectangular Callout 26"/>
          <p:cNvSpPr/>
          <p:nvPr/>
        </p:nvSpPr>
        <p:spPr bwMode="auto">
          <a:xfrm>
            <a:off x="0" y="1065411"/>
            <a:ext cx="1996622" cy="476726"/>
          </a:xfrm>
          <a:prstGeom prst="wedgeRoundRectCallout">
            <a:avLst>
              <a:gd name="adj1" fmla="val 67080"/>
              <a:gd name="adj2" fmla="val 429998"/>
              <a:gd name="adj3" fmla="val 16667"/>
            </a:avLst>
          </a:prstGeom>
          <a:solidFill>
            <a:schemeClr val="accent1">
              <a:lumMod val="40000"/>
              <a:lumOff val="60000"/>
            </a:schemeClr>
          </a:solidFill>
          <a:ln w="12700">
            <a:solidFill>
              <a:srgbClr val="003D79"/>
            </a:solidFill>
            <a:round/>
            <a:headEnd/>
            <a:tailEnd/>
          </a:ln>
          <a:effectLst>
            <a:outerShdw blurRad="50800" dist="38100" dir="2700000" algn="tl" rotWithShape="0">
              <a:prstClr val="black">
                <a:alpha val="40000"/>
              </a:prstClr>
            </a:outerShdw>
          </a:effectLst>
        </p:spPr>
        <p:txBody>
          <a:bodyPr wrap="square" lIns="0" tIns="0" rIns="0" bIns="0" rtlCol="0" anchor="ctr">
            <a:spAutoFit/>
          </a:bodyPr>
          <a:lstStyle/>
          <a:p>
            <a:pPr marL="0" marR="0" indent="0" algn="ctr" defTabSz="914400" eaLnBrk="1" latinLnBrk="0" hangingPunct="1">
              <a:buClrTx/>
              <a:buSzTx/>
              <a:buFontTx/>
              <a:buNone/>
              <a:tabLst/>
            </a:pPr>
            <a:r>
              <a:rPr lang="en-US" sz="1400" dirty="0" smtClean="0">
                <a:solidFill>
                  <a:schemeClr val="tx1">
                    <a:lumMod val="95000"/>
                    <a:lumOff val="5000"/>
                  </a:schemeClr>
                </a:solidFill>
              </a:rPr>
              <a:t>Hotel room promotion</a:t>
            </a:r>
            <a:br>
              <a:rPr lang="en-US" sz="1400" dirty="0" smtClean="0">
                <a:solidFill>
                  <a:schemeClr val="tx1">
                    <a:lumMod val="95000"/>
                    <a:lumOff val="5000"/>
                  </a:schemeClr>
                </a:solidFill>
              </a:rPr>
            </a:br>
            <a:r>
              <a:rPr lang="en-US" sz="1400" dirty="0" smtClean="0">
                <a:solidFill>
                  <a:schemeClr val="tx1">
                    <a:lumMod val="95000"/>
                    <a:lumOff val="5000"/>
                  </a:schemeClr>
                </a:solidFill>
              </a:rPr>
              <a:t>comes online</a:t>
            </a:r>
          </a:p>
        </p:txBody>
      </p:sp>
      <p:sp>
        <p:nvSpPr>
          <p:cNvPr id="28" name="Rounded Rectangular Callout 27"/>
          <p:cNvSpPr/>
          <p:nvPr/>
        </p:nvSpPr>
        <p:spPr bwMode="auto">
          <a:xfrm>
            <a:off x="7262648" y="1074936"/>
            <a:ext cx="1476323" cy="476726"/>
          </a:xfrm>
          <a:prstGeom prst="wedgeRoundRectCallout">
            <a:avLst>
              <a:gd name="adj1" fmla="val 7249"/>
              <a:gd name="adj2" fmla="val 241394"/>
              <a:gd name="adj3" fmla="val 16667"/>
            </a:avLst>
          </a:prstGeom>
          <a:solidFill>
            <a:schemeClr val="accent1">
              <a:lumMod val="40000"/>
              <a:lumOff val="60000"/>
            </a:schemeClr>
          </a:solidFill>
          <a:ln w="12700">
            <a:solidFill>
              <a:srgbClr val="003D79"/>
            </a:solidFill>
            <a:round/>
            <a:headEnd/>
            <a:tailEnd/>
          </a:ln>
          <a:effectLst>
            <a:outerShdw blurRad="50800" dist="38100" dir="2700000" algn="tl" rotWithShape="0">
              <a:prstClr val="black">
                <a:alpha val="40000"/>
              </a:prstClr>
            </a:outerShdw>
          </a:effectLst>
        </p:spPr>
        <p:txBody>
          <a:bodyPr wrap="square" lIns="0" tIns="0" rIns="0" bIns="0" rtlCol="0" anchor="ctr">
            <a:spAutoFit/>
          </a:bodyPr>
          <a:lstStyle/>
          <a:p>
            <a:pPr marL="0" marR="0" indent="0" algn="ctr" defTabSz="914400" eaLnBrk="1" latinLnBrk="0" hangingPunct="1">
              <a:buClrTx/>
              <a:buSzTx/>
              <a:buFontTx/>
              <a:buNone/>
              <a:tabLst/>
            </a:pPr>
            <a:r>
              <a:rPr lang="en-US" sz="1400" dirty="0" smtClean="0">
                <a:solidFill>
                  <a:schemeClr val="tx1">
                    <a:lumMod val="95000"/>
                    <a:lumOff val="5000"/>
                  </a:schemeClr>
                </a:solidFill>
              </a:rPr>
              <a:t>Hotel room promotion ends</a:t>
            </a:r>
          </a:p>
        </p:txBody>
      </p:sp>
      <p:pic>
        <p:nvPicPr>
          <p:cNvPr id="29" name="Picture 28" descr="DGRM_Server_VMs_detail_6_VMware_Q408.png"/>
          <p:cNvPicPr>
            <a:picLocks noChangeAspect="1"/>
          </p:cNvPicPr>
          <p:nvPr/>
        </p:nvPicPr>
        <p:blipFill>
          <a:blip r:embed="rId4" cstate="email"/>
          <a:srcRect/>
          <a:stretch>
            <a:fillRect/>
          </a:stretch>
        </p:blipFill>
        <p:spPr bwMode="auto">
          <a:xfrm>
            <a:off x="5566164" y="5393698"/>
            <a:ext cx="648434" cy="702470"/>
          </a:xfrm>
          <a:prstGeom prst="rect">
            <a:avLst/>
          </a:prstGeom>
          <a:noFill/>
          <a:ln w="9525">
            <a:noFill/>
            <a:miter lim="800000"/>
            <a:headEnd/>
            <a:tailEnd/>
          </a:ln>
        </p:spPr>
      </p:pic>
      <p:pic>
        <p:nvPicPr>
          <p:cNvPr id="30" name="Picture 29" descr="DGRM_Server_VMs_detail_6_VMware_Q408.png"/>
          <p:cNvPicPr>
            <a:picLocks noChangeAspect="1"/>
          </p:cNvPicPr>
          <p:nvPr/>
        </p:nvPicPr>
        <p:blipFill>
          <a:blip r:embed="rId4" cstate="email"/>
          <a:srcRect/>
          <a:stretch>
            <a:fillRect/>
          </a:stretch>
        </p:blipFill>
        <p:spPr bwMode="auto">
          <a:xfrm>
            <a:off x="6829710" y="5393698"/>
            <a:ext cx="648434" cy="702470"/>
          </a:xfrm>
          <a:prstGeom prst="rect">
            <a:avLst/>
          </a:prstGeom>
          <a:noFill/>
          <a:ln w="9525">
            <a:noFill/>
            <a:miter lim="800000"/>
            <a:headEnd/>
            <a:tailEnd/>
          </a:ln>
        </p:spPr>
      </p:pic>
      <p:grpSp>
        <p:nvGrpSpPr>
          <p:cNvPr id="31" name="Group 43"/>
          <p:cNvGrpSpPr/>
          <p:nvPr/>
        </p:nvGrpSpPr>
        <p:grpSpPr>
          <a:xfrm>
            <a:off x="4297176" y="4193552"/>
            <a:ext cx="3175526" cy="728120"/>
            <a:chOff x="4297176" y="4193552"/>
            <a:chExt cx="3175526" cy="728120"/>
          </a:xfrm>
        </p:grpSpPr>
        <p:pic>
          <p:nvPicPr>
            <p:cNvPr id="32" name="Picture 31" descr="DGRM_Server_VMs_detail_6_VMware_Q408.png"/>
            <p:cNvPicPr>
              <a:picLocks noChangeAspect="1"/>
            </p:cNvPicPr>
            <p:nvPr/>
          </p:nvPicPr>
          <p:blipFill>
            <a:blip r:embed="rId4" cstate="email"/>
            <a:srcRect/>
            <a:stretch>
              <a:fillRect/>
            </a:stretch>
          </p:blipFill>
          <p:spPr bwMode="auto">
            <a:xfrm>
              <a:off x="4297176" y="4219202"/>
              <a:ext cx="648434" cy="702470"/>
            </a:xfrm>
            <a:prstGeom prst="rect">
              <a:avLst/>
            </a:prstGeom>
            <a:noFill/>
            <a:ln w="9525">
              <a:noFill/>
              <a:miter lim="800000"/>
              <a:headEnd/>
              <a:tailEnd/>
            </a:ln>
          </p:spPr>
        </p:pic>
        <p:pic>
          <p:nvPicPr>
            <p:cNvPr id="33" name="Picture 32" descr="DGRM_Server_VMs_detail_6_VMware_Q408.png"/>
            <p:cNvPicPr>
              <a:picLocks noChangeAspect="1"/>
            </p:cNvPicPr>
            <p:nvPr/>
          </p:nvPicPr>
          <p:blipFill>
            <a:blip r:embed="rId4" cstate="email"/>
            <a:srcRect/>
            <a:stretch>
              <a:fillRect/>
            </a:stretch>
          </p:blipFill>
          <p:spPr bwMode="auto">
            <a:xfrm>
              <a:off x="5560722" y="4193552"/>
              <a:ext cx="648434" cy="702470"/>
            </a:xfrm>
            <a:prstGeom prst="rect">
              <a:avLst/>
            </a:prstGeom>
            <a:noFill/>
            <a:ln w="9525">
              <a:noFill/>
              <a:miter lim="800000"/>
              <a:headEnd/>
              <a:tailEnd/>
            </a:ln>
          </p:spPr>
        </p:pic>
        <p:pic>
          <p:nvPicPr>
            <p:cNvPr id="34" name="Picture 33" descr="DGRM_Server_VMs_detail_6_VMware_Q408.png"/>
            <p:cNvPicPr>
              <a:picLocks noChangeAspect="1"/>
            </p:cNvPicPr>
            <p:nvPr/>
          </p:nvPicPr>
          <p:blipFill>
            <a:blip r:embed="rId4" cstate="email"/>
            <a:srcRect/>
            <a:stretch>
              <a:fillRect/>
            </a:stretch>
          </p:blipFill>
          <p:spPr bwMode="auto">
            <a:xfrm>
              <a:off x="6824268" y="4193552"/>
              <a:ext cx="648434" cy="702470"/>
            </a:xfrm>
            <a:prstGeom prst="rect">
              <a:avLst/>
            </a:prstGeom>
            <a:noFill/>
            <a:ln w="9525">
              <a:noFill/>
              <a:miter lim="800000"/>
              <a:headEnd/>
              <a:tailEnd/>
            </a:ln>
          </p:spPr>
        </p:pic>
      </p:grpSp>
      <p:pic>
        <p:nvPicPr>
          <p:cNvPr id="35" name="Picture 9" descr="DGRM_Server_VMs_detail_3_VMware_Q408.png"/>
          <p:cNvPicPr>
            <a:picLocks noChangeAspect="1"/>
          </p:cNvPicPr>
          <p:nvPr/>
        </p:nvPicPr>
        <p:blipFill>
          <a:blip r:embed="rId3" cstate="email"/>
          <a:srcRect/>
          <a:stretch>
            <a:fillRect/>
          </a:stretch>
        </p:blipFill>
        <p:spPr bwMode="auto">
          <a:xfrm>
            <a:off x="516166" y="5475683"/>
            <a:ext cx="650422" cy="620485"/>
          </a:xfrm>
          <a:prstGeom prst="rect">
            <a:avLst/>
          </a:prstGeom>
          <a:noFill/>
          <a:ln w="9525">
            <a:noFill/>
            <a:miter lim="800000"/>
            <a:headEnd/>
            <a:tailEnd/>
          </a:ln>
        </p:spPr>
      </p:pic>
      <p:grpSp>
        <p:nvGrpSpPr>
          <p:cNvPr id="36" name="Group 57"/>
          <p:cNvGrpSpPr/>
          <p:nvPr/>
        </p:nvGrpSpPr>
        <p:grpSpPr>
          <a:xfrm>
            <a:off x="742950" y="4794983"/>
            <a:ext cx="7993299" cy="749892"/>
            <a:chOff x="742950" y="4794983"/>
            <a:chExt cx="7993299" cy="749892"/>
          </a:xfrm>
        </p:grpSpPr>
        <p:pic>
          <p:nvPicPr>
            <p:cNvPr id="37" name="Picture 36" descr="DGRM_Server_VMs_detail_6_VMware_Q408.png"/>
            <p:cNvPicPr>
              <a:picLocks noChangeAspect="1"/>
            </p:cNvPicPr>
            <p:nvPr/>
          </p:nvPicPr>
          <p:blipFill>
            <a:blip r:embed="rId4" cstate="email"/>
            <a:srcRect/>
            <a:stretch>
              <a:fillRect/>
            </a:stretch>
          </p:blipFill>
          <p:spPr bwMode="auto">
            <a:xfrm>
              <a:off x="4299896" y="4820633"/>
              <a:ext cx="648434" cy="702470"/>
            </a:xfrm>
            <a:prstGeom prst="rect">
              <a:avLst/>
            </a:prstGeom>
            <a:noFill/>
            <a:ln w="9525">
              <a:noFill/>
              <a:miter lim="800000"/>
              <a:headEnd/>
              <a:tailEnd/>
            </a:ln>
          </p:spPr>
        </p:pic>
        <p:pic>
          <p:nvPicPr>
            <p:cNvPr id="38" name="Picture 37" descr="DGRM_Server_VMs_detail_6_VMware_Q408.png"/>
            <p:cNvPicPr>
              <a:picLocks noChangeAspect="1"/>
            </p:cNvPicPr>
            <p:nvPr/>
          </p:nvPicPr>
          <p:blipFill>
            <a:blip r:embed="rId4" cstate="email"/>
            <a:srcRect/>
            <a:stretch>
              <a:fillRect/>
            </a:stretch>
          </p:blipFill>
          <p:spPr bwMode="auto">
            <a:xfrm>
              <a:off x="8087815" y="4842405"/>
              <a:ext cx="648434" cy="702470"/>
            </a:xfrm>
            <a:prstGeom prst="rect">
              <a:avLst/>
            </a:prstGeom>
            <a:noFill/>
            <a:ln w="9525">
              <a:noFill/>
              <a:miter lim="800000"/>
              <a:headEnd/>
              <a:tailEnd/>
            </a:ln>
          </p:spPr>
        </p:pic>
        <p:pic>
          <p:nvPicPr>
            <p:cNvPr id="39" name="Picture 38" descr="DGRM_Server_VMs_detail_6_VMware_Q408.png"/>
            <p:cNvPicPr>
              <a:picLocks noChangeAspect="1"/>
            </p:cNvPicPr>
            <p:nvPr/>
          </p:nvPicPr>
          <p:blipFill>
            <a:blip r:embed="rId4" cstate="email"/>
            <a:srcRect/>
            <a:stretch>
              <a:fillRect/>
            </a:stretch>
          </p:blipFill>
          <p:spPr bwMode="auto">
            <a:xfrm>
              <a:off x="5563442" y="4794983"/>
              <a:ext cx="648434" cy="702470"/>
            </a:xfrm>
            <a:prstGeom prst="rect">
              <a:avLst/>
            </a:prstGeom>
            <a:noFill/>
            <a:ln w="9525">
              <a:noFill/>
              <a:miter lim="800000"/>
              <a:headEnd/>
              <a:tailEnd/>
            </a:ln>
          </p:spPr>
        </p:pic>
        <p:pic>
          <p:nvPicPr>
            <p:cNvPr id="40" name="Picture 39" descr="DGRM_Server_VMs_detail_6_VMware_Q408.png"/>
            <p:cNvPicPr>
              <a:picLocks noChangeAspect="1"/>
            </p:cNvPicPr>
            <p:nvPr/>
          </p:nvPicPr>
          <p:blipFill>
            <a:blip r:embed="rId4" cstate="email"/>
            <a:srcRect/>
            <a:stretch>
              <a:fillRect/>
            </a:stretch>
          </p:blipFill>
          <p:spPr bwMode="auto">
            <a:xfrm>
              <a:off x="6826988" y="4794983"/>
              <a:ext cx="648434" cy="702470"/>
            </a:xfrm>
            <a:prstGeom prst="rect">
              <a:avLst/>
            </a:prstGeom>
            <a:noFill/>
            <a:ln w="9525">
              <a:noFill/>
              <a:miter lim="800000"/>
              <a:headEnd/>
              <a:tailEnd/>
            </a:ln>
          </p:spPr>
        </p:pic>
        <p:grpSp>
          <p:nvGrpSpPr>
            <p:cNvPr id="41" name="Group 41"/>
            <p:cNvGrpSpPr/>
            <p:nvPr/>
          </p:nvGrpSpPr>
          <p:grpSpPr>
            <a:xfrm>
              <a:off x="742950" y="4820633"/>
              <a:ext cx="2941834" cy="702470"/>
              <a:chOff x="742950" y="4820633"/>
              <a:chExt cx="2941834" cy="702470"/>
            </a:xfrm>
          </p:grpSpPr>
          <p:pic>
            <p:nvPicPr>
              <p:cNvPr id="42" name="Picture 41" descr="DGRM_Server_VMs_detail_6_VMware_Q408.png"/>
              <p:cNvPicPr>
                <a:picLocks noChangeAspect="1"/>
              </p:cNvPicPr>
              <p:nvPr/>
            </p:nvPicPr>
            <p:blipFill>
              <a:blip r:embed="rId4" cstate="email"/>
              <a:srcRect/>
              <a:stretch>
                <a:fillRect/>
              </a:stretch>
            </p:blipFill>
            <p:spPr bwMode="auto">
              <a:xfrm>
                <a:off x="3036350" y="4820633"/>
                <a:ext cx="648434" cy="702470"/>
              </a:xfrm>
              <a:prstGeom prst="rect">
                <a:avLst/>
              </a:prstGeom>
              <a:noFill/>
              <a:ln w="9525">
                <a:noFill/>
                <a:miter lim="800000"/>
                <a:headEnd/>
                <a:tailEnd/>
              </a:ln>
            </p:spPr>
          </p:pic>
          <p:sp>
            <p:nvSpPr>
              <p:cNvPr id="43" name="Right Arrow 42"/>
              <p:cNvSpPr/>
              <p:nvPr/>
            </p:nvSpPr>
            <p:spPr bwMode="auto">
              <a:xfrm>
                <a:off x="742950" y="4957763"/>
                <a:ext cx="2057400" cy="285750"/>
              </a:xfrm>
              <a:prstGeom prst="rightArrow">
                <a:avLst/>
              </a:prstGeom>
              <a:solidFill>
                <a:schemeClr val="accent4"/>
              </a:solidFill>
              <a:ln w="12700">
                <a:solidFill>
                  <a:schemeClr val="tx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000"/>
                                        <p:tgtEl>
                                          <p:spTgt spid="6"/>
                                        </p:tgtEl>
                                      </p:cBhvr>
                                    </p:animEffect>
                                  </p:childTnLst>
                                </p:cTn>
                              </p:par>
                              <p:par>
                                <p:cTn id="16" presetID="22" presetClass="entr" presetSubtype="8"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2000"/>
                                        <p:tgtEl>
                                          <p:spTgt spid="31"/>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99"/>
          <p:cNvSpPr>
            <a:spLocks noChangeArrowheads="1"/>
          </p:cNvSpPr>
          <p:nvPr/>
        </p:nvSpPr>
        <p:spPr bwMode="auto">
          <a:xfrm>
            <a:off x="491319" y="900952"/>
            <a:ext cx="8229600" cy="393192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tIns="182880" anchor="t" anchorCtr="1"/>
          <a:lstStyle/>
          <a:p>
            <a:pPr>
              <a:lnSpc>
                <a:spcPct val="85000"/>
              </a:lnSpc>
              <a:spcAft>
                <a:spcPct val="0"/>
              </a:spcAft>
              <a:buClr>
                <a:srgbClr val="000000"/>
              </a:buClr>
              <a:defRPr/>
            </a:pPr>
            <a:r>
              <a:rPr lang="en-US" b="1" dirty="0" smtClean="0">
                <a:solidFill>
                  <a:srgbClr val="FFFFFF"/>
                </a:solidFill>
                <a:latin typeface="Arial" pitchFamily="34" charset="0"/>
              </a:rPr>
              <a:t>VMware vFabric Cloud Application Platform</a:t>
            </a:r>
            <a:endParaRPr lang="en-US" b="1" dirty="0">
              <a:solidFill>
                <a:srgbClr val="FFFFFF"/>
              </a:solidFill>
              <a:latin typeface="Arial" pitchFamily="34" charset="0"/>
            </a:endParaRPr>
          </a:p>
        </p:txBody>
      </p:sp>
      <p:sp>
        <p:nvSpPr>
          <p:cNvPr id="58" name="Title 1"/>
          <p:cNvSpPr txBox="1">
            <a:spLocks/>
          </p:cNvSpPr>
          <p:nvPr/>
        </p:nvSpPr>
        <p:spPr bwMode="auto">
          <a:xfrm>
            <a:off x="-82301"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b="1" dirty="0">
                <a:solidFill>
                  <a:srgbClr val="003D79"/>
                </a:solidFill>
              </a:rPr>
              <a:t>Application Infrastructure for the Cloud Generation</a:t>
            </a:r>
          </a:p>
        </p:txBody>
      </p:sp>
      <p:sp>
        <p:nvSpPr>
          <p:cNvPr id="59" name="Rectangle 58"/>
          <p:cNvSpPr/>
          <p:nvPr/>
        </p:nvSpPr>
        <p:spPr bwMode="auto">
          <a:xfrm>
            <a:off x="491319" y="4940068"/>
            <a:ext cx="8229600" cy="1188720"/>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6200000" scaled="1"/>
            <a:tileRect/>
          </a:gradFill>
          <a:ln w="19050">
            <a:noFill/>
            <a:round/>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63500" h="38100"/>
          </a:sp3d>
        </p:spPr>
        <p:txBody>
          <a:bodyPr vert="horz" wrap="square" lIns="91440" tIns="182880" rIns="91440" bIns="182880" rtlCol="0" anchor="ctr" anchorCtr="1"/>
          <a:lstStyle/>
          <a:p>
            <a:pPr algn="ctr">
              <a:spcAft>
                <a:spcPts val="0"/>
              </a:spcAft>
              <a:buClr>
                <a:srgbClr val="000000"/>
              </a:buClr>
              <a:defRPr/>
            </a:pPr>
            <a:r>
              <a:rPr lang="en-US" sz="2000" b="1" dirty="0" smtClean="0">
                <a:solidFill>
                  <a:schemeClr val="bg1"/>
                </a:solidFill>
                <a:sym typeface="Myriad Pro" pitchFamily="-107" charset="0"/>
              </a:rPr>
              <a:t>Virtual Datacenter</a:t>
            </a:r>
            <a:r>
              <a:rPr lang="en-US" sz="2000" dirty="0" smtClean="0">
                <a:solidFill>
                  <a:schemeClr val="bg1"/>
                </a:solidFill>
                <a:sym typeface="Myriad Pro" pitchFamily="-107" charset="0"/>
              </a:rPr>
              <a:t> </a:t>
            </a:r>
            <a:endParaRPr lang="en-US" sz="1600" dirty="0" smtClean="0">
              <a:solidFill>
                <a:schemeClr val="bg1"/>
              </a:solidFill>
              <a:sym typeface="Myriad Pro" pitchFamily="-107" charset="0"/>
            </a:endParaRPr>
          </a:p>
          <a:p>
            <a:pPr algn="ctr">
              <a:spcAft>
                <a:spcPts val="0"/>
              </a:spcAft>
              <a:buClr>
                <a:srgbClr val="000000"/>
              </a:buClr>
              <a:defRPr/>
            </a:pPr>
            <a:r>
              <a:rPr lang="en-US" sz="1600" dirty="0" smtClean="0">
                <a:solidFill>
                  <a:schemeClr val="bg1"/>
                </a:solidFill>
                <a:sym typeface="Myriad Pro" pitchFamily="-107" charset="0"/>
              </a:rPr>
              <a:t>Cloud Infrastructure and Management</a:t>
            </a:r>
            <a:endParaRPr lang="en-US" sz="1600" i="1" dirty="0" smtClean="0">
              <a:solidFill>
                <a:schemeClr val="bg1"/>
              </a:solidFill>
              <a:sym typeface="Myriad Pro" pitchFamily="-107" charset="0"/>
            </a:endParaRPr>
          </a:p>
        </p:txBody>
      </p:sp>
      <p:sp>
        <p:nvSpPr>
          <p:cNvPr id="60" name="TextBox 59"/>
          <p:cNvSpPr txBox="1"/>
          <p:nvPr/>
        </p:nvSpPr>
        <p:spPr>
          <a:xfrm>
            <a:off x="581088" y="1712782"/>
            <a:ext cx="8046720" cy="1371600"/>
          </a:xfrm>
          <a:prstGeom prst="roundRect">
            <a:avLst/>
          </a:prstGeom>
          <a:solidFill>
            <a:schemeClr val="bg1"/>
          </a:solidFill>
          <a:ln w="38100">
            <a:solidFill>
              <a:schemeClr val="bg1"/>
            </a:solidFill>
          </a:ln>
        </p:spPr>
        <p:txBody>
          <a:bodyPr wrap="square" lIns="0" tIns="0" rIns="0" bIns="0" rtlCol="0" anchor="t" anchorCtr="1">
            <a:noAutofit/>
          </a:bodyPr>
          <a:lstStyle/>
          <a:p>
            <a:pPr>
              <a:spcAft>
                <a:spcPts val="0"/>
              </a:spcAft>
            </a:pPr>
            <a:r>
              <a:rPr lang="en-US" b="1" dirty="0" smtClean="0">
                <a:solidFill>
                  <a:schemeClr val="accent4"/>
                </a:solidFill>
              </a:rPr>
              <a:t>Modern Frameworks and Tools</a:t>
            </a:r>
          </a:p>
        </p:txBody>
      </p:sp>
      <p:sp>
        <p:nvSpPr>
          <p:cNvPr id="61" name="TextBox 60"/>
          <p:cNvSpPr txBox="1"/>
          <p:nvPr/>
        </p:nvSpPr>
        <p:spPr>
          <a:xfrm>
            <a:off x="581088" y="3339166"/>
            <a:ext cx="8046720" cy="1371600"/>
          </a:xfrm>
          <a:prstGeom prst="roundRect">
            <a:avLst/>
          </a:prstGeom>
          <a:solidFill>
            <a:schemeClr val="bg1"/>
          </a:solidFill>
          <a:ln w="38100">
            <a:solidFill>
              <a:schemeClr val="bg1"/>
            </a:solidFill>
          </a:ln>
        </p:spPr>
        <p:txBody>
          <a:bodyPr wrap="square" lIns="0" tIns="0" rIns="0" bIns="0" rtlCol="0" anchor="t" anchorCtr="1">
            <a:noAutofit/>
          </a:bodyPr>
          <a:lstStyle/>
          <a:p>
            <a:pPr>
              <a:spcAft>
                <a:spcPts val="0"/>
              </a:spcAft>
            </a:pPr>
            <a:r>
              <a:rPr lang="en-US" b="1" dirty="0" smtClean="0">
                <a:solidFill>
                  <a:schemeClr val="accent4"/>
                </a:solidFill>
              </a:rPr>
              <a:t>Modern Platform Services</a:t>
            </a:r>
          </a:p>
        </p:txBody>
      </p:sp>
      <p:sp>
        <p:nvSpPr>
          <p:cNvPr id="62" name="Rectangle 61"/>
          <p:cNvSpPr/>
          <p:nvPr/>
        </p:nvSpPr>
        <p:spPr>
          <a:xfrm>
            <a:off x="1472286" y="2411803"/>
            <a:ext cx="6264325" cy="404663"/>
          </a:xfrm>
          <a:prstGeom prst="rect">
            <a:avLst/>
          </a:prstGeom>
        </p:spPr>
        <p:txBody>
          <a:bodyPr wrap="square" lIns="0" tIns="0" rIns="0" bIns="0" anchor="ctr" anchorCtr="0">
            <a:spAutoFit/>
          </a:bodyPr>
          <a:lstStyle/>
          <a:p>
            <a:pPr indent="287338" algn="l">
              <a:lnSpc>
                <a:spcPct val="150000"/>
              </a:lnSpc>
              <a:buFont typeface="Wingdings" pitchFamily="2" charset="2"/>
              <a:buChar char="ü"/>
              <a:tabLst>
                <a:tab pos="287338" algn="l"/>
              </a:tabLst>
            </a:pPr>
            <a:r>
              <a:rPr lang="en-US" sz="2000" dirty="0" smtClean="0">
                <a:solidFill>
                  <a:schemeClr val="accent4"/>
                </a:solidFill>
              </a:rPr>
              <a:t>Developer </a:t>
            </a:r>
            <a:r>
              <a:rPr lang="en-US" sz="2000" b="1" u="sng" dirty="0" smtClean="0">
                <a:solidFill>
                  <a:schemeClr val="accent4"/>
                </a:solidFill>
              </a:rPr>
              <a:t>Productivity</a:t>
            </a:r>
            <a:r>
              <a:rPr lang="en-US" sz="2000" dirty="0" smtClean="0">
                <a:solidFill>
                  <a:schemeClr val="accent4"/>
                </a:solidFill>
              </a:rPr>
              <a:t> and Application </a:t>
            </a:r>
            <a:r>
              <a:rPr lang="en-US" sz="2000" b="1" u="sng" dirty="0" smtClean="0">
                <a:solidFill>
                  <a:schemeClr val="accent4"/>
                </a:solidFill>
              </a:rPr>
              <a:t>Portability</a:t>
            </a:r>
          </a:p>
        </p:txBody>
      </p:sp>
      <p:sp>
        <p:nvSpPr>
          <p:cNvPr id="63" name="Rectangle 62"/>
          <p:cNvSpPr/>
          <p:nvPr/>
        </p:nvSpPr>
        <p:spPr>
          <a:xfrm>
            <a:off x="1472286" y="4080279"/>
            <a:ext cx="6264325" cy="404663"/>
          </a:xfrm>
          <a:prstGeom prst="rect">
            <a:avLst/>
          </a:prstGeom>
        </p:spPr>
        <p:txBody>
          <a:bodyPr wrap="square" lIns="0" tIns="0" rIns="0" bIns="0" anchor="ctr" anchorCtr="0">
            <a:spAutoFit/>
          </a:bodyPr>
          <a:lstStyle/>
          <a:p>
            <a:pPr indent="287338" algn="l">
              <a:lnSpc>
                <a:spcPct val="150000"/>
              </a:lnSpc>
              <a:buFont typeface="Wingdings" pitchFamily="2" charset="2"/>
              <a:buChar char="ü"/>
              <a:tabLst>
                <a:tab pos="287338" algn="l"/>
              </a:tabLst>
            </a:pPr>
            <a:r>
              <a:rPr lang="en-US" sz="2000" dirty="0" smtClean="0">
                <a:solidFill>
                  <a:schemeClr val="accent4"/>
                </a:solidFill>
              </a:rPr>
              <a:t>Optimized </a:t>
            </a:r>
            <a:r>
              <a:rPr lang="en-US" sz="2000" b="1" u="sng" dirty="0" smtClean="0">
                <a:solidFill>
                  <a:schemeClr val="accent4"/>
                </a:solidFill>
              </a:rPr>
              <a:t>Runtime</a:t>
            </a:r>
            <a:r>
              <a:rPr lang="en-US" sz="2000" dirty="0" smtClean="0">
                <a:solidFill>
                  <a:schemeClr val="accent4"/>
                </a:solidFill>
              </a:rPr>
              <a:t> and Accelerated </a:t>
            </a:r>
            <a:r>
              <a:rPr lang="en-US" sz="2000" b="1" u="sng" dirty="0" smtClean="0">
                <a:solidFill>
                  <a:schemeClr val="accent4"/>
                </a:solidFill>
              </a:rPr>
              <a:t>Deployment </a:t>
            </a:r>
          </a:p>
        </p:txBody>
      </p:sp>
      <p:grpSp>
        <p:nvGrpSpPr>
          <p:cNvPr id="64" name="Group 34"/>
          <p:cNvGrpSpPr/>
          <p:nvPr/>
        </p:nvGrpSpPr>
        <p:grpSpPr>
          <a:xfrm>
            <a:off x="581088" y="1695092"/>
            <a:ext cx="8046720" cy="3015674"/>
            <a:chOff x="581088" y="1695092"/>
            <a:chExt cx="8046720" cy="3015674"/>
          </a:xfrm>
        </p:grpSpPr>
        <p:grpSp>
          <p:nvGrpSpPr>
            <p:cNvPr id="65" name="Group 32"/>
            <p:cNvGrpSpPr/>
            <p:nvPr/>
          </p:nvGrpSpPr>
          <p:grpSpPr>
            <a:xfrm>
              <a:off x="581088" y="3339166"/>
              <a:ext cx="8046720" cy="1371600"/>
              <a:chOff x="581088" y="3339166"/>
              <a:chExt cx="8046720" cy="1371600"/>
            </a:xfrm>
          </p:grpSpPr>
          <p:sp>
            <p:nvSpPr>
              <p:cNvPr id="70" name="TextBox 69"/>
              <p:cNvSpPr txBox="1"/>
              <p:nvPr/>
            </p:nvSpPr>
            <p:spPr>
              <a:xfrm>
                <a:off x="581088" y="3339166"/>
                <a:ext cx="8046720" cy="1371600"/>
              </a:xfrm>
              <a:prstGeom prst="roundRect">
                <a:avLst/>
              </a:prstGeom>
              <a:solidFill>
                <a:schemeClr val="bg2">
                  <a:lumMod val="40000"/>
                  <a:lumOff val="60000"/>
                </a:schemeClr>
              </a:solidFill>
              <a:ln w="38100">
                <a:solidFill>
                  <a:schemeClr val="bg1"/>
                </a:solidFill>
              </a:ln>
            </p:spPr>
            <p:txBody>
              <a:bodyPr wrap="square" lIns="0" tIns="0" rIns="0" bIns="0" rtlCol="0" anchor="ctr" anchorCtr="1">
                <a:noAutofit/>
              </a:bodyPr>
              <a:lstStyle/>
              <a:p>
                <a:pPr>
                  <a:spcAft>
                    <a:spcPts val="0"/>
                  </a:spcAft>
                </a:pPr>
                <a:endParaRPr lang="en-US" sz="2000" b="1" dirty="0" smtClean="0">
                  <a:solidFill>
                    <a:schemeClr val="accent4"/>
                  </a:solidFill>
                </a:endParaRPr>
              </a:p>
            </p:txBody>
          </p:sp>
          <p:sp>
            <p:nvSpPr>
              <p:cNvPr id="71" name="Rectangle 70"/>
              <p:cNvSpPr/>
              <p:nvPr/>
            </p:nvSpPr>
            <p:spPr>
              <a:xfrm>
                <a:off x="3430088" y="4247038"/>
                <a:ext cx="2348720" cy="400110"/>
              </a:xfrm>
              <a:prstGeom prst="rect">
                <a:avLst/>
              </a:prstGeom>
            </p:spPr>
            <p:txBody>
              <a:bodyPr wrap="none">
                <a:spAutoFit/>
              </a:bodyPr>
              <a:lstStyle/>
              <a:p>
                <a:r>
                  <a:rPr lang="en-US" sz="2000" b="1" dirty="0" smtClean="0">
                    <a:solidFill>
                      <a:schemeClr val="bg2">
                        <a:lumMod val="50000"/>
                      </a:schemeClr>
                    </a:solidFill>
                    <a:latin typeface="Segoe" pitchFamily="34" charset="0"/>
                  </a:rPr>
                  <a:t>Platform Services</a:t>
                </a:r>
                <a:endParaRPr lang="en-US" sz="2000" dirty="0">
                  <a:solidFill>
                    <a:schemeClr val="bg2">
                      <a:lumMod val="50000"/>
                    </a:schemeClr>
                  </a:solidFill>
                </a:endParaRPr>
              </a:p>
            </p:txBody>
          </p:sp>
          <p:grpSp>
            <p:nvGrpSpPr>
              <p:cNvPr id="72" name="Group 31"/>
              <p:cNvGrpSpPr/>
              <p:nvPr/>
            </p:nvGrpSpPr>
            <p:grpSpPr>
              <a:xfrm>
                <a:off x="3069580" y="3583611"/>
                <a:ext cx="3069736" cy="523220"/>
                <a:chOff x="3172087" y="3516376"/>
                <a:chExt cx="3069736" cy="523220"/>
              </a:xfrm>
            </p:grpSpPr>
            <p:pic>
              <p:nvPicPr>
                <p:cNvPr id="73" name="Picture 2"/>
                <p:cNvPicPr>
                  <a:picLocks noChangeAspect="1" noChangeArrowheads="1"/>
                </p:cNvPicPr>
                <p:nvPr/>
              </p:nvPicPr>
              <p:blipFill>
                <a:blip r:embed="rId3" cstate="email"/>
                <a:srcRect t="12693" b="52400"/>
                <a:stretch>
                  <a:fillRect/>
                </a:stretch>
              </p:blipFill>
              <p:spPr bwMode="auto">
                <a:xfrm>
                  <a:off x="3172087" y="3626644"/>
                  <a:ext cx="1654493" cy="412952"/>
                </a:xfrm>
                <a:prstGeom prst="rect">
                  <a:avLst/>
                </a:prstGeom>
                <a:noFill/>
                <a:ln w="9525">
                  <a:noFill/>
                  <a:miter lim="800000"/>
                  <a:headEnd/>
                  <a:tailEnd/>
                </a:ln>
              </p:spPr>
            </p:pic>
            <p:sp>
              <p:nvSpPr>
                <p:cNvPr id="74" name="Rectangle 73"/>
                <p:cNvSpPr/>
                <p:nvPr/>
              </p:nvSpPr>
              <p:spPr>
                <a:xfrm>
                  <a:off x="4777961" y="3516376"/>
                  <a:ext cx="1463862" cy="523220"/>
                </a:xfrm>
                <a:prstGeom prst="rect">
                  <a:avLst/>
                </a:prstGeom>
              </p:spPr>
              <p:txBody>
                <a:bodyPr wrap="none">
                  <a:spAutoFit/>
                </a:bodyPr>
                <a:lstStyle/>
                <a:p>
                  <a:r>
                    <a:rPr lang="en-US" sz="2800" b="1" dirty="0" smtClean="0">
                      <a:solidFill>
                        <a:schemeClr val="bg2">
                          <a:lumMod val="50000"/>
                        </a:schemeClr>
                      </a:solidFill>
                      <a:latin typeface="Segoe" pitchFamily="34" charset="0"/>
                    </a:rPr>
                    <a:t>vFabric</a:t>
                  </a:r>
                  <a:endParaRPr lang="en-US" sz="2800" dirty="0">
                    <a:solidFill>
                      <a:schemeClr val="bg2">
                        <a:lumMod val="50000"/>
                      </a:schemeClr>
                    </a:solidFill>
                  </a:endParaRPr>
                </a:p>
              </p:txBody>
            </p:sp>
          </p:grpSp>
        </p:grpSp>
        <p:grpSp>
          <p:nvGrpSpPr>
            <p:cNvPr id="66" name="Group 33"/>
            <p:cNvGrpSpPr/>
            <p:nvPr/>
          </p:nvGrpSpPr>
          <p:grpSpPr>
            <a:xfrm>
              <a:off x="581088" y="1695092"/>
              <a:ext cx="8046720" cy="1389290"/>
              <a:chOff x="581088" y="1695092"/>
              <a:chExt cx="8046720" cy="1389290"/>
            </a:xfrm>
          </p:grpSpPr>
          <p:sp>
            <p:nvSpPr>
              <p:cNvPr id="67" name="TextBox 66"/>
              <p:cNvSpPr txBox="1"/>
              <p:nvPr/>
            </p:nvSpPr>
            <p:spPr>
              <a:xfrm>
                <a:off x="581088" y="1712782"/>
                <a:ext cx="8046720" cy="1371600"/>
              </a:xfrm>
              <a:prstGeom prst="roundRect">
                <a:avLst/>
              </a:prstGeom>
              <a:solidFill>
                <a:schemeClr val="bg2">
                  <a:lumMod val="40000"/>
                  <a:lumOff val="60000"/>
                </a:schemeClr>
              </a:solidFill>
              <a:ln w="38100">
                <a:solidFill>
                  <a:schemeClr val="bg1"/>
                </a:solidFill>
              </a:ln>
            </p:spPr>
            <p:txBody>
              <a:bodyPr wrap="square" lIns="0" tIns="0" rIns="0" bIns="0" rtlCol="0" anchor="ctr" anchorCtr="1">
                <a:noAutofit/>
              </a:bodyPr>
              <a:lstStyle/>
              <a:p>
                <a:pPr>
                  <a:spcAft>
                    <a:spcPts val="0"/>
                  </a:spcAft>
                </a:pPr>
                <a:endParaRPr lang="en-US" sz="2000" b="1" dirty="0" smtClean="0">
                  <a:solidFill>
                    <a:schemeClr val="accent4"/>
                  </a:solidFill>
                </a:endParaRPr>
              </a:p>
            </p:txBody>
          </p:sp>
          <p:pic>
            <p:nvPicPr>
              <p:cNvPr id="68" name="Picture 4" descr="springLogoNew"/>
              <p:cNvPicPr>
                <a:picLocks noChangeAspect="1" noChangeArrowheads="1"/>
              </p:cNvPicPr>
              <p:nvPr/>
            </p:nvPicPr>
            <p:blipFill>
              <a:blip r:embed="rId4" cstate="email">
                <a:clrChange>
                  <a:clrFrom>
                    <a:srgbClr val="FFFFFF"/>
                  </a:clrFrom>
                  <a:clrTo>
                    <a:srgbClr val="FFFFFF">
                      <a:alpha val="0"/>
                    </a:srgbClr>
                  </a:clrTo>
                </a:clrChange>
              </a:blip>
              <a:srcRect/>
              <a:stretch>
                <a:fillRect/>
              </a:stretch>
            </p:blipFill>
            <p:spPr bwMode="auto">
              <a:xfrm>
                <a:off x="3866261" y="1695092"/>
                <a:ext cx="1476375" cy="914400"/>
              </a:xfrm>
              <a:prstGeom prst="rect">
                <a:avLst/>
              </a:prstGeom>
              <a:noFill/>
              <a:ln w="28575">
                <a:noFill/>
                <a:miter lim="800000"/>
                <a:headEnd/>
                <a:tailEnd/>
              </a:ln>
            </p:spPr>
          </p:pic>
          <p:sp>
            <p:nvSpPr>
              <p:cNvPr id="69" name="Rectangle 68"/>
              <p:cNvSpPr/>
              <p:nvPr/>
            </p:nvSpPr>
            <p:spPr>
              <a:xfrm>
                <a:off x="3125423" y="2610987"/>
                <a:ext cx="2958053" cy="400110"/>
              </a:xfrm>
              <a:prstGeom prst="rect">
                <a:avLst/>
              </a:prstGeom>
            </p:spPr>
            <p:txBody>
              <a:bodyPr wrap="none">
                <a:spAutoFit/>
              </a:bodyPr>
              <a:lstStyle/>
              <a:p>
                <a:r>
                  <a:rPr lang="en-US" sz="2000" b="1" dirty="0" smtClean="0">
                    <a:solidFill>
                      <a:schemeClr val="bg2">
                        <a:lumMod val="50000"/>
                      </a:schemeClr>
                    </a:solidFill>
                    <a:latin typeface="Segoe" pitchFamily="34" charset="0"/>
                  </a:rPr>
                  <a:t>Frameworks and Tools</a:t>
                </a:r>
                <a:endParaRPr lang="en-US" sz="2000" dirty="0">
                  <a:solidFill>
                    <a:schemeClr val="bg2">
                      <a:lumMod val="50000"/>
                    </a:schemeClr>
                  </a:solidFill>
                </a:endParaRPr>
              </a:p>
            </p:txBody>
          </p:sp>
        </p:grpSp>
      </p:grpSp>
      <p:sp>
        <p:nvSpPr>
          <p:cNvPr id="75" name="Oval 74"/>
          <p:cNvSpPr/>
          <p:nvPr/>
        </p:nvSpPr>
        <p:spPr bwMode="auto">
          <a:xfrm>
            <a:off x="123825" y="1504950"/>
            <a:ext cx="8791575" cy="1905000"/>
          </a:xfrm>
          <a:prstGeom prst="ellipse">
            <a:avLst/>
          </a:prstGeom>
          <a:noFill/>
          <a:ln w="38100">
            <a:solidFill>
              <a:schemeClr val="accent6"/>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extLst>
      <p:ext uri="{BB962C8B-B14F-4D97-AF65-F5344CB8AC3E}">
        <p14:creationId xmlns:p14="http://schemas.microsoft.com/office/powerpoint/2010/main" val="274288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p:cNvSpPr>
          <p:nvPr/>
        </p:nvSpPr>
        <p:spPr>
          <a:xfrm>
            <a:off x="454025" y="6534150"/>
            <a:ext cx="152400" cy="139700"/>
          </a:xfrm>
          <a:prstGeom prst="rect">
            <a:avLst/>
          </a:prstGeom>
        </p:spPr>
        <p:txBody>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pitchFamily="27"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27"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27"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27"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27" charset="-128"/>
                <a:cs typeface="+mn-cs"/>
              </a:defRPr>
            </a:lvl5pPr>
            <a:lvl6pPr marL="2286000" algn="l" defTabSz="914400" rtl="0" eaLnBrk="1" latinLnBrk="0" hangingPunct="1">
              <a:defRPr kern="1200">
                <a:solidFill>
                  <a:schemeClr val="tx1"/>
                </a:solidFill>
                <a:latin typeface="Arial" charset="0"/>
                <a:ea typeface="ＭＳ Ｐゴシック" pitchFamily="27" charset="-128"/>
                <a:cs typeface="+mn-cs"/>
              </a:defRPr>
            </a:lvl6pPr>
            <a:lvl7pPr marL="2743200" algn="l" defTabSz="914400" rtl="0" eaLnBrk="1" latinLnBrk="0" hangingPunct="1">
              <a:defRPr kern="1200">
                <a:solidFill>
                  <a:schemeClr val="tx1"/>
                </a:solidFill>
                <a:latin typeface="Arial" charset="0"/>
                <a:ea typeface="ＭＳ Ｐゴシック" pitchFamily="27" charset="-128"/>
                <a:cs typeface="+mn-cs"/>
              </a:defRPr>
            </a:lvl7pPr>
            <a:lvl8pPr marL="3200400" algn="l" defTabSz="914400" rtl="0" eaLnBrk="1" latinLnBrk="0" hangingPunct="1">
              <a:defRPr kern="1200">
                <a:solidFill>
                  <a:schemeClr val="tx1"/>
                </a:solidFill>
                <a:latin typeface="Arial" charset="0"/>
                <a:ea typeface="ＭＳ Ｐゴシック" pitchFamily="27" charset="-128"/>
                <a:cs typeface="+mn-cs"/>
              </a:defRPr>
            </a:lvl8pPr>
            <a:lvl9pPr marL="3657600" algn="l" defTabSz="914400" rtl="0" eaLnBrk="1" latinLnBrk="0" hangingPunct="1">
              <a:defRPr kern="1200">
                <a:solidFill>
                  <a:schemeClr val="tx1"/>
                </a:solidFill>
                <a:latin typeface="Arial" charset="0"/>
                <a:ea typeface="ＭＳ Ｐゴシック" pitchFamily="27" charset="-128"/>
                <a:cs typeface="+mn-cs"/>
              </a:defRPr>
            </a:lvl9pPr>
          </a:lstStyle>
          <a:p>
            <a:fld id="{E88F3A6A-2BA5-4F71-922A-8B667FEEB31C}" type="slidenum">
              <a:rPr lang="en-US" smtClean="0"/>
              <a:pPr/>
              <a:t>6</a:t>
            </a:fld>
            <a:endParaRPr lang="en-US"/>
          </a:p>
        </p:txBody>
      </p:sp>
      <p:sp>
        <p:nvSpPr>
          <p:cNvPr id="3" name="Line 1"/>
          <p:cNvSpPr>
            <a:spLocks noChangeShapeType="1"/>
          </p:cNvSpPr>
          <p:nvPr/>
        </p:nvSpPr>
        <p:spPr bwMode="auto">
          <a:xfrm>
            <a:off x="184150" y="635000"/>
            <a:ext cx="8775700" cy="0"/>
          </a:xfrm>
          <a:prstGeom prst="line">
            <a:avLst/>
          </a:prstGeom>
          <a:noFill/>
          <a:ln w="52197" cap="flat">
            <a:solidFill>
              <a:srgbClr val="4D4D4D"/>
            </a:solidFill>
            <a:prstDash val="solid"/>
            <a:round/>
            <a:headEnd type="none" w="med" len="med"/>
            <a:tailEnd type="none" w="med" len="med"/>
          </a:ln>
        </p:spPr>
        <p:txBody>
          <a:bodyPr lIns="0" tIns="0" rIns="0" bIns="0"/>
          <a:lstStyle/>
          <a:p>
            <a:endParaRPr lang="en-US"/>
          </a:p>
        </p:txBody>
      </p:sp>
      <p:sp>
        <p:nvSpPr>
          <p:cNvPr id="4" name="Line 2"/>
          <p:cNvSpPr>
            <a:spLocks noChangeShapeType="1"/>
          </p:cNvSpPr>
          <p:nvPr/>
        </p:nvSpPr>
        <p:spPr bwMode="auto">
          <a:xfrm>
            <a:off x="184150" y="635000"/>
            <a:ext cx="8775700" cy="0"/>
          </a:xfrm>
          <a:prstGeom prst="line">
            <a:avLst/>
          </a:prstGeom>
          <a:noFill/>
          <a:ln w="52197" cap="flat">
            <a:solidFill>
              <a:srgbClr val="003D79"/>
            </a:solidFill>
            <a:prstDash val="solid"/>
            <a:round/>
            <a:headEnd type="none" w="med" len="med"/>
            <a:tailEnd type="none" w="med" len="med"/>
          </a:ln>
        </p:spPr>
        <p:txBody>
          <a:bodyPr lIns="0" tIns="0" rIns="0" bIns="0"/>
          <a:lstStyle/>
          <a:p>
            <a:endParaRPr lang="en-US"/>
          </a:p>
        </p:txBody>
      </p:sp>
      <p:sp>
        <p:nvSpPr>
          <p:cNvPr id="5" name="Rectangle 3"/>
          <p:cNvSpPr txBox="1">
            <a:spLocks noChangeArrowheads="1"/>
          </p:cNvSpPr>
          <p:nvPr/>
        </p:nvSpPr>
        <p:spPr bwMode="auto">
          <a:xfrm>
            <a:off x="300038" y="0"/>
            <a:ext cx="8540750"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b="1" dirty="0">
                <a:solidFill>
                  <a:srgbClr val="003D79"/>
                </a:solidFill>
              </a:rPr>
              <a:t>Innovation Reigns Supreme</a:t>
            </a:r>
          </a:p>
        </p:txBody>
      </p:sp>
      <p:sp>
        <p:nvSpPr>
          <p:cNvPr id="6" name="AutoShape 4"/>
          <p:cNvSpPr>
            <a:spLocks/>
          </p:cNvSpPr>
          <p:nvPr/>
        </p:nvSpPr>
        <p:spPr bwMode="auto">
          <a:xfrm>
            <a:off x="3116263" y="1790700"/>
            <a:ext cx="1320800" cy="717550"/>
          </a:xfrm>
          <a:custGeom>
            <a:avLst/>
            <a:gdLst>
              <a:gd name="T0" fmla="*/ 10800 w 21600"/>
              <a:gd name="T1" fmla="*/ 10800 h 21600"/>
            </a:gdLst>
            <a:ahLst/>
            <a:cxnLst>
              <a:cxn ang="0">
                <a:pos x="T0" y="T1"/>
              </a:cxn>
            </a:cxnLst>
            <a:rect l="0" t="0" r="r" b="b"/>
            <a:pathLst>
              <a:path w="21600" h="21600">
                <a:moveTo>
                  <a:pt x="0" y="19126"/>
                </a:moveTo>
                <a:cubicBezTo>
                  <a:pt x="5242" y="7040"/>
                  <a:pt x="13192" y="0"/>
                  <a:pt x="21600" y="0"/>
                </a:cubicBezTo>
                <a:lnTo>
                  <a:pt x="21600" y="3968"/>
                </a:lnTo>
                <a:cubicBezTo>
                  <a:pt x="13849" y="3968"/>
                  <a:pt x="6520" y="10458"/>
                  <a:pt x="1687" y="21600"/>
                </a:cubicBezTo>
                <a:close/>
                <a:moveTo>
                  <a:pt x="0" y="19126"/>
                </a:moveTo>
              </a:path>
            </a:pathLst>
          </a:custGeom>
          <a:solidFill>
            <a:schemeClr val="accent1"/>
          </a:solidFill>
          <a:ln w="12700" cap="rnd">
            <a:noFill/>
            <a:round/>
            <a:headEnd type="none" w="med" len="med"/>
            <a:tailEnd type="none" w="med" len="med"/>
          </a:ln>
        </p:spPr>
        <p:txBody>
          <a:bodyPr lIns="0" tIns="0" rIns="0" bIns="0"/>
          <a:lstStyle/>
          <a:p>
            <a:endParaRPr lang="en-US"/>
          </a:p>
        </p:txBody>
      </p:sp>
      <p:sp>
        <p:nvSpPr>
          <p:cNvPr id="7" name="AutoShape 5"/>
          <p:cNvSpPr>
            <a:spLocks/>
          </p:cNvSpPr>
          <p:nvPr/>
        </p:nvSpPr>
        <p:spPr bwMode="auto">
          <a:xfrm>
            <a:off x="2747963" y="2425700"/>
            <a:ext cx="471487" cy="1428750"/>
          </a:xfrm>
          <a:custGeom>
            <a:avLst/>
            <a:gdLst>
              <a:gd name="T0" fmla="+- 0 10800 2861"/>
              <a:gd name="T1" fmla="*/ T0 w 18739"/>
              <a:gd name="T2" fmla="*/ 10800 h 21600"/>
            </a:gdLst>
            <a:ahLst/>
            <a:cxnLst>
              <a:cxn ang="0">
                <a:pos x="T1" y="T2"/>
              </a:cxn>
            </a:cxnLst>
            <a:rect l="0" t="0" r="r" b="b"/>
            <a:pathLst>
              <a:path w="18739" h="21600">
                <a:moveTo>
                  <a:pt x="1683" y="21600"/>
                </a:moveTo>
                <a:cubicBezTo>
                  <a:pt x="-2861" y="14025"/>
                  <a:pt x="1908" y="6075"/>
                  <a:pt x="14641" y="0"/>
                </a:cubicBezTo>
                <a:lnTo>
                  <a:pt x="18739" y="1244"/>
                </a:lnTo>
                <a:cubicBezTo>
                  <a:pt x="7001" y="6844"/>
                  <a:pt x="2605" y="14173"/>
                  <a:pt x="6794" y="21156"/>
                </a:cubicBezTo>
                <a:close/>
                <a:moveTo>
                  <a:pt x="1683" y="21600"/>
                </a:moveTo>
              </a:path>
            </a:pathLst>
          </a:custGeom>
          <a:solidFill>
            <a:srgbClr val="89CADF"/>
          </a:solidFill>
          <a:ln w="12700" cap="rnd">
            <a:noFill/>
            <a:round/>
            <a:headEnd type="none" w="med" len="med"/>
            <a:tailEnd type="none" w="med" len="med"/>
          </a:ln>
        </p:spPr>
        <p:txBody>
          <a:bodyPr lIns="0" tIns="0" rIns="0" bIns="0"/>
          <a:lstStyle/>
          <a:p>
            <a:endParaRPr lang="en-US"/>
          </a:p>
        </p:txBody>
      </p:sp>
      <p:sp>
        <p:nvSpPr>
          <p:cNvPr id="8" name="AutoShape 6"/>
          <p:cNvSpPr>
            <a:spLocks/>
          </p:cNvSpPr>
          <p:nvPr/>
        </p:nvSpPr>
        <p:spPr bwMode="auto">
          <a:xfrm>
            <a:off x="2790825" y="3824288"/>
            <a:ext cx="971550" cy="1174750"/>
          </a:xfrm>
          <a:custGeom>
            <a:avLst/>
            <a:gdLst>
              <a:gd name="T0" fmla="*/ 10800 w 21600"/>
              <a:gd name="T1" fmla="*/ 10800 h 21600"/>
            </a:gdLst>
            <a:ahLst/>
            <a:cxnLst>
              <a:cxn ang="0">
                <a:pos x="T0" y="T1"/>
              </a:cxn>
            </a:cxnLst>
            <a:rect l="0" t="0" r="r" b="b"/>
            <a:pathLst>
              <a:path w="21600" h="21600">
                <a:moveTo>
                  <a:pt x="20327" y="21600"/>
                </a:moveTo>
                <a:cubicBezTo>
                  <a:pt x="10026" y="17501"/>
                  <a:pt x="2544" y="9750"/>
                  <a:pt x="0" y="540"/>
                </a:cubicBezTo>
                <a:lnTo>
                  <a:pt x="2861" y="0"/>
                </a:lnTo>
                <a:cubicBezTo>
                  <a:pt x="5207" y="8491"/>
                  <a:pt x="12104" y="15637"/>
                  <a:pt x="21600" y="19415"/>
                </a:cubicBezTo>
                <a:close/>
                <a:moveTo>
                  <a:pt x="20327" y="21600"/>
                </a:moveTo>
              </a:path>
            </a:pathLst>
          </a:custGeom>
          <a:solidFill>
            <a:srgbClr val="D9541D"/>
          </a:solidFill>
          <a:ln w="12700" cap="rnd">
            <a:noFill/>
            <a:round/>
            <a:headEnd type="none" w="med" len="med"/>
            <a:tailEnd type="none" w="med" len="med"/>
          </a:ln>
        </p:spPr>
        <p:txBody>
          <a:bodyPr lIns="0" tIns="0" rIns="0" bIns="0"/>
          <a:lstStyle/>
          <a:p>
            <a:endParaRPr lang="en-US"/>
          </a:p>
        </p:txBody>
      </p:sp>
      <p:sp>
        <p:nvSpPr>
          <p:cNvPr id="9" name="AutoShape 7"/>
          <p:cNvSpPr>
            <a:spLocks/>
          </p:cNvSpPr>
          <p:nvPr/>
        </p:nvSpPr>
        <p:spPr bwMode="auto">
          <a:xfrm>
            <a:off x="3705225" y="4881563"/>
            <a:ext cx="1463675" cy="285750"/>
          </a:xfrm>
          <a:custGeom>
            <a:avLst/>
            <a:gdLst>
              <a:gd name="T0" fmla="*/ 10800 w 21600"/>
              <a:gd name="T1" fmla="*/ 10800 h 18078"/>
            </a:gdLst>
            <a:ahLst/>
            <a:cxnLst>
              <a:cxn ang="0">
                <a:pos x="T0" y="T1"/>
              </a:cxn>
            </a:cxnLst>
            <a:rect l="0" t="0" r="r" b="b"/>
            <a:pathLst>
              <a:path w="21600" h="18078">
                <a:moveTo>
                  <a:pt x="21600" y="7510"/>
                </a:moveTo>
                <a:cubicBezTo>
                  <a:pt x="14775" y="21600"/>
                  <a:pt x="6825" y="21600"/>
                  <a:pt x="0" y="7510"/>
                </a:cubicBezTo>
                <a:lnTo>
                  <a:pt x="844" y="0"/>
                </a:lnTo>
                <a:cubicBezTo>
                  <a:pt x="7135" y="12989"/>
                  <a:pt x="14465" y="12989"/>
                  <a:pt x="20756" y="0"/>
                </a:cubicBezTo>
                <a:close/>
                <a:moveTo>
                  <a:pt x="21600" y="7510"/>
                </a:moveTo>
              </a:path>
            </a:pathLst>
          </a:custGeom>
          <a:solidFill>
            <a:srgbClr val="F8981C"/>
          </a:solidFill>
          <a:ln w="12700" cap="rnd">
            <a:noFill/>
            <a:round/>
            <a:headEnd type="none" w="med" len="med"/>
            <a:tailEnd type="none" w="med" len="med"/>
          </a:ln>
        </p:spPr>
        <p:txBody>
          <a:bodyPr lIns="0" tIns="0" rIns="0" bIns="0"/>
          <a:lstStyle/>
          <a:p>
            <a:endParaRPr lang="en-US"/>
          </a:p>
        </p:txBody>
      </p:sp>
      <p:sp>
        <p:nvSpPr>
          <p:cNvPr id="10" name="AutoShape 8"/>
          <p:cNvSpPr>
            <a:spLocks/>
          </p:cNvSpPr>
          <p:nvPr/>
        </p:nvSpPr>
        <p:spPr bwMode="auto">
          <a:xfrm>
            <a:off x="5111750" y="3824288"/>
            <a:ext cx="971550" cy="1174750"/>
          </a:xfrm>
          <a:custGeom>
            <a:avLst/>
            <a:gdLst>
              <a:gd name="T0" fmla="*/ 10800 w 21600"/>
              <a:gd name="T1" fmla="*/ 10800 h 21600"/>
            </a:gdLst>
            <a:ahLst/>
            <a:cxnLst>
              <a:cxn ang="0">
                <a:pos x="T0" y="T1"/>
              </a:cxn>
            </a:cxnLst>
            <a:rect l="0" t="0" r="r" b="b"/>
            <a:pathLst>
              <a:path w="21600" h="21600">
                <a:moveTo>
                  <a:pt x="21600" y="540"/>
                </a:moveTo>
                <a:cubicBezTo>
                  <a:pt x="19056" y="9750"/>
                  <a:pt x="11574" y="17501"/>
                  <a:pt x="1273" y="21600"/>
                </a:cubicBezTo>
                <a:lnTo>
                  <a:pt x="0" y="19415"/>
                </a:lnTo>
                <a:cubicBezTo>
                  <a:pt x="9496" y="15637"/>
                  <a:pt x="16393" y="8491"/>
                  <a:pt x="18739" y="0"/>
                </a:cubicBezTo>
                <a:close/>
                <a:moveTo>
                  <a:pt x="21600" y="540"/>
                </a:moveTo>
              </a:path>
            </a:pathLst>
          </a:custGeom>
          <a:solidFill>
            <a:srgbClr val="6DB33E"/>
          </a:solidFill>
          <a:ln w="12700" cap="rnd">
            <a:noFill/>
            <a:round/>
            <a:headEnd type="none" w="med" len="med"/>
            <a:tailEnd type="none" w="med" len="med"/>
          </a:ln>
        </p:spPr>
        <p:txBody>
          <a:bodyPr lIns="0" tIns="0" rIns="0" bIns="0"/>
          <a:lstStyle/>
          <a:p>
            <a:endParaRPr lang="en-US"/>
          </a:p>
        </p:txBody>
      </p:sp>
      <p:sp>
        <p:nvSpPr>
          <p:cNvPr id="11" name="AutoShape 9"/>
          <p:cNvSpPr>
            <a:spLocks/>
          </p:cNvSpPr>
          <p:nvPr/>
        </p:nvSpPr>
        <p:spPr bwMode="auto">
          <a:xfrm>
            <a:off x="5654675" y="2425700"/>
            <a:ext cx="471488" cy="1428750"/>
          </a:xfrm>
          <a:custGeom>
            <a:avLst/>
            <a:gdLst>
              <a:gd name="T0" fmla="*/ 10800 w 18739"/>
              <a:gd name="T1" fmla="*/ 10800 h 21600"/>
            </a:gdLst>
            <a:ahLst/>
            <a:cxnLst>
              <a:cxn ang="0">
                <a:pos x="T0" y="T1"/>
              </a:cxn>
            </a:cxnLst>
            <a:rect l="0" t="0" r="r" b="b"/>
            <a:pathLst>
              <a:path w="18739" h="21600">
                <a:moveTo>
                  <a:pt x="4098" y="0"/>
                </a:moveTo>
                <a:cubicBezTo>
                  <a:pt x="16831" y="6075"/>
                  <a:pt x="21600" y="14025"/>
                  <a:pt x="17056" y="21600"/>
                </a:cubicBezTo>
                <a:lnTo>
                  <a:pt x="11945" y="21156"/>
                </a:lnTo>
                <a:cubicBezTo>
                  <a:pt x="16134" y="14173"/>
                  <a:pt x="11738" y="6844"/>
                  <a:pt x="0" y="1244"/>
                </a:cubicBezTo>
                <a:close/>
                <a:moveTo>
                  <a:pt x="4098" y="0"/>
                </a:moveTo>
              </a:path>
            </a:pathLst>
          </a:custGeom>
          <a:solidFill>
            <a:schemeClr val="accent1"/>
          </a:solidFill>
          <a:ln w="12700" cap="rnd">
            <a:noFill/>
            <a:round/>
            <a:headEnd type="none" w="med" len="med"/>
            <a:tailEnd type="none" w="med" len="med"/>
          </a:ln>
        </p:spPr>
        <p:txBody>
          <a:bodyPr lIns="0" tIns="0" rIns="0" bIns="0"/>
          <a:lstStyle/>
          <a:p>
            <a:endParaRPr lang="en-US"/>
          </a:p>
        </p:txBody>
      </p:sp>
      <p:sp>
        <p:nvSpPr>
          <p:cNvPr id="12" name="AutoShape 10"/>
          <p:cNvSpPr>
            <a:spLocks/>
          </p:cNvSpPr>
          <p:nvPr/>
        </p:nvSpPr>
        <p:spPr bwMode="auto">
          <a:xfrm>
            <a:off x="4437063" y="1790700"/>
            <a:ext cx="1320800" cy="717550"/>
          </a:xfrm>
          <a:custGeom>
            <a:avLst/>
            <a:gdLst>
              <a:gd name="T0" fmla="*/ 10800 w 21600"/>
              <a:gd name="T1" fmla="*/ 10800 h 21600"/>
            </a:gdLst>
            <a:ahLst/>
            <a:cxnLst>
              <a:cxn ang="0">
                <a:pos x="T0" y="T1"/>
              </a:cxn>
            </a:cxnLst>
            <a:rect l="0" t="0" r="r" b="b"/>
            <a:pathLst>
              <a:path w="21600" h="21600">
                <a:moveTo>
                  <a:pt x="0" y="0"/>
                </a:moveTo>
                <a:cubicBezTo>
                  <a:pt x="8408" y="0"/>
                  <a:pt x="16358" y="7040"/>
                  <a:pt x="21600" y="19126"/>
                </a:cubicBezTo>
                <a:lnTo>
                  <a:pt x="19913" y="21600"/>
                </a:lnTo>
                <a:cubicBezTo>
                  <a:pt x="15080" y="10458"/>
                  <a:pt x="7751" y="3968"/>
                  <a:pt x="0" y="3968"/>
                </a:cubicBezTo>
                <a:close/>
                <a:moveTo>
                  <a:pt x="0" y="0"/>
                </a:moveTo>
              </a:path>
            </a:pathLst>
          </a:custGeom>
          <a:solidFill>
            <a:srgbClr val="89CADF"/>
          </a:solidFill>
          <a:ln w="12700" cap="rnd">
            <a:noFill/>
            <a:round/>
            <a:headEnd type="none" w="med" len="med"/>
            <a:tailEnd type="none" w="med" len="med"/>
          </a:ln>
        </p:spPr>
        <p:txBody>
          <a:bodyPr lIns="0" tIns="0" rIns="0" bIns="0"/>
          <a:lstStyle/>
          <a:p>
            <a:endParaRPr lang="en-US"/>
          </a:p>
        </p:txBody>
      </p:sp>
      <p:sp>
        <p:nvSpPr>
          <p:cNvPr id="13" name="Rectangle 11"/>
          <p:cNvSpPr>
            <a:spLocks/>
          </p:cNvSpPr>
          <p:nvPr/>
        </p:nvSpPr>
        <p:spPr bwMode="auto">
          <a:xfrm>
            <a:off x="3783013" y="2811463"/>
            <a:ext cx="1320800" cy="1333500"/>
          </a:xfrm>
          <a:prstGeom prst="rect">
            <a:avLst/>
          </a:prstGeom>
          <a:noFill/>
          <a:ln w="25400" cap="flat">
            <a:noFill/>
            <a:round/>
            <a:headEnd type="none" w="med" len="med"/>
            <a:tailEnd type="none" w="med" len="med"/>
          </a:ln>
        </p:spPr>
        <p:txBody>
          <a:bodyPr lIns="254000" tIns="254000" rIns="254000" bIns="254000" anchor="ctr"/>
          <a:lstStyle/>
          <a:p>
            <a:pPr>
              <a:lnSpc>
                <a:spcPct val="90000"/>
              </a:lnSpc>
              <a:spcBef>
                <a:spcPts val="2425"/>
              </a:spcBef>
            </a:pPr>
            <a:r>
              <a:rPr lang="en-US" sz="5800">
                <a:solidFill>
                  <a:srgbClr val="FFFFFF"/>
                </a:solidFill>
                <a:latin typeface="Arial" charset="0"/>
                <a:cs typeface="Arial" charset="0"/>
                <a:sym typeface="Arial" charset="0"/>
              </a:rPr>
              <a:t> </a:t>
            </a:r>
          </a:p>
        </p:txBody>
      </p:sp>
      <p:grpSp>
        <p:nvGrpSpPr>
          <p:cNvPr id="14" name="Group 12"/>
          <p:cNvGrpSpPr>
            <a:grpSpLocks/>
          </p:cNvGrpSpPr>
          <p:nvPr/>
        </p:nvGrpSpPr>
        <p:grpSpPr bwMode="auto">
          <a:xfrm>
            <a:off x="3978275" y="1365250"/>
            <a:ext cx="917575" cy="915988"/>
            <a:chOff x="0" y="0"/>
            <a:chExt cx="577" cy="577"/>
          </a:xfrm>
        </p:grpSpPr>
        <p:sp>
          <p:nvSpPr>
            <p:cNvPr id="15" name="Freeform 13"/>
            <p:cNvSpPr>
              <a:spLocks/>
            </p:cNvSpPr>
            <p:nvPr/>
          </p:nvSpPr>
          <p:spPr bwMode="auto">
            <a:xfrm>
              <a:off x="0" y="0"/>
              <a:ext cx="577" cy="577"/>
            </a:xfrm>
            <a:custGeom>
              <a:avLst/>
              <a:gdLst/>
              <a:ahLst/>
              <a:cxnLst>
                <a:cxn ang="0">
                  <a:pos x="0" y="10800"/>
                </a:cxn>
                <a:cxn ang="0">
                  <a:pos x="3163" y="3163"/>
                </a:cxn>
                <a:cxn ang="0">
                  <a:pos x="10800" y="0"/>
                </a:cxn>
                <a:cxn ang="0">
                  <a:pos x="18437" y="3163"/>
                </a:cxn>
                <a:cxn ang="0">
                  <a:pos x="21600" y="10800"/>
                </a:cxn>
                <a:cxn ang="0">
                  <a:pos x="18437" y="18437"/>
                </a:cxn>
                <a:cxn ang="0">
                  <a:pos x="10800" y="21600"/>
                </a:cxn>
                <a:cxn ang="0">
                  <a:pos x="3163" y="18437"/>
                </a:cxn>
                <a:cxn ang="0">
                  <a:pos x="0" y="10800"/>
                </a:cxn>
                <a:cxn ang="0">
                  <a:pos x="0" y="10800"/>
                </a:cxn>
                <a:cxn ang="0">
                  <a:pos x="0" y="10800"/>
                </a:cxn>
              </a:cxnLst>
              <a:rect l="0" t="0" r="r" b="b"/>
              <a:pathLst>
                <a:path w="21600" h="2160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close/>
                  <a:moveTo>
                    <a:pt x="0" y="10800"/>
                  </a:moveTo>
                </a:path>
              </a:pathLst>
            </a:custGeom>
            <a:solidFill>
              <a:srgbClr val="89CADF"/>
            </a:solidFill>
            <a:ln w="25400" cap="flat">
              <a:solidFill>
                <a:srgbClr val="FFFFFF"/>
              </a:solidFill>
              <a:prstDash val="solid"/>
              <a:round/>
              <a:headEnd type="none" w="med" len="med"/>
              <a:tailEnd type="none" w="med" len="med"/>
            </a:ln>
          </p:spPr>
          <p:txBody>
            <a:bodyPr lIns="0" tIns="0" rIns="0" bIns="0"/>
            <a:lstStyle/>
            <a:p>
              <a:pPr algn="ctr"/>
              <a:endParaRPr lang="en-US"/>
            </a:p>
          </p:txBody>
        </p:sp>
        <p:sp>
          <p:nvSpPr>
            <p:cNvPr id="16" name="Rectangle 14"/>
            <p:cNvSpPr>
              <a:spLocks/>
            </p:cNvSpPr>
            <p:nvPr/>
          </p:nvSpPr>
          <p:spPr bwMode="auto">
            <a:xfrm>
              <a:off x="0" y="104"/>
              <a:ext cx="576" cy="368"/>
            </a:xfrm>
            <a:prstGeom prst="rect">
              <a:avLst/>
            </a:prstGeom>
            <a:noFill/>
            <a:ln w="12700" cap="flat">
              <a:noFill/>
              <a:miter lim="800000"/>
              <a:headEnd type="none" w="med" len="med"/>
              <a:tailEnd type="none" w="med" len="med"/>
            </a:ln>
          </p:spPr>
          <p:txBody>
            <a:bodyPr lIns="152400" tIns="152400" rIns="152400" bIns="152400" anchor="ctr"/>
            <a:lstStyle/>
            <a:p>
              <a:pPr algn="ctr">
                <a:lnSpc>
                  <a:spcPct val="90000"/>
                </a:lnSpc>
                <a:spcBef>
                  <a:spcPts val="838"/>
                </a:spcBef>
              </a:pPr>
              <a:r>
                <a:rPr lang="en-US" sz="2000">
                  <a:solidFill>
                    <a:srgbClr val="FFFFFF"/>
                  </a:solidFill>
                  <a:latin typeface="Arial" charset="0"/>
                  <a:cs typeface="Arial" charset="0"/>
                  <a:sym typeface="Arial" charset="0"/>
                </a:rPr>
                <a:t>Web</a:t>
              </a:r>
            </a:p>
          </p:txBody>
        </p:sp>
      </p:grpSp>
      <p:grpSp>
        <p:nvGrpSpPr>
          <p:cNvPr id="17" name="Group 15"/>
          <p:cNvGrpSpPr>
            <a:grpSpLocks/>
          </p:cNvGrpSpPr>
          <p:nvPr/>
        </p:nvGrpSpPr>
        <p:grpSpPr bwMode="auto">
          <a:xfrm>
            <a:off x="5273675" y="1989138"/>
            <a:ext cx="915988" cy="915987"/>
            <a:chOff x="0" y="0"/>
            <a:chExt cx="577" cy="577"/>
          </a:xfrm>
        </p:grpSpPr>
        <p:sp>
          <p:nvSpPr>
            <p:cNvPr id="18" name="Freeform 16"/>
            <p:cNvSpPr>
              <a:spLocks/>
            </p:cNvSpPr>
            <p:nvPr/>
          </p:nvSpPr>
          <p:spPr bwMode="auto">
            <a:xfrm>
              <a:off x="0" y="0"/>
              <a:ext cx="577" cy="577"/>
            </a:xfrm>
            <a:custGeom>
              <a:avLst/>
              <a:gdLst/>
              <a:ahLst/>
              <a:cxnLst>
                <a:cxn ang="0">
                  <a:pos x="0" y="10800"/>
                </a:cxn>
                <a:cxn ang="0">
                  <a:pos x="3163" y="3163"/>
                </a:cxn>
                <a:cxn ang="0">
                  <a:pos x="10800" y="0"/>
                </a:cxn>
                <a:cxn ang="0">
                  <a:pos x="18437" y="3163"/>
                </a:cxn>
                <a:cxn ang="0">
                  <a:pos x="21600" y="10800"/>
                </a:cxn>
                <a:cxn ang="0">
                  <a:pos x="18437" y="18437"/>
                </a:cxn>
                <a:cxn ang="0">
                  <a:pos x="10800" y="21600"/>
                </a:cxn>
                <a:cxn ang="0">
                  <a:pos x="3163" y="18437"/>
                </a:cxn>
                <a:cxn ang="0">
                  <a:pos x="0" y="10800"/>
                </a:cxn>
                <a:cxn ang="0">
                  <a:pos x="0" y="10800"/>
                </a:cxn>
                <a:cxn ang="0">
                  <a:pos x="0" y="10800"/>
                </a:cxn>
              </a:cxnLst>
              <a:rect l="0" t="0" r="r" b="b"/>
              <a:pathLst>
                <a:path w="21600" h="2160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close/>
                  <a:moveTo>
                    <a:pt x="0" y="10800"/>
                  </a:moveTo>
                </a:path>
              </a:pathLst>
            </a:custGeom>
            <a:solidFill>
              <a:schemeClr val="accent1"/>
            </a:solidFill>
            <a:ln w="25400" cap="flat">
              <a:solidFill>
                <a:srgbClr val="FFFFFF"/>
              </a:solidFill>
              <a:prstDash val="solid"/>
              <a:round/>
              <a:headEnd type="none" w="med" len="med"/>
              <a:tailEnd type="none" w="med" len="med"/>
            </a:ln>
          </p:spPr>
          <p:txBody>
            <a:bodyPr lIns="0" tIns="0" rIns="0" bIns="0"/>
            <a:lstStyle/>
            <a:p>
              <a:pPr algn="ctr"/>
              <a:endParaRPr lang="en-US"/>
            </a:p>
          </p:txBody>
        </p:sp>
        <p:sp>
          <p:nvSpPr>
            <p:cNvPr id="19" name="Rectangle 17"/>
            <p:cNvSpPr>
              <a:spLocks/>
            </p:cNvSpPr>
            <p:nvPr/>
          </p:nvSpPr>
          <p:spPr bwMode="auto">
            <a:xfrm>
              <a:off x="0" y="112"/>
              <a:ext cx="576" cy="352"/>
            </a:xfrm>
            <a:prstGeom prst="rect">
              <a:avLst/>
            </a:prstGeom>
            <a:noFill/>
            <a:ln w="12700" cap="flat">
              <a:noFill/>
              <a:miter lim="800000"/>
              <a:headEnd type="none" w="med" len="med"/>
              <a:tailEnd type="none" w="med" len="med"/>
            </a:ln>
          </p:spPr>
          <p:txBody>
            <a:bodyPr lIns="152400" tIns="152400" rIns="152400" bIns="152400" anchor="ctr"/>
            <a:lstStyle/>
            <a:p>
              <a:pPr algn="ctr">
                <a:lnSpc>
                  <a:spcPct val="90000"/>
                </a:lnSpc>
                <a:spcBef>
                  <a:spcPts val="750"/>
                </a:spcBef>
              </a:pPr>
              <a:r>
                <a:rPr lang="en-US" sz="1800">
                  <a:solidFill>
                    <a:srgbClr val="FFFFFF"/>
                  </a:solidFill>
                  <a:latin typeface="Arial" charset="0"/>
                  <a:cs typeface="Arial" charset="0"/>
                  <a:sym typeface="Arial" charset="0"/>
                </a:rPr>
                <a:t>Batch</a:t>
              </a:r>
            </a:p>
          </p:txBody>
        </p:sp>
      </p:grpSp>
      <p:grpSp>
        <p:nvGrpSpPr>
          <p:cNvPr id="20" name="Group 18"/>
          <p:cNvGrpSpPr>
            <a:grpSpLocks/>
          </p:cNvGrpSpPr>
          <p:nvPr/>
        </p:nvGrpSpPr>
        <p:grpSpPr bwMode="auto">
          <a:xfrm>
            <a:off x="5592763" y="3389313"/>
            <a:ext cx="915987" cy="915987"/>
            <a:chOff x="0" y="0"/>
            <a:chExt cx="577" cy="577"/>
          </a:xfrm>
        </p:grpSpPr>
        <p:sp>
          <p:nvSpPr>
            <p:cNvPr id="21" name="Freeform 19"/>
            <p:cNvSpPr>
              <a:spLocks/>
            </p:cNvSpPr>
            <p:nvPr/>
          </p:nvSpPr>
          <p:spPr bwMode="auto">
            <a:xfrm>
              <a:off x="0" y="0"/>
              <a:ext cx="577" cy="577"/>
            </a:xfrm>
            <a:custGeom>
              <a:avLst/>
              <a:gdLst/>
              <a:ahLst/>
              <a:cxnLst>
                <a:cxn ang="0">
                  <a:pos x="0" y="10800"/>
                </a:cxn>
                <a:cxn ang="0">
                  <a:pos x="3163" y="3163"/>
                </a:cxn>
                <a:cxn ang="0">
                  <a:pos x="10800" y="0"/>
                </a:cxn>
                <a:cxn ang="0">
                  <a:pos x="18437" y="3163"/>
                </a:cxn>
                <a:cxn ang="0">
                  <a:pos x="21600" y="10800"/>
                </a:cxn>
                <a:cxn ang="0">
                  <a:pos x="18437" y="18437"/>
                </a:cxn>
                <a:cxn ang="0">
                  <a:pos x="10800" y="21600"/>
                </a:cxn>
                <a:cxn ang="0">
                  <a:pos x="3163" y="18437"/>
                </a:cxn>
                <a:cxn ang="0">
                  <a:pos x="0" y="10800"/>
                </a:cxn>
                <a:cxn ang="0">
                  <a:pos x="0" y="10800"/>
                </a:cxn>
                <a:cxn ang="0">
                  <a:pos x="0" y="10800"/>
                </a:cxn>
              </a:cxnLst>
              <a:rect l="0" t="0" r="r" b="b"/>
              <a:pathLst>
                <a:path w="21600" h="2160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close/>
                  <a:moveTo>
                    <a:pt x="0" y="10800"/>
                  </a:moveTo>
                </a:path>
              </a:pathLst>
            </a:custGeom>
            <a:solidFill>
              <a:srgbClr val="6DB33E"/>
            </a:solidFill>
            <a:ln w="25400" cap="flat">
              <a:solidFill>
                <a:srgbClr val="FFFFFF"/>
              </a:solidFill>
              <a:prstDash val="solid"/>
              <a:round/>
              <a:headEnd type="none" w="med" len="med"/>
              <a:tailEnd type="none" w="med" len="med"/>
            </a:ln>
          </p:spPr>
          <p:txBody>
            <a:bodyPr lIns="0" tIns="0" rIns="0" bIns="0"/>
            <a:lstStyle/>
            <a:p>
              <a:pPr algn="ctr"/>
              <a:endParaRPr lang="en-US"/>
            </a:p>
          </p:txBody>
        </p:sp>
        <p:sp>
          <p:nvSpPr>
            <p:cNvPr id="22" name="Rectangle 20"/>
            <p:cNvSpPr>
              <a:spLocks/>
            </p:cNvSpPr>
            <p:nvPr/>
          </p:nvSpPr>
          <p:spPr bwMode="auto">
            <a:xfrm>
              <a:off x="0" y="224"/>
              <a:ext cx="576" cy="128"/>
            </a:xfrm>
            <a:prstGeom prst="rect">
              <a:avLst/>
            </a:prstGeom>
            <a:noFill/>
            <a:ln w="12700" cap="flat">
              <a:noFill/>
              <a:miter lim="800000"/>
              <a:headEnd type="none" w="med" len="med"/>
              <a:tailEnd type="none" w="med" len="med"/>
            </a:ln>
          </p:spPr>
          <p:txBody>
            <a:bodyPr lIns="0" tIns="0" rIns="0" bIns="0" anchor="ctr"/>
            <a:lstStyle/>
            <a:p>
              <a:pPr algn="ctr">
                <a:lnSpc>
                  <a:spcPct val="90000"/>
                </a:lnSpc>
                <a:spcBef>
                  <a:spcPts val="588"/>
                </a:spcBef>
              </a:pPr>
              <a:r>
                <a:rPr lang="en-US" sz="1400">
                  <a:solidFill>
                    <a:srgbClr val="FFFFFF"/>
                  </a:solidFill>
                  <a:latin typeface="Arial" charset="0"/>
                  <a:cs typeface="Arial" charset="0"/>
                  <a:sym typeface="Arial" charset="0"/>
                </a:rPr>
                <a:t>Integration</a:t>
              </a:r>
            </a:p>
          </p:txBody>
        </p:sp>
      </p:grpSp>
      <p:grpSp>
        <p:nvGrpSpPr>
          <p:cNvPr id="23" name="Group 21"/>
          <p:cNvGrpSpPr>
            <a:grpSpLocks/>
          </p:cNvGrpSpPr>
          <p:nvPr/>
        </p:nvGrpSpPr>
        <p:grpSpPr bwMode="auto">
          <a:xfrm>
            <a:off x="4697413" y="4511675"/>
            <a:ext cx="915987" cy="915988"/>
            <a:chOff x="0" y="0"/>
            <a:chExt cx="577" cy="577"/>
          </a:xfrm>
        </p:grpSpPr>
        <p:sp>
          <p:nvSpPr>
            <p:cNvPr id="24" name="Freeform 22"/>
            <p:cNvSpPr>
              <a:spLocks/>
            </p:cNvSpPr>
            <p:nvPr/>
          </p:nvSpPr>
          <p:spPr bwMode="auto">
            <a:xfrm>
              <a:off x="0" y="0"/>
              <a:ext cx="577" cy="577"/>
            </a:xfrm>
            <a:custGeom>
              <a:avLst/>
              <a:gdLst/>
              <a:ahLst/>
              <a:cxnLst>
                <a:cxn ang="0">
                  <a:pos x="0" y="10800"/>
                </a:cxn>
                <a:cxn ang="0">
                  <a:pos x="3163" y="3163"/>
                </a:cxn>
                <a:cxn ang="0">
                  <a:pos x="10800" y="0"/>
                </a:cxn>
                <a:cxn ang="0">
                  <a:pos x="18437" y="3163"/>
                </a:cxn>
                <a:cxn ang="0">
                  <a:pos x="21600" y="10800"/>
                </a:cxn>
                <a:cxn ang="0">
                  <a:pos x="18437" y="18437"/>
                </a:cxn>
                <a:cxn ang="0">
                  <a:pos x="10800" y="21600"/>
                </a:cxn>
                <a:cxn ang="0">
                  <a:pos x="3163" y="18437"/>
                </a:cxn>
                <a:cxn ang="0">
                  <a:pos x="0" y="10800"/>
                </a:cxn>
                <a:cxn ang="0">
                  <a:pos x="0" y="10800"/>
                </a:cxn>
                <a:cxn ang="0">
                  <a:pos x="0" y="10800"/>
                </a:cxn>
              </a:cxnLst>
              <a:rect l="0" t="0" r="r" b="b"/>
              <a:pathLst>
                <a:path w="21600" h="2160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close/>
                  <a:moveTo>
                    <a:pt x="0" y="10800"/>
                  </a:moveTo>
                </a:path>
              </a:pathLst>
            </a:custGeom>
            <a:solidFill>
              <a:srgbClr val="0095D3"/>
            </a:solidFill>
            <a:ln w="25400" cap="flat">
              <a:solidFill>
                <a:srgbClr val="FFFFFF"/>
              </a:solidFill>
              <a:prstDash val="solid"/>
              <a:round/>
              <a:headEnd type="none" w="med" len="med"/>
              <a:tailEnd type="none" w="med" len="med"/>
            </a:ln>
          </p:spPr>
          <p:txBody>
            <a:bodyPr lIns="0" tIns="0" rIns="0" bIns="0"/>
            <a:lstStyle/>
            <a:p>
              <a:pPr algn="ctr"/>
              <a:endParaRPr lang="en-US"/>
            </a:p>
          </p:txBody>
        </p:sp>
        <p:sp>
          <p:nvSpPr>
            <p:cNvPr id="25" name="Rectangle 23"/>
            <p:cNvSpPr>
              <a:spLocks/>
            </p:cNvSpPr>
            <p:nvPr/>
          </p:nvSpPr>
          <p:spPr bwMode="auto">
            <a:xfrm>
              <a:off x="0" y="220"/>
              <a:ext cx="576" cy="136"/>
            </a:xfrm>
            <a:prstGeom prst="rect">
              <a:avLst/>
            </a:prstGeom>
            <a:noFill/>
            <a:ln w="12700" cap="flat">
              <a:noFill/>
              <a:miter lim="800000"/>
              <a:headEnd type="none" w="med" len="med"/>
              <a:tailEnd type="none" w="med" len="med"/>
            </a:ln>
          </p:spPr>
          <p:txBody>
            <a:bodyPr lIns="0" tIns="0" rIns="0" bIns="0" anchor="ctr"/>
            <a:lstStyle/>
            <a:p>
              <a:pPr algn="ctr">
                <a:lnSpc>
                  <a:spcPct val="90000"/>
                </a:lnSpc>
                <a:spcBef>
                  <a:spcPts val="663"/>
                </a:spcBef>
              </a:pPr>
              <a:r>
                <a:rPr lang="en-US" sz="1600">
                  <a:solidFill>
                    <a:srgbClr val="FFFFFF"/>
                  </a:solidFill>
                  <a:latin typeface="Arial" charset="0"/>
                  <a:cs typeface="Arial" charset="0"/>
                  <a:sym typeface="Arial" charset="0"/>
                </a:rPr>
                <a:t>Security</a:t>
              </a:r>
            </a:p>
          </p:txBody>
        </p:sp>
      </p:grpSp>
      <p:grpSp>
        <p:nvGrpSpPr>
          <p:cNvPr id="26" name="Group 24"/>
          <p:cNvGrpSpPr>
            <a:grpSpLocks/>
          </p:cNvGrpSpPr>
          <p:nvPr/>
        </p:nvGrpSpPr>
        <p:grpSpPr bwMode="auto">
          <a:xfrm>
            <a:off x="3260725" y="4511675"/>
            <a:ext cx="915988" cy="915988"/>
            <a:chOff x="0" y="0"/>
            <a:chExt cx="577" cy="577"/>
          </a:xfrm>
        </p:grpSpPr>
        <p:sp>
          <p:nvSpPr>
            <p:cNvPr id="27" name="Freeform 25"/>
            <p:cNvSpPr>
              <a:spLocks/>
            </p:cNvSpPr>
            <p:nvPr/>
          </p:nvSpPr>
          <p:spPr bwMode="auto">
            <a:xfrm>
              <a:off x="0" y="0"/>
              <a:ext cx="577" cy="577"/>
            </a:xfrm>
            <a:custGeom>
              <a:avLst/>
              <a:gdLst/>
              <a:ahLst/>
              <a:cxnLst>
                <a:cxn ang="0">
                  <a:pos x="0" y="10800"/>
                </a:cxn>
                <a:cxn ang="0">
                  <a:pos x="3163" y="3163"/>
                </a:cxn>
                <a:cxn ang="0">
                  <a:pos x="10800" y="0"/>
                </a:cxn>
                <a:cxn ang="0">
                  <a:pos x="18437" y="3163"/>
                </a:cxn>
                <a:cxn ang="0">
                  <a:pos x="21600" y="10800"/>
                </a:cxn>
                <a:cxn ang="0">
                  <a:pos x="18437" y="18437"/>
                </a:cxn>
                <a:cxn ang="0">
                  <a:pos x="10800" y="21600"/>
                </a:cxn>
                <a:cxn ang="0">
                  <a:pos x="3163" y="18437"/>
                </a:cxn>
                <a:cxn ang="0">
                  <a:pos x="0" y="10800"/>
                </a:cxn>
                <a:cxn ang="0">
                  <a:pos x="0" y="10800"/>
                </a:cxn>
                <a:cxn ang="0">
                  <a:pos x="0" y="10800"/>
                </a:cxn>
              </a:cxnLst>
              <a:rect l="0" t="0" r="r" b="b"/>
              <a:pathLst>
                <a:path w="21600" h="2160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close/>
                  <a:moveTo>
                    <a:pt x="0" y="10800"/>
                  </a:moveTo>
                </a:path>
              </a:pathLst>
            </a:custGeom>
            <a:solidFill>
              <a:srgbClr val="D9541D"/>
            </a:solidFill>
            <a:ln w="25400" cap="flat">
              <a:solidFill>
                <a:srgbClr val="FFFFFF"/>
              </a:solidFill>
              <a:prstDash val="solid"/>
              <a:round/>
              <a:headEnd type="none" w="med" len="med"/>
              <a:tailEnd type="none" w="med" len="med"/>
            </a:ln>
          </p:spPr>
          <p:txBody>
            <a:bodyPr lIns="0" tIns="0" rIns="0" bIns="0"/>
            <a:lstStyle/>
            <a:p>
              <a:pPr algn="ctr"/>
              <a:endParaRPr lang="en-US"/>
            </a:p>
          </p:txBody>
        </p:sp>
        <p:sp>
          <p:nvSpPr>
            <p:cNvPr id="28" name="Rectangle 26"/>
            <p:cNvSpPr>
              <a:spLocks/>
            </p:cNvSpPr>
            <p:nvPr/>
          </p:nvSpPr>
          <p:spPr bwMode="auto">
            <a:xfrm>
              <a:off x="0" y="152"/>
              <a:ext cx="576" cy="272"/>
            </a:xfrm>
            <a:prstGeom prst="rect">
              <a:avLst/>
            </a:prstGeom>
            <a:noFill/>
            <a:ln w="12700" cap="flat">
              <a:noFill/>
              <a:miter lim="800000"/>
              <a:headEnd type="none" w="med" len="med"/>
              <a:tailEnd type="none" w="med" len="med"/>
            </a:ln>
          </p:spPr>
          <p:txBody>
            <a:bodyPr lIns="0" tIns="0" rIns="0" bIns="0" anchor="ctr"/>
            <a:lstStyle/>
            <a:p>
              <a:pPr algn="ctr">
                <a:lnSpc>
                  <a:spcPct val="90000"/>
                </a:lnSpc>
                <a:spcBef>
                  <a:spcPts val="663"/>
                </a:spcBef>
              </a:pPr>
              <a:r>
                <a:rPr lang="en-US" sz="1600">
                  <a:solidFill>
                    <a:srgbClr val="FFFFFF"/>
                  </a:solidFill>
                  <a:latin typeface="Arial" charset="0"/>
                  <a:cs typeface="Arial" charset="0"/>
                  <a:sym typeface="Arial" charset="0"/>
                </a:rPr>
                <a:t>Social Media</a:t>
              </a:r>
            </a:p>
          </p:txBody>
        </p:sp>
      </p:grpSp>
      <p:grpSp>
        <p:nvGrpSpPr>
          <p:cNvPr id="29" name="Group 27"/>
          <p:cNvGrpSpPr>
            <a:grpSpLocks/>
          </p:cNvGrpSpPr>
          <p:nvPr/>
        </p:nvGrpSpPr>
        <p:grpSpPr bwMode="auto">
          <a:xfrm>
            <a:off x="2365375" y="3389313"/>
            <a:ext cx="915988" cy="915987"/>
            <a:chOff x="0" y="0"/>
            <a:chExt cx="577" cy="577"/>
          </a:xfrm>
        </p:grpSpPr>
        <p:sp>
          <p:nvSpPr>
            <p:cNvPr id="30" name="Freeform 28"/>
            <p:cNvSpPr>
              <a:spLocks/>
            </p:cNvSpPr>
            <p:nvPr/>
          </p:nvSpPr>
          <p:spPr bwMode="auto">
            <a:xfrm>
              <a:off x="0" y="0"/>
              <a:ext cx="577" cy="577"/>
            </a:xfrm>
            <a:custGeom>
              <a:avLst/>
              <a:gdLst/>
              <a:ahLst/>
              <a:cxnLst>
                <a:cxn ang="0">
                  <a:pos x="0" y="10800"/>
                </a:cxn>
                <a:cxn ang="0">
                  <a:pos x="3163" y="3163"/>
                </a:cxn>
                <a:cxn ang="0">
                  <a:pos x="10800" y="0"/>
                </a:cxn>
                <a:cxn ang="0">
                  <a:pos x="18437" y="3163"/>
                </a:cxn>
                <a:cxn ang="0">
                  <a:pos x="21600" y="10800"/>
                </a:cxn>
                <a:cxn ang="0">
                  <a:pos x="18437" y="18437"/>
                </a:cxn>
                <a:cxn ang="0">
                  <a:pos x="10800" y="21600"/>
                </a:cxn>
                <a:cxn ang="0">
                  <a:pos x="3163" y="18437"/>
                </a:cxn>
                <a:cxn ang="0">
                  <a:pos x="0" y="10800"/>
                </a:cxn>
                <a:cxn ang="0">
                  <a:pos x="0" y="10800"/>
                </a:cxn>
                <a:cxn ang="0">
                  <a:pos x="0" y="10800"/>
                </a:cxn>
              </a:cxnLst>
              <a:rect l="0" t="0" r="r" b="b"/>
              <a:pathLst>
                <a:path w="21600" h="2160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close/>
                  <a:moveTo>
                    <a:pt x="0" y="10800"/>
                  </a:moveTo>
                </a:path>
              </a:pathLst>
            </a:custGeom>
            <a:solidFill>
              <a:srgbClr val="89CADF"/>
            </a:solidFill>
            <a:ln w="25400" cap="flat">
              <a:solidFill>
                <a:srgbClr val="FFFFFF"/>
              </a:solidFill>
              <a:prstDash val="solid"/>
              <a:round/>
              <a:headEnd type="none" w="med" len="med"/>
              <a:tailEnd type="none" w="med" len="med"/>
            </a:ln>
          </p:spPr>
          <p:txBody>
            <a:bodyPr lIns="0" tIns="0" rIns="0" bIns="0"/>
            <a:lstStyle/>
            <a:p>
              <a:pPr algn="ctr"/>
              <a:endParaRPr lang="en-US"/>
            </a:p>
          </p:txBody>
        </p:sp>
        <p:sp>
          <p:nvSpPr>
            <p:cNvPr id="31" name="Rectangle 29"/>
            <p:cNvSpPr>
              <a:spLocks/>
            </p:cNvSpPr>
            <p:nvPr/>
          </p:nvSpPr>
          <p:spPr bwMode="auto">
            <a:xfrm>
              <a:off x="0" y="108"/>
              <a:ext cx="576" cy="360"/>
            </a:xfrm>
            <a:prstGeom prst="rect">
              <a:avLst/>
            </a:prstGeom>
            <a:noFill/>
            <a:ln w="12700" cap="flat">
              <a:noFill/>
              <a:miter lim="800000"/>
              <a:headEnd type="none" w="med" len="med"/>
              <a:tailEnd type="none" w="med" len="med"/>
            </a:ln>
          </p:spPr>
          <p:txBody>
            <a:bodyPr lIns="0" tIns="0" rIns="0" bIns="0" anchor="ctr"/>
            <a:lstStyle/>
            <a:p>
              <a:pPr algn="ctr">
                <a:lnSpc>
                  <a:spcPct val="90000"/>
                </a:lnSpc>
                <a:spcBef>
                  <a:spcPts val="588"/>
                </a:spcBef>
              </a:pPr>
              <a:r>
                <a:rPr lang="en-US" sz="1400" dirty="0">
                  <a:solidFill>
                    <a:srgbClr val="FFFFFF"/>
                  </a:solidFill>
                  <a:latin typeface="Arial" charset="0"/>
                  <a:cs typeface="Arial" charset="0"/>
                  <a:sym typeface="Arial" charset="0"/>
                </a:rPr>
                <a:t>Cloud Platform Services</a:t>
              </a:r>
            </a:p>
          </p:txBody>
        </p:sp>
      </p:grpSp>
      <p:grpSp>
        <p:nvGrpSpPr>
          <p:cNvPr id="32" name="Group 30"/>
          <p:cNvGrpSpPr>
            <a:grpSpLocks/>
          </p:cNvGrpSpPr>
          <p:nvPr/>
        </p:nvGrpSpPr>
        <p:grpSpPr bwMode="auto">
          <a:xfrm>
            <a:off x="2684463" y="1989138"/>
            <a:ext cx="915987" cy="915987"/>
            <a:chOff x="0" y="0"/>
            <a:chExt cx="577" cy="577"/>
          </a:xfrm>
        </p:grpSpPr>
        <p:sp>
          <p:nvSpPr>
            <p:cNvPr id="33" name="Freeform 31"/>
            <p:cNvSpPr>
              <a:spLocks/>
            </p:cNvSpPr>
            <p:nvPr/>
          </p:nvSpPr>
          <p:spPr bwMode="auto">
            <a:xfrm>
              <a:off x="0" y="0"/>
              <a:ext cx="577" cy="577"/>
            </a:xfrm>
            <a:custGeom>
              <a:avLst/>
              <a:gdLst/>
              <a:ahLst/>
              <a:cxnLst>
                <a:cxn ang="0">
                  <a:pos x="0" y="10800"/>
                </a:cxn>
                <a:cxn ang="0">
                  <a:pos x="3163" y="3163"/>
                </a:cxn>
                <a:cxn ang="0">
                  <a:pos x="10800" y="0"/>
                </a:cxn>
                <a:cxn ang="0">
                  <a:pos x="18437" y="3163"/>
                </a:cxn>
                <a:cxn ang="0">
                  <a:pos x="21600" y="10800"/>
                </a:cxn>
                <a:cxn ang="0">
                  <a:pos x="18437" y="18437"/>
                </a:cxn>
                <a:cxn ang="0">
                  <a:pos x="10800" y="21600"/>
                </a:cxn>
                <a:cxn ang="0">
                  <a:pos x="3163" y="18437"/>
                </a:cxn>
                <a:cxn ang="0">
                  <a:pos x="0" y="10800"/>
                </a:cxn>
                <a:cxn ang="0">
                  <a:pos x="0" y="10800"/>
                </a:cxn>
                <a:cxn ang="0">
                  <a:pos x="0" y="10800"/>
                </a:cxn>
              </a:cxnLst>
              <a:rect l="0" t="0" r="r" b="b"/>
              <a:pathLst>
                <a:path w="21600" h="2160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close/>
                  <a:moveTo>
                    <a:pt x="0" y="10800"/>
                  </a:moveTo>
                </a:path>
              </a:pathLst>
            </a:custGeom>
            <a:solidFill>
              <a:srgbClr val="6C2A0E"/>
            </a:solidFill>
            <a:ln w="25400" cap="flat">
              <a:solidFill>
                <a:srgbClr val="FFFFFF"/>
              </a:solidFill>
              <a:prstDash val="solid"/>
              <a:round/>
              <a:headEnd type="none" w="med" len="med"/>
              <a:tailEnd type="none" w="med" len="med"/>
            </a:ln>
          </p:spPr>
          <p:txBody>
            <a:bodyPr lIns="0" tIns="0" rIns="0" bIns="0"/>
            <a:lstStyle/>
            <a:p>
              <a:pPr algn="ctr"/>
              <a:endParaRPr lang="en-US"/>
            </a:p>
          </p:txBody>
        </p:sp>
        <p:sp>
          <p:nvSpPr>
            <p:cNvPr id="34" name="Rectangle 32"/>
            <p:cNvSpPr>
              <a:spLocks/>
            </p:cNvSpPr>
            <p:nvPr/>
          </p:nvSpPr>
          <p:spPr bwMode="auto">
            <a:xfrm>
              <a:off x="0" y="220"/>
              <a:ext cx="576" cy="136"/>
            </a:xfrm>
            <a:prstGeom prst="rect">
              <a:avLst/>
            </a:prstGeom>
            <a:noFill/>
            <a:ln w="12700" cap="flat">
              <a:noFill/>
              <a:miter lim="800000"/>
              <a:headEnd type="none" w="med" len="med"/>
              <a:tailEnd type="none" w="med" len="med"/>
            </a:ln>
          </p:spPr>
          <p:txBody>
            <a:bodyPr lIns="0" tIns="0" rIns="0" bIns="0" anchor="ctr"/>
            <a:lstStyle/>
            <a:p>
              <a:pPr algn="ctr">
                <a:lnSpc>
                  <a:spcPct val="90000"/>
                </a:lnSpc>
                <a:spcBef>
                  <a:spcPts val="663"/>
                </a:spcBef>
              </a:pPr>
              <a:r>
                <a:rPr lang="en-US" sz="1600" dirty="0">
                  <a:solidFill>
                    <a:srgbClr val="FFFFFF"/>
                  </a:solidFill>
                  <a:latin typeface="Arial" charset="0"/>
                  <a:cs typeface="Arial" charset="0"/>
                  <a:sym typeface="Arial" charset="0"/>
                </a:rPr>
                <a:t>Mobile</a:t>
              </a:r>
            </a:p>
          </p:txBody>
        </p:sp>
      </p:grpSp>
      <p:pic>
        <p:nvPicPr>
          <p:cNvPr id="35" name="Picture 33"/>
          <p:cNvPicPr>
            <a:picLocks noChangeAspect="1" noChangeArrowheads="1"/>
          </p:cNvPicPr>
          <p:nvPr/>
        </p:nvPicPr>
        <p:blipFill>
          <a:blip r:embed="rId3" cstate="print"/>
          <a:srcRect/>
          <a:stretch>
            <a:fillRect/>
          </a:stretch>
        </p:blipFill>
        <p:spPr bwMode="auto">
          <a:xfrm>
            <a:off x="836613" y="3222625"/>
            <a:ext cx="1381125" cy="879475"/>
          </a:xfrm>
          <a:prstGeom prst="rect">
            <a:avLst/>
          </a:prstGeom>
          <a:noFill/>
          <a:ln w="9525" cap="flat">
            <a:noFill/>
            <a:miter lim="800000"/>
            <a:headEnd/>
            <a:tailEnd/>
          </a:ln>
        </p:spPr>
      </p:pic>
      <p:pic>
        <p:nvPicPr>
          <p:cNvPr id="36" name="Picture 34"/>
          <p:cNvPicPr>
            <a:picLocks noChangeAspect="1" noChangeArrowheads="1"/>
          </p:cNvPicPr>
          <p:nvPr/>
        </p:nvPicPr>
        <p:blipFill>
          <a:blip r:embed="rId4" cstate="print"/>
          <a:srcRect/>
          <a:stretch>
            <a:fillRect/>
          </a:stretch>
        </p:blipFill>
        <p:spPr bwMode="auto">
          <a:xfrm>
            <a:off x="1793875" y="1422400"/>
            <a:ext cx="958850" cy="1555750"/>
          </a:xfrm>
          <a:prstGeom prst="rect">
            <a:avLst/>
          </a:prstGeom>
          <a:noFill/>
          <a:ln w="12700" cap="rnd">
            <a:noFill/>
            <a:round/>
            <a:headEnd/>
            <a:tailEnd/>
          </a:ln>
        </p:spPr>
      </p:pic>
      <p:grpSp>
        <p:nvGrpSpPr>
          <p:cNvPr id="37" name="Group 35"/>
          <p:cNvGrpSpPr>
            <a:grpSpLocks/>
          </p:cNvGrpSpPr>
          <p:nvPr/>
        </p:nvGrpSpPr>
        <p:grpSpPr bwMode="auto">
          <a:xfrm>
            <a:off x="2254250" y="4756150"/>
            <a:ext cx="973138" cy="992188"/>
            <a:chOff x="0" y="0"/>
            <a:chExt cx="613" cy="625"/>
          </a:xfrm>
        </p:grpSpPr>
        <p:pic>
          <p:nvPicPr>
            <p:cNvPr id="38" name="Picture 36"/>
            <p:cNvPicPr>
              <a:picLocks noChangeAspect="1" noChangeArrowheads="1"/>
            </p:cNvPicPr>
            <p:nvPr/>
          </p:nvPicPr>
          <p:blipFill>
            <a:blip r:embed="rId5" cstate="print"/>
            <a:srcRect/>
            <a:stretch>
              <a:fillRect/>
            </a:stretch>
          </p:blipFill>
          <p:spPr bwMode="auto">
            <a:xfrm>
              <a:off x="79" y="0"/>
              <a:ext cx="275" cy="527"/>
            </a:xfrm>
            <a:prstGeom prst="rect">
              <a:avLst/>
            </a:prstGeom>
            <a:noFill/>
            <a:ln w="9525" cap="flat">
              <a:noFill/>
              <a:miter lim="800000"/>
              <a:headEnd/>
              <a:tailEnd/>
            </a:ln>
          </p:spPr>
        </p:pic>
        <p:pic>
          <p:nvPicPr>
            <p:cNvPr id="39" name="Picture 37"/>
            <p:cNvPicPr>
              <a:picLocks noChangeAspect="1" noChangeArrowheads="1"/>
            </p:cNvPicPr>
            <p:nvPr/>
          </p:nvPicPr>
          <p:blipFill>
            <a:blip r:embed="rId6" cstate="print"/>
            <a:srcRect/>
            <a:stretch>
              <a:fillRect/>
            </a:stretch>
          </p:blipFill>
          <p:spPr bwMode="auto">
            <a:xfrm>
              <a:off x="0" y="103"/>
              <a:ext cx="270" cy="510"/>
            </a:xfrm>
            <a:prstGeom prst="rect">
              <a:avLst/>
            </a:prstGeom>
            <a:noFill/>
            <a:ln w="9525" cap="flat">
              <a:noFill/>
              <a:miter lim="800000"/>
              <a:headEnd/>
              <a:tailEnd/>
            </a:ln>
          </p:spPr>
        </p:pic>
        <p:pic>
          <p:nvPicPr>
            <p:cNvPr id="40" name="Picture 38"/>
            <p:cNvPicPr>
              <a:picLocks noChangeAspect="1" noChangeArrowheads="1"/>
            </p:cNvPicPr>
            <p:nvPr/>
          </p:nvPicPr>
          <p:blipFill>
            <a:blip r:embed="rId6" cstate="print"/>
            <a:srcRect/>
            <a:stretch>
              <a:fillRect/>
            </a:stretch>
          </p:blipFill>
          <p:spPr bwMode="auto">
            <a:xfrm>
              <a:off x="206" y="64"/>
              <a:ext cx="270" cy="510"/>
            </a:xfrm>
            <a:prstGeom prst="rect">
              <a:avLst/>
            </a:prstGeom>
            <a:noFill/>
            <a:ln w="9525" cap="flat">
              <a:noFill/>
              <a:miter lim="800000"/>
              <a:headEnd/>
              <a:tailEnd/>
            </a:ln>
          </p:spPr>
        </p:pic>
        <p:pic>
          <p:nvPicPr>
            <p:cNvPr id="41" name="Picture 39"/>
            <p:cNvPicPr>
              <a:picLocks noChangeAspect="1" noChangeArrowheads="1"/>
            </p:cNvPicPr>
            <p:nvPr/>
          </p:nvPicPr>
          <p:blipFill>
            <a:blip r:embed="rId5" cstate="print"/>
            <a:srcRect/>
            <a:stretch>
              <a:fillRect/>
            </a:stretch>
          </p:blipFill>
          <p:spPr bwMode="auto">
            <a:xfrm>
              <a:off x="338" y="97"/>
              <a:ext cx="275" cy="528"/>
            </a:xfrm>
            <a:prstGeom prst="rect">
              <a:avLst/>
            </a:prstGeom>
            <a:noFill/>
            <a:ln w="9525" cap="flat">
              <a:noFill/>
              <a:miter lim="800000"/>
              <a:headEnd/>
              <a:tailEnd/>
            </a:ln>
          </p:spPr>
        </p:pic>
      </p:grpSp>
      <p:pic>
        <p:nvPicPr>
          <p:cNvPr id="42" name="Picture 40"/>
          <p:cNvPicPr>
            <a:picLocks noChangeAspect="1" noChangeArrowheads="1"/>
          </p:cNvPicPr>
          <p:nvPr/>
        </p:nvPicPr>
        <p:blipFill>
          <a:blip r:embed="rId7" cstate="print"/>
          <a:srcRect/>
          <a:stretch>
            <a:fillRect/>
          </a:stretch>
        </p:blipFill>
        <p:spPr bwMode="auto">
          <a:xfrm>
            <a:off x="5653088" y="4824413"/>
            <a:ext cx="528637" cy="946150"/>
          </a:xfrm>
          <a:prstGeom prst="rect">
            <a:avLst/>
          </a:prstGeom>
          <a:noFill/>
          <a:ln w="12700" cap="rnd">
            <a:noFill/>
            <a:round/>
            <a:headEnd/>
            <a:tailEnd/>
          </a:ln>
        </p:spPr>
      </p:pic>
      <p:pic>
        <p:nvPicPr>
          <p:cNvPr id="43" name="Picture 41"/>
          <p:cNvPicPr>
            <a:picLocks noChangeAspect="1" noChangeArrowheads="1"/>
          </p:cNvPicPr>
          <p:nvPr/>
        </p:nvPicPr>
        <p:blipFill>
          <a:blip r:embed="rId8" cstate="print"/>
          <a:srcRect/>
          <a:stretch>
            <a:fillRect/>
          </a:stretch>
        </p:blipFill>
        <p:spPr bwMode="auto">
          <a:xfrm>
            <a:off x="6459538" y="1549400"/>
            <a:ext cx="1068387" cy="1054100"/>
          </a:xfrm>
          <a:prstGeom prst="rect">
            <a:avLst/>
          </a:prstGeom>
          <a:noFill/>
          <a:ln w="9525" cap="flat">
            <a:noFill/>
            <a:miter lim="800000"/>
            <a:headEnd/>
            <a:tailEnd/>
          </a:ln>
        </p:spPr>
      </p:pic>
      <p:pic>
        <p:nvPicPr>
          <p:cNvPr id="44" name="Picture 42"/>
          <p:cNvPicPr>
            <a:picLocks noChangeAspect="1" noChangeArrowheads="1"/>
          </p:cNvPicPr>
          <p:nvPr/>
        </p:nvPicPr>
        <p:blipFill>
          <a:blip r:embed="rId9" cstate="print"/>
          <a:srcRect/>
          <a:stretch>
            <a:fillRect/>
          </a:stretch>
        </p:blipFill>
        <p:spPr bwMode="auto">
          <a:xfrm>
            <a:off x="4867275" y="941388"/>
            <a:ext cx="893763" cy="979487"/>
          </a:xfrm>
          <a:prstGeom prst="rect">
            <a:avLst/>
          </a:prstGeom>
          <a:noFill/>
          <a:ln w="9525" cap="flat">
            <a:noFill/>
            <a:miter lim="800000"/>
            <a:headEnd/>
            <a:tailEnd/>
          </a:ln>
        </p:spPr>
      </p:pic>
      <p:grpSp>
        <p:nvGrpSpPr>
          <p:cNvPr id="45" name="Group 43"/>
          <p:cNvGrpSpPr>
            <a:grpSpLocks/>
          </p:cNvGrpSpPr>
          <p:nvPr/>
        </p:nvGrpSpPr>
        <p:grpSpPr bwMode="auto">
          <a:xfrm>
            <a:off x="6551613" y="2989263"/>
            <a:ext cx="2092325" cy="2089150"/>
            <a:chOff x="0" y="0"/>
            <a:chExt cx="1318" cy="1316"/>
          </a:xfrm>
        </p:grpSpPr>
        <p:pic>
          <p:nvPicPr>
            <p:cNvPr id="46" name="Picture 44"/>
            <p:cNvPicPr>
              <a:picLocks noChangeAspect="1" noChangeArrowheads="1"/>
            </p:cNvPicPr>
            <p:nvPr/>
          </p:nvPicPr>
          <p:blipFill>
            <a:blip r:embed="rId10" cstate="print"/>
            <a:srcRect/>
            <a:stretch>
              <a:fillRect/>
            </a:stretch>
          </p:blipFill>
          <p:spPr bwMode="auto">
            <a:xfrm>
              <a:off x="0" y="29"/>
              <a:ext cx="471" cy="556"/>
            </a:xfrm>
            <a:prstGeom prst="rect">
              <a:avLst/>
            </a:prstGeom>
            <a:noFill/>
            <a:ln w="9525" cap="flat">
              <a:noFill/>
              <a:miter lim="800000"/>
              <a:headEnd/>
              <a:tailEnd/>
            </a:ln>
          </p:spPr>
        </p:pic>
        <p:pic>
          <p:nvPicPr>
            <p:cNvPr id="47" name="Picture 45"/>
            <p:cNvPicPr>
              <a:picLocks noChangeAspect="1" noChangeArrowheads="1"/>
            </p:cNvPicPr>
            <p:nvPr/>
          </p:nvPicPr>
          <p:blipFill>
            <a:blip r:embed="rId10" cstate="print"/>
            <a:srcRect/>
            <a:stretch>
              <a:fillRect/>
            </a:stretch>
          </p:blipFill>
          <p:spPr bwMode="auto">
            <a:xfrm>
              <a:off x="847" y="0"/>
              <a:ext cx="471" cy="556"/>
            </a:xfrm>
            <a:prstGeom prst="rect">
              <a:avLst/>
            </a:prstGeom>
            <a:noFill/>
            <a:ln w="9525" cap="flat">
              <a:noFill/>
              <a:miter lim="800000"/>
              <a:headEnd/>
              <a:tailEnd/>
            </a:ln>
          </p:spPr>
        </p:pic>
        <p:pic>
          <p:nvPicPr>
            <p:cNvPr id="48" name="Picture 46"/>
            <p:cNvPicPr>
              <a:picLocks noChangeAspect="1" noChangeArrowheads="1"/>
            </p:cNvPicPr>
            <p:nvPr/>
          </p:nvPicPr>
          <p:blipFill>
            <a:blip r:embed="rId10" cstate="print"/>
            <a:srcRect/>
            <a:stretch>
              <a:fillRect/>
            </a:stretch>
          </p:blipFill>
          <p:spPr bwMode="auto">
            <a:xfrm>
              <a:off x="454" y="759"/>
              <a:ext cx="472" cy="557"/>
            </a:xfrm>
            <a:prstGeom prst="rect">
              <a:avLst/>
            </a:prstGeom>
            <a:noFill/>
            <a:ln w="9525" cap="flat">
              <a:noFill/>
              <a:miter lim="800000"/>
              <a:headEnd/>
              <a:tailEnd/>
            </a:ln>
          </p:spPr>
        </p:pic>
        <p:sp>
          <p:nvSpPr>
            <p:cNvPr id="49" name="Line 47"/>
            <p:cNvSpPr>
              <a:spLocks noChangeShapeType="1"/>
            </p:cNvSpPr>
            <p:nvPr/>
          </p:nvSpPr>
          <p:spPr bwMode="auto">
            <a:xfrm rot="10800000" flipH="1">
              <a:off x="279" y="684"/>
              <a:ext cx="768" cy="17"/>
            </a:xfrm>
            <a:prstGeom prst="line">
              <a:avLst/>
            </a:prstGeom>
            <a:noFill/>
            <a:ln w="9525" cap="flat">
              <a:solidFill>
                <a:srgbClr val="313131"/>
              </a:solidFill>
              <a:prstDash val="solid"/>
              <a:round/>
              <a:headEnd type="none" w="med" len="med"/>
              <a:tailEnd type="none" w="med" len="med"/>
            </a:ln>
          </p:spPr>
          <p:txBody>
            <a:bodyPr lIns="0" tIns="0" rIns="0" bIns="0"/>
            <a:lstStyle/>
            <a:p>
              <a:endParaRPr lang="en-US"/>
            </a:p>
          </p:txBody>
        </p:sp>
        <p:sp>
          <p:nvSpPr>
            <p:cNvPr id="50" name="Line 48"/>
            <p:cNvSpPr>
              <a:spLocks noChangeShapeType="1"/>
            </p:cNvSpPr>
            <p:nvPr/>
          </p:nvSpPr>
          <p:spPr bwMode="auto">
            <a:xfrm>
              <a:off x="671" y="709"/>
              <a:ext cx="19" cy="50"/>
            </a:xfrm>
            <a:prstGeom prst="line">
              <a:avLst/>
            </a:prstGeom>
            <a:noFill/>
            <a:ln w="9525" cap="flat">
              <a:solidFill>
                <a:srgbClr val="313131"/>
              </a:solidFill>
              <a:prstDash val="solid"/>
              <a:round/>
              <a:headEnd type="none" w="med" len="med"/>
              <a:tailEnd type="none" w="med" len="med"/>
            </a:ln>
          </p:spPr>
          <p:txBody>
            <a:bodyPr lIns="0" tIns="0" rIns="0" bIns="0"/>
            <a:lstStyle/>
            <a:p>
              <a:endParaRPr lang="en-US"/>
            </a:p>
          </p:txBody>
        </p:sp>
        <p:sp>
          <p:nvSpPr>
            <p:cNvPr id="51" name="Line 49"/>
            <p:cNvSpPr>
              <a:spLocks noChangeShapeType="1"/>
            </p:cNvSpPr>
            <p:nvPr/>
          </p:nvSpPr>
          <p:spPr bwMode="auto">
            <a:xfrm rot="10800000">
              <a:off x="235" y="585"/>
              <a:ext cx="19" cy="124"/>
            </a:xfrm>
            <a:prstGeom prst="line">
              <a:avLst/>
            </a:prstGeom>
            <a:noFill/>
            <a:ln w="9525" cap="flat">
              <a:solidFill>
                <a:srgbClr val="313131"/>
              </a:solidFill>
              <a:prstDash val="solid"/>
              <a:round/>
              <a:headEnd type="none" w="med" len="med"/>
              <a:tailEnd type="none" w="med" len="med"/>
            </a:ln>
          </p:spPr>
          <p:txBody>
            <a:bodyPr lIns="0" tIns="0" rIns="0" bIns="0"/>
            <a:lstStyle/>
            <a:p>
              <a:endParaRPr lang="en-US"/>
            </a:p>
          </p:txBody>
        </p:sp>
        <p:sp>
          <p:nvSpPr>
            <p:cNvPr id="52" name="Line 50"/>
            <p:cNvSpPr>
              <a:spLocks noChangeShapeType="1"/>
            </p:cNvSpPr>
            <p:nvPr/>
          </p:nvSpPr>
          <p:spPr bwMode="auto">
            <a:xfrm rot="10800000" flipH="1">
              <a:off x="1064" y="556"/>
              <a:ext cx="19" cy="128"/>
            </a:xfrm>
            <a:prstGeom prst="line">
              <a:avLst/>
            </a:prstGeom>
            <a:noFill/>
            <a:ln w="9525" cap="flat">
              <a:solidFill>
                <a:srgbClr val="313131"/>
              </a:solidFill>
              <a:prstDash val="solid"/>
              <a:round/>
              <a:headEnd type="none" w="med" len="med"/>
              <a:tailEnd type="none" w="med" len="med"/>
            </a:ln>
          </p:spPr>
          <p:txBody>
            <a:bodyPr lIns="0" tIns="0" rIns="0" bIns="0"/>
            <a:lstStyle/>
            <a:p>
              <a:endParaRPr lang="en-US"/>
            </a:p>
          </p:txBody>
        </p:sp>
      </p:grpSp>
      <p:pic>
        <p:nvPicPr>
          <p:cNvPr id="54" name="Picture 52"/>
          <p:cNvPicPr>
            <a:picLocks noChangeAspect="1" noChangeArrowheads="1"/>
          </p:cNvPicPr>
          <p:nvPr/>
        </p:nvPicPr>
        <p:blipFill>
          <a:blip r:embed="rId11" cstate="print"/>
          <a:srcRect/>
          <a:stretch>
            <a:fillRect/>
          </a:stretch>
        </p:blipFill>
        <p:spPr bwMode="auto">
          <a:xfrm>
            <a:off x="3654425" y="2838450"/>
            <a:ext cx="1477963" cy="914400"/>
          </a:xfrm>
          <a:prstGeom prst="rect">
            <a:avLst/>
          </a:prstGeom>
          <a:noFill/>
          <a:ln w="9525" cap="flat">
            <a:noFill/>
            <a:miter lim="800000"/>
            <a:headEnd/>
            <a:tailEnd/>
          </a:ln>
        </p:spPr>
      </p:pic>
    </p:spTree>
    <p:extLst>
      <p:ext uri="{BB962C8B-B14F-4D97-AF65-F5344CB8AC3E}">
        <p14:creationId xmlns:p14="http://schemas.microsoft.com/office/powerpoint/2010/main" val="42783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4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0"/>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4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23"/>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6"/>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499"/>
                                          </p:stCondLst>
                                        </p:cTn>
                                        <p:tgtEl>
                                          <p:spTgt spid="3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29"/>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499"/>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32"/>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99"/>
          <p:cNvSpPr>
            <a:spLocks noChangeArrowheads="1"/>
          </p:cNvSpPr>
          <p:nvPr/>
        </p:nvSpPr>
        <p:spPr bwMode="auto">
          <a:xfrm>
            <a:off x="491319" y="900952"/>
            <a:ext cx="8229600" cy="393192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tIns="182880" anchor="t" anchorCtr="1"/>
          <a:lstStyle/>
          <a:p>
            <a:pPr>
              <a:lnSpc>
                <a:spcPct val="85000"/>
              </a:lnSpc>
              <a:spcAft>
                <a:spcPct val="0"/>
              </a:spcAft>
              <a:buClr>
                <a:srgbClr val="000000"/>
              </a:buClr>
              <a:defRPr/>
            </a:pPr>
            <a:r>
              <a:rPr lang="en-US" b="1" dirty="0" smtClean="0">
                <a:solidFill>
                  <a:srgbClr val="FFFFFF"/>
                </a:solidFill>
                <a:latin typeface="Arial" pitchFamily="34" charset="0"/>
              </a:rPr>
              <a:t>VMware vFabric Cloud Application Platform</a:t>
            </a:r>
            <a:endParaRPr lang="en-US" b="1" dirty="0">
              <a:solidFill>
                <a:srgbClr val="FFFFFF"/>
              </a:solidFill>
              <a:latin typeface="Arial" pitchFamily="34" charset="0"/>
            </a:endParaRPr>
          </a:p>
        </p:txBody>
      </p:sp>
      <p:sp>
        <p:nvSpPr>
          <p:cNvPr id="56" name="Title 1"/>
          <p:cNvSpPr txBox="1">
            <a:spLocks/>
          </p:cNvSpPr>
          <p:nvPr/>
        </p:nvSpPr>
        <p:spPr bwMode="auto">
          <a:xfrm>
            <a:off x="374904" y="171450"/>
            <a:ext cx="7187039" cy="55426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dirty="0" smtClean="0">
                <a:solidFill>
                  <a:schemeClr val="tx2">
                    <a:lumMod val="75000"/>
                  </a:schemeClr>
                </a:solidFill>
              </a:rPr>
              <a:t>Application Infrastructure for the Cloud Generation</a:t>
            </a:r>
            <a:endParaRPr lang="en-US" sz="2200" dirty="0">
              <a:solidFill>
                <a:schemeClr val="tx2">
                  <a:lumMod val="75000"/>
                </a:schemeClr>
              </a:solidFill>
            </a:endParaRPr>
          </a:p>
        </p:txBody>
      </p:sp>
      <p:sp>
        <p:nvSpPr>
          <p:cNvPr id="57" name="Rectangle 56"/>
          <p:cNvSpPr/>
          <p:nvPr/>
        </p:nvSpPr>
        <p:spPr bwMode="auto">
          <a:xfrm>
            <a:off x="491319" y="4940068"/>
            <a:ext cx="8229600" cy="1188720"/>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6200000" scaled="1"/>
            <a:tileRect/>
          </a:gradFill>
          <a:ln w="19050">
            <a:noFill/>
            <a:round/>
            <a:headEnd/>
            <a:tailEnd/>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63500" h="38100"/>
          </a:sp3d>
        </p:spPr>
        <p:txBody>
          <a:bodyPr vert="horz" wrap="square" lIns="91440" tIns="182880" rIns="91440" bIns="182880" rtlCol="0" anchor="ctr" anchorCtr="1"/>
          <a:lstStyle/>
          <a:p>
            <a:pPr algn="ctr">
              <a:spcAft>
                <a:spcPts val="0"/>
              </a:spcAft>
              <a:buClr>
                <a:srgbClr val="000000"/>
              </a:buClr>
              <a:defRPr/>
            </a:pPr>
            <a:r>
              <a:rPr lang="en-US" sz="2000" b="1" dirty="0" smtClean="0">
                <a:solidFill>
                  <a:schemeClr val="bg1"/>
                </a:solidFill>
                <a:sym typeface="Myriad Pro" pitchFamily="-107" charset="0"/>
              </a:rPr>
              <a:t>Virtual Datacenter</a:t>
            </a:r>
            <a:r>
              <a:rPr lang="en-US" sz="2000" dirty="0" smtClean="0">
                <a:solidFill>
                  <a:schemeClr val="bg1"/>
                </a:solidFill>
                <a:sym typeface="Myriad Pro" pitchFamily="-107" charset="0"/>
              </a:rPr>
              <a:t> </a:t>
            </a:r>
            <a:endParaRPr lang="en-US" sz="1600" dirty="0" smtClean="0">
              <a:solidFill>
                <a:schemeClr val="bg1"/>
              </a:solidFill>
              <a:sym typeface="Myriad Pro" pitchFamily="-107" charset="0"/>
            </a:endParaRPr>
          </a:p>
          <a:p>
            <a:pPr algn="ctr">
              <a:spcAft>
                <a:spcPts val="0"/>
              </a:spcAft>
              <a:buClr>
                <a:srgbClr val="000000"/>
              </a:buClr>
              <a:defRPr/>
            </a:pPr>
            <a:r>
              <a:rPr lang="en-US" sz="1600" dirty="0" smtClean="0">
                <a:solidFill>
                  <a:schemeClr val="bg1"/>
                </a:solidFill>
                <a:sym typeface="Myriad Pro" pitchFamily="-107" charset="0"/>
              </a:rPr>
              <a:t>Cloud Infrastructure and Management</a:t>
            </a:r>
            <a:endParaRPr lang="en-US" sz="1600" i="1" dirty="0" smtClean="0">
              <a:solidFill>
                <a:schemeClr val="bg1"/>
              </a:solidFill>
              <a:sym typeface="Myriad Pro" pitchFamily="-107" charset="0"/>
            </a:endParaRPr>
          </a:p>
        </p:txBody>
      </p:sp>
      <p:sp>
        <p:nvSpPr>
          <p:cNvPr id="58" name="TextBox 57"/>
          <p:cNvSpPr txBox="1"/>
          <p:nvPr/>
        </p:nvSpPr>
        <p:spPr>
          <a:xfrm>
            <a:off x="581088" y="1712782"/>
            <a:ext cx="8046720" cy="1371600"/>
          </a:xfrm>
          <a:prstGeom prst="roundRect">
            <a:avLst/>
          </a:prstGeom>
          <a:solidFill>
            <a:schemeClr val="bg1"/>
          </a:solidFill>
          <a:ln w="38100">
            <a:solidFill>
              <a:schemeClr val="bg1"/>
            </a:solidFill>
          </a:ln>
        </p:spPr>
        <p:txBody>
          <a:bodyPr wrap="square" lIns="0" tIns="0" rIns="0" bIns="0" rtlCol="0" anchor="t" anchorCtr="1">
            <a:noAutofit/>
          </a:bodyPr>
          <a:lstStyle/>
          <a:p>
            <a:pPr>
              <a:spcAft>
                <a:spcPts val="0"/>
              </a:spcAft>
            </a:pPr>
            <a:r>
              <a:rPr lang="en-US" b="1" dirty="0" smtClean="0">
                <a:solidFill>
                  <a:schemeClr val="accent4"/>
                </a:solidFill>
              </a:rPr>
              <a:t>Modern Frameworks and Tools</a:t>
            </a:r>
          </a:p>
        </p:txBody>
      </p:sp>
      <p:sp>
        <p:nvSpPr>
          <p:cNvPr id="59" name="TextBox 58"/>
          <p:cNvSpPr txBox="1"/>
          <p:nvPr/>
        </p:nvSpPr>
        <p:spPr>
          <a:xfrm>
            <a:off x="581088" y="3339166"/>
            <a:ext cx="8046720" cy="1371600"/>
          </a:xfrm>
          <a:prstGeom prst="roundRect">
            <a:avLst/>
          </a:prstGeom>
          <a:solidFill>
            <a:schemeClr val="bg1"/>
          </a:solidFill>
          <a:ln w="38100">
            <a:solidFill>
              <a:schemeClr val="bg1"/>
            </a:solidFill>
          </a:ln>
        </p:spPr>
        <p:txBody>
          <a:bodyPr wrap="square" lIns="0" tIns="0" rIns="0" bIns="0" rtlCol="0" anchor="t" anchorCtr="1">
            <a:noAutofit/>
          </a:bodyPr>
          <a:lstStyle/>
          <a:p>
            <a:pPr>
              <a:spcAft>
                <a:spcPts val="0"/>
              </a:spcAft>
            </a:pPr>
            <a:r>
              <a:rPr lang="en-US" b="1" dirty="0" smtClean="0">
                <a:solidFill>
                  <a:schemeClr val="accent4"/>
                </a:solidFill>
              </a:rPr>
              <a:t>Modern Platform Services</a:t>
            </a:r>
          </a:p>
        </p:txBody>
      </p:sp>
      <p:sp>
        <p:nvSpPr>
          <p:cNvPr id="60" name="Rectangle 59"/>
          <p:cNvSpPr/>
          <p:nvPr/>
        </p:nvSpPr>
        <p:spPr>
          <a:xfrm>
            <a:off x="1472286" y="2411803"/>
            <a:ext cx="6264325" cy="404663"/>
          </a:xfrm>
          <a:prstGeom prst="rect">
            <a:avLst/>
          </a:prstGeom>
        </p:spPr>
        <p:txBody>
          <a:bodyPr wrap="square" lIns="0" tIns="0" rIns="0" bIns="0" anchor="ctr" anchorCtr="0">
            <a:spAutoFit/>
          </a:bodyPr>
          <a:lstStyle/>
          <a:p>
            <a:pPr indent="287338" algn="l">
              <a:lnSpc>
                <a:spcPct val="150000"/>
              </a:lnSpc>
              <a:buFont typeface="Wingdings" pitchFamily="2" charset="2"/>
              <a:buChar char="ü"/>
              <a:tabLst>
                <a:tab pos="287338" algn="l"/>
              </a:tabLst>
            </a:pPr>
            <a:r>
              <a:rPr lang="en-US" sz="2000" dirty="0" smtClean="0">
                <a:solidFill>
                  <a:schemeClr val="accent4"/>
                </a:solidFill>
              </a:rPr>
              <a:t>Developer </a:t>
            </a:r>
            <a:r>
              <a:rPr lang="en-US" sz="2000" b="1" u="sng" dirty="0" smtClean="0">
                <a:solidFill>
                  <a:schemeClr val="accent4"/>
                </a:solidFill>
              </a:rPr>
              <a:t>Productivity</a:t>
            </a:r>
            <a:r>
              <a:rPr lang="en-US" sz="2000" dirty="0" smtClean="0">
                <a:solidFill>
                  <a:schemeClr val="accent4"/>
                </a:solidFill>
              </a:rPr>
              <a:t> and Application </a:t>
            </a:r>
            <a:r>
              <a:rPr lang="en-US" sz="2000" b="1" u="sng" dirty="0" smtClean="0">
                <a:solidFill>
                  <a:schemeClr val="accent4"/>
                </a:solidFill>
              </a:rPr>
              <a:t>Portability</a:t>
            </a:r>
          </a:p>
        </p:txBody>
      </p:sp>
      <p:sp>
        <p:nvSpPr>
          <p:cNvPr id="61" name="Rectangle 60"/>
          <p:cNvSpPr/>
          <p:nvPr/>
        </p:nvSpPr>
        <p:spPr>
          <a:xfrm>
            <a:off x="1472286" y="4080279"/>
            <a:ext cx="6264325" cy="404663"/>
          </a:xfrm>
          <a:prstGeom prst="rect">
            <a:avLst/>
          </a:prstGeom>
        </p:spPr>
        <p:txBody>
          <a:bodyPr wrap="square" lIns="0" tIns="0" rIns="0" bIns="0" anchor="ctr" anchorCtr="0">
            <a:spAutoFit/>
          </a:bodyPr>
          <a:lstStyle/>
          <a:p>
            <a:pPr indent="287338" algn="l">
              <a:lnSpc>
                <a:spcPct val="150000"/>
              </a:lnSpc>
              <a:buFont typeface="Wingdings" pitchFamily="2" charset="2"/>
              <a:buChar char="ü"/>
              <a:tabLst>
                <a:tab pos="287338" algn="l"/>
              </a:tabLst>
            </a:pPr>
            <a:r>
              <a:rPr lang="en-US" sz="2000" dirty="0" smtClean="0">
                <a:solidFill>
                  <a:schemeClr val="accent4"/>
                </a:solidFill>
              </a:rPr>
              <a:t>Optimized </a:t>
            </a:r>
            <a:r>
              <a:rPr lang="en-US" sz="2000" b="1" u="sng" dirty="0" smtClean="0">
                <a:solidFill>
                  <a:schemeClr val="accent4"/>
                </a:solidFill>
              </a:rPr>
              <a:t>Runtime</a:t>
            </a:r>
            <a:r>
              <a:rPr lang="en-US" sz="2000" dirty="0" smtClean="0">
                <a:solidFill>
                  <a:schemeClr val="accent4"/>
                </a:solidFill>
              </a:rPr>
              <a:t> and Accelerated </a:t>
            </a:r>
            <a:r>
              <a:rPr lang="en-US" sz="2000" b="1" u="sng" dirty="0" smtClean="0">
                <a:solidFill>
                  <a:schemeClr val="accent4"/>
                </a:solidFill>
              </a:rPr>
              <a:t>Deployment </a:t>
            </a:r>
          </a:p>
        </p:txBody>
      </p:sp>
      <p:grpSp>
        <p:nvGrpSpPr>
          <p:cNvPr id="62" name="Group 34"/>
          <p:cNvGrpSpPr/>
          <p:nvPr/>
        </p:nvGrpSpPr>
        <p:grpSpPr>
          <a:xfrm>
            <a:off x="581088" y="1695092"/>
            <a:ext cx="8046720" cy="3015674"/>
            <a:chOff x="581088" y="1695092"/>
            <a:chExt cx="8046720" cy="3015674"/>
          </a:xfrm>
        </p:grpSpPr>
        <p:grpSp>
          <p:nvGrpSpPr>
            <p:cNvPr id="63" name="Group 32"/>
            <p:cNvGrpSpPr/>
            <p:nvPr/>
          </p:nvGrpSpPr>
          <p:grpSpPr>
            <a:xfrm>
              <a:off x="581088" y="3339166"/>
              <a:ext cx="8046720" cy="1371600"/>
              <a:chOff x="581088" y="3339166"/>
              <a:chExt cx="8046720" cy="1371600"/>
            </a:xfrm>
          </p:grpSpPr>
          <p:sp>
            <p:nvSpPr>
              <p:cNvPr id="68" name="TextBox 67"/>
              <p:cNvSpPr txBox="1"/>
              <p:nvPr/>
            </p:nvSpPr>
            <p:spPr>
              <a:xfrm>
                <a:off x="581088" y="3339166"/>
                <a:ext cx="8046720" cy="1371600"/>
              </a:xfrm>
              <a:prstGeom prst="roundRect">
                <a:avLst/>
              </a:prstGeom>
              <a:solidFill>
                <a:schemeClr val="bg2">
                  <a:lumMod val="40000"/>
                  <a:lumOff val="60000"/>
                </a:schemeClr>
              </a:solidFill>
              <a:ln w="38100">
                <a:solidFill>
                  <a:schemeClr val="bg1"/>
                </a:solidFill>
              </a:ln>
            </p:spPr>
            <p:txBody>
              <a:bodyPr wrap="square" lIns="0" tIns="0" rIns="0" bIns="0" rtlCol="0" anchor="ctr" anchorCtr="1">
                <a:noAutofit/>
              </a:bodyPr>
              <a:lstStyle/>
              <a:p>
                <a:pPr>
                  <a:spcAft>
                    <a:spcPts val="0"/>
                  </a:spcAft>
                </a:pPr>
                <a:endParaRPr lang="en-US" sz="2000" b="1" dirty="0" smtClean="0">
                  <a:solidFill>
                    <a:schemeClr val="accent4"/>
                  </a:solidFill>
                </a:endParaRPr>
              </a:p>
            </p:txBody>
          </p:sp>
          <p:sp>
            <p:nvSpPr>
              <p:cNvPr id="69" name="Rectangle 68"/>
              <p:cNvSpPr/>
              <p:nvPr/>
            </p:nvSpPr>
            <p:spPr>
              <a:xfrm>
                <a:off x="3430088" y="4247038"/>
                <a:ext cx="2348720" cy="400110"/>
              </a:xfrm>
              <a:prstGeom prst="rect">
                <a:avLst/>
              </a:prstGeom>
            </p:spPr>
            <p:txBody>
              <a:bodyPr wrap="none">
                <a:spAutoFit/>
              </a:bodyPr>
              <a:lstStyle/>
              <a:p>
                <a:r>
                  <a:rPr lang="en-US" sz="2000" b="1" dirty="0" smtClean="0">
                    <a:solidFill>
                      <a:schemeClr val="bg2">
                        <a:lumMod val="50000"/>
                      </a:schemeClr>
                    </a:solidFill>
                    <a:latin typeface="Segoe" pitchFamily="34" charset="0"/>
                  </a:rPr>
                  <a:t>Platform Services</a:t>
                </a:r>
                <a:endParaRPr lang="en-US" sz="2000" dirty="0">
                  <a:solidFill>
                    <a:schemeClr val="bg2">
                      <a:lumMod val="50000"/>
                    </a:schemeClr>
                  </a:solidFill>
                </a:endParaRPr>
              </a:p>
            </p:txBody>
          </p:sp>
          <p:grpSp>
            <p:nvGrpSpPr>
              <p:cNvPr id="70" name="Group 31"/>
              <p:cNvGrpSpPr/>
              <p:nvPr/>
            </p:nvGrpSpPr>
            <p:grpSpPr>
              <a:xfrm>
                <a:off x="3069580" y="3583611"/>
                <a:ext cx="3069736" cy="523220"/>
                <a:chOff x="3172087" y="3516376"/>
                <a:chExt cx="3069736" cy="523220"/>
              </a:xfrm>
            </p:grpSpPr>
            <p:pic>
              <p:nvPicPr>
                <p:cNvPr id="71" name="Picture 2"/>
                <p:cNvPicPr>
                  <a:picLocks noChangeAspect="1" noChangeArrowheads="1"/>
                </p:cNvPicPr>
                <p:nvPr/>
              </p:nvPicPr>
              <p:blipFill>
                <a:blip r:embed="rId2" cstate="email"/>
                <a:srcRect t="12693" b="52400"/>
                <a:stretch>
                  <a:fillRect/>
                </a:stretch>
              </p:blipFill>
              <p:spPr bwMode="auto">
                <a:xfrm>
                  <a:off x="3172087" y="3626644"/>
                  <a:ext cx="1654493" cy="412952"/>
                </a:xfrm>
                <a:prstGeom prst="rect">
                  <a:avLst/>
                </a:prstGeom>
                <a:noFill/>
                <a:ln w="9525">
                  <a:noFill/>
                  <a:miter lim="800000"/>
                  <a:headEnd/>
                  <a:tailEnd/>
                </a:ln>
              </p:spPr>
            </p:pic>
            <p:sp>
              <p:nvSpPr>
                <p:cNvPr id="72" name="Rectangle 71"/>
                <p:cNvSpPr/>
                <p:nvPr/>
              </p:nvSpPr>
              <p:spPr>
                <a:xfrm>
                  <a:off x="4777961" y="3516376"/>
                  <a:ext cx="1463862" cy="523220"/>
                </a:xfrm>
                <a:prstGeom prst="rect">
                  <a:avLst/>
                </a:prstGeom>
              </p:spPr>
              <p:txBody>
                <a:bodyPr wrap="none">
                  <a:spAutoFit/>
                </a:bodyPr>
                <a:lstStyle/>
                <a:p>
                  <a:r>
                    <a:rPr lang="en-US" sz="2800" b="1" dirty="0" smtClean="0">
                      <a:solidFill>
                        <a:schemeClr val="bg2">
                          <a:lumMod val="50000"/>
                        </a:schemeClr>
                      </a:solidFill>
                      <a:latin typeface="Segoe" pitchFamily="34" charset="0"/>
                    </a:rPr>
                    <a:t>vFabric</a:t>
                  </a:r>
                  <a:endParaRPr lang="en-US" sz="2800" dirty="0">
                    <a:solidFill>
                      <a:schemeClr val="bg2">
                        <a:lumMod val="50000"/>
                      </a:schemeClr>
                    </a:solidFill>
                  </a:endParaRPr>
                </a:p>
              </p:txBody>
            </p:sp>
          </p:grpSp>
        </p:grpSp>
        <p:grpSp>
          <p:nvGrpSpPr>
            <p:cNvPr id="64" name="Group 33"/>
            <p:cNvGrpSpPr/>
            <p:nvPr/>
          </p:nvGrpSpPr>
          <p:grpSpPr>
            <a:xfrm>
              <a:off x="581088" y="1695092"/>
              <a:ext cx="8046720" cy="1389290"/>
              <a:chOff x="581088" y="1695092"/>
              <a:chExt cx="8046720" cy="1389290"/>
            </a:xfrm>
          </p:grpSpPr>
          <p:sp>
            <p:nvSpPr>
              <p:cNvPr id="65" name="TextBox 64"/>
              <p:cNvSpPr txBox="1"/>
              <p:nvPr/>
            </p:nvSpPr>
            <p:spPr>
              <a:xfrm>
                <a:off x="581088" y="1712782"/>
                <a:ext cx="8046720" cy="1371600"/>
              </a:xfrm>
              <a:prstGeom prst="roundRect">
                <a:avLst/>
              </a:prstGeom>
              <a:solidFill>
                <a:schemeClr val="bg2">
                  <a:lumMod val="40000"/>
                  <a:lumOff val="60000"/>
                </a:schemeClr>
              </a:solidFill>
              <a:ln w="38100">
                <a:solidFill>
                  <a:schemeClr val="bg1"/>
                </a:solidFill>
              </a:ln>
            </p:spPr>
            <p:txBody>
              <a:bodyPr wrap="square" lIns="0" tIns="0" rIns="0" bIns="0" rtlCol="0" anchor="ctr" anchorCtr="1">
                <a:noAutofit/>
              </a:bodyPr>
              <a:lstStyle/>
              <a:p>
                <a:pPr>
                  <a:spcAft>
                    <a:spcPts val="0"/>
                  </a:spcAft>
                </a:pPr>
                <a:endParaRPr lang="en-US" sz="2000" b="1" dirty="0" smtClean="0">
                  <a:solidFill>
                    <a:schemeClr val="accent4"/>
                  </a:solidFill>
                </a:endParaRPr>
              </a:p>
            </p:txBody>
          </p:sp>
          <p:pic>
            <p:nvPicPr>
              <p:cNvPr id="66" name="Picture 4" descr="springLogoNew"/>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3866261" y="1695092"/>
                <a:ext cx="1476375" cy="914400"/>
              </a:xfrm>
              <a:prstGeom prst="rect">
                <a:avLst/>
              </a:prstGeom>
              <a:noFill/>
              <a:ln w="28575">
                <a:noFill/>
                <a:miter lim="800000"/>
                <a:headEnd/>
                <a:tailEnd/>
              </a:ln>
            </p:spPr>
          </p:pic>
          <p:sp>
            <p:nvSpPr>
              <p:cNvPr id="67" name="Rectangle 66"/>
              <p:cNvSpPr/>
              <p:nvPr/>
            </p:nvSpPr>
            <p:spPr>
              <a:xfrm>
                <a:off x="3125423" y="2610987"/>
                <a:ext cx="2958053" cy="400110"/>
              </a:xfrm>
              <a:prstGeom prst="rect">
                <a:avLst/>
              </a:prstGeom>
            </p:spPr>
            <p:txBody>
              <a:bodyPr wrap="none">
                <a:spAutoFit/>
              </a:bodyPr>
              <a:lstStyle/>
              <a:p>
                <a:r>
                  <a:rPr lang="en-US" sz="2000" b="1" dirty="0" smtClean="0">
                    <a:solidFill>
                      <a:schemeClr val="bg2">
                        <a:lumMod val="50000"/>
                      </a:schemeClr>
                    </a:solidFill>
                    <a:latin typeface="Segoe" pitchFamily="34" charset="0"/>
                  </a:rPr>
                  <a:t>Frameworks and Tools</a:t>
                </a:r>
                <a:endParaRPr lang="en-US" sz="2000" dirty="0">
                  <a:solidFill>
                    <a:schemeClr val="bg2">
                      <a:lumMod val="50000"/>
                    </a:schemeClr>
                  </a:solidFill>
                </a:endParaRPr>
              </a:p>
            </p:txBody>
          </p:sp>
        </p:grpSp>
      </p:grpSp>
      <p:sp>
        <p:nvSpPr>
          <p:cNvPr id="73" name="Oval 72"/>
          <p:cNvSpPr/>
          <p:nvPr/>
        </p:nvSpPr>
        <p:spPr bwMode="auto">
          <a:xfrm>
            <a:off x="123825" y="3133725"/>
            <a:ext cx="8791575" cy="1905000"/>
          </a:xfrm>
          <a:prstGeom prst="ellipse">
            <a:avLst/>
          </a:prstGeom>
          <a:noFill/>
          <a:ln w="38100">
            <a:solidFill>
              <a:schemeClr val="accent6"/>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extLst>
      <p:ext uri="{BB962C8B-B14F-4D97-AF65-F5344CB8AC3E}">
        <p14:creationId xmlns:p14="http://schemas.microsoft.com/office/powerpoint/2010/main" val="352617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74904" y="171450"/>
            <a:ext cx="8473821" cy="333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b="1" dirty="0">
                <a:solidFill>
                  <a:srgbClr val="003D79"/>
                </a:solidFill>
              </a:rPr>
              <a:t>Is a New Style of Infrastructure Needed?</a:t>
            </a:r>
          </a:p>
        </p:txBody>
      </p:sp>
      <p:grpSp>
        <p:nvGrpSpPr>
          <p:cNvPr id="3" name="Group 75"/>
          <p:cNvGrpSpPr/>
          <p:nvPr/>
        </p:nvGrpSpPr>
        <p:grpSpPr>
          <a:xfrm>
            <a:off x="98161" y="2753785"/>
            <a:ext cx="2843471" cy="2385511"/>
            <a:chOff x="2884223" y="2517564"/>
            <a:chExt cx="2843471" cy="2385511"/>
          </a:xfrm>
        </p:grpSpPr>
        <p:pic>
          <p:nvPicPr>
            <p:cNvPr id="4" name="Picture 4"/>
            <p:cNvPicPr>
              <a:picLocks noChangeAspect="1" noChangeArrowheads="1"/>
            </p:cNvPicPr>
            <p:nvPr/>
          </p:nvPicPr>
          <p:blipFill>
            <a:blip r:embed="rId3" cstate="email"/>
            <a:srcRect/>
            <a:stretch>
              <a:fillRect/>
            </a:stretch>
          </p:blipFill>
          <p:spPr bwMode="auto">
            <a:xfrm>
              <a:off x="3200401" y="2517564"/>
              <a:ext cx="2168529" cy="1724231"/>
            </a:xfrm>
            <a:prstGeom prst="rect">
              <a:avLst/>
            </a:prstGeom>
            <a:noFill/>
            <a:ln w="12700">
              <a:noFill/>
              <a:miter lim="800000"/>
              <a:headEnd/>
              <a:tailEnd/>
            </a:ln>
          </p:spPr>
        </p:pic>
        <p:sp>
          <p:nvSpPr>
            <p:cNvPr id="5" name="TextBox 4"/>
            <p:cNvSpPr txBox="1"/>
            <p:nvPr/>
          </p:nvSpPr>
          <p:spPr>
            <a:xfrm>
              <a:off x="2884223" y="4145945"/>
              <a:ext cx="2843471" cy="757130"/>
            </a:xfrm>
            <a:prstGeom prst="rect">
              <a:avLst/>
            </a:prstGeom>
            <a:noFill/>
          </p:spPr>
          <p:txBody>
            <a:bodyPr wrap="none" rtlCol="0">
              <a:spAutoFit/>
            </a:bodyPr>
            <a:lstStyle/>
            <a:p>
              <a:r>
                <a:rPr lang="en-US" sz="1800" b="1" dirty="0" smtClean="0">
                  <a:solidFill>
                    <a:schemeClr val="tx1"/>
                  </a:solidFill>
                  <a:latin typeface="+mn-lt"/>
                  <a:ea typeface="+mn-ea"/>
                </a:rPr>
                <a:t>Developers &amp; Architects</a:t>
              </a:r>
            </a:p>
            <a:p>
              <a:r>
                <a:rPr lang="en-US" sz="1800" b="1" dirty="0" smtClean="0">
                  <a:solidFill>
                    <a:schemeClr val="tx1"/>
                  </a:solidFill>
                </a:rPr>
                <a:t>And… IT Operations</a:t>
              </a:r>
            </a:p>
          </p:txBody>
        </p:sp>
      </p:grpSp>
      <p:grpSp>
        <p:nvGrpSpPr>
          <p:cNvPr id="6" name="Group 46"/>
          <p:cNvGrpSpPr/>
          <p:nvPr/>
        </p:nvGrpSpPr>
        <p:grpSpPr>
          <a:xfrm>
            <a:off x="528639" y="742951"/>
            <a:ext cx="2486024" cy="1600200"/>
            <a:chOff x="528639" y="742951"/>
            <a:chExt cx="2486024" cy="1600200"/>
          </a:xfrm>
        </p:grpSpPr>
        <p:sp>
          <p:nvSpPr>
            <p:cNvPr id="7" name="Cloud Callout 6"/>
            <p:cNvSpPr/>
            <p:nvPr/>
          </p:nvSpPr>
          <p:spPr bwMode="auto">
            <a:xfrm>
              <a:off x="528639" y="742951"/>
              <a:ext cx="2486024" cy="1600200"/>
            </a:xfrm>
            <a:prstGeom prst="cloudCallout">
              <a:avLst>
                <a:gd name="adj1" fmla="val -55802"/>
                <a:gd name="adj2" fmla="val 78096"/>
              </a:avLst>
            </a:prstGeom>
            <a:solidFill>
              <a:schemeClr val="accent3">
                <a:lumMod val="20000"/>
                <a:lumOff val="80000"/>
              </a:schemeClr>
            </a:solidFill>
            <a:ln w="19050">
              <a:noFill/>
              <a:round/>
              <a:headEnd/>
              <a:tailEnd/>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chemeClr val="tx1"/>
                </a:solidFill>
              </a:endParaRPr>
            </a:p>
          </p:txBody>
        </p:sp>
        <p:sp>
          <p:nvSpPr>
            <p:cNvPr id="8" name="TextBox 7"/>
            <p:cNvSpPr txBox="1"/>
            <p:nvPr/>
          </p:nvSpPr>
          <p:spPr>
            <a:xfrm>
              <a:off x="771523" y="1151868"/>
              <a:ext cx="2000251" cy="738664"/>
            </a:xfrm>
            <a:prstGeom prst="rect">
              <a:avLst/>
            </a:prstGeom>
            <a:noFill/>
          </p:spPr>
          <p:txBody>
            <a:bodyPr wrap="square" lIns="0" tIns="0" rIns="0" bIns="0" rtlCol="0">
              <a:spAutoFit/>
            </a:bodyPr>
            <a:lstStyle/>
            <a:p>
              <a:pPr>
                <a:spcAft>
                  <a:spcPts val="0"/>
                </a:spcAft>
              </a:pPr>
              <a:r>
                <a:rPr lang="en-US" sz="1600" b="1" dirty="0" smtClean="0">
                  <a:solidFill>
                    <a:schemeClr val="tx1"/>
                  </a:solidFill>
                  <a:latin typeface="+mn-lt"/>
                  <a:ea typeface="+mn-ea"/>
                </a:rPr>
                <a:t>We need a platform that can </a:t>
              </a:r>
              <a:r>
                <a:rPr lang="en-US" sz="1600" b="1" u="sng" dirty="0" smtClean="0">
                  <a:solidFill>
                    <a:schemeClr val="tx1"/>
                  </a:solidFill>
                  <a:latin typeface="+mn-lt"/>
                  <a:ea typeface="+mn-ea"/>
                </a:rPr>
                <a:t>Run</a:t>
              </a:r>
              <a:r>
                <a:rPr lang="en-US" sz="1600" b="1" dirty="0" smtClean="0">
                  <a:solidFill>
                    <a:schemeClr val="tx1"/>
                  </a:solidFill>
                  <a:latin typeface="+mn-lt"/>
                  <a:ea typeface="+mn-ea"/>
                </a:rPr>
                <a:t> these new apps.</a:t>
              </a:r>
            </a:p>
          </p:txBody>
        </p:sp>
      </p:grpSp>
      <p:grpSp>
        <p:nvGrpSpPr>
          <p:cNvPr id="9" name="Group 79"/>
          <p:cNvGrpSpPr/>
          <p:nvPr/>
        </p:nvGrpSpPr>
        <p:grpSpPr>
          <a:xfrm>
            <a:off x="6103793" y="895344"/>
            <a:ext cx="2929007" cy="1395835"/>
            <a:chOff x="6103793" y="895344"/>
            <a:chExt cx="2929007" cy="1395835"/>
          </a:xfrm>
        </p:grpSpPr>
        <p:sp>
          <p:nvSpPr>
            <p:cNvPr id="10" name="Rounded Rectangle 9"/>
            <p:cNvSpPr/>
            <p:nvPr/>
          </p:nvSpPr>
          <p:spPr bwMode="auto">
            <a:xfrm>
              <a:off x="6353189" y="895344"/>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1" name="TextBox 10"/>
            <p:cNvSpPr txBox="1"/>
            <p:nvPr/>
          </p:nvSpPr>
          <p:spPr>
            <a:xfrm>
              <a:off x="6103793" y="1921847"/>
              <a:ext cx="2929007" cy="369332"/>
            </a:xfrm>
            <a:prstGeom prst="rect">
              <a:avLst/>
            </a:prstGeom>
            <a:noFill/>
          </p:spPr>
          <p:txBody>
            <a:bodyPr wrap="none" rtlCol="0">
              <a:spAutoFit/>
            </a:bodyPr>
            <a:lstStyle/>
            <a:p>
              <a:r>
                <a:rPr lang="en-US" sz="1800" b="1" dirty="0" smtClean="0">
                  <a:solidFill>
                    <a:schemeClr val="tx1"/>
                  </a:solidFill>
                  <a:latin typeface="+mn-lt"/>
                  <a:ea typeface="+mn-ea"/>
                </a:rPr>
                <a:t>Dynamic Load Balancing</a:t>
              </a:r>
            </a:p>
          </p:txBody>
        </p:sp>
        <p:pic>
          <p:nvPicPr>
            <p:cNvPr id="12" name="Picture 2" descr="C:\Users\sconnolly\Pictures\SpringSource\internet.gif"/>
            <p:cNvPicPr>
              <a:picLocks noChangeAspect="1" noChangeArrowheads="1"/>
            </p:cNvPicPr>
            <p:nvPr/>
          </p:nvPicPr>
          <p:blipFill>
            <a:blip r:embed="rId4" cstate="email">
              <a:clrChange>
                <a:clrFrom>
                  <a:srgbClr val="FFFFFF"/>
                </a:clrFrom>
                <a:clrTo>
                  <a:srgbClr val="FFFFFF">
                    <a:alpha val="0"/>
                  </a:srgbClr>
                </a:clrTo>
              </a:clrChange>
            </a:blip>
            <a:srcRect b="23206"/>
            <a:stretch>
              <a:fillRect/>
            </a:stretch>
          </p:blipFill>
          <p:spPr bwMode="auto">
            <a:xfrm>
              <a:off x="6778302" y="937123"/>
              <a:ext cx="1535058" cy="950669"/>
            </a:xfrm>
            <a:prstGeom prst="rect">
              <a:avLst/>
            </a:prstGeom>
            <a:noFill/>
          </p:spPr>
        </p:pic>
      </p:grpSp>
      <p:grpSp>
        <p:nvGrpSpPr>
          <p:cNvPr id="13" name="Group 78"/>
          <p:cNvGrpSpPr/>
          <p:nvPr/>
        </p:nvGrpSpPr>
        <p:grpSpPr>
          <a:xfrm>
            <a:off x="6014210" y="2833694"/>
            <a:ext cx="3070072" cy="1395835"/>
            <a:chOff x="6014210" y="2833694"/>
            <a:chExt cx="3070072" cy="1395835"/>
          </a:xfrm>
        </p:grpSpPr>
        <p:sp>
          <p:nvSpPr>
            <p:cNvPr id="14" name="Rounded Rectangle 13"/>
            <p:cNvSpPr/>
            <p:nvPr/>
          </p:nvSpPr>
          <p:spPr bwMode="auto">
            <a:xfrm>
              <a:off x="6334139" y="2833694"/>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5" name="TextBox 14"/>
            <p:cNvSpPr txBox="1"/>
            <p:nvPr/>
          </p:nvSpPr>
          <p:spPr>
            <a:xfrm>
              <a:off x="6014210" y="3860197"/>
              <a:ext cx="3070072" cy="369332"/>
            </a:xfrm>
            <a:prstGeom prst="rect">
              <a:avLst/>
            </a:prstGeom>
            <a:noFill/>
          </p:spPr>
          <p:txBody>
            <a:bodyPr wrap="none" rtlCol="0">
              <a:spAutoFit/>
            </a:bodyPr>
            <a:lstStyle/>
            <a:p>
              <a:r>
                <a:rPr lang="en-US" sz="1800" b="1" dirty="0" smtClean="0">
                  <a:solidFill>
                    <a:schemeClr val="tx1"/>
                  </a:solidFill>
                  <a:latin typeface="+mn-lt"/>
                  <a:ea typeface="+mn-ea"/>
                </a:rPr>
                <a:t>Performance Management</a:t>
              </a:r>
            </a:p>
          </p:txBody>
        </p:sp>
        <p:pic>
          <p:nvPicPr>
            <p:cNvPr id="16" name="Picture 5" descr="C:\Users\sconnolly\Pictures\SpringSource\heartbeat.gif"/>
            <p:cNvPicPr>
              <a:picLocks noChangeAspect="1" noChangeArrowheads="1"/>
            </p:cNvPicPr>
            <p:nvPr/>
          </p:nvPicPr>
          <p:blipFill>
            <a:blip r:embed="rId5" cstate="email">
              <a:clrChange>
                <a:clrFrom>
                  <a:srgbClr val="FFFFFF"/>
                </a:clrFrom>
                <a:clrTo>
                  <a:srgbClr val="FFFFFF">
                    <a:alpha val="0"/>
                  </a:srgbClr>
                </a:clrTo>
              </a:clrChange>
            </a:blip>
            <a:srcRect b="21764"/>
            <a:stretch>
              <a:fillRect/>
            </a:stretch>
          </p:blipFill>
          <p:spPr bwMode="auto">
            <a:xfrm>
              <a:off x="6740491" y="2925055"/>
              <a:ext cx="1535058" cy="968518"/>
            </a:xfrm>
            <a:prstGeom prst="rect">
              <a:avLst/>
            </a:prstGeom>
            <a:noFill/>
          </p:spPr>
        </p:pic>
      </p:grpSp>
      <p:grpSp>
        <p:nvGrpSpPr>
          <p:cNvPr id="17" name="Group 77"/>
          <p:cNvGrpSpPr/>
          <p:nvPr/>
        </p:nvGrpSpPr>
        <p:grpSpPr>
          <a:xfrm>
            <a:off x="6071267" y="4733502"/>
            <a:ext cx="2984536" cy="1395835"/>
            <a:chOff x="6071267" y="4733502"/>
            <a:chExt cx="2984536" cy="1395835"/>
          </a:xfrm>
        </p:grpSpPr>
        <p:sp>
          <p:nvSpPr>
            <p:cNvPr id="18" name="Rounded Rectangle 17"/>
            <p:cNvSpPr/>
            <p:nvPr/>
          </p:nvSpPr>
          <p:spPr bwMode="auto">
            <a:xfrm>
              <a:off x="6348427" y="473350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9" name="TextBox 18"/>
            <p:cNvSpPr txBox="1"/>
            <p:nvPr/>
          </p:nvSpPr>
          <p:spPr>
            <a:xfrm>
              <a:off x="6071267" y="5760005"/>
              <a:ext cx="2984536" cy="369332"/>
            </a:xfrm>
            <a:prstGeom prst="rect">
              <a:avLst/>
            </a:prstGeom>
            <a:noFill/>
          </p:spPr>
          <p:txBody>
            <a:bodyPr wrap="none" rtlCol="0">
              <a:spAutoFit/>
            </a:bodyPr>
            <a:lstStyle/>
            <a:p>
              <a:r>
                <a:rPr lang="en-US" sz="1800" b="1" dirty="0" smtClean="0">
                  <a:solidFill>
                    <a:schemeClr val="tx1"/>
                  </a:solidFill>
                  <a:latin typeface="+mn-lt"/>
                  <a:ea typeface="+mn-ea"/>
                </a:rPr>
                <a:t>Policy Driven Automation</a:t>
              </a:r>
            </a:p>
          </p:txBody>
        </p:sp>
        <p:grpSp>
          <p:nvGrpSpPr>
            <p:cNvPr id="20" name="Group 65"/>
            <p:cNvGrpSpPr>
              <a:grpSpLocks noChangeAspect="1"/>
            </p:cNvGrpSpPr>
            <p:nvPr/>
          </p:nvGrpSpPr>
          <p:grpSpPr>
            <a:xfrm>
              <a:off x="7108723" y="4832476"/>
              <a:ext cx="880874" cy="874481"/>
              <a:chOff x="7833872" y="4348268"/>
              <a:chExt cx="736869" cy="731520"/>
            </a:xfrm>
          </p:grpSpPr>
          <p:pic>
            <p:nvPicPr>
              <p:cNvPr id="21" name="Picture 2" descr="C:\Users\testuser\AppData\Local\Temp\VMwareDnD\933ccdc8\ICON_Gear_Flat_Q109_.png"/>
              <p:cNvPicPr>
                <a:picLocks noChangeAspect="1" noChangeArrowheads="1"/>
              </p:cNvPicPr>
              <p:nvPr/>
            </p:nvPicPr>
            <p:blipFill>
              <a:blip r:embed="rId6" cstate="email">
                <a:duotone>
                  <a:prstClr val="black"/>
                  <a:schemeClr val="accent4">
                    <a:tint val="45000"/>
                    <a:satMod val="400000"/>
                  </a:schemeClr>
                </a:duotone>
              </a:blip>
              <a:srcRect/>
              <a:stretch>
                <a:fillRect/>
              </a:stretch>
            </p:blipFill>
            <p:spPr bwMode="auto">
              <a:xfrm>
                <a:off x="7833872" y="4348268"/>
                <a:ext cx="736869" cy="731520"/>
              </a:xfrm>
              <a:prstGeom prst="rect">
                <a:avLst/>
              </a:prstGeom>
              <a:noFill/>
              <a:ln w="9525">
                <a:noFill/>
                <a:miter lim="800000"/>
                <a:headEnd/>
                <a:tailEnd/>
              </a:ln>
            </p:spPr>
          </p:pic>
          <p:pic>
            <p:nvPicPr>
              <p:cNvPr id="22" name="Picture 25" descr="ICON_Script_Q308"/>
              <p:cNvPicPr>
                <a:picLocks noChangeAspect="1" noChangeArrowheads="1"/>
              </p:cNvPicPr>
              <p:nvPr/>
            </p:nvPicPr>
            <p:blipFill>
              <a:blip r:embed="rId7" cstate="email">
                <a:lum/>
              </a:blip>
              <a:srcRect/>
              <a:stretch>
                <a:fillRect/>
              </a:stretch>
            </p:blipFill>
            <p:spPr bwMode="auto">
              <a:xfrm>
                <a:off x="7973706" y="4450253"/>
                <a:ext cx="457200" cy="513908"/>
              </a:xfrm>
              <a:prstGeom prst="rect">
                <a:avLst/>
              </a:prstGeom>
              <a:noFill/>
              <a:ln w="9525">
                <a:noFill/>
                <a:miter lim="800000"/>
                <a:headEnd/>
                <a:tailEnd/>
              </a:ln>
            </p:spPr>
          </p:pic>
        </p:grpSp>
      </p:grpSp>
      <p:grpSp>
        <p:nvGrpSpPr>
          <p:cNvPr id="23" name="Group 69"/>
          <p:cNvGrpSpPr/>
          <p:nvPr/>
        </p:nvGrpSpPr>
        <p:grpSpPr>
          <a:xfrm>
            <a:off x="3143251" y="900112"/>
            <a:ext cx="2386013" cy="1395835"/>
            <a:chOff x="3143251" y="900112"/>
            <a:chExt cx="2386013" cy="1395835"/>
          </a:xfrm>
        </p:grpSpPr>
        <p:sp>
          <p:nvSpPr>
            <p:cNvPr id="24" name="Rounded Rectangle 23"/>
            <p:cNvSpPr/>
            <p:nvPr/>
          </p:nvSpPr>
          <p:spPr bwMode="auto">
            <a:xfrm>
              <a:off x="3143251" y="90011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5" name="TextBox 24"/>
            <p:cNvSpPr txBox="1"/>
            <p:nvPr/>
          </p:nvSpPr>
          <p:spPr>
            <a:xfrm>
              <a:off x="3250805" y="1926615"/>
              <a:ext cx="2215095" cy="369332"/>
            </a:xfrm>
            <a:prstGeom prst="rect">
              <a:avLst/>
            </a:prstGeom>
            <a:noFill/>
          </p:spPr>
          <p:txBody>
            <a:bodyPr wrap="none" rtlCol="0">
              <a:spAutoFit/>
            </a:bodyPr>
            <a:lstStyle/>
            <a:p>
              <a:r>
                <a:rPr lang="en-US" sz="1800" b="1" dirty="0" smtClean="0">
                  <a:solidFill>
                    <a:schemeClr val="tx1"/>
                  </a:solidFill>
                  <a:latin typeface="+mn-lt"/>
                  <a:ea typeface="+mn-ea"/>
                </a:rPr>
                <a:t>Elastic App Server</a:t>
              </a:r>
            </a:p>
          </p:txBody>
        </p:sp>
        <p:pic>
          <p:nvPicPr>
            <p:cNvPr id="26" name="Picture 24" descr="ICON_OSWindows_Q308"/>
            <p:cNvPicPr>
              <a:picLocks noChangeAspect="1" noChangeArrowheads="1"/>
            </p:cNvPicPr>
            <p:nvPr/>
          </p:nvPicPr>
          <p:blipFill>
            <a:blip r:embed="rId8" cstate="email">
              <a:grayscl/>
            </a:blip>
            <a:srcRect/>
            <a:stretch>
              <a:fillRect/>
            </a:stretch>
          </p:blipFill>
          <p:spPr bwMode="auto">
            <a:xfrm rot="1204461">
              <a:off x="3907896" y="909768"/>
              <a:ext cx="921121" cy="1020119"/>
            </a:xfrm>
            <a:prstGeom prst="rect">
              <a:avLst/>
            </a:prstGeom>
            <a:noFill/>
            <a:ln w="9525">
              <a:noFill/>
              <a:miter lim="800000"/>
              <a:headEnd/>
              <a:tailEnd/>
            </a:ln>
          </p:spPr>
        </p:pic>
      </p:grpSp>
      <p:grpSp>
        <p:nvGrpSpPr>
          <p:cNvPr id="27" name="Group 70"/>
          <p:cNvGrpSpPr/>
          <p:nvPr/>
        </p:nvGrpSpPr>
        <p:grpSpPr>
          <a:xfrm>
            <a:off x="2868389" y="2838462"/>
            <a:ext cx="2941832" cy="1395835"/>
            <a:chOff x="2868389" y="2838462"/>
            <a:chExt cx="2941832" cy="1395835"/>
          </a:xfrm>
        </p:grpSpPr>
        <p:sp>
          <p:nvSpPr>
            <p:cNvPr id="28" name="Rounded Rectangle 27"/>
            <p:cNvSpPr/>
            <p:nvPr/>
          </p:nvSpPr>
          <p:spPr bwMode="auto">
            <a:xfrm>
              <a:off x="3124201" y="283846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9" name="TextBox 28"/>
            <p:cNvSpPr txBox="1"/>
            <p:nvPr/>
          </p:nvSpPr>
          <p:spPr>
            <a:xfrm>
              <a:off x="2868389" y="3864965"/>
              <a:ext cx="2941832" cy="369332"/>
            </a:xfrm>
            <a:prstGeom prst="rect">
              <a:avLst/>
            </a:prstGeom>
            <a:noFill/>
          </p:spPr>
          <p:txBody>
            <a:bodyPr wrap="none" rtlCol="0">
              <a:spAutoFit/>
            </a:bodyPr>
            <a:lstStyle/>
            <a:p>
              <a:r>
                <a:rPr lang="en-US" sz="1800" b="1" dirty="0" smtClean="0">
                  <a:solidFill>
                    <a:schemeClr val="tx1"/>
                  </a:solidFill>
                  <a:latin typeface="+mn-lt"/>
                  <a:ea typeface="+mn-ea"/>
                </a:rPr>
                <a:t>Global Data Management</a:t>
              </a:r>
            </a:p>
          </p:txBody>
        </p:sp>
        <p:pic>
          <p:nvPicPr>
            <p:cNvPr id="30" name="Picture 84" descr="data-warehouse"/>
            <p:cNvPicPr>
              <a:picLocks noChangeAspect="1" noChangeArrowheads="1"/>
            </p:cNvPicPr>
            <p:nvPr/>
          </p:nvPicPr>
          <p:blipFill>
            <a:blip r:embed="rId9" cstate="email">
              <a:clrChange>
                <a:clrFrom>
                  <a:srgbClr val="FFFFFF"/>
                </a:clrFrom>
                <a:clrTo>
                  <a:srgbClr val="FFFFFF">
                    <a:alpha val="0"/>
                  </a:srgbClr>
                </a:clrTo>
              </a:clrChange>
            </a:blip>
            <a:srcRect/>
            <a:stretch>
              <a:fillRect/>
            </a:stretch>
          </p:blipFill>
          <p:spPr bwMode="auto">
            <a:xfrm>
              <a:off x="3784987" y="2885384"/>
              <a:ext cx="1006871" cy="1020119"/>
            </a:xfrm>
            <a:prstGeom prst="rect">
              <a:avLst/>
            </a:prstGeom>
            <a:noFill/>
          </p:spPr>
        </p:pic>
      </p:grpSp>
      <p:grpSp>
        <p:nvGrpSpPr>
          <p:cNvPr id="31" name="Group 76"/>
          <p:cNvGrpSpPr/>
          <p:nvPr/>
        </p:nvGrpSpPr>
        <p:grpSpPr>
          <a:xfrm>
            <a:off x="3138489" y="4738270"/>
            <a:ext cx="2386013" cy="1395835"/>
            <a:chOff x="3138489" y="4738270"/>
            <a:chExt cx="2386013" cy="1395835"/>
          </a:xfrm>
        </p:grpSpPr>
        <p:sp>
          <p:nvSpPr>
            <p:cNvPr id="32" name="Rounded Rectangle 31"/>
            <p:cNvSpPr/>
            <p:nvPr/>
          </p:nvSpPr>
          <p:spPr bwMode="auto">
            <a:xfrm>
              <a:off x="3138489" y="4738270"/>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3" name="TextBox 32"/>
            <p:cNvSpPr txBox="1"/>
            <p:nvPr/>
          </p:nvSpPr>
          <p:spPr>
            <a:xfrm>
              <a:off x="3305871" y="5764773"/>
              <a:ext cx="2095445" cy="369332"/>
            </a:xfrm>
            <a:prstGeom prst="rect">
              <a:avLst/>
            </a:prstGeom>
            <a:noFill/>
          </p:spPr>
          <p:txBody>
            <a:bodyPr wrap="none" rtlCol="0">
              <a:spAutoFit/>
            </a:bodyPr>
            <a:lstStyle/>
            <a:p>
              <a:r>
                <a:rPr lang="en-US" sz="1800" b="1" dirty="0" smtClean="0">
                  <a:solidFill>
                    <a:schemeClr val="tx1"/>
                  </a:solidFill>
                  <a:latin typeface="+mn-lt"/>
                  <a:ea typeface="+mn-ea"/>
                </a:rPr>
                <a:t>Cloud Messaging</a:t>
              </a:r>
            </a:p>
          </p:txBody>
        </p:sp>
        <p:pic>
          <p:nvPicPr>
            <p:cNvPr id="34" name="Picture 27" descr="ICON_Cloud_Q308"/>
            <p:cNvPicPr>
              <a:picLocks noChangeAspect="1" noChangeArrowheads="1"/>
            </p:cNvPicPr>
            <p:nvPr/>
          </p:nvPicPr>
          <p:blipFill>
            <a:blip r:embed="rId10" cstate="email"/>
            <a:srcRect/>
            <a:stretch>
              <a:fillRect/>
            </a:stretch>
          </p:blipFill>
          <p:spPr bwMode="auto">
            <a:xfrm>
              <a:off x="3649138" y="4793225"/>
              <a:ext cx="1451500" cy="960366"/>
            </a:xfrm>
            <a:prstGeom prst="rect">
              <a:avLst/>
            </a:prstGeom>
            <a:noFill/>
            <a:ln w="9525">
              <a:noFill/>
              <a:miter lim="800000"/>
              <a:headEnd/>
              <a:tailEnd/>
            </a:ln>
          </p:spPr>
        </p:pic>
        <p:sp>
          <p:nvSpPr>
            <p:cNvPr id="35" name="Rectangle 34"/>
            <p:cNvSpPr/>
            <p:nvPr/>
          </p:nvSpPr>
          <p:spPr bwMode="auto">
            <a:xfrm>
              <a:off x="3914775" y="4972050"/>
              <a:ext cx="957263" cy="700088"/>
            </a:xfrm>
            <a:prstGeom prst="rect">
              <a:avLst/>
            </a:prstGeom>
            <a:blipFill>
              <a:blip r:embed="rId11" cstate="email"/>
              <a:stretch>
                <a:fillRect/>
              </a:stretch>
            </a:blipFill>
            <a:ln w="1270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36" name="Oval 35"/>
          <p:cNvSpPr/>
          <p:nvPr/>
        </p:nvSpPr>
        <p:spPr bwMode="auto">
          <a:xfrm>
            <a:off x="3116179" y="842211"/>
            <a:ext cx="2490537" cy="1672389"/>
          </a:xfrm>
          <a:prstGeom prst="ellipse">
            <a:avLst/>
          </a:prstGeom>
          <a:noFill/>
          <a:ln w="12700">
            <a:solidFill>
              <a:srgbClr val="FF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extLst>
      <p:ext uri="{BB962C8B-B14F-4D97-AF65-F5344CB8AC3E}">
        <p14:creationId xmlns:p14="http://schemas.microsoft.com/office/powerpoint/2010/main" val="42783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6248400" y="964317"/>
            <a:ext cx="2600325" cy="2540884"/>
          </a:xfrm>
          <a:prstGeom prst="roundRect">
            <a:avLst>
              <a:gd name="adj" fmla="val 8283"/>
            </a:avLst>
          </a:prstGeom>
          <a:no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lstStyle/>
          <a:p>
            <a:pPr algn="ctr">
              <a:spcAft>
                <a:spcPts val="0"/>
              </a:spcAft>
              <a:buClr>
                <a:srgbClr val="000000"/>
              </a:buClr>
              <a:defRPr/>
            </a:pPr>
            <a:r>
              <a:rPr lang="en-US" sz="2200" i="1" dirty="0" smtClean="0">
                <a:solidFill>
                  <a:srgbClr val="000000"/>
                </a:solidFill>
                <a:latin typeface="Arial" pitchFamily="34" charset="0"/>
                <a:cs typeface="Arial" pitchFamily="34" charset="0"/>
              </a:rPr>
              <a:t>     Tomcat</a:t>
            </a:r>
          </a:p>
        </p:txBody>
      </p:sp>
      <p:sp>
        <p:nvSpPr>
          <p:cNvPr id="3" name="Rounded Rectangle 2"/>
          <p:cNvSpPr/>
          <p:nvPr/>
        </p:nvSpPr>
        <p:spPr bwMode="auto">
          <a:xfrm>
            <a:off x="3148130" y="964317"/>
            <a:ext cx="2590800" cy="2540884"/>
          </a:xfrm>
          <a:prstGeom prst="roundRect">
            <a:avLst>
              <a:gd name="adj" fmla="val 8283"/>
            </a:avLst>
          </a:prstGeom>
          <a:no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lstStyle/>
          <a:p>
            <a:pPr algn="ctr">
              <a:spcAft>
                <a:spcPts val="0"/>
              </a:spcAft>
              <a:buClr>
                <a:srgbClr val="000000"/>
              </a:buClr>
              <a:defRPr/>
            </a:pPr>
            <a:r>
              <a:rPr lang="en-US" sz="2200" i="1" dirty="0" smtClean="0">
                <a:solidFill>
                  <a:srgbClr val="000000"/>
                </a:solidFill>
                <a:latin typeface="Arial" pitchFamily="34" charset="0"/>
                <a:cs typeface="Arial" pitchFamily="34" charset="0"/>
              </a:rPr>
              <a:t>     tc Server</a:t>
            </a:r>
          </a:p>
        </p:txBody>
      </p:sp>
      <p:sp>
        <p:nvSpPr>
          <p:cNvPr id="4" name="Rounded Rectangle 3"/>
          <p:cNvSpPr/>
          <p:nvPr/>
        </p:nvSpPr>
        <p:spPr bwMode="auto">
          <a:xfrm>
            <a:off x="352425" y="964317"/>
            <a:ext cx="2543175" cy="2540884"/>
          </a:xfrm>
          <a:prstGeom prst="roundRect">
            <a:avLst>
              <a:gd name="adj" fmla="val 8283"/>
            </a:avLst>
          </a:prstGeom>
          <a:no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lstStyle/>
          <a:p>
            <a:pPr algn="ctr">
              <a:spcAft>
                <a:spcPts val="0"/>
              </a:spcAft>
              <a:buClr>
                <a:srgbClr val="000000"/>
              </a:buClr>
              <a:defRPr/>
            </a:pPr>
            <a:r>
              <a:rPr lang="en-US" sz="2200" i="1" dirty="0" smtClean="0">
                <a:solidFill>
                  <a:srgbClr val="000000"/>
                </a:solidFill>
                <a:latin typeface="Arial" pitchFamily="34" charset="0"/>
                <a:cs typeface="Arial" pitchFamily="34" charset="0"/>
              </a:rPr>
              <a:t>JEE Server</a:t>
            </a:r>
          </a:p>
        </p:txBody>
      </p:sp>
      <p:sp>
        <p:nvSpPr>
          <p:cNvPr id="5" name="Title 1"/>
          <p:cNvSpPr txBox="1">
            <a:spLocks/>
          </p:cNvSpPr>
          <p:nvPr/>
        </p:nvSpPr>
        <p:spPr bwMode="auto">
          <a:xfrm>
            <a:off x="374905" y="171450"/>
            <a:ext cx="7070924" cy="5252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eaLnBrk="1" fontAlgn="base" hangingPunct="1">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a:lstStyle>
          <a:p>
            <a:r>
              <a:rPr lang="en-US" sz="2200" b="1" dirty="0">
                <a:solidFill>
                  <a:srgbClr val="003D79"/>
                </a:solidFill>
              </a:rPr>
              <a:t>Elastic Application Server: Lightweight Application Platform</a:t>
            </a:r>
          </a:p>
        </p:txBody>
      </p:sp>
      <p:sp>
        <p:nvSpPr>
          <p:cNvPr id="6" name="Text Placeholder 2"/>
          <p:cNvSpPr txBox="1">
            <a:spLocks/>
          </p:cNvSpPr>
          <p:nvPr/>
        </p:nvSpPr>
        <p:spPr>
          <a:xfrm>
            <a:off x="352425" y="3810000"/>
            <a:ext cx="8385048" cy="1987296"/>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Font typeface="Arial" charset="0"/>
              <a:buNone/>
            </a:pPr>
            <a:r>
              <a:rPr lang="en-US" sz="2000" smtClean="0"/>
              <a:t>tc Server is Enterprise Tomcat – The best of both worlds</a:t>
            </a:r>
          </a:p>
          <a:p>
            <a:pPr lvl="1"/>
            <a:r>
              <a:rPr lang="en-US" sz="2000" smtClean="0"/>
              <a:t>Optimized for Cloud/Virtualization</a:t>
            </a:r>
          </a:p>
          <a:p>
            <a:pPr lvl="1"/>
            <a:r>
              <a:rPr lang="en-US" sz="2000" smtClean="0"/>
              <a:t>Same great high performance, low complexity, lean platform (10 MB Server)</a:t>
            </a:r>
          </a:p>
          <a:p>
            <a:pPr lvl="1"/>
            <a:r>
              <a:rPr lang="en-US" sz="2000" smtClean="0"/>
              <a:t>Best platform to run Spring (or any non-EJB Java) applications on</a:t>
            </a:r>
          </a:p>
          <a:p>
            <a:pPr lvl="1"/>
            <a:r>
              <a:rPr lang="en-US" sz="2000" smtClean="0"/>
              <a:t>Has Features/Capabilities Enterprises need and expect</a:t>
            </a:r>
          </a:p>
          <a:p>
            <a:pPr lvl="2"/>
            <a:r>
              <a:rPr lang="en-US" sz="2000" smtClean="0"/>
              <a:t>Management, Monitoring, Diagnostics, Support</a:t>
            </a:r>
            <a:endParaRPr lang="en-US" sz="2000" dirty="0" smtClean="0"/>
          </a:p>
        </p:txBody>
      </p:sp>
      <p:sp>
        <p:nvSpPr>
          <p:cNvPr id="7" name="Rounded Rectangle 6"/>
          <p:cNvSpPr/>
          <p:nvPr/>
        </p:nvSpPr>
        <p:spPr bwMode="auto">
          <a:xfrm>
            <a:off x="6553200" y="1447800"/>
            <a:ext cx="2057400" cy="800100"/>
          </a:xfrm>
          <a:prstGeom prst="roundRect">
            <a:avLst/>
          </a:prstGeom>
          <a:gradFill>
            <a:gsLst>
              <a:gs pos="0">
                <a:srgbClr val="F8930C"/>
              </a:gs>
              <a:gs pos="100000">
                <a:srgbClr val="F9A22F">
                  <a:alpha val="79000"/>
                </a:srgbClr>
              </a:gs>
            </a:gsLst>
          </a:gradFill>
          <a:ln w="12700">
            <a:solidFill>
              <a:srgbClr val="F97E1D"/>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r>
              <a:rPr lang="en-US" sz="1600" dirty="0" smtClean="0">
                <a:solidFill>
                  <a:srgbClr val="FFFFFF"/>
                </a:solidFill>
              </a:rPr>
              <a:t>Lightweight App Container</a:t>
            </a:r>
            <a:endParaRPr lang="en-US" sz="1600" dirty="0">
              <a:solidFill>
                <a:srgbClr val="FFFFFF"/>
              </a:solidFill>
            </a:endParaRPr>
          </a:p>
        </p:txBody>
      </p:sp>
      <p:sp>
        <p:nvSpPr>
          <p:cNvPr id="8" name="Rounded Rectangle 7"/>
          <p:cNvSpPr/>
          <p:nvPr/>
        </p:nvSpPr>
        <p:spPr bwMode="auto">
          <a:xfrm>
            <a:off x="533400" y="1447800"/>
            <a:ext cx="2057400" cy="800100"/>
          </a:xfrm>
          <a:prstGeom prst="roundRect">
            <a:avLst/>
          </a:prstGeom>
          <a:gradFill>
            <a:gsLst>
              <a:gs pos="0">
                <a:srgbClr val="666666">
                  <a:alpha val="89000"/>
                </a:srgbClr>
              </a:gs>
              <a:gs pos="100000">
                <a:srgbClr val="ADADAD"/>
              </a:gs>
            </a:gsLst>
          </a:gradFill>
          <a:ln w="12700">
            <a:solidFill>
              <a:srgbClr val="A6A6A6"/>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r>
              <a:rPr lang="en-US" sz="1600" dirty="0" smtClean="0">
                <a:solidFill>
                  <a:srgbClr val="FFFFFF"/>
                </a:solidFill>
              </a:rPr>
              <a:t>Heavyweight App Container</a:t>
            </a:r>
            <a:endParaRPr lang="en-US" sz="1600" dirty="0">
              <a:solidFill>
                <a:srgbClr val="FFFFFF"/>
              </a:solidFill>
            </a:endParaRPr>
          </a:p>
        </p:txBody>
      </p:sp>
      <p:sp>
        <p:nvSpPr>
          <p:cNvPr id="9" name="Rounded Rectangle 8"/>
          <p:cNvSpPr/>
          <p:nvPr/>
        </p:nvSpPr>
        <p:spPr bwMode="auto">
          <a:xfrm>
            <a:off x="3544246" y="2400300"/>
            <a:ext cx="2057400" cy="800100"/>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r>
              <a:rPr lang="en-US" sz="1600" dirty="0" smtClean="0">
                <a:solidFill>
                  <a:srgbClr val="FFFFFF"/>
                </a:solidFill>
              </a:rPr>
              <a:t>Enterprise Capabilities</a:t>
            </a:r>
            <a:endParaRPr lang="en-US" sz="1600" dirty="0">
              <a:solidFill>
                <a:srgbClr val="FFFFFF"/>
              </a:solidFill>
            </a:endParaRPr>
          </a:p>
        </p:txBody>
      </p:sp>
      <p:pic>
        <p:nvPicPr>
          <p:cNvPr id="10" name="Picture 27"/>
          <p:cNvPicPr>
            <a:picLocks noChangeAspect="1" noChangeArrowheads="1"/>
          </p:cNvPicPr>
          <p:nvPr/>
        </p:nvPicPr>
        <p:blipFill>
          <a:blip r:embed="rId3" cstate="print"/>
          <a:srcRect/>
          <a:stretch>
            <a:fillRect/>
          </a:stretch>
        </p:blipFill>
        <p:spPr bwMode="auto">
          <a:xfrm>
            <a:off x="6781386" y="990600"/>
            <a:ext cx="457614" cy="323850"/>
          </a:xfrm>
          <a:prstGeom prst="rect">
            <a:avLst/>
          </a:prstGeom>
          <a:noFill/>
          <a:ln w="9525">
            <a:noFill/>
            <a:miter lim="800000"/>
            <a:headEnd/>
            <a:tailEnd/>
          </a:ln>
        </p:spPr>
      </p:pic>
      <p:sp>
        <p:nvSpPr>
          <p:cNvPr id="11" name="Rounded Rectangle 10"/>
          <p:cNvSpPr/>
          <p:nvPr/>
        </p:nvSpPr>
        <p:spPr bwMode="auto">
          <a:xfrm>
            <a:off x="533400" y="2438400"/>
            <a:ext cx="2057400" cy="800100"/>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defRPr/>
            </a:pPr>
            <a:r>
              <a:rPr lang="en-US" sz="1600" dirty="0" smtClean="0">
                <a:solidFill>
                  <a:srgbClr val="FFFFFF"/>
                </a:solidFill>
              </a:rPr>
              <a:t>Enterprise Capabilities</a:t>
            </a:r>
            <a:endParaRPr lang="en-US" sz="1600" dirty="0">
              <a:solidFill>
                <a:srgbClr val="FFFFFF"/>
              </a:solidFill>
            </a:endParaRPr>
          </a:p>
        </p:txBody>
      </p:sp>
      <p:sp>
        <p:nvSpPr>
          <p:cNvPr id="12" name="Rounded Rectangle 11"/>
          <p:cNvSpPr/>
          <p:nvPr/>
        </p:nvSpPr>
        <p:spPr bwMode="auto">
          <a:xfrm>
            <a:off x="6553200" y="2450879"/>
            <a:ext cx="2057400" cy="787621"/>
          </a:xfrm>
          <a:prstGeom prst="roundRect">
            <a:avLst>
              <a:gd name="adj" fmla="val 8283"/>
            </a:avLst>
          </a:prstGeom>
          <a:noFill/>
          <a:ln w="12700">
            <a:solidFill>
              <a:schemeClr val="bg2">
                <a:lumMod val="75000"/>
              </a:schemeClr>
            </a:solidFill>
            <a:headEnd type="none" w="med" len="med"/>
            <a:tailEnd type="none" w="med" len="med"/>
          </a:ln>
          <a:effectLst>
            <a:outerShdw blurRad="38100" dist="12700" dir="5400000" sx="101000" sy="101000" algn="t" rotWithShape="0">
              <a:prstClr val="black">
                <a:alpha val="17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ts val="0"/>
              </a:spcAft>
              <a:buClr>
                <a:srgbClr val="000000"/>
              </a:buClr>
              <a:defRPr/>
            </a:pPr>
            <a:r>
              <a:rPr lang="en-US" sz="2200" i="1" dirty="0" smtClean="0">
                <a:solidFill>
                  <a:schemeClr val="tx1">
                    <a:lumMod val="40000"/>
                    <a:lumOff val="60000"/>
                  </a:schemeClr>
                </a:solidFill>
                <a:latin typeface="Arial" pitchFamily="34" charset="0"/>
                <a:cs typeface="Arial" pitchFamily="34" charset="0"/>
              </a:rPr>
              <a:t>(?)</a:t>
            </a:r>
          </a:p>
        </p:txBody>
      </p:sp>
      <p:pic>
        <p:nvPicPr>
          <p:cNvPr id="1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461553" y="998157"/>
            <a:ext cx="388751" cy="38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69"/>
          <p:cNvGrpSpPr/>
          <p:nvPr/>
        </p:nvGrpSpPr>
        <p:grpSpPr>
          <a:xfrm>
            <a:off x="3544247" y="1511405"/>
            <a:ext cx="2070624" cy="1140799"/>
            <a:chOff x="3143251" y="900112"/>
            <a:chExt cx="2386013" cy="1517931"/>
          </a:xfrm>
        </p:grpSpPr>
        <p:sp>
          <p:nvSpPr>
            <p:cNvPr id="15" name="Rounded Rectangle 14"/>
            <p:cNvSpPr/>
            <p:nvPr/>
          </p:nvSpPr>
          <p:spPr bwMode="auto">
            <a:xfrm>
              <a:off x="3143251" y="900112"/>
              <a:ext cx="2386013" cy="1057275"/>
            </a:xfrm>
            <a:prstGeom prst="roundRect">
              <a:avLst/>
            </a:prstGeom>
            <a:no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6" name="TextBox 15"/>
            <p:cNvSpPr txBox="1"/>
            <p:nvPr/>
          </p:nvSpPr>
          <p:spPr>
            <a:xfrm>
              <a:off x="3250804" y="1926615"/>
              <a:ext cx="212867" cy="491428"/>
            </a:xfrm>
            <a:prstGeom prst="rect">
              <a:avLst/>
            </a:prstGeom>
            <a:noFill/>
          </p:spPr>
          <p:txBody>
            <a:bodyPr wrap="none" rtlCol="0">
              <a:spAutoFit/>
            </a:bodyPr>
            <a:lstStyle/>
            <a:p>
              <a:endParaRPr lang="en-US" sz="1800" b="1" dirty="0" smtClean="0">
                <a:solidFill>
                  <a:schemeClr val="tx1"/>
                </a:solidFill>
                <a:latin typeface="+mn-lt"/>
                <a:ea typeface="+mn-ea"/>
              </a:endParaRPr>
            </a:p>
          </p:txBody>
        </p:sp>
        <p:pic>
          <p:nvPicPr>
            <p:cNvPr id="17" name="Picture 24" descr="ICON_OSWindows_Q308"/>
            <p:cNvPicPr>
              <a:picLocks noChangeAspect="1" noChangeArrowheads="1"/>
            </p:cNvPicPr>
            <p:nvPr/>
          </p:nvPicPr>
          <p:blipFill>
            <a:blip r:embed="rId5" cstate="email">
              <a:grayscl/>
            </a:blip>
            <a:srcRect/>
            <a:stretch>
              <a:fillRect/>
            </a:stretch>
          </p:blipFill>
          <p:spPr bwMode="auto">
            <a:xfrm rot="1204461">
              <a:off x="3907896" y="909768"/>
              <a:ext cx="921121" cy="1020119"/>
            </a:xfrm>
            <a:prstGeom prst="rect">
              <a:avLst/>
            </a:prstGeom>
            <a:noFill/>
            <a:ln w="9525">
              <a:noFill/>
              <a:miter lim="800000"/>
              <a:headEnd/>
              <a:tailEnd/>
            </a:ln>
          </p:spPr>
        </p:pic>
      </p:grpSp>
    </p:spTree>
    <p:extLst>
      <p:ext uri="{BB962C8B-B14F-4D97-AF65-F5344CB8AC3E}">
        <p14:creationId xmlns:p14="http://schemas.microsoft.com/office/powerpoint/2010/main" val="42783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Presentation Template">
      <a:majorFont>
        <a:latin typeface=""/>
        <a:ea typeface="ＭＳ Ｐゴシック"/>
        <a:cs typeface="ＭＳ Ｐゴシック"/>
      </a:majorFont>
      <a:minorFont>
        <a:latin typeface=""/>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Template</Template>
  <TotalTime>844</TotalTime>
  <Words>4133</Words>
  <Application>Microsoft Office PowerPoint</Application>
  <PresentationFormat>On-screen Show (4:3)</PresentationFormat>
  <Paragraphs>500</Paragraphs>
  <Slides>38</Slides>
  <Notes>12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Presentation Template</vt:lpstr>
      <vt:lpstr>VMware vFabric –  Kick Start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Licensing</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Kalpak</dc:creator>
  <cp:lastModifiedBy>chirag</cp:lastModifiedBy>
  <cp:revision>82</cp:revision>
  <dcterms:created xsi:type="dcterms:W3CDTF">2011-08-23T12:23:41Z</dcterms:created>
  <dcterms:modified xsi:type="dcterms:W3CDTF">2011-11-10T18:03:20Z</dcterms:modified>
</cp:coreProperties>
</file>