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42"/>
  </p:notesMasterIdLst>
  <p:sldIdLst>
    <p:sldId id="256" r:id="rId2"/>
    <p:sldId id="259" r:id="rId3"/>
    <p:sldId id="278" r:id="rId4"/>
    <p:sldId id="276" r:id="rId5"/>
    <p:sldId id="269" r:id="rId6"/>
    <p:sldId id="277" r:id="rId7"/>
    <p:sldId id="260" r:id="rId8"/>
    <p:sldId id="261" r:id="rId9"/>
    <p:sldId id="262" r:id="rId10"/>
    <p:sldId id="270" r:id="rId11"/>
    <p:sldId id="275" r:id="rId12"/>
    <p:sldId id="263" r:id="rId13"/>
    <p:sldId id="264" r:id="rId14"/>
    <p:sldId id="292" r:id="rId15"/>
    <p:sldId id="291" r:id="rId16"/>
    <p:sldId id="265" r:id="rId17"/>
    <p:sldId id="266" r:id="rId18"/>
    <p:sldId id="267" r:id="rId19"/>
    <p:sldId id="268" r:id="rId20"/>
    <p:sldId id="273" r:id="rId21"/>
    <p:sldId id="272" r:id="rId22"/>
    <p:sldId id="274" r:id="rId23"/>
    <p:sldId id="271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 snapToObjects="1"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7A12-62E6-49E2-B3E5-F164C7B07532}" type="datetimeFigureOut">
              <a:rPr lang="en-US" smtClean="0"/>
              <a:pPr/>
              <a:t>11/11/2011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0B73-3FA7-4B31-8377-4F66A7719E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20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>
                <a:solidFill>
                  <a:schemeClr val="bg1"/>
                </a:solidFill>
                <a:latin typeface="Tahoma" pitchFamily="34" charset="0"/>
              </a:rPr>
              <a:t>© SpringPeople Software Private Limited,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685800" y="2355273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Cloud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Best Practices for AWS Services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1233055"/>
            <a:ext cx="8197417" cy="493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Compress a set of files before storing on S3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Use multi-threaded fetching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Exponential back-off &amp; retries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Build security in each layer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Launch multiple instances together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Automate everything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Create network diagrams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Safeguard your security credentials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Monitor heavily and focus on data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Chaos monkey testing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Use “Termination Lock” for EC2 instances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Best Practices for AWS Services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1233055"/>
            <a:ext cx="8197417" cy="493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Use Elastic IPs for consistent &amp;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remappable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routes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Use multiple Availability zones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Create database slaves across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Azs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Take periodic snapshots of your critical EBS volumes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Limitations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Need RAM – Distribute load, use distributed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memcache</a:t>
            </a: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 lvl="1">
              <a:buSzPct val="75000"/>
              <a:buBlip>
                <a:blip r:embed="rId3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More IOPS – read replicas, sharding, clustering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Hardware failed – throw away and start new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Performance – Cache at all possible levels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Databases - Replication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7819" y="1189037"/>
            <a:ext cx="4460874" cy="493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Blip>
                <a:blip r:embed="rId2"/>
              </a:buBlip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Master-Slave Replication (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MySQL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Oracle RAC)</a:t>
            </a:r>
          </a:p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Blip>
                <a:blip r:embed="rId2"/>
              </a:buBlip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Writes on master</a:t>
            </a:r>
          </a:p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Blip>
                <a:blip r:embed="rId2"/>
              </a:buBlip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Reads distributed across slaves</a:t>
            </a:r>
          </a:p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Blip>
                <a:blip r:embed="rId2"/>
              </a:buBlip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Works well in read mostly scenarios</a:t>
            </a:r>
          </a:p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Blip>
                <a:blip r:embed="rId2"/>
              </a:buBlip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Slave lag issue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190217" y="2179637"/>
            <a:ext cx="17526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Master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>
            <a:off x="6304517" y="1912937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>
            <a:off x="6533911" y="1912143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>
            <a:off x="6762511" y="1912937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6991111" y="1912143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7218123" y="1912937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342617" y="1189037"/>
            <a:ext cx="12954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Writes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275817" y="4008437"/>
            <a:ext cx="990600" cy="838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Slave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647417" y="4008437"/>
            <a:ext cx="990600" cy="838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Slave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7942817" y="4008437"/>
            <a:ext cx="990600" cy="838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Slave</a:t>
            </a:r>
          </a:p>
        </p:txBody>
      </p:sp>
      <p:cxnSp>
        <p:nvCxnSpPr>
          <p:cNvPr id="18" name="Straight Arrow Connector 17"/>
          <p:cNvCxnSpPr>
            <a:stCxn id="8" idx="2"/>
          </p:cNvCxnSpPr>
          <p:nvPr/>
        </p:nvCxnSpPr>
        <p:spPr bwMode="auto">
          <a:xfrm rot="5400000">
            <a:off x="5942567" y="2884487"/>
            <a:ext cx="990600" cy="1257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6609317" y="3513137"/>
            <a:ext cx="990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endCxn id="17" idx="0"/>
          </p:cNvCxnSpPr>
          <p:nvPr/>
        </p:nvCxnSpPr>
        <p:spPr bwMode="auto">
          <a:xfrm>
            <a:off x="7104617" y="3017837"/>
            <a:ext cx="1333500" cy="990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580617" y="5456237"/>
            <a:ext cx="3124200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← Reads →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rot="5400000">
            <a:off x="5390117" y="5113337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5619511" y="5112543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6761717" y="5113337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5400000">
            <a:off x="6991111" y="5112543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5400000">
            <a:off x="8057117" y="5113337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5400000">
            <a:off x="8286511" y="5112543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Databases – Sharding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18052" y="1300163"/>
            <a:ext cx="4232274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Partition data across masters</a:t>
            </a:r>
          </a:p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Writes &amp; Reads are distributed</a:t>
            </a:r>
          </a:p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Application needs modification</a:t>
            </a:r>
          </a:p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Needs choice of partitioning strategy for uniform data distribution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Issues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Joins cannot be performed across shards</a:t>
            </a:r>
          </a:p>
          <a:p>
            <a:pPr lvl="1">
              <a:spcAft>
                <a:spcPts val="24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Application modification can be expensive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8119" y="1272454"/>
            <a:ext cx="4676606" cy="277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4502726" y="4256087"/>
            <a:ext cx="4232274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75000"/>
              <a:buBlip>
                <a:blip r:embed="rId2"/>
              </a:buBlip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Example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Evernote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uses database sharding – localized failures, no need for joins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Each shard handles all data &amp; traffic for about 100,000 users</a:t>
            </a:r>
          </a:p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Blip>
                <a:blip r:embed="rId2"/>
              </a:buBlip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vFabric</a:t>
            </a:r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Data Director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70456" y="1516393"/>
            <a:ext cx="4726048" cy="1394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75000"/>
              <a:buBlip>
                <a:blip r:embed="rId2"/>
              </a:buBlip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Database-as-a-Service</a:t>
            </a:r>
          </a:p>
          <a:p>
            <a:pPr lvl="1">
              <a:buSzPct val="75000"/>
              <a:buBlip>
                <a:blip r:embed="rId2"/>
              </a:buBlip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vFabric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Postgres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Blip>
                <a:blip r:embed="rId2"/>
              </a:buBlip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Database Cloning: In minutes even for large databases</a:t>
            </a:r>
          </a:p>
          <a:p>
            <a:pPr lvl="1">
              <a:buSzPct val="75000"/>
              <a:buBlip>
                <a:blip r:embed="rId2"/>
              </a:buBlip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Elastic Database Memory: Integrate database memory with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vSphere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Blip>
                <a:blip r:embed="rId2"/>
              </a:buBlip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100%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compatible</a:t>
            </a:r>
          </a:p>
          <a:p>
            <a:pPr lvl="1">
              <a:buSzPct val="75000"/>
              <a:buBlip>
                <a:blip r:embed="rId2"/>
              </a:buBlip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RBAC</a:t>
            </a:r>
          </a:p>
          <a:p>
            <a:pPr lvl="1">
              <a:buSzPct val="75000"/>
              <a:buBlip>
                <a:blip r:embed="rId2"/>
              </a:buBlip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Database aware high availability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Blip>
                <a:blip r:embed="rId3"/>
              </a:buBlip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Blip>
                <a:blip r:embed="rId4"/>
              </a:buBlip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04" y="1034258"/>
            <a:ext cx="4018708" cy="500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1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NoSQL Databases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1233055"/>
            <a:ext cx="8197417" cy="47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75000"/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 oriented database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Index on any attribute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 for sharding – horizontal scalability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Master-Slave replication &amp; Replica sets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 document:</a:t>
            </a:r>
          </a:p>
          <a:p>
            <a:pPr lvl="2">
              <a:buSzPct val="75000"/>
            </a:pPr>
            <a:r>
              <a:rPr lang="en-US" sz="2400" dirty="0" smtClean="0"/>
              <a:t>{</a:t>
            </a:r>
          </a:p>
          <a:p>
            <a:pPr lvl="2">
              <a:buSzPct val="75000"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"username"</a:t>
            </a:r>
            <a:r>
              <a:rPr lang="en-US" sz="2400" dirty="0"/>
              <a:t> </a:t>
            </a:r>
            <a:r>
              <a:rPr lang="en-US" sz="2400" dirty="0"/>
              <a:t>:</a:t>
            </a:r>
            <a:r>
              <a:rPr lang="en-US" sz="2400" dirty="0"/>
              <a:t> </a:t>
            </a:r>
            <a:r>
              <a:rPr lang="en-US" sz="2400" dirty="0"/>
              <a:t>"bob</a:t>
            </a:r>
            <a:r>
              <a:rPr lang="en-US" sz="2400" dirty="0" smtClean="0"/>
              <a:t>",</a:t>
            </a:r>
          </a:p>
          <a:p>
            <a:pPr lvl="2">
              <a:buSzPct val="75000"/>
            </a:pPr>
            <a:r>
              <a:rPr lang="en-US" sz="2400" dirty="0"/>
              <a:t> </a:t>
            </a:r>
            <a:r>
              <a:rPr lang="en-US" sz="2400" dirty="0" smtClean="0"/>
              <a:t>  "</a:t>
            </a:r>
            <a:r>
              <a:rPr lang="en-US" sz="2400" dirty="0"/>
              <a:t>address"</a:t>
            </a:r>
            <a:r>
              <a:rPr lang="en-US" sz="2400" dirty="0"/>
              <a:t> </a:t>
            </a:r>
            <a:r>
              <a:rPr lang="en-US" sz="2400" dirty="0"/>
              <a:t>:</a:t>
            </a:r>
            <a:r>
              <a:rPr lang="en-US" sz="2400" dirty="0"/>
              <a:t> </a:t>
            </a:r>
            <a:r>
              <a:rPr lang="en-US" sz="2400" dirty="0"/>
              <a:t>{</a:t>
            </a:r>
            <a:r>
              <a:rPr lang="en-US" sz="2400" dirty="0"/>
              <a:t> </a:t>
            </a:r>
            <a:r>
              <a:rPr lang="en-US" sz="2400" dirty="0"/>
              <a:t>"street"</a:t>
            </a:r>
            <a:r>
              <a:rPr lang="en-US" sz="2400" dirty="0"/>
              <a:t> </a:t>
            </a:r>
            <a:r>
              <a:rPr lang="en-US" sz="2400" dirty="0"/>
              <a:t>:</a:t>
            </a:r>
            <a:r>
              <a:rPr lang="en-US" sz="2400" dirty="0"/>
              <a:t> </a:t>
            </a:r>
            <a:r>
              <a:rPr lang="en-US" sz="2400" dirty="0"/>
              <a:t>"123 Main Street",</a:t>
            </a:r>
            <a:r>
              <a:rPr lang="en-US" sz="2400" dirty="0"/>
              <a:t> </a:t>
            </a:r>
            <a:r>
              <a:rPr lang="en-US" sz="2400" dirty="0"/>
              <a:t>"city"</a:t>
            </a:r>
            <a:r>
              <a:rPr lang="en-US" sz="2400" dirty="0"/>
              <a:t> </a:t>
            </a:r>
            <a:r>
              <a:rPr lang="en-US" sz="2400" dirty="0"/>
              <a:t>:</a:t>
            </a: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lvl="2">
              <a:buSzPct val="75000"/>
            </a:pPr>
            <a:r>
              <a:rPr lang="en-US" sz="2400" dirty="0"/>
              <a:t> </a:t>
            </a:r>
            <a:r>
              <a:rPr lang="en-US" sz="2400" dirty="0" smtClean="0"/>
              <a:t>                       "</a:t>
            </a:r>
            <a:r>
              <a:rPr lang="en-US" sz="2400" dirty="0"/>
              <a:t>Springfield",</a:t>
            </a:r>
            <a:r>
              <a:rPr lang="en-US" sz="2400" dirty="0"/>
              <a:t> </a:t>
            </a:r>
            <a:r>
              <a:rPr lang="en-US" sz="2400" dirty="0"/>
              <a:t>"state"</a:t>
            </a:r>
            <a:r>
              <a:rPr lang="en-US" sz="2400" dirty="0"/>
              <a:t> </a:t>
            </a:r>
            <a:r>
              <a:rPr lang="en-US" sz="2400" dirty="0"/>
              <a:t>:</a:t>
            </a:r>
            <a:r>
              <a:rPr lang="en-US" sz="2400" dirty="0"/>
              <a:t> </a:t>
            </a:r>
            <a:r>
              <a:rPr lang="en-US" sz="2400" dirty="0"/>
              <a:t>"NY"</a:t>
            </a:r>
            <a:r>
              <a:rPr lang="en-US" sz="2400" dirty="0"/>
              <a:t> </a:t>
            </a:r>
            <a:r>
              <a:rPr lang="en-US" sz="2400" dirty="0" smtClean="0"/>
              <a:t>}</a:t>
            </a:r>
          </a:p>
          <a:p>
            <a:pPr lvl="2">
              <a:buSzPct val="75000"/>
            </a:pPr>
            <a:r>
              <a:rPr lang="en-US" sz="2400" dirty="0" smtClean="0"/>
              <a:t> </a:t>
            </a:r>
            <a:r>
              <a:rPr lang="en-US" sz="2400" dirty="0"/>
              <a:t>}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75000"/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Migration using replicas across regions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Switch after syncing the slave without any downtime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Blip>
                <a:blip r:embed="rId4"/>
              </a:buBlip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0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Reserving Scalability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1233055"/>
            <a:ext cx="8197417" cy="47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75000"/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Reserved Instances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AWS has finite hardware capacity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Provisioning times can vary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 few reserved instances to “book” capacity in advance (also take advantage of lower prices)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be done across availability zones to ensure DR</a:t>
            </a:r>
          </a:p>
          <a:p>
            <a:pPr lvl="1">
              <a:buSzPct val="75000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75000"/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Larger EBS disks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Create larger EBS disks to ensure better performance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Netflix creates 1TB disks in this manner</a:t>
            </a:r>
          </a:p>
          <a:p>
            <a:pPr lvl="1">
              <a:buSzPct val="75000"/>
              <a:buBlip>
                <a:blip r:embed="rId4"/>
              </a:buBlip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There are some limits…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1233055"/>
            <a:ext cx="8197417" cy="47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7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EC2 has limit of 20 instances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S3 has limit of 100 buckets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Simple Email Service (SES) has a daily sending quota</a:t>
            </a:r>
          </a:p>
          <a:p>
            <a:pPr>
              <a:buSzPct val="75000"/>
              <a:buBlip>
                <a:blip r:embed="rId2"/>
              </a:buBlip>
            </a:pP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>
              <a:buSzPct val="75000"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NOTE: All of these limits can be increased or waived by requesting AWS. Ensure to do this before you hit the limits in production.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Minimize Costs - 1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1233055"/>
            <a:ext cx="8197417" cy="493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75000"/>
              <a:buBlip>
                <a:blip r:embed="rId2"/>
              </a:buBlip>
            </a:pP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 Use of Reserved Instances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Commitment for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upto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1-3 years with some upfront payment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Actual usage cost is much lower</a:t>
            </a:r>
          </a:p>
          <a:p>
            <a:pPr lvl="1">
              <a:spcAft>
                <a:spcPts val="30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If used for more than 6 months in a year, can be 30-45% cheaper than on-demand instances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 Reduced Redundancy Storage </a:t>
            </a:r>
          </a:p>
          <a:p>
            <a:pPr lvl="1">
              <a:spcAft>
                <a:spcPts val="24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Reduce costs by storing non-critical data at lesser redundancy and lesser availability/durability of 99.99%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 Instance Sizes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Run some smaller instances as part of clusters</a:t>
            </a:r>
          </a:p>
          <a:p>
            <a:pPr lvl="1">
              <a:buSzPct val="75000"/>
              <a:buBlip>
                <a:blip r:embed="rId4"/>
              </a:buBlip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SzPct val="75000"/>
              <a:buBlip>
                <a:blip r:embed="rId2"/>
              </a:buBlip>
            </a:pPr>
            <a:endParaRPr lang="en-US" sz="26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Minimize Costs - 2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1233055"/>
            <a:ext cx="8197417" cy="493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75000"/>
              <a:buBlip>
                <a:blip r:embed="rId2"/>
              </a:buBlip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Data Transfer beyond 10TB</a:t>
            </a:r>
          </a:p>
          <a:p>
            <a:pPr lvl="1">
              <a:spcAft>
                <a:spcPts val="24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Consolidate AWS accounts so that higher usage translates to saved costs. $0.15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upto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10TB and $0.11 beyond 10TB.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Identify extra capacity</a:t>
            </a:r>
          </a:p>
          <a:p>
            <a:pPr lvl="1">
              <a:spcAft>
                <a:spcPts val="24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Use monitoring to identify unused capacity &amp; optimize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>
              <a:buSzPct val="75000"/>
              <a:buBlip>
                <a:blip r:embed="rId2"/>
              </a:buBlip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Spot Instances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Bid for unused capacity – choose your maximum price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Get more within your existing budget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Good Cloud Architecture Principles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440864"/>
            <a:ext cx="87422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Failures should not be considered interesting</a:t>
            </a: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Assume everything fails</a:t>
            </a: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Use loosely coupled components with defined service contracts</a:t>
            </a: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Increase resources proportional to the requirements</a:t>
            </a: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Automate for operational efficiency</a:t>
            </a: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Design for resiliency</a:t>
            </a: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Learn about efficient usage of each service</a:t>
            </a: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Optimize costs through good architecture</a:t>
            </a: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6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IAM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1233055"/>
            <a:ext cx="8197417" cy="493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Identity &amp; Access Management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Create users and groups with permissions for each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Each user has unique security credentials so need to share credentials for usage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Important for auditing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Can be used to control access to all services</a:t>
            </a:r>
          </a:p>
          <a:p>
            <a:pPr>
              <a:buSzPct val="75000"/>
              <a:buBlip>
                <a:blip r:embed="rId2"/>
              </a:buBlip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Best Security Practices - 1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1233055"/>
            <a:ext cx="8197417" cy="493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Protect your data in transit with SSL or another form of encryption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Encrypt data that is stored on the cloud using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opensource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or commercial PGP based tools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Use VPC or VPN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Encrypt your disks on the cloud for extra layer of security using encryption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filesystems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Windows Encrypting File System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TrueCrypt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dmcrypt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SzPct val="75000"/>
              <a:buBlip>
                <a:blip r:embed="rId2"/>
              </a:buBlip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Protect cloud credentials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Best Security Practices - 2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1233055"/>
            <a:ext cx="3742316" cy="493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75000"/>
              <a:buBlip>
                <a:blip r:embed="rId2"/>
              </a:buBlip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 TCP, UDP ports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 ICMP types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 Source addresses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 You can also use OS  firewalls if you desire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 Never run anything as root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 Ensure your OS is patched with security updates</a:t>
            </a:r>
          </a:p>
          <a:p>
            <a:pPr>
              <a:buSzPct val="75000"/>
              <a:buBlip>
                <a:blip r:embed="rId2"/>
              </a:buBlip>
            </a:pPr>
            <a:endParaRPr lang="en-US" sz="2700" dirty="0" smtClean="0">
              <a:latin typeface="Calibri" pitchFamily="34" charset="0"/>
              <a:cs typeface="Calibri" pitchFamily="34" charset="0"/>
            </a:endParaRPr>
          </a:p>
          <a:p>
            <a:pPr>
              <a:buSzPct val="75000"/>
              <a:buBlip>
                <a:blip r:embed="rId2"/>
              </a:buBlip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 Monitor open ports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5554" y="1186662"/>
            <a:ext cx="4607502" cy="488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Greptheweb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659" y="1199716"/>
            <a:ext cx="83820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685800" y="2355273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Cloud Successes</a:t>
            </a:r>
          </a:p>
        </p:txBody>
      </p:sp>
    </p:spTree>
    <p:extLst>
      <p:ext uri="{BB962C8B-B14F-4D97-AF65-F5344CB8AC3E}">
        <p14:creationId xmlns:p14="http://schemas.microsoft.com/office/powerpoint/2010/main" val="1057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Common Parameters for Success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440864"/>
            <a:ext cx="8742218" cy="626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SzPct val="8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Cost Savings?</a:t>
            </a:r>
          </a:p>
          <a:p>
            <a:pPr>
              <a:spcBef>
                <a:spcPts val="600"/>
              </a:spcBef>
              <a:spcAft>
                <a:spcPts val="1200"/>
              </a:spcAft>
              <a:buSzPct val="8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Agility?</a:t>
            </a:r>
          </a:p>
          <a:p>
            <a:pPr>
              <a:spcBef>
                <a:spcPts val="600"/>
              </a:spcBef>
              <a:spcAft>
                <a:spcPts val="1200"/>
              </a:spcAft>
              <a:buSzPct val="8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Stability?</a:t>
            </a:r>
          </a:p>
          <a:p>
            <a:pPr>
              <a:spcBef>
                <a:spcPts val="600"/>
              </a:spcBef>
              <a:spcAft>
                <a:spcPts val="1200"/>
              </a:spcAft>
              <a:buSzPct val="8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Scaling up or down on-demand?</a:t>
            </a:r>
          </a:p>
          <a:p>
            <a:pPr>
              <a:spcBef>
                <a:spcPts val="600"/>
              </a:spcBef>
              <a:spcAft>
                <a:spcPts val="1200"/>
              </a:spcAft>
              <a:buSzPct val="8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Cloud Platform support?</a:t>
            </a:r>
          </a:p>
          <a:p>
            <a:pPr>
              <a:spcBef>
                <a:spcPts val="600"/>
              </a:spcBef>
              <a:spcAft>
                <a:spcPts val="1200"/>
              </a:spcAft>
              <a:buSzPct val="8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Security &amp; Compliance?</a:t>
            </a:r>
          </a:p>
          <a:p>
            <a:pPr>
              <a:spcBef>
                <a:spcPts val="600"/>
              </a:spcBef>
              <a:spcAft>
                <a:spcPts val="1200"/>
              </a:spcAft>
              <a:buSzPct val="8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Extensibility?</a:t>
            </a:r>
          </a:p>
          <a:p>
            <a:pPr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endParaRPr lang="en-US" sz="2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Examples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034258"/>
            <a:ext cx="874221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85000"/>
              <a:buBlip>
                <a:blip r:embed="rId2"/>
              </a:buBlip>
            </a:pPr>
            <a:r>
              <a:rPr lang="en-IN" sz="2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Processing Pipelines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85000"/>
              <a:buBlip>
                <a:blip r:embed="rId2"/>
              </a:buBlip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 Document processing pipelines – convert hundreds of thousands of documents from  Microsoft Word to PDF, OCR millions of pages/images into raw searchable text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85000"/>
              <a:buBlip>
                <a:blip r:embed="rId2"/>
              </a:buBlip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 Image processing pipelines – create thumbnails or low resolution variants  of an image, resize millions of images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85000"/>
              <a:buBlip>
                <a:blip r:embed="rId2"/>
              </a:buBlip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 Video </a:t>
            </a:r>
            <a:r>
              <a:rPr lang="en-IN" sz="2200" dirty="0" err="1" smtClean="0">
                <a:latin typeface="Calibri" pitchFamily="34" charset="0"/>
                <a:cs typeface="Calibri" pitchFamily="34" charset="0"/>
              </a:rPr>
              <a:t>transcoding</a:t>
            </a:r>
            <a:r>
              <a:rPr lang="en-IN" sz="2200" dirty="0" smtClean="0">
                <a:latin typeface="Calibri" pitchFamily="34" charset="0"/>
                <a:cs typeface="Calibri" pitchFamily="34" charset="0"/>
              </a:rPr>
              <a:t> pipelines – </a:t>
            </a:r>
            <a:r>
              <a:rPr lang="en-IN" sz="2200" dirty="0" err="1" smtClean="0">
                <a:latin typeface="Calibri" pitchFamily="34" charset="0"/>
                <a:cs typeface="Calibri" pitchFamily="34" charset="0"/>
              </a:rPr>
              <a:t>transcode</a:t>
            </a:r>
            <a:r>
              <a:rPr lang="en-IN" sz="2200" dirty="0" smtClean="0">
                <a:latin typeface="Calibri" pitchFamily="34" charset="0"/>
                <a:cs typeface="Calibri" pitchFamily="34" charset="0"/>
              </a:rPr>
              <a:t> AVI to MPEG movies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85000"/>
              <a:buBlip>
                <a:blip r:embed="rId2"/>
              </a:buBlip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 Indexing – create an index of web crawl data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85000"/>
              <a:buBlip>
                <a:blip r:embed="rId2"/>
              </a:buBlip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 Data mining  – perform search over millions of records 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85000"/>
              <a:buBlip>
                <a:blip r:embed="rId2"/>
              </a:buBlip>
            </a:pPr>
            <a:r>
              <a:rPr lang="en-IN" sz="24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Batch Processing Systems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85000"/>
              <a:buBlip>
                <a:blip r:embed="rId2"/>
              </a:buBlip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 Back-office applications (in financial, insurance or retail sectors)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85000"/>
              <a:buBlip>
                <a:blip r:embed="rId2"/>
              </a:buBlip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Log analysis – analyze and generate daily/weekly reports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85000"/>
              <a:buBlip>
                <a:blip r:embed="rId2"/>
              </a:buBlip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 Nightly builds – perform nightly automated builds of  source code repository every night in parallel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85000"/>
              <a:buBlip>
                <a:blip r:embed="rId2"/>
              </a:buBlip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 Automated Unit Testing and Deployment Testing</a:t>
            </a:r>
          </a:p>
        </p:txBody>
      </p:sp>
    </p:spTree>
    <p:extLst>
      <p:ext uri="{BB962C8B-B14F-4D97-AF65-F5344CB8AC3E}">
        <p14:creationId xmlns:p14="http://schemas.microsoft.com/office/powerpoint/2010/main" val="1969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Examples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440864"/>
            <a:ext cx="874221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85000"/>
              <a:buBlip>
                <a:blip r:embed="rId2"/>
              </a:buBlip>
            </a:pPr>
            <a:r>
              <a:rPr lang="en-IN" sz="24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Websites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85000"/>
              <a:buBlip>
                <a:blip r:embed="rId2"/>
              </a:buBlip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 Websites  that ―sleep‖ at night and auto-scale during the day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85000"/>
              <a:buBlip>
                <a:blip r:embed="rId2"/>
              </a:buBlip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 Cloud University example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85000"/>
              <a:buBlip>
                <a:blip r:embed="rId2"/>
              </a:buBlip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 Instant Websites – websites  for conferences or events (Super Bowl, sports tournaments)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85000"/>
              <a:buBlip>
                <a:blip r:embed="rId2"/>
              </a:buBlip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 Promotion websites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85000"/>
              <a:buBlip>
                <a:blip r:embed="rId2"/>
              </a:buBlip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 Seasonal Websites‖- websites that only run during the tax season or the  holiday season (Black Friday‖ or Christmas)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8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Zynga’s</a:t>
            </a:r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Cloud Strategy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440864"/>
            <a:ext cx="8742218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75000"/>
              <a:buBlip>
                <a:blip r:embed="rId2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Zynga uses the public cloud infrastructure (AWS) for new game releases</a:t>
            </a:r>
          </a:p>
          <a:p>
            <a:pPr>
              <a:spcAft>
                <a:spcPts val="600"/>
              </a:spcAft>
              <a:buSzPct val="75000"/>
              <a:buBlip>
                <a:blip r:embed="rId2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Manage unpredictable loads since games can go viral</a:t>
            </a:r>
          </a:p>
          <a:p>
            <a:pPr>
              <a:spcAft>
                <a:spcPts val="600"/>
              </a:spcAft>
              <a:buSzPct val="75000"/>
              <a:buBlip>
                <a:blip r:embed="rId2"/>
              </a:buBlip>
            </a:pPr>
            <a:r>
              <a:rPr lang="en-US" sz="25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Hybrid Cloud Approach</a:t>
            </a:r>
          </a:p>
          <a:p>
            <a:pPr lvl="1"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If game becomes popular and part of long term strategy – then they move the infrastructure in-house in their own private cloud (Cloud.com)</a:t>
            </a:r>
          </a:p>
          <a:p>
            <a:pPr lvl="1"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Use </a:t>
            </a:r>
            <a:r>
              <a:rPr lang="en-US" sz="2500" dirty="0" err="1" smtClean="0">
                <a:latin typeface="Calibri" pitchFamily="34" charset="0"/>
                <a:cs typeface="Calibri" pitchFamily="34" charset="0"/>
              </a:rPr>
              <a:t>RightScale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for hybrid cloud management</a:t>
            </a:r>
          </a:p>
          <a:p>
            <a:pPr>
              <a:spcAft>
                <a:spcPts val="600"/>
              </a:spcAft>
              <a:buSzPct val="75000"/>
              <a:buBlip>
                <a:blip r:embed="rId2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Use infrastructure in multiple geographies for low latencies</a:t>
            </a:r>
          </a:p>
          <a:p>
            <a:pPr>
              <a:spcAft>
                <a:spcPts val="600"/>
              </a:spcAft>
              <a:buSzPct val="75000"/>
              <a:buBlip>
                <a:blip r:embed="rId2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Leverage services in skewed manner – extreme agility &amp; flexibility</a:t>
            </a:r>
          </a:p>
          <a:p>
            <a:pPr>
              <a:buSzPct val="75000"/>
              <a:buBlip>
                <a:blip r:embed="rId2"/>
              </a:buBlip>
            </a:pPr>
            <a:endParaRPr lang="en-US" sz="25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8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382980" y="1820737"/>
            <a:ext cx="6705600" cy="4267200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</a:rPr>
              <a:t>AZ2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201612" y="198437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Case Study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2112" y="3322637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017837"/>
            <a:ext cx="1763712" cy="27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tx1"/>
                </a:solidFill>
              </a:rPr>
              <a:t>scalableportal.com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61917" y="2332037"/>
            <a:ext cx="304800" cy="2209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</a:rPr>
              <a:t>ELB</a:t>
            </a:r>
          </a:p>
        </p:txBody>
      </p:sp>
      <p:cxnSp>
        <p:nvCxnSpPr>
          <p:cNvPr id="11" name="Straight Connector 10"/>
          <p:cNvCxnSpPr>
            <a:stCxn id="8" idx="6"/>
            <a:endCxn id="10" idx="1"/>
          </p:cNvCxnSpPr>
          <p:nvPr/>
        </p:nvCxnSpPr>
        <p:spPr bwMode="auto">
          <a:xfrm flipV="1">
            <a:off x="696912" y="3436937"/>
            <a:ext cx="665005" cy="3810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2013072" y="1036637"/>
            <a:ext cx="6477000" cy="4572000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</a:rPr>
              <a:t>AZ1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705807" y="1722437"/>
            <a:ext cx="1295400" cy="3505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58207" y="1951037"/>
            <a:ext cx="990600" cy="1371600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700" b="1" dirty="0" smtClean="0">
                <a:solidFill>
                  <a:schemeClr val="tx1"/>
                </a:solidFill>
              </a:rPr>
              <a:t>Web Server 1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</a:rPr>
              <a:t>(Reserved)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858207" y="3551237"/>
            <a:ext cx="990600" cy="1371600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700" b="1" dirty="0" smtClean="0">
                <a:solidFill>
                  <a:schemeClr val="tx1"/>
                </a:solidFill>
              </a:rPr>
              <a:t>Web Server n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16" name="Straight Connector 15"/>
          <p:cNvCxnSpPr>
            <a:endCxn id="14" idx="1"/>
          </p:cNvCxnSpPr>
          <p:nvPr/>
        </p:nvCxnSpPr>
        <p:spPr bwMode="auto">
          <a:xfrm flipV="1">
            <a:off x="1639007" y="2636837"/>
            <a:ext cx="1219200" cy="68580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5" idx="1"/>
          </p:cNvCxnSpPr>
          <p:nvPr/>
        </p:nvCxnSpPr>
        <p:spPr bwMode="auto">
          <a:xfrm>
            <a:off x="1639007" y="3322637"/>
            <a:ext cx="1219200" cy="91440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05807" y="1112837"/>
            <a:ext cx="144780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Auto Scaling Group - Apache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312" y="3703637"/>
            <a:ext cx="1763712" cy="27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tx1"/>
                </a:solidFill>
              </a:rPr>
              <a:t>3</a:t>
            </a:r>
            <a:r>
              <a:rPr lang="en-US" sz="1300" b="1" baseline="30000" dirty="0" smtClean="0">
                <a:solidFill>
                  <a:schemeClr val="tx1"/>
                </a:solidFill>
              </a:rPr>
              <a:t>rd</a:t>
            </a:r>
            <a:r>
              <a:rPr lang="en-US" sz="1300" b="1" dirty="0" smtClean="0">
                <a:solidFill>
                  <a:schemeClr val="tx1"/>
                </a:solidFill>
              </a:rPr>
              <a:t> Party API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506912" y="2293936"/>
            <a:ext cx="304800" cy="2209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</a:rPr>
              <a:t>LB</a:t>
            </a:r>
          </a:p>
        </p:txBody>
      </p:sp>
      <p:cxnSp>
        <p:nvCxnSpPr>
          <p:cNvPr id="21" name="Straight Connector 20"/>
          <p:cNvCxnSpPr>
            <a:stCxn id="13" idx="3"/>
          </p:cNvCxnSpPr>
          <p:nvPr/>
        </p:nvCxnSpPr>
        <p:spPr bwMode="auto">
          <a:xfrm>
            <a:off x="4001207" y="3475037"/>
            <a:ext cx="505705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5393587" y="1722437"/>
            <a:ext cx="1295400" cy="3505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23" name="Straight Connector 22"/>
          <p:cNvCxnSpPr>
            <a:endCxn id="22" idx="1"/>
          </p:cNvCxnSpPr>
          <p:nvPr/>
        </p:nvCxnSpPr>
        <p:spPr bwMode="auto">
          <a:xfrm>
            <a:off x="4860187" y="3475037"/>
            <a:ext cx="533400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5545987" y="1951037"/>
            <a:ext cx="990600" cy="1371600"/>
          </a:xfrm>
          <a:prstGeom prst="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700" b="1" dirty="0" smtClean="0">
                <a:solidFill>
                  <a:schemeClr val="tx1"/>
                </a:solidFill>
              </a:rPr>
              <a:t>App Server 1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</a:rPr>
              <a:t>(Reserved)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7387" y="1149574"/>
            <a:ext cx="144780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Auto Scaling Group - </a:t>
            </a:r>
            <a:r>
              <a:rPr lang="en-US" sz="1400" dirty="0" err="1" smtClean="0">
                <a:solidFill>
                  <a:schemeClr val="tx1"/>
                </a:solidFill>
              </a:rPr>
              <a:t>Django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090767" y="1951037"/>
            <a:ext cx="1295400" cy="160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765187" y="2484437"/>
            <a:ext cx="325580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21512" y="1366560"/>
            <a:ext cx="1524000" cy="47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chemeClr val="tx1"/>
                </a:solidFill>
              </a:rPr>
              <a:t>App Server Managed Scaling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Can 28"/>
          <p:cNvSpPr/>
          <p:nvPr/>
        </p:nvSpPr>
        <p:spPr bwMode="auto">
          <a:xfrm>
            <a:off x="7395567" y="3970336"/>
            <a:ext cx="838200" cy="1066800"/>
          </a:xfrm>
          <a:prstGeom prst="ca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SimSun" charset="-122"/>
              </a:rPr>
              <a:t>MySQL</a:t>
            </a:r>
            <a:r>
              <a:rPr kumimoji="0" lang="en-US" sz="1500" b="1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SimSun" charset="-122"/>
              </a:rPr>
              <a:t> Master</a:t>
            </a:r>
            <a:endParaRPr kumimoji="0" lang="en-US" sz="15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SimSun" charset="-122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319367" y="2255837"/>
            <a:ext cx="9906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700" b="1" dirty="0" smtClean="0">
                <a:solidFill>
                  <a:schemeClr val="tx1"/>
                </a:solidFill>
              </a:rPr>
              <a:t>Work Server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31" name="Straight Connector 30"/>
          <p:cNvCxnSpPr>
            <a:endCxn id="29" idx="2"/>
          </p:cNvCxnSpPr>
          <p:nvPr/>
        </p:nvCxnSpPr>
        <p:spPr bwMode="auto">
          <a:xfrm>
            <a:off x="6377242" y="3589336"/>
            <a:ext cx="1018325" cy="91440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 bwMode="auto">
          <a:xfrm>
            <a:off x="696912" y="5511871"/>
            <a:ext cx="1066800" cy="10668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charset="-122"/>
              </a:rPr>
              <a:t>Amazon S3</a:t>
            </a:r>
          </a:p>
        </p:txBody>
      </p:sp>
      <p:sp>
        <p:nvSpPr>
          <p:cNvPr id="33" name="Can 32"/>
          <p:cNvSpPr/>
          <p:nvPr/>
        </p:nvSpPr>
        <p:spPr bwMode="auto">
          <a:xfrm>
            <a:off x="8233767" y="5151437"/>
            <a:ext cx="838200" cy="1066800"/>
          </a:xfrm>
          <a:prstGeom prst="ca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SimSun" charset="-122"/>
              </a:rPr>
              <a:t>MySQL</a:t>
            </a:r>
            <a:r>
              <a:rPr kumimoji="0" lang="en-US" sz="1500" b="1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SimSun" charset="-122"/>
              </a:rPr>
              <a:t> Slaves</a:t>
            </a:r>
            <a:endParaRPr kumimoji="0" lang="en-US" sz="15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34" name="Straight Connector 33"/>
          <p:cNvCxnSpPr>
            <a:endCxn id="33" idx="1"/>
          </p:cNvCxnSpPr>
          <p:nvPr/>
        </p:nvCxnSpPr>
        <p:spPr bwMode="auto">
          <a:xfrm rot="16200000" flipH="1">
            <a:off x="8081367" y="4579936"/>
            <a:ext cx="723901" cy="41910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3"/>
            <a:endCxn id="32" idx="4"/>
          </p:cNvCxnSpPr>
          <p:nvPr/>
        </p:nvCxnSpPr>
        <p:spPr bwMode="auto">
          <a:xfrm rot="5400000">
            <a:off x="4285123" y="2515726"/>
            <a:ext cx="1008135" cy="6050955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33" idx="2"/>
            <a:endCxn id="32" idx="4"/>
          </p:cNvCxnSpPr>
          <p:nvPr/>
        </p:nvCxnSpPr>
        <p:spPr bwMode="auto">
          <a:xfrm rot="10800000" flipV="1">
            <a:off x="1763713" y="5684837"/>
            <a:ext cx="6470055" cy="360434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735512" y="6077928"/>
            <a:ext cx="1447800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EBS Snapshots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endCxn id="32" idx="4"/>
          </p:cNvCxnSpPr>
          <p:nvPr/>
        </p:nvCxnSpPr>
        <p:spPr bwMode="auto">
          <a:xfrm rot="10800000" flipV="1">
            <a:off x="1763712" y="4673671"/>
            <a:ext cx="4114800" cy="1371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5622187" y="3703637"/>
            <a:ext cx="990600" cy="1371600"/>
          </a:xfrm>
          <a:prstGeom prst="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700" b="1" dirty="0" smtClean="0">
                <a:solidFill>
                  <a:schemeClr val="tx1"/>
                </a:solidFill>
              </a:rPr>
              <a:t>App Server 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8017" y="4780720"/>
            <a:ext cx="1447800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No listing,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Hash based access,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Millions of files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878512" y="347662"/>
            <a:ext cx="22098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</a:rPr>
              <a:t>SES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7166967" y="2332037"/>
            <a:ext cx="9906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700" b="1" dirty="0" smtClean="0">
                <a:solidFill>
                  <a:schemeClr val="tx1"/>
                </a:solidFill>
              </a:rPr>
              <a:t>Work Server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43" name="Straight Connector 42"/>
          <p:cNvCxnSpPr>
            <a:stCxn id="22" idx="0"/>
            <a:endCxn id="41" idx="4"/>
          </p:cNvCxnSpPr>
          <p:nvPr/>
        </p:nvCxnSpPr>
        <p:spPr bwMode="auto">
          <a:xfrm rot="5400000" flipH="1" flipV="1">
            <a:off x="6091662" y="830688"/>
            <a:ext cx="841375" cy="942125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5545987" y="3551237"/>
            <a:ext cx="990600" cy="1371600"/>
          </a:xfrm>
          <a:prstGeom prst="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700" b="1" dirty="0" smtClean="0">
                <a:solidFill>
                  <a:schemeClr val="tx1"/>
                </a:solidFill>
              </a:rPr>
              <a:t>App Server n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7243167" y="2027237"/>
            <a:ext cx="9906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700" b="1" dirty="0" smtClean="0">
                <a:solidFill>
                  <a:schemeClr val="tx1"/>
                </a:solidFill>
              </a:rPr>
              <a:t>Work Server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b="1" dirty="0" smtClean="0">
                <a:solidFill>
                  <a:schemeClr val="tx1"/>
                </a:solidFill>
              </a:rPr>
              <a:t>Local DB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15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allAtOnce" animBg="1"/>
      <p:bldP spid="42" grpId="0" build="allAtOnce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Old -&gt; New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889" y="1468354"/>
            <a:ext cx="8066716" cy="446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DR Product Scalability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034258"/>
            <a:ext cx="87422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hangingPunct="0">
              <a:spcAft>
                <a:spcPts val="600"/>
              </a:spcAft>
              <a:buClr>
                <a:srgbClr val="000000"/>
              </a:buClr>
              <a:buSzPct val="75000"/>
              <a:buBlip>
                <a:blip r:embed="rId2"/>
              </a:buBlip>
              <a:defRPr/>
            </a:pPr>
            <a:r>
              <a:rPr lang="en-US" sz="25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Customer has product that needs to monitor and manage about 50k-500k servers around the world</a:t>
            </a:r>
          </a:p>
          <a:p>
            <a:pPr marL="342900" lvl="0" indent="-342900" hangingPunct="0">
              <a:spcAft>
                <a:spcPts val="600"/>
              </a:spcAft>
              <a:buClr>
                <a:srgbClr val="000000"/>
              </a:buClr>
              <a:buSzPct val="75000"/>
              <a:buBlip>
                <a:blip r:embed="rId2"/>
              </a:buBlip>
              <a:defRPr/>
            </a:pPr>
            <a:r>
              <a:rPr lang="en-US" sz="25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Requirements for this DR product</a:t>
            </a:r>
          </a:p>
          <a:p>
            <a:pPr marL="1085850" lvl="1" indent="-342900">
              <a:spcAft>
                <a:spcPts val="600"/>
              </a:spcAft>
              <a:buSzPct val="75000"/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5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100% Uptime</a:t>
            </a:r>
          </a:p>
          <a:p>
            <a:pPr marL="1085850" lvl="1" indent="-342900">
              <a:spcAft>
                <a:spcPts val="600"/>
              </a:spcAft>
              <a:buSzPct val="75000"/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5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pPr marL="342900" indent="-342900">
              <a:spcAft>
                <a:spcPts val="600"/>
              </a:spcAft>
              <a:buSzPct val="75000"/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5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used Amazon S3 to act as the </a:t>
            </a:r>
            <a:r>
              <a:rPr lang="en-US" sz="250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HeartBeat</a:t>
            </a:r>
            <a:r>
              <a:rPr lang="en-US" sz="25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location</a:t>
            </a:r>
          </a:p>
          <a:p>
            <a:pPr marL="1085850" lvl="1" indent="-342900">
              <a:spcAft>
                <a:spcPts val="600"/>
              </a:spcAft>
              <a:buSzPct val="75000"/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5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Servers log their HB in S3 objects</a:t>
            </a:r>
          </a:p>
          <a:p>
            <a:pPr marL="1085850" lvl="1" indent="-342900">
              <a:spcAft>
                <a:spcPts val="600"/>
              </a:spcAft>
              <a:buSzPct val="75000"/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5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 application queries S3 for updates (as light as a lookup)</a:t>
            </a:r>
          </a:p>
          <a:p>
            <a:pPr marL="342900" indent="-342900">
              <a:spcAft>
                <a:spcPts val="600"/>
              </a:spcAft>
              <a:buSzPct val="75000"/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5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Saved costs of setting up server farm</a:t>
            </a:r>
          </a:p>
          <a:p>
            <a:pPr marL="342900" indent="-342900">
              <a:spcAft>
                <a:spcPts val="600"/>
              </a:spcAft>
              <a:buSzPct val="75000"/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5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Costs about 5-10% of what it would cost to run a server farm for 1-minute heartbeats</a:t>
            </a:r>
          </a:p>
        </p:txBody>
      </p:sp>
    </p:spTree>
    <p:extLst>
      <p:ext uri="{BB962C8B-B14F-4D97-AF65-F5344CB8AC3E}">
        <p14:creationId xmlns:p14="http://schemas.microsoft.com/office/powerpoint/2010/main" val="3541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ShopSocially Migration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782" y="3020291"/>
            <a:ext cx="874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65000"/>
              <a:defRPr/>
            </a:pPr>
            <a:r>
              <a:rPr lang="en-IN" sz="3600" dirty="0" smtClean="0">
                <a:latin typeface="Calibri" pitchFamily="34" charset="0"/>
                <a:cs typeface="Calibri" pitchFamily="34" charset="0"/>
              </a:rPr>
              <a:t>Let’s look at their architecture diagram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2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Cloud Asset Automation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034258"/>
            <a:ext cx="8742218" cy="465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65000"/>
              <a:buBlip>
                <a:blip r:embed="rId2"/>
              </a:buBlip>
              <a:defRPr/>
            </a:pPr>
            <a:r>
              <a:rPr lang="en-IN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900" b="1" dirty="0" err="1" smtClean="0">
                <a:latin typeface="Calibri" pitchFamily="34" charset="0"/>
                <a:cs typeface="Calibri" pitchFamily="34" charset="0"/>
              </a:rPr>
              <a:t>ss_provision_webserver_node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: Spawn a </a:t>
            </a:r>
            <a:r>
              <a:rPr lang="en-IN" sz="1900" dirty="0" err="1" smtClean="0">
                <a:latin typeface="Calibri" pitchFamily="34" charset="0"/>
                <a:cs typeface="Calibri" pitchFamily="34" charset="0"/>
              </a:rPr>
              <a:t>Webserver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 Instance from specified AMI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65000"/>
              <a:buBlip>
                <a:blip r:embed="rId2"/>
              </a:buBlip>
              <a:defRPr/>
            </a:pPr>
            <a:r>
              <a:rPr lang="en-IN" sz="19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900" b="1" dirty="0" err="1" smtClean="0">
                <a:latin typeface="Calibri" pitchFamily="34" charset="0"/>
                <a:cs typeface="Calibri" pitchFamily="34" charset="0"/>
              </a:rPr>
              <a:t>ss_provision_redis_node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: Spawn a </a:t>
            </a:r>
            <a:r>
              <a:rPr lang="en-IN" sz="1900" dirty="0" err="1" smtClean="0">
                <a:latin typeface="Calibri" pitchFamily="34" charset="0"/>
                <a:cs typeface="Calibri" pitchFamily="34" charset="0"/>
              </a:rPr>
              <a:t>Redis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 Instance from specified AMI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65000"/>
              <a:buBlip>
                <a:blip r:embed="rId2"/>
              </a:buBlip>
              <a:defRPr/>
            </a:pPr>
            <a:r>
              <a:rPr lang="en-IN" sz="19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900" b="1" dirty="0" err="1" smtClean="0">
                <a:latin typeface="Calibri" pitchFamily="34" charset="0"/>
                <a:cs typeface="Calibri" pitchFamily="34" charset="0"/>
              </a:rPr>
              <a:t>ss_provision_mongo_node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: Spawn a </a:t>
            </a:r>
            <a:r>
              <a:rPr lang="en-IN" sz="1900" dirty="0" err="1" smtClean="0">
                <a:latin typeface="Calibri" pitchFamily="34" charset="0"/>
                <a:cs typeface="Calibri" pitchFamily="34" charset="0"/>
              </a:rPr>
              <a:t>MongoDB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 Instance from specified AMI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65000"/>
              <a:buBlip>
                <a:blip r:embed="rId2"/>
              </a:buBlip>
              <a:defRPr/>
            </a:pPr>
            <a:r>
              <a:rPr lang="en-IN" sz="19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900" b="1" dirty="0" err="1" smtClean="0">
                <a:latin typeface="Calibri" pitchFamily="34" charset="0"/>
                <a:cs typeface="Calibri" pitchFamily="34" charset="0"/>
              </a:rPr>
              <a:t>ss_provision_staticjs_node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: Spawn a Static </a:t>
            </a:r>
            <a:r>
              <a:rPr lang="en-IN" sz="1900" dirty="0" err="1" smtClean="0">
                <a:latin typeface="Calibri" pitchFamily="34" charset="0"/>
                <a:cs typeface="Calibri" pitchFamily="34" charset="0"/>
              </a:rPr>
              <a:t>WebServer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 Instance from specified AMI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65000"/>
              <a:buBlip>
                <a:blip r:embed="rId2"/>
              </a:buBlip>
              <a:defRPr/>
            </a:pPr>
            <a:r>
              <a:rPr lang="en-IN" sz="19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900" b="1" dirty="0" err="1" smtClean="0">
                <a:latin typeface="Calibri" pitchFamily="34" charset="0"/>
                <a:cs typeface="Calibri" pitchFamily="34" charset="0"/>
              </a:rPr>
              <a:t>ss_provision_celery_node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: Spawn a Celery Instance from specified AMI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65000"/>
              <a:buBlip>
                <a:blip r:embed="rId2"/>
              </a:buBlip>
              <a:defRPr/>
            </a:pPr>
            <a:r>
              <a:rPr lang="en-IN" sz="19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900" b="1" dirty="0" err="1" smtClean="0">
                <a:latin typeface="Calibri" pitchFamily="34" charset="0"/>
                <a:cs typeface="Calibri" pitchFamily="34" charset="0"/>
              </a:rPr>
              <a:t>ss_provision_analytics_node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: Spawn an Analytics Instance from specified AMI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65000"/>
              <a:buBlip>
                <a:blip r:embed="rId2"/>
              </a:buBlip>
              <a:defRPr/>
            </a:pPr>
            <a:r>
              <a:rPr lang="en-IN" sz="19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900" b="1" dirty="0" err="1" smtClean="0">
                <a:latin typeface="Calibri" pitchFamily="34" charset="0"/>
                <a:cs typeface="Calibri" pitchFamily="34" charset="0"/>
              </a:rPr>
              <a:t>ss_provision_rabbitmq_node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: Spawn a </a:t>
            </a:r>
            <a:r>
              <a:rPr lang="en-IN" sz="1900" dirty="0" err="1" smtClean="0">
                <a:latin typeface="Calibri" pitchFamily="34" charset="0"/>
                <a:cs typeface="Calibri" pitchFamily="34" charset="0"/>
              </a:rPr>
              <a:t>RabbitMQ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 Instance from specified AMI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65000"/>
              <a:buBlip>
                <a:blip r:embed="rId2"/>
              </a:buBlip>
              <a:defRPr/>
            </a:pPr>
            <a:r>
              <a:rPr lang="en-IN" sz="19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900" b="1" dirty="0" err="1" smtClean="0">
                <a:latin typeface="Calibri" pitchFamily="34" charset="0"/>
                <a:cs typeface="Calibri" pitchFamily="34" charset="0"/>
              </a:rPr>
              <a:t>ss_configure_node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: Configure a provisioned node to become production-ready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65000"/>
              <a:buBlip>
                <a:blip r:embed="rId2"/>
              </a:buBlip>
              <a:defRPr/>
            </a:pPr>
            <a:r>
              <a:rPr lang="en-IN" sz="19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900" b="1" dirty="0" err="1" smtClean="0">
                <a:latin typeface="Calibri" pitchFamily="34" charset="0"/>
                <a:cs typeface="Calibri" pitchFamily="34" charset="0"/>
              </a:rPr>
              <a:t>ss_create_aws_ami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: Create an AMI of the running instance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65000"/>
              <a:buBlip>
                <a:blip r:embed="rId2"/>
              </a:buBlip>
              <a:defRPr/>
            </a:pPr>
            <a:r>
              <a:rPr lang="en-IN" sz="19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900" b="1" dirty="0" err="1" smtClean="0">
                <a:latin typeface="Calibri" pitchFamily="34" charset="0"/>
                <a:cs typeface="Calibri" pitchFamily="34" charset="0"/>
              </a:rPr>
              <a:t>ss_backup_datastore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: Create a snapshot for all the </a:t>
            </a:r>
            <a:r>
              <a:rPr lang="en-IN" sz="1900" dirty="0" err="1" smtClean="0">
                <a:latin typeface="Calibri" pitchFamily="34" charset="0"/>
                <a:cs typeface="Calibri" pitchFamily="34" charset="0"/>
              </a:rPr>
              <a:t>datastores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65000"/>
              <a:buBlip>
                <a:blip r:embed="rId2"/>
              </a:buBlip>
              <a:defRPr/>
            </a:pPr>
            <a:r>
              <a:rPr lang="en-IN" sz="19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900" b="1" dirty="0" err="1" smtClean="0">
                <a:latin typeface="Calibri" pitchFamily="34" charset="0"/>
                <a:cs typeface="Calibri" pitchFamily="34" charset="0"/>
              </a:rPr>
              <a:t>ss_deploy_code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: Update the </a:t>
            </a:r>
            <a:r>
              <a:rPr lang="en-IN" sz="1900" dirty="0" err="1" smtClean="0">
                <a:latin typeface="Calibri" pitchFamily="34" charset="0"/>
                <a:cs typeface="Calibri" pitchFamily="34" charset="0"/>
              </a:rPr>
              <a:t>webservers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 and celery workers with latest code.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65000"/>
              <a:buBlip>
                <a:blip r:embed="rId2"/>
              </a:buBlip>
              <a:defRPr/>
            </a:pPr>
            <a:r>
              <a:rPr lang="en-IN" sz="19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900" b="1" dirty="0" err="1" smtClean="0">
                <a:latin typeface="Calibri" pitchFamily="34" charset="0"/>
                <a:cs typeface="Calibri" pitchFamily="34" charset="0"/>
              </a:rPr>
              <a:t>ss_update_metric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: Update metrics like Memory usage, disk usage periodically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65000"/>
              <a:buBlip>
                <a:blip r:embed="rId2"/>
              </a:buBlip>
              <a:defRPr/>
            </a:pPr>
            <a:r>
              <a:rPr lang="en-IN" sz="19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900" b="1" dirty="0" err="1" smtClean="0">
                <a:latin typeface="Calibri" pitchFamily="34" charset="0"/>
                <a:cs typeface="Calibri" pitchFamily="34" charset="0"/>
              </a:rPr>
              <a:t>ss_list_metrics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: List the existing configured custom-metrics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65000"/>
              <a:buBlip>
                <a:blip r:embed="rId2"/>
              </a:buBlip>
              <a:defRPr/>
            </a:pPr>
            <a:r>
              <a:rPr lang="en-IN" sz="19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900" b="1" dirty="0" err="1" smtClean="0">
                <a:latin typeface="Calibri" pitchFamily="34" charset="0"/>
                <a:cs typeface="Calibri" pitchFamily="34" charset="0"/>
              </a:rPr>
              <a:t>ss_change_cron_sched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: Setup the “</a:t>
            </a:r>
            <a:r>
              <a:rPr lang="en-IN" sz="1900" dirty="0" err="1" smtClean="0">
                <a:latin typeface="Calibri" pitchFamily="34" charset="0"/>
                <a:cs typeface="Calibri" pitchFamily="34" charset="0"/>
              </a:rPr>
              <a:t>ss_backup_datastore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” as a </a:t>
            </a:r>
            <a:r>
              <a:rPr lang="en-IN" sz="1900" dirty="0" err="1" smtClean="0">
                <a:latin typeface="Calibri" pitchFamily="34" charset="0"/>
                <a:cs typeface="Calibri" pitchFamily="34" charset="0"/>
              </a:rPr>
              <a:t>cron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 job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65000"/>
              <a:buBlip>
                <a:blip r:embed="rId2"/>
              </a:buBlip>
              <a:defRPr/>
            </a:pPr>
            <a:r>
              <a:rPr lang="en-IN" sz="19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900" b="1" dirty="0" err="1" smtClean="0">
                <a:latin typeface="Calibri" pitchFamily="34" charset="0"/>
                <a:cs typeface="Calibri" pitchFamily="34" charset="0"/>
              </a:rPr>
              <a:t>ss_global_status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: Check the global status of the infrastructure.</a:t>
            </a:r>
            <a:endParaRPr lang="en-IN" sz="19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Blitz.io – Cloud </a:t>
            </a:r>
            <a:r>
              <a:rPr lang="en-US" sz="36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Perf</a:t>
            </a:r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Testing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034258"/>
            <a:ext cx="8742218" cy="458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 Simulate very heavy loads – useful for NDS?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 Web-tier on </a:t>
            </a:r>
            <a:r>
              <a:rPr lang="en-IN" sz="2600" dirty="0" err="1" smtClean="0">
                <a:latin typeface="Calibri" pitchFamily="34" charset="0"/>
                <a:cs typeface="Calibri" pitchFamily="34" charset="0"/>
              </a:rPr>
              <a:t>Heroku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en-IN" sz="2600" dirty="0" err="1" smtClean="0">
                <a:latin typeface="Calibri" pitchFamily="34" charset="0"/>
                <a:cs typeface="Calibri" pitchFamily="34" charset="0"/>
              </a:rPr>
              <a:t>RoR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, managing business workflows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err="1" smtClean="0">
                <a:latin typeface="Calibri" pitchFamily="34" charset="0"/>
                <a:cs typeface="Calibri" pitchFamily="34" charset="0"/>
              </a:rPr>
              <a:t>CouchDB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 – running on EC2, multi-region for redundancy &amp; latency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 Use IAM for security &amp; better multi-tenancy (access to environment variables)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 Multi-region scaling 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 Generates 50,000 concurrent HTTP requests on single small EC2 instance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 Multi-tenant load testing product  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endParaRPr lang="en-IN" sz="2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2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Netflix’s Cloud Architecture - 1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034258"/>
            <a:ext cx="8742218" cy="122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 Using cloud for better business agility &amp; unpredictable growth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 Product launch spikes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 Almost 100% Cloud !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8582" y="2260235"/>
            <a:ext cx="6192982" cy="383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4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Netflix’s Cloud Architecture </a:t>
            </a:r>
            <a:r>
              <a:rPr lang="en-US" sz="360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- 2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034258"/>
            <a:ext cx="874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  What they mostly use the cloud for…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5522" y="1878079"/>
            <a:ext cx="6363132" cy="405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2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Assessing Java EE Applications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034258"/>
            <a:ext cx="8742218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 Java EE APIs used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Java EE server services outside specification (</a:t>
            </a:r>
            <a:r>
              <a:rPr lang="en-IN" sz="2600" dirty="0" err="1" smtClean="0">
                <a:latin typeface="Calibri" pitchFamily="34" charset="0"/>
                <a:cs typeface="Calibri" pitchFamily="34" charset="0"/>
              </a:rPr>
              <a:t>eg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. CORBA)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Third party libraries and services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Code quality – coupling, layering, etc.</a:t>
            </a:r>
          </a:p>
          <a:p>
            <a:pPr eaLnBrk="1" fontAlgn="auto" hangingPunct="1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b="1" dirty="0" smtClean="0">
                <a:latin typeface="Calibri" pitchFamily="34" charset="0"/>
                <a:cs typeface="Calibri" pitchFamily="34" charset="0"/>
              </a:rPr>
              <a:t>Useful / Good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Well architected, layered application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Use of servlet-spec security or spring security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Can continue using JMS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You can drop in standard WARs like </a:t>
            </a:r>
            <a:r>
              <a:rPr lang="en-IN" sz="2600" dirty="0" err="1" smtClean="0">
                <a:latin typeface="Calibri" pitchFamily="34" charset="0"/>
                <a:cs typeface="Calibri" pitchFamily="34" charset="0"/>
              </a:rPr>
              <a:t>JavaMail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, JMS, JAF, Web Services, JAX-WS, JAXB, etc.</a:t>
            </a:r>
          </a:p>
        </p:txBody>
      </p:sp>
    </p:spTree>
    <p:extLst>
      <p:ext uri="{BB962C8B-B14F-4D97-AF65-F5344CB8AC3E}">
        <p14:creationId xmlns:p14="http://schemas.microsoft.com/office/powerpoint/2010/main" val="20506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Assessing Java EE Applications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034258"/>
            <a:ext cx="8742218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b="1" dirty="0">
                <a:latin typeface="Calibri" pitchFamily="34" charset="0"/>
                <a:cs typeface="Calibri" pitchFamily="34" charset="0"/>
              </a:rPr>
              <a:t> Issues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Strong adoption of EJBs and no exposure to lightweight technologies like Spring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Session EJBs, </a:t>
            </a:r>
            <a:r>
              <a:rPr lang="en-IN" sz="2600" dirty="0" err="1">
                <a:latin typeface="Calibri" pitchFamily="34" charset="0"/>
                <a:cs typeface="Calibri" pitchFamily="34" charset="0"/>
              </a:rPr>
              <a:t>Stateful</a:t>
            </a: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err="1">
                <a:latin typeface="Calibri" pitchFamily="34" charset="0"/>
                <a:cs typeface="Calibri" pitchFamily="34" charset="0"/>
              </a:rPr>
              <a:t>behavior</a:t>
            </a:r>
            <a:endParaRPr lang="en-IN" sz="2600" dirty="0">
              <a:latin typeface="Calibri" pitchFamily="34" charset="0"/>
              <a:cs typeface="Calibri" pitchFamily="34" charset="0"/>
            </a:endParaRP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Integration with proprietary application server APIs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Need distributed transactions</a:t>
            </a:r>
            <a:endParaRPr lang="en-IN" sz="2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Code Migration Best Practices - 1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201685"/>
            <a:ext cx="8742218" cy="502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 Layered, interface-driven, decoupled architecture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Dependency injection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Easier manageability, testing, agility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Does it provide long term benefits?</a:t>
            </a:r>
          </a:p>
          <a:p>
            <a:pPr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Migrate in parts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Migrate session EJBs to POJO implementations of services one-by-one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Migrate by vertical or slice</a:t>
            </a:r>
          </a:p>
          <a:p>
            <a:pPr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Service layer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 Service layer written in EJB may need migration</a:t>
            </a:r>
          </a:p>
          <a:p>
            <a:pPr fontAlgn="auto">
              <a:spcBef>
                <a:spcPts val="100"/>
              </a:spcBef>
              <a:spcAft>
                <a:spcPts val="0"/>
              </a:spcAft>
              <a:buSzPct val="85000"/>
              <a:defRPr/>
            </a:pPr>
            <a:endParaRPr lang="en-IN" sz="2600" dirty="0" smtClean="0">
              <a:latin typeface="Calibri" pitchFamily="34" charset="0"/>
              <a:cs typeface="Calibri" pitchFamily="34" charset="0"/>
            </a:endParaRP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endParaRPr lang="en-IN" sz="2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Code Migration Best Practices - 2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111532"/>
            <a:ext cx="8742218" cy="623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 Data Access Layer (DAO)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 Entity EJBs will need to be migrated</a:t>
            </a:r>
          </a:p>
          <a:p>
            <a:pPr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Web &amp; Presentation Layer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 Little work needed here: service related changes may be needed</a:t>
            </a:r>
          </a:p>
          <a:p>
            <a:pPr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Managing Transactions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Local Resources: JDBC Connection, JPA’s </a:t>
            </a:r>
            <a:r>
              <a:rPr lang="en-IN" sz="2600" dirty="0" err="1" smtClean="0">
                <a:latin typeface="Calibri" pitchFamily="34" charset="0"/>
                <a:cs typeface="Calibri" pitchFamily="34" charset="0"/>
              </a:rPr>
              <a:t>EntityManager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600" dirty="0" err="1" smtClean="0">
                <a:latin typeface="Calibri" pitchFamily="34" charset="0"/>
                <a:cs typeface="Calibri" pitchFamily="34" charset="0"/>
              </a:rPr>
              <a:t>Hibernate’s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 Session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JTA: Can be used with third party library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Abstraction is ideal here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Spring Framework transaction management</a:t>
            </a:r>
          </a:p>
          <a:p>
            <a:pPr lvl="2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200" dirty="0" smtClean="0">
                <a:latin typeface="Calibri" pitchFamily="34" charset="0"/>
                <a:cs typeface="Calibri" pitchFamily="34" charset="0"/>
              </a:rPr>
              <a:t>Example: Abstract JDBC </a:t>
            </a:r>
            <a:r>
              <a:rPr lang="en-IN" sz="2200" dirty="0" err="1" smtClean="0">
                <a:latin typeface="Calibri" pitchFamily="34" charset="0"/>
                <a:cs typeface="Calibri" pitchFamily="34" charset="0"/>
              </a:rPr>
              <a:t>datasource</a:t>
            </a:r>
            <a:r>
              <a:rPr lang="en-IN" sz="2200" dirty="0" smtClean="0">
                <a:latin typeface="Calibri" pitchFamily="34" charset="0"/>
                <a:cs typeface="Calibri" pitchFamily="34" charset="0"/>
              </a:rPr>
              <a:t> inside </a:t>
            </a:r>
            <a:r>
              <a:rPr lang="en-IN" sz="2200" dirty="0" err="1" smtClean="0">
                <a:latin typeface="Calibri" pitchFamily="34" charset="0"/>
                <a:cs typeface="Calibri" pitchFamily="34" charset="0"/>
              </a:rPr>
              <a:t>DataSourceTransactionManager</a:t>
            </a:r>
            <a:endParaRPr lang="en-IN" sz="2200" dirty="0" smtClean="0">
              <a:latin typeface="Calibri" pitchFamily="34" charset="0"/>
              <a:cs typeface="Calibri" pitchFamily="34" charset="0"/>
            </a:endParaRP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endParaRPr lang="en-IN" sz="2600" dirty="0" smtClean="0">
              <a:latin typeface="Calibri" pitchFamily="34" charset="0"/>
              <a:cs typeface="Calibri" pitchFamily="34" charset="0"/>
            </a:endParaRP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endParaRPr lang="en-IN" sz="2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6023" y="254132"/>
            <a:ext cx="8142013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Cloud Migration/Adoption Process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7297" y="1667007"/>
            <a:ext cx="9052560" cy="648072"/>
          </a:xfrm>
          <a:prstGeom prst="rightArrow">
            <a:avLst/>
          </a:prstGeom>
          <a:ln w="19050"/>
          <a:effectLst>
            <a:outerShdw blurRad="38100" dist="30000" dir="5400000" rotWithShape="0">
              <a:srgbClr val="000000">
                <a:alpha val="4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30297" y="1519370"/>
            <a:ext cx="1554480" cy="946150"/>
          </a:xfrm>
          <a:prstGeom prst="roundRect">
            <a:avLst>
              <a:gd name="adj" fmla="val 16667"/>
            </a:avLst>
          </a:prstGeom>
          <a:solidFill>
            <a:srgbClr val="0F243E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Deployment Planning &amp; Assessment</a:t>
            </a:r>
            <a:endParaRPr kumimoji="0" 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988185" y="1519370"/>
            <a:ext cx="1554480" cy="946150"/>
          </a:xfrm>
          <a:prstGeom prst="roundRect">
            <a:avLst>
              <a:gd name="adj" fmla="val 16667"/>
            </a:avLst>
          </a:prstGeom>
          <a:solidFill>
            <a:srgbClr val="17365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Cloud Architecture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716377" y="1538418"/>
            <a:ext cx="1554480" cy="927100"/>
          </a:xfrm>
          <a:prstGeom prst="roundRect">
            <a:avLst>
              <a:gd name="adj" fmla="val 16667"/>
            </a:avLst>
          </a:prstGeom>
          <a:solidFill>
            <a:srgbClr val="365F9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Cloud Asset Setup</a:t>
            </a:r>
            <a:endParaRPr kumimoji="0" 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486881" y="1528893"/>
            <a:ext cx="1554480" cy="955676"/>
          </a:xfrm>
          <a:prstGeom prst="roundRect">
            <a:avLst>
              <a:gd name="adj" fmla="val 16667"/>
            </a:avLst>
          </a:prstGeom>
          <a:solidFill>
            <a:srgbClr val="548DD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Cluster &amp; Performance Analysis</a:t>
            </a:r>
            <a:endParaRPr kumimoji="0" 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215073" y="1514607"/>
            <a:ext cx="1554480" cy="969963"/>
          </a:xfrm>
          <a:prstGeom prst="roundRect">
            <a:avLst>
              <a:gd name="adj" fmla="val 16667"/>
            </a:avLst>
          </a:prstGeom>
          <a:solidFill>
            <a:srgbClr val="8DB3E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Production Monitoring &amp; Automation</a:t>
            </a:r>
            <a:endParaRPr kumimoji="0" 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0297" y="2618714"/>
            <a:ext cx="1512168" cy="3545786"/>
          </a:xfrm>
          <a:prstGeom prst="rect">
            <a:avLst/>
          </a:prstGeom>
          <a:solidFill>
            <a:srgbClr val="FFFFFF"/>
          </a:solidFill>
          <a:ln w="12700">
            <a:solidFill>
              <a:srgbClr val="4BACC6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Review current and future business requirements and develop relevant plans for cloud adoption including choice of cloud vendor and platform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030497" y="2628237"/>
            <a:ext cx="1512168" cy="3534570"/>
          </a:xfrm>
          <a:prstGeom prst="rect">
            <a:avLst/>
          </a:prstGeom>
          <a:solidFill>
            <a:srgbClr val="FFFFFF"/>
          </a:solidFill>
          <a:ln w="12700">
            <a:solidFill>
              <a:srgbClr val="4BACC6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Arrive at the right topology that suits customer needs, plan storage, security, production automation, user monitoring tools for analysis of resource usage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529193" y="2647733"/>
            <a:ext cx="1512168" cy="3511608"/>
          </a:xfrm>
          <a:prstGeom prst="rect">
            <a:avLst/>
          </a:prstGeom>
          <a:solidFill>
            <a:srgbClr val="FFFFFF"/>
          </a:solidFill>
          <a:ln w="12700">
            <a:solidFill>
              <a:srgbClr val="4BACC6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Performance engineering, clustering, load balancing, sharding, caching, managing networks and storage performance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758689" y="2647733"/>
            <a:ext cx="1512168" cy="3511608"/>
          </a:xfrm>
          <a:prstGeom prst="rect">
            <a:avLst/>
          </a:prstGeom>
          <a:solidFill>
            <a:srgbClr val="FFFFFF"/>
          </a:solidFill>
          <a:ln w="12700">
            <a:solidFill>
              <a:srgbClr val="4BACC6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Create the components and configurations for your cloud assets including images, scripts, automation, monitoring and management tools. Configure HA &amp; auto-scaling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296249" y="2637763"/>
            <a:ext cx="1440160" cy="3523351"/>
          </a:xfrm>
          <a:prstGeom prst="rect">
            <a:avLst/>
          </a:prstGeom>
          <a:solidFill>
            <a:srgbClr val="FFFFFF"/>
          </a:solidFill>
          <a:ln w="12700">
            <a:solidFill>
              <a:srgbClr val="4BACC6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Standard and custom built reports, metrics and parameters on resource utilization and demand patterns plus load balancer for your services on the cloud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Code Migration Best Practices - 3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111532"/>
            <a:ext cx="8742218" cy="3783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 Container Managed Security in EJBs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Replace with Spring Security</a:t>
            </a:r>
          </a:p>
          <a:p>
            <a:pPr lvl="2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Custom XML, Pluggable</a:t>
            </a:r>
          </a:p>
          <a:p>
            <a:pPr lvl="2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HTTP requests authorization</a:t>
            </a:r>
          </a:p>
          <a:p>
            <a:pPr lvl="2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LDAP, </a:t>
            </a:r>
            <a:r>
              <a:rPr lang="en-IN" sz="2600" dirty="0" err="1" smtClean="0">
                <a:latin typeface="Calibri" pitchFamily="34" charset="0"/>
                <a:cs typeface="Calibri" pitchFamily="34" charset="0"/>
              </a:rPr>
              <a:t>OpenID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, Kerberos integrations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Or custom application code</a:t>
            </a:r>
          </a:p>
          <a:p>
            <a:pPr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Messaging</a:t>
            </a:r>
          </a:p>
          <a:p>
            <a:pPr lvl="1" fontAlgn="auto">
              <a:spcBef>
                <a:spcPts val="100"/>
              </a:spcBef>
              <a:spcAft>
                <a:spcPts val="0"/>
              </a:spcAft>
              <a:buSzPct val="85000"/>
              <a:buBlip>
                <a:blip r:embed="rId2"/>
              </a:buBlip>
              <a:defRPr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EJB message driven beans to </a:t>
            </a:r>
            <a:r>
              <a:rPr lang="en-IN" sz="2600" dirty="0" err="1" smtClean="0">
                <a:latin typeface="Calibri" pitchFamily="34" charset="0"/>
                <a:cs typeface="Calibri" pitchFamily="34" charset="0"/>
              </a:rPr>
              <a:t>RabbitMQ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 or other </a:t>
            </a:r>
            <a:r>
              <a:rPr lang="en-IN" sz="2600" smtClean="0">
                <a:latin typeface="Calibri" pitchFamily="34" charset="0"/>
                <a:cs typeface="Calibri" pitchFamily="34" charset="0"/>
              </a:rPr>
              <a:t>messaging services</a:t>
            </a:r>
            <a:endParaRPr lang="en-IN" sz="2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Scalability Perspectives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357734"/>
            <a:ext cx="379614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75000"/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What needs to scale?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Compute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Memory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Network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Storage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Monitoring</a:t>
            </a:r>
          </a:p>
          <a:p>
            <a:pPr>
              <a:spcAft>
                <a:spcPts val="600"/>
              </a:spcAft>
              <a:buSzPct val="75000"/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Vertical scalability</a:t>
            </a:r>
          </a:p>
          <a:p>
            <a:pPr>
              <a:spcAft>
                <a:spcPts val="600"/>
              </a:spcAft>
              <a:buSzPct val="75000"/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Horizontal scalability</a:t>
            </a:r>
          </a:p>
          <a:p>
            <a:pPr>
              <a:spcAft>
                <a:spcPts val="600"/>
              </a:spcAft>
              <a:buSzPct val="75000"/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Scale across geographies</a:t>
            </a:r>
          </a:p>
          <a:p>
            <a:pPr>
              <a:spcAft>
                <a:spcPts val="600"/>
              </a:spcAft>
              <a:buSzPct val="75000"/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HPC workloads</a:t>
            </a:r>
          </a:p>
          <a:p>
            <a:pPr>
              <a:spcAft>
                <a:spcPts val="600"/>
              </a:spcAft>
              <a:buSzPct val="75000"/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Data Processing workloads</a:t>
            </a:r>
          </a:p>
          <a:p>
            <a:pPr>
              <a:lnSpc>
                <a:spcPct val="100000"/>
              </a:lnSpc>
              <a:spcAft>
                <a:spcPts val="600"/>
              </a:spcAft>
              <a:buSzPct val="75000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678112" y="1798637"/>
            <a:ext cx="5978526" cy="2057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00000"/>
              </a:lnSpc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IO Latency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Provisioning time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Backup / Restore times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Failover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Disk &amp; Storage layout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440864"/>
            <a:ext cx="87422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Try out various disk layouts before deciding your storage layout for your loads</a:t>
            </a:r>
          </a:p>
          <a:p>
            <a:pPr marL="798513" lvl="1" indent="-341313">
              <a:spcAft>
                <a:spcPts val="6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RAID levels,  LVM</a:t>
            </a:r>
          </a:p>
          <a:p>
            <a:pPr marL="798513" lvl="1" indent="-341313">
              <a:spcAft>
                <a:spcPts val="6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DRBD, </a:t>
            </a:r>
            <a:r>
              <a:rPr lang="en-GB" sz="26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GlusterFS</a:t>
            </a: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Lustre, NFS</a:t>
            </a:r>
          </a:p>
          <a:p>
            <a:pPr marL="341313" indent="-341313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For your software components, does that storage backend allow easy backups?</a:t>
            </a:r>
          </a:p>
          <a:p>
            <a:pPr marL="798513" lvl="1" indent="-341313">
              <a:spcAft>
                <a:spcPts val="6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MongoDB</a:t>
            </a: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allows locking the DB for snapshots</a:t>
            </a:r>
          </a:p>
          <a:p>
            <a:pPr marL="798513" lvl="1" indent="-341313">
              <a:spcAft>
                <a:spcPts val="6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But what if ext2 does not allow </a:t>
            </a:r>
            <a:r>
              <a:rPr lang="en-GB" sz="26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sync+lock</a:t>
            </a: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?</a:t>
            </a:r>
          </a:p>
          <a:p>
            <a:pPr marL="798513" lvl="1" indent="-341313">
              <a:spcAft>
                <a:spcPts val="6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XFS allows freeze/thaw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Loose Coupling - 1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Architecture_zoo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8764" y="1450254"/>
            <a:ext cx="4364181" cy="4540821"/>
          </a:xfrm>
          <a:prstGeom prst="rect">
            <a:avLst/>
          </a:prstGeom>
          <a:noFill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2119746"/>
            <a:ext cx="3597707" cy="3394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Blip>
                <a:blip r:embed="rId3"/>
              </a:buBlip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Service Oriented Architecture</a:t>
            </a:r>
          </a:p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Blip>
                <a:blip r:embed="rId3"/>
              </a:buBlip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Blip>
                <a:blip r:embed="rId3"/>
              </a:buBlip>
              <a:tabLst/>
              <a:defRPr/>
            </a:pPr>
            <a:r>
              <a:rPr lang="en-US" sz="3000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Messaging / Queue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Loose Coupling - 2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1233055"/>
            <a:ext cx="8197417" cy="47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buSzPct val="75000"/>
              <a:buBlip>
                <a:blip r:embed="rId2"/>
              </a:buBlip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Amazon SQS: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Reliable, scalable, hosted queue; exposed as web service</a:t>
            </a:r>
          </a:p>
          <a:p>
            <a:pPr lvl="1">
              <a:buSzPct val="75000"/>
              <a:buBlip>
                <a:blip r:embed="rId2"/>
              </a:buBlip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RabbitMQ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Open-source HA messaging system, clustering support</a:t>
            </a:r>
          </a:p>
          <a:p>
            <a:pPr lvl="1">
              <a:spcAft>
                <a:spcPts val="1200"/>
              </a:spcAft>
              <a:buSzPct val="75000"/>
              <a:buBlip>
                <a:blip r:embed="rId2"/>
              </a:buBlip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BeanStalkD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Simple, fast work queue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75000"/>
              <a:buBlip>
                <a:blip r:embed="rId3"/>
              </a:buBlip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Clustering Application Servers</a:t>
            </a:r>
          </a:p>
          <a:p>
            <a:pPr lvl="1">
              <a:buSzPct val="75000"/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JBoss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App Server, IBM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WebSphere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Application Server</a:t>
            </a:r>
          </a:p>
          <a:p>
            <a:pPr lvl="1">
              <a:buSzPct val="75000"/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Add or remove nodes on the fly – automate through scripting</a:t>
            </a:r>
          </a:p>
          <a:p>
            <a:pPr lvl="1">
              <a:buSzPct val="75000"/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Stateless behavior can be added when necessary</a:t>
            </a:r>
          </a:p>
          <a:p>
            <a:pPr lvl="1">
              <a:buSzPct val="75000"/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VPC now works across availability zones (AZ) – in the pipeline though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Monitoring &amp; Logging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8453" y="2027237"/>
            <a:ext cx="3512417" cy="331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80109" y="1034258"/>
            <a:ext cx="5451474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Blip>
                <a:blip r:embed="rId3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Amazon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CloudWatch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marR="0" lvl="1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75000"/>
              <a:buBlip>
                <a:blip r:embed="rId4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Monitoring for AWS cloud resources &amp; applications</a:t>
            </a:r>
          </a:p>
          <a:p>
            <a:pPr marL="457200" marR="0" lvl="1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75000"/>
              <a:buBlip>
                <a:blip r:embed="rId4"/>
              </a:buBlip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Collect and track metrics – CPU, latency, request counts, custom metrics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Blip>
                <a:blip r:embed="rId3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Monitoring with your own tools</a:t>
            </a:r>
          </a:p>
          <a:p>
            <a:pPr marL="457200" marR="0" lvl="1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Blip>
                <a:blip r:embed="rId4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Using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Hyperic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or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Nagios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for monitoring specific layers of your stack or to leverage existing investments</a:t>
            </a:r>
          </a:p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Blip>
                <a:blip r:embed="rId3"/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Logging</a:t>
            </a:r>
          </a:p>
          <a:p>
            <a:pPr marL="457200" marR="0" lvl="1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Blip>
                <a:blip r:embed="rId4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 dependency on instances – copy necessary logs to S3 periodically</a:t>
            </a:r>
          </a:p>
          <a:p>
            <a:pPr marL="457200" marR="0" lvl="1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Presentation 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1348</TotalTime>
  <Words>2308</Words>
  <Application>Microsoft Office PowerPoint</Application>
  <PresentationFormat>On-screen Show (4:3)</PresentationFormat>
  <Paragraphs>351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Presentation Template</vt:lpstr>
      <vt:lpstr>Cloud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 Successes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Kalpak</dc:creator>
  <cp:lastModifiedBy>Kalpak</cp:lastModifiedBy>
  <cp:revision>89</cp:revision>
  <dcterms:created xsi:type="dcterms:W3CDTF">2011-08-23T12:23:41Z</dcterms:created>
  <dcterms:modified xsi:type="dcterms:W3CDTF">2011-11-12T04:49:25Z</dcterms:modified>
</cp:coreProperties>
</file>