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4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8" r:id="rId18"/>
    <p:sldId id="276" r:id="rId19"/>
    <p:sldId id="299" r:id="rId20"/>
    <p:sldId id="300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2" r:id="rId34"/>
    <p:sldId id="293" r:id="rId35"/>
    <p:sldId id="297" r:id="rId36"/>
    <p:sldId id="295" r:id="rId37"/>
    <p:sldId id="294" r:id="rId38"/>
    <p:sldId id="291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1883" autoAdjust="0"/>
  </p:normalViewPr>
  <p:slideViewPr>
    <p:cSldViewPr snapToGrid="0" snapToObjects="1">
      <p:cViewPr varScale="1">
        <p:scale>
          <a:sx n="56" d="100"/>
          <a:sy n="56" d="100"/>
        </p:scale>
        <p:origin x="-16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7A12-62E6-49E2-B3E5-F164C7B07532}" type="datetimeFigureOut">
              <a:rPr lang="en-US" smtClean="0"/>
              <a:pPr/>
              <a:t>11/12/2011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0B73-3FA7-4B31-8377-4F66A7719E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6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8376BB9-371A-C347-8252-ED1AA5D25B7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91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91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How long you are ready to wait page load?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2001 year - </a:t>
            </a:r>
            <a:r>
              <a:rPr lang="en-US" sz="1400" dirty="0" smtClean="0">
                <a:solidFill>
                  <a:srgbClr val="000000"/>
                </a:solidFill>
              </a:rPr>
              <a:t>8 second rule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Now less when </a:t>
            </a:r>
            <a:r>
              <a:rPr lang="en-US" sz="1400" dirty="0" smtClean="0">
                <a:solidFill>
                  <a:srgbClr val="000000"/>
                </a:solidFill>
              </a:rPr>
              <a:t>1 second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42F91B6B-9804-BC44-87EC-734B551A94A6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43F0636-8E66-B64A-9874-5DD4DE10133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EC28CC21-06DE-C847-93FC-C6C7F2598899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11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4C818CC-097D-C649-A67A-4CCC60612DB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5AE39EAA-B27D-5F40-B865-45106AC1D99C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12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0E4F4A3-EE11-F14F-AD0D-CF0540A6FE4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6B4CE227-F1D7-E240-9EBB-C04B44EA1ABA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13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FFBF4D-F5BE-5644-9A89-1C4BD28DD26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5F55A0A9-4050-E948-B787-090303D3E871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14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1896EB3-4816-274E-BE9E-F2B507E0D86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140B6285-447D-4344-8DD5-AFBAC5EEAB09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15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D7E2BA0-E2C5-7840-A40B-2C227445C14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0ADAA111-27B2-5443-80F1-2628E694E2AC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16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D7E2BA0-E2C5-7840-A40B-2C227445C14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0ADAA111-27B2-5443-80F1-2628E694E2AC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17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B2BAFD0-39AC-7343-A330-5A30F6A5C4D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dirty="0" smtClean="0">
                <a:ea typeface="SimSun" charset="0"/>
                <a:cs typeface="SimSun" charset="0"/>
              </a:rPr>
              <a:t>As an alternative to locators, members can use a multicast channel to find the membership coordinator and join the distributed system. Multicast is not enabled in all networks, particularly small, home-based networks.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dirty="0" smtClean="0">
              <a:ea typeface="SimSun" charset="0"/>
              <a:cs typeface="SimSun" charset="0"/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dirty="0" smtClean="0">
                <a:ea typeface="SimSun" charset="0"/>
                <a:cs typeface="SimSun" charset="0"/>
              </a:rPr>
              <a:t>Locator: This is a component that maintains a discovery set of all peer members in the distributed system at any given moment. Though typically started as a separate process (with redundancy), locators can also be embedded in any peer cache (like a </a:t>
            </a:r>
            <a:r>
              <a:rPr lang="en-US" dirty="0" err="1" smtClean="0">
                <a:ea typeface="SimSun" charset="0"/>
                <a:cs typeface="SimSun" charset="0"/>
              </a:rPr>
              <a:t>CacheServer</a:t>
            </a:r>
            <a:r>
              <a:rPr lang="en-US" dirty="0" smtClean="0">
                <a:ea typeface="SimSun" charset="0"/>
                <a:cs typeface="SimSun" charset="0"/>
              </a:rPr>
              <a:t>). New members contact the locator via a TCP port to get the current set of peer members. These members are then asked who the current membership coordinator is. Locators are neither a bottleneck to cache operations nor a single point of failure.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A5D9B3F0-C762-C443-B9E2-C6314EBFB613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18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B2BAFD0-39AC-7343-A330-5A30F6A5C4D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dirty="0" smtClean="0">
                <a:ea typeface="SimSun" charset="0"/>
                <a:cs typeface="SimSun" charset="0"/>
              </a:rPr>
              <a:t>As an alternative to locators, members can use a multicast channel to find the membership coordinator and join the distributed system. Multicast is not enabled in all networks, particularly small, home-based networks.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dirty="0" smtClean="0">
              <a:ea typeface="SimSun" charset="0"/>
              <a:cs typeface="SimSun" charset="0"/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dirty="0" smtClean="0">
                <a:ea typeface="SimSun" charset="0"/>
                <a:cs typeface="SimSun" charset="0"/>
              </a:rPr>
              <a:t>Locator: This is a component that maintains a discovery set of all peer members in the distributed system at any given moment. Though typically started as a separate process (with redundancy), locators can also be embedded in any peer cache (like a </a:t>
            </a:r>
            <a:r>
              <a:rPr lang="en-US" dirty="0" err="1" smtClean="0">
                <a:ea typeface="SimSun" charset="0"/>
                <a:cs typeface="SimSun" charset="0"/>
              </a:rPr>
              <a:t>CacheServer</a:t>
            </a:r>
            <a:r>
              <a:rPr lang="en-US" dirty="0" smtClean="0">
                <a:ea typeface="SimSun" charset="0"/>
                <a:cs typeface="SimSun" charset="0"/>
              </a:rPr>
              <a:t>). New members contact the locator via a TCP port to get the current set of peer members. These members are then asked who the current membership coordinator is. Locators are neither a bottleneck to cache operations nor a single point of failure.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A5D9B3F0-C762-C443-B9E2-C6314EBFB613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19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B2BAFD0-39AC-7343-A330-5A30F6A5C4D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dirty="0" smtClean="0">
                <a:ea typeface="SimSun" charset="0"/>
                <a:cs typeface="SimSun" charset="0"/>
              </a:rPr>
              <a:t>As an alternative to locators, members can use a multicast channel to find the membership coordinator and join the distributed system. Multicast is not enabled in all networks, particularly small, home-based networks.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dirty="0" smtClean="0">
              <a:ea typeface="SimSun" charset="0"/>
              <a:cs typeface="SimSun" charset="0"/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dirty="0" smtClean="0">
                <a:ea typeface="SimSun" charset="0"/>
                <a:cs typeface="SimSun" charset="0"/>
              </a:rPr>
              <a:t>Locator: This is a component that maintains a discovery set of all peer members in the distributed system at any given moment. Though typically started as a separate process (with redundancy), locators can also be embedded in any peer cache (like a </a:t>
            </a:r>
            <a:r>
              <a:rPr lang="en-US" dirty="0" err="1" smtClean="0">
                <a:ea typeface="SimSun" charset="0"/>
                <a:cs typeface="SimSun" charset="0"/>
              </a:rPr>
              <a:t>CacheServer</a:t>
            </a:r>
            <a:r>
              <a:rPr lang="en-US" dirty="0" smtClean="0">
                <a:ea typeface="SimSun" charset="0"/>
                <a:cs typeface="SimSun" charset="0"/>
              </a:rPr>
              <a:t>). New members contact the locator via a TCP port to get the current set of peer members. These members are then asked who the current membership coordinator is. Locators are neither a bottleneck to cache operations nor a single point of failure.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A5D9B3F0-C762-C443-B9E2-C6314EBFB613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20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95F040F-EED2-824D-BA55-382E3125D91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71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B0672B44-E0D4-E441-8137-E5CA19889CD9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A14551B-8859-F341-9466-0B916BC6B04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3F296A92-0FB9-2041-91E5-EB148287E1FE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21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32433A6-8975-AB46-933B-B1E48C54B7D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24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961A4E7D-CC7E-7049-8157-E1699FA7C14B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22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A08BACC-362D-CF41-9EAB-6E8ABCD818F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1F6BFF75-288A-6A41-A784-CEE4FBCE4355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23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5004FD6-4E98-F24D-AC5F-325F0D0DA40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B367FCB-3878-2240-8275-045BA4D6F7A6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24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B7E2CA9-9543-A549-B384-16C5F80CCB8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FFA0B622-0E01-A545-85A8-1C9998593EC6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25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A37F290-2BBE-5C4B-8C2E-D21CB15A6CD8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F2BAB826-9056-154F-B8E2-64A4BA4A5534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26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3C093B2-AA89-994D-A93F-BD6F2F37F20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8434F739-F4C3-6947-81D2-B45BC83A26BC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27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9FE702B-E39D-A844-B50A-0B68BE69105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F8CB1748-65B7-DE42-9B80-951C5BAEFC8E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28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E5BC2D-5D84-2C48-90A4-E952E340454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50970403-9B7D-0441-B5EE-E4BE4E141DC9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29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9A8DA21-CEDB-564F-BB1F-CC7DD4EF693D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458C2FC6-CF5F-F14D-88BF-4C208DC74E8C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30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A924CBF-3A23-9F4A-B8A2-2165BEE915E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81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3B36A866-00E2-734F-9EC5-BFAA2F94A40A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4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31EC7DD-909F-5645-AC85-1DBB03C4ED2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006272EB-F5BE-2841-ACFF-1A8DB0156DAF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31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0C97A92-9CEF-E94A-A993-1DAC90F52C0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05BBA34F-2719-9A4F-85DF-E92ACE916418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32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D219481-5AD9-0848-872A-A5E2FCFF9AAB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68EDFFB-E16F-204F-9373-D8E3CD8AE2B2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33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D219481-5AD9-0848-872A-A5E2FCFF9AA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68EDFFB-E16F-204F-9373-D8E3CD8AE2B2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34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D219481-5AD9-0848-872A-A5E2FCFF9AAB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68EDFFB-E16F-204F-9373-D8E3CD8AE2B2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35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D219481-5AD9-0848-872A-A5E2FCFF9AAB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68EDFFB-E16F-204F-9373-D8E3CD8AE2B2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36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D219481-5AD9-0848-872A-A5E2FCFF9AAB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68EDFFB-E16F-204F-9373-D8E3CD8AE2B2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37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874FAB8-FD57-1B40-AD55-3BDBF8CEEBA0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9CDE3A4F-AF2E-A14A-AAC2-3BAB58B764BB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38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475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723C71C-2F16-0C4C-A684-E7294DD10BC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1ED17D9F-ACAD-E347-86D2-34944731CCA0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5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030258F-6060-4A41-AFFC-1ED9FA37339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B2E1B287-C25B-AC43-87EE-3957D71A2909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6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EBD3465-0899-494C-B65D-719EE4F8664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222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  <a:defRPr/>
            </a:pPr>
            <a:r>
              <a:rPr lang="en-US" smtClean="0">
                <a:latin typeface="Arial" charset="0"/>
                <a:cs typeface="Arial" charset="0"/>
              </a:rPr>
              <a:t>There is no single bottleneck to slow the system down.</a:t>
            </a:r>
            <a:r>
              <a:rPr lang="en-US" sz="800" smtClean="0">
                <a:ea typeface="SimSun" charset="0"/>
                <a:cs typeface="SimSun" charset="0"/>
              </a:rPr>
              <a:t> </a:t>
            </a:r>
          </a:p>
          <a:p>
            <a:pPr>
              <a:spcBef>
                <a:spcPts val="300"/>
              </a:spcBef>
              <a:buClrTx/>
              <a:buFontTx/>
              <a:buNone/>
              <a:defRPr/>
            </a:pPr>
            <a:endParaRPr lang="en-US" sz="800" smtClean="0">
              <a:ea typeface="SimSun" charset="0"/>
              <a:cs typeface="SimSun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252F0DF6-A115-1245-B902-82BFA567ECEF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7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D219481-5AD9-0848-872A-A5E2FCFF9AA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68EDFFB-E16F-204F-9373-D8E3CD8AE2B2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8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284B6D8-937C-014E-B4C7-6C5F00B86A2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8CBF85C6-2CF7-CB42-8825-EBB558D4BC26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9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2A487B6-004E-5F4E-B0C6-22B07987D6E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52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607D21F0-D628-3D49-815A-6DA4B24E414B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10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>
                <a:solidFill>
                  <a:schemeClr val="bg1"/>
                </a:solidFill>
                <a:latin typeface="Tahoma" pitchFamily="34" charset="0"/>
              </a:rPr>
              <a:t>© SpringPeople Software Private Limited,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7517" y="5943600"/>
            <a:ext cx="8382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5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77517" y="5943600"/>
            <a:ext cx="838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99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766472"/>
            <a:ext cx="41417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1406234"/>
            <a:ext cx="4141788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6472"/>
            <a:ext cx="41433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06234"/>
            <a:ext cx="4143375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904" y="171450"/>
            <a:ext cx="8473821" cy="3333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5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mware.com/products/vfabric-gemfire/overview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unity.gemstone.com/display/gemfire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VMware </a:t>
            </a:r>
            <a:r>
              <a:rPr lang="en-US" dirty="0" err="1" smtClean="0">
                <a:latin typeface="Calibri" pitchFamily="27" charset="0"/>
                <a:ea typeface="ＭＳ Ｐゴシック" pitchFamily="27" charset="-128"/>
              </a:rPr>
              <a:t>Vfabric</a:t>
            </a:r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 –</a:t>
            </a:r>
            <a:br>
              <a:rPr lang="en-US" dirty="0" smtClean="0">
                <a:latin typeface="Calibri" pitchFamily="27" charset="0"/>
                <a:ea typeface="ＭＳ Ｐゴシック" pitchFamily="27" charset="-128"/>
              </a:rPr>
            </a:br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 </a:t>
            </a:r>
            <a:r>
              <a:rPr lang="en-US" dirty="0" err="1" smtClean="0">
                <a:latin typeface="Calibri" pitchFamily="27" charset="0"/>
                <a:ea typeface="ＭＳ Ｐゴシック" pitchFamily="27" charset="-128"/>
              </a:rPr>
              <a:t>Gemfire</a:t>
            </a:r>
            <a:endParaRPr lang="en-US" dirty="0" smtClean="0">
              <a:latin typeface="Calibri" pitchFamily="27" charset="0"/>
              <a:ea typeface="ＭＳ Ｐゴシック" pitchFamily="27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CAP Theorem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 marL="4572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Only two of these three desirable properties in distributed system can be achieved: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Consistent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Available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Partition-Tolerant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768600"/>
            <a:ext cx="534352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CCCB9681-E39D-264D-8064-BB7E541E2093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10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44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Regions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Data region is a logical grouping within a cache for a single data set.</a:t>
            </a:r>
          </a:p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A region lets you store data in many VMs in the system without regard to which peer the data is stored on. Work similar to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Map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interface.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933825"/>
            <a:ext cx="4367212" cy="236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779538E1-7814-ED40-A8A5-8FA9C50537E5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11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67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Region Example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280400" cy="2232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Cache cache = new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CacheFactory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).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set("cache-xml-file", "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cache.xml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”).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create()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it-IT" sz="1200" dirty="0" err="1">
                <a:solidFill>
                  <a:srgbClr val="000000"/>
                </a:solidFill>
                <a:latin typeface="Courier New"/>
                <a:cs typeface="Courier New"/>
              </a:rPr>
              <a:t>CacheServer</a:t>
            </a:r>
            <a:r>
              <a:rPr lang="it-IT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Courier New"/>
                <a:cs typeface="Courier New"/>
              </a:rPr>
              <a:t>cacheServer</a:t>
            </a:r>
            <a:r>
              <a:rPr lang="it-IT" sz="12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it-IT" sz="1200" dirty="0" err="1">
                <a:solidFill>
                  <a:srgbClr val="000000"/>
                </a:solidFill>
                <a:latin typeface="Courier New"/>
                <a:cs typeface="Courier New"/>
              </a:rPr>
              <a:t>cache.addCacheServer</a:t>
            </a:r>
            <a:r>
              <a:rPr lang="it-IT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it-IT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it-IT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it-IT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cacheServer.start</a:t>
            </a:r>
            <a:r>
              <a:rPr lang="it-IT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it-IT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Region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people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cache.getRegion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(”people"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eople.put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(“John”, john);</a:t>
            </a:r>
            <a:endParaRPr lang="it-IT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it-IT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288" y="3500438"/>
            <a:ext cx="8280400" cy="1185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&lt;cache&gt;</a:t>
            </a:r>
          </a:p>
          <a:p>
            <a:pPr>
              <a:lnSpc>
                <a:spcPct val="150000"/>
              </a:lnSpc>
              <a:defRPr/>
            </a:pP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&lt;</a:t>
            </a:r>
            <a:r>
              <a:rPr lang="fr-F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region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fr-F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name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="people"&gt;</a:t>
            </a:r>
          </a:p>
          <a:p>
            <a:pPr>
              <a:lnSpc>
                <a:spcPct val="150000"/>
              </a:lnSpc>
              <a:defRPr/>
            </a:pP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&lt;/</a:t>
            </a:r>
            <a:r>
              <a:rPr lang="fr-F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region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 </a:t>
            </a:r>
          </a:p>
          <a:p>
            <a:pPr>
              <a:lnSpc>
                <a:spcPct val="150000"/>
              </a:lnSpc>
              <a:defRPr/>
            </a:pP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&lt;/cache&gt;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288" y="4724400"/>
            <a:ext cx="8280400" cy="151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  <a:defRPr/>
            </a:pPr>
            <a:r>
              <a:rPr lang="en-US" dirty="0">
                <a:solidFill>
                  <a:srgbClr val="0D0D0D"/>
                </a:solidFill>
                <a:latin typeface="+mn-lt"/>
              </a:rPr>
              <a:t>Create Cache Server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  <a:defRPr/>
            </a:pPr>
            <a:r>
              <a:rPr lang="en-US" dirty="0">
                <a:solidFill>
                  <a:srgbClr val="0D0D0D"/>
                </a:solidFill>
                <a:latin typeface="+mn-lt"/>
              </a:rPr>
              <a:t>Get “people” region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  <a:defRPr/>
            </a:pPr>
            <a:r>
              <a:rPr lang="en-US" dirty="0">
                <a:solidFill>
                  <a:srgbClr val="0D0D0D"/>
                </a:solidFill>
                <a:latin typeface="+mn-lt"/>
              </a:rPr>
              <a:t>Place an John entry into the region</a:t>
            </a:r>
          </a:p>
          <a:p>
            <a:pPr>
              <a:defRPr/>
            </a:pPr>
            <a:r>
              <a:rPr lang="en-US" dirty="0">
                <a:solidFill>
                  <a:srgbClr val="0D0D0D"/>
                </a:solidFill>
                <a:latin typeface="+mn-lt"/>
              </a:rPr>
              <a:t>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D86736FD-4E89-6E40-8B11-DCF2271372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12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38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0" y="115888"/>
            <a:ext cx="9140825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Replicated Region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8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Each replicated region holds the complete data set for the region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dirty="0" smtClean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48880"/>
            <a:ext cx="4951413" cy="358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A39D065C-BBF3-C545-8D7C-E0D5ABB39A17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13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636912"/>
            <a:ext cx="3600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69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High Read Performance</a:t>
            </a:r>
          </a:p>
          <a:p>
            <a:pPr indent="169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Limited by JVM heap size </a:t>
            </a:r>
          </a:p>
          <a:p>
            <a:pPr indent="169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Used for meta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5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0" y="115888"/>
            <a:ext cx="9140825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Partitioned Region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8226425" cy="8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err="1" smtClean="0">
                <a:solidFill>
                  <a:srgbClr val="000000"/>
                </a:solidFill>
                <a:latin typeface="+mn-lt"/>
              </a:rPr>
              <a:t>GemFire</a:t>
            </a: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 partitions your data so that each peer only stores a part of the region contents.</a:t>
            </a:r>
          </a:p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dirty="0" smtClean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08920"/>
            <a:ext cx="4659312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2684FE2F-236B-0C45-9827-D599BBB04E0E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14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636912"/>
            <a:ext cx="3672408" cy="292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69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Data spread across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nodes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indent="169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Members have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access to   all data</a:t>
            </a:r>
          </a:p>
          <a:p>
            <a:pPr indent="169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Used for Large data set</a:t>
            </a:r>
          </a:p>
          <a:p>
            <a:pPr indent="169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Good Write Performance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indent="169200"/>
            <a:endParaRPr lang="en-US" sz="240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9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What happens if one node fails?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8975" y="1600200"/>
            <a:ext cx="3197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Recovering redundancy can be configured to take place immediately after one node fail.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dirty="0">
              <a:solidFill>
                <a:srgbClr val="000000"/>
              </a:solidFill>
              <a:latin typeface="+mn-lt"/>
            </a:endParaRP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i="1" dirty="0" smtClean="0">
                <a:solidFill>
                  <a:srgbClr val="000000"/>
                </a:solidFill>
                <a:latin typeface="+mn-lt"/>
              </a:rPr>
              <a:t>This gives High Availability for partition regions.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1484784"/>
            <a:ext cx="5026025" cy="44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4EBF8ECF-E82C-F140-B374-73EAC34A647C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15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89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188640"/>
            <a:ext cx="9140825" cy="66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Local Region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8226425" cy="60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The local region has no peer-to-peer distribution activity.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6872"/>
            <a:ext cx="4030663" cy="337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51C95E6E-D3DF-2845-BE02-FBB57C973AE3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16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276872"/>
            <a:ext cx="3888432" cy="270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3000"/>
              </a:lnSpc>
            </a:pPr>
            <a:r>
              <a:rPr lang="en-US" sz="2400" dirty="0" smtClean="0">
                <a:solidFill>
                  <a:srgbClr val="0D0D0D"/>
                </a:solidFill>
                <a:latin typeface="+mn-lt"/>
              </a:rPr>
              <a:t>Client regions automatically defined as local regions:</a:t>
            </a:r>
          </a:p>
          <a:p>
            <a:pPr marL="342900" indent="-342900">
              <a:lnSpc>
                <a:spcPct val="143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+mn-lt"/>
              </a:rPr>
              <a:t>Direct to distributed system</a:t>
            </a:r>
          </a:p>
          <a:p>
            <a:pPr marL="342900" indent="-342900">
              <a:lnSpc>
                <a:spcPct val="143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+mn-lt"/>
              </a:rPr>
              <a:t>Caching Enabled</a:t>
            </a:r>
            <a:endParaRPr lang="en-US" sz="2400" dirty="0">
              <a:solidFill>
                <a:srgbClr val="0D0D0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0149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188640"/>
            <a:ext cx="9140825" cy="66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Persistence and Overflow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51C95E6E-D3DF-2845-BE02-FBB57C973AE3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17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99" y="888366"/>
            <a:ext cx="8562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>
                <a:solidFill>
                  <a:srgbClr val="0D0D0D"/>
                </a:solidFill>
                <a:latin typeface="+mn-lt"/>
              </a:rPr>
              <a:t>You can persist data on disk for backup purposes </a:t>
            </a:r>
            <a:r>
              <a:rPr lang="en-IN" sz="2000" dirty="0" smtClean="0">
                <a:solidFill>
                  <a:srgbClr val="0D0D0D"/>
                </a:solidFill>
                <a:latin typeface="+mn-lt"/>
              </a:rPr>
              <a:t>and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D0D0D"/>
                </a:solidFill>
                <a:latin typeface="+mn-lt"/>
              </a:rPr>
              <a:t>overflow </a:t>
            </a:r>
            <a:r>
              <a:rPr lang="en-IN" sz="2000" dirty="0">
                <a:solidFill>
                  <a:srgbClr val="0D0D0D"/>
                </a:solidFill>
                <a:latin typeface="+mn-lt"/>
              </a:rPr>
              <a:t>it to disk to free up memory without completely removing the data from your </a:t>
            </a:r>
            <a:r>
              <a:rPr lang="en-IN" sz="2000" dirty="0" smtClean="0">
                <a:solidFill>
                  <a:srgbClr val="0D0D0D"/>
                </a:solidFill>
                <a:latin typeface="+mn-lt"/>
              </a:rPr>
              <a:t>cache</a:t>
            </a:r>
            <a:endParaRPr lang="en-US" sz="2400" dirty="0">
              <a:solidFill>
                <a:srgbClr val="0D0D0D"/>
              </a:solidFill>
              <a:latin typeface="+mn-lt"/>
            </a:endParaRPr>
          </a:p>
        </p:txBody>
      </p:sp>
      <p:pic>
        <p:nvPicPr>
          <p:cNvPr id="1026" name="Picture 2" descr="http://pubs.vmware.com/vfabric5/topic/com.vmware.vfabric.gemfire.6.6/common/images/developing_persist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36" y="2540258"/>
            <a:ext cx="486727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ubs.vmware.com/vfabric5/topic/com.vmware.vfabric.gemfire.6.6/common/images/developing_over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36" y="4864875"/>
            <a:ext cx="4867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62637" y="2048934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Persistence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2637" y="4259075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Overflow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07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Delta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Propogation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E46A6170-5F0F-5D45-BD7E-02CD9D8C4986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18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2050" name="Picture 2" descr="http://pubs.vmware.com/vfabric5/topic/com.vmware.vfabric.gemfire.6.6/common/images/DeltaPropagation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104370"/>
            <a:ext cx="6329892" cy="48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24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Expiration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E46A6170-5F0F-5D45-BD7E-02CD9D8C4986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19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3074" name="Picture 2" descr="http://pubs.vmware.com/vfabric5/topic/com.vmware.vfabric.gemfire.6.6/common/images/expi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99" y="1082674"/>
            <a:ext cx="6956425" cy="49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954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0"/>
            <a:ext cx="86836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0" indent="0" hangingPunct="1">
              <a:lnSpc>
                <a:spcPct val="15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“Hardware can give you a generic 20 percent improvement in performance, but there is only so far you can go with hardware.”</a:t>
            </a:r>
          </a:p>
          <a:p>
            <a:pPr marL="0" indent="0" algn="r" hangingPunct="1">
              <a:lnSpc>
                <a:spcPct val="15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Rob </a:t>
            </a:r>
            <a:r>
              <a:rPr lang="en-US" sz="3200" dirty="0" err="1" smtClean="0">
                <a:solidFill>
                  <a:srgbClr val="000000"/>
                </a:solidFill>
                <a:latin typeface="+mn-lt"/>
              </a:rPr>
              <a:t>Wallos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,</a:t>
            </a:r>
          </a:p>
          <a:p>
            <a:pPr marL="0" indent="0" algn="r" hangingPunct="1">
              <a:lnSpc>
                <a:spcPct val="15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Global Head of marketing data Citi</a:t>
            </a:r>
          </a:p>
          <a:p>
            <a:pPr marL="0" indent="0" hangingPunct="1">
              <a:lnSpc>
                <a:spcPct val="15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32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E412F4C-8DA1-E241-8934-8501D4C90FDD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29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Peer Discovery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To connect to distributed system the peer should introduce themself:</a:t>
            </a:r>
          </a:p>
          <a:p>
            <a:pPr marL="457200" indent="-457200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Multicast based discovery</a:t>
            </a:r>
          </a:p>
          <a:p>
            <a:pPr marL="457200" indent="-457200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Locator separate component that maintains a discovery</a:t>
            </a:r>
          </a:p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dirty="0" smtClean="0">
              <a:solidFill>
                <a:srgbClr val="000000"/>
              </a:solidFill>
              <a:latin typeface="+mn-lt"/>
              <a:cs typeface="TimesNewRomanPSMT" charset="0"/>
            </a:endParaRPr>
          </a:p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dirty="0" smtClean="0">
              <a:solidFill>
                <a:srgbClr val="000000"/>
              </a:solidFill>
              <a:latin typeface="+mn-lt"/>
              <a:cs typeface="TimesNewRomanPSMT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E46A6170-5F0F-5D45-BD7E-02CD9D8C4986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20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2" name="Picture 1" descr="LaptopHandshak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816424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54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P2P topology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The cache is embedded within the application process and shares the heap space with the application.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852936"/>
            <a:ext cx="3660775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437E220D-DDAE-A544-95AC-C319DF9DA232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21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79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Client/Server topology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A central cache is managed in one distributed system tier by a number of server members. Clients maintain their own caches that automatically call upon the server side.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3140968"/>
            <a:ext cx="38862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6C74CACB-A9CB-3443-98B5-34DED4353A27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22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94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Multi-Site Caching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Distributed systems at different sites are loosely coupled through gateway system members.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200400"/>
            <a:ext cx="6615112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9F31C898-F4D6-FF4A-BFEB-BE6B53518119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23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77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0" y="214313"/>
            <a:ext cx="91408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Read Through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3654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When an entry is requested that is unavailable in the region, a </a:t>
            </a:r>
            <a:r>
              <a:rPr lang="en-US" sz="2700" b="1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Cache Loader</a:t>
            </a: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 may be called upon to load it from data source.</a:t>
            </a:r>
          </a:p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Operation always managed by the partition node.  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443" y="1563688"/>
            <a:ext cx="4291013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54DCAE90-CF0D-804B-9D12-E1BBB4FD924D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24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14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0" y="214313"/>
            <a:ext cx="91408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Write Through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3654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To provide write-through caching with your external data source use </a:t>
            </a:r>
            <a:r>
              <a:rPr lang="en-US" sz="2700" b="1" dirty="0" err="1" smtClean="0">
                <a:solidFill>
                  <a:srgbClr val="000000"/>
                </a:solidFill>
                <a:latin typeface="+mn-lt"/>
                <a:cs typeface="TimesNewRomanPSMT" charset="0"/>
              </a:rPr>
              <a:t>CacheWriter</a:t>
            </a: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.</a:t>
            </a:r>
          </a:p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Only one writer is invoked for any event.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56792"/>
            <a:ext cx="4292093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6CC6EC75-6AF2-204D-BFC6-18C37C954DE7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25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47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0" y="214313"/>
            <a:ext cx="91408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Write Behind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4039617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In the Write-Behind mode, updated cache entries are asynchronously written to the back-end data source. 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56792"/>
            <a:ext cx="4351337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CF792E21-A5DC-F640-8022-BDBF63CC76D0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26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12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Event Listener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The cache event listeners allow you to receive after-event notification of changes to the region and its entries.</a:t>
            </a:r>
          </a:p>
          <a:p>
            <a:pPr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Handle following entity events:</a:t>
            </a:r>
          </a:p>
          <a:p>
            <a:pPr marL="457200" indent="-457200">
              <a:buClrTx/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Create</a:t>
            </a:r>
          </a:p>
          <a:p>
            <a:pPr marL="457200" indent="-457200">
              <a:buClrTx/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Update</a:t>
            </a:r>
          </a:p>
          <a:p>
            <a:pPr marL="457200" indent="-457200">
              <a:buClrTx/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Destroy</a:t>
            </a:r>
          </a:p>
          <a:p>
            <a:pPr marL="457200" indent="-457200">
              <a:buClrTx/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Invalidate</a:t>
            </a:r>
          </a:p>
          <a:p>
            <a:pPr>
              <a:buClrTx/>
              <a:buFontTx/>
              <a:buNone/>
              <a:defRPr/>
            </a:pPr>
            <a:endParaRPr lang="en-US" sz="2600" dirty="0" smtClean="0">
              <a:solidFill>
                <a:srgbClr val="000000"/>
              </a:solidFill>
              <a:latin typeface="Calibri" charset="0"/>
              <a:cs typeface="TimesNewRomanPSMT" charset="0"/>
            </a:endParaRPr>
          </a:p>
          <a:p>
            <a:pPr>
              <a:buClrTx/>
              <a:buFontTx/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Executed in all </a:t>
            </a:r>
          </a:p>
          <a:p>
            <a:pPr>
              <a:buClrTx/>
              <a:buFontTx/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replicated regions</a:t>
            </a:r>
          </a:p>
          <a:p>
            <a:pPr>
              <a:buClrTx/>
              <a:buFontTx/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Executed only in one </a:t>
            </a:r>
          </a:p>
          <a:p>
            <a:pPr>
              <a:buClrTx/>
              <a:buFontTx/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partition region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2852738"/>
            <a:ext cx="4568825" cy="304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023502ED-0237-1B49-B475-F082F68F983A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27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95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Listener Example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67544" y="1412776"/>
            <a:ext cx="8226425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90000" tIns="45000" rIns="90000" bIns="4500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region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name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=“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people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”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refid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=“</a:t>
            </a:r>
            <a:r>
              <a:rPr lang="en-US" sz="1400" dirty="0">
                <a:solidFill>
                  <a:srgbClr val="0D0D0D"/>
                </a:solidFill>
                <a:latin typeface="Courier New"/>
                <a:cs typeface="Courier New"/>
              </a:rPr>
              <a:t>PARTITION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”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&lt;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region-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attributes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&lt;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cache-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listener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&lt;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class-name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com.mirantis.PeopleCacheListener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&lt;/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class-name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&lt;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/cache-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listener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&lt;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cache-loader&gt;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class-name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com.mirantis.PeopleCacheLoader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/class-name&gt;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/cache-loader&gt;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&lt;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region-attributes</a:t>
            </a: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&lt;/</a:t>
            </a:r>
            <a:r>
              <a:rPr lang="fr-F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region</a:t>
            </a: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6DB388F3-602D-374A-A837-D0D4844765A6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28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7544" y="3645024"/>
            <a:ext cx="8226425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90000" tIns="45000" rIns="90000" bIns="4500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public class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PeopleCacheListener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&lt;K,V&gt; extends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CacheListenerAdapter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&lt;K,V&gt;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                                         implements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Declarable {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public void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afterCreate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EntryEvent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&lt;K,V&gt; e) {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System.out.println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e.getKey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 + “ connected”)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public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void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afterDestroy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EntryEvent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&lt;K,V&gt; e) {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System.out.println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e.getKey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() + “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left”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…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3700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Querying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defRPr/>
            </a:pPr>
            <a:r>
              <a:rPr lang="en-US" sz="26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Object Query Language (OQL) is SQL like query language standard for object-oriented databases.</a:t>
            </a:r>
          </a:p>
          <a:p>
            <a:pPr>
              <a:defRPr/>
            </a:pPr>
            <a:endParaRPr lang="en-US" sz="2600" dirty="0" smtClean="0">
              <a:solidFill>
                <a:srgbClr val="000000"/>
              </a:solidFill>
              <a:latin typeface="+mn-lt"/>
              <a:cs typeface="TimesNewRomanPSMT" charset="0"/>
            </a:endParaRPr>
          </a:p>
          <a:p>
            <a:pPr>
              <a:defRPr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Support </a:t>
            </a:r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normal query 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and </a:t>
            </a:r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continuous querying 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(CQ).</a:t>
            </a:r>
            <a:endParaRPr lang="en-US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NewRomanPSM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750" y="3284538"/>
            <a:ext cx="7920038" cy="525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sz="1500" dirty="0">
                <a:solidFill>
                  <a:srgbClr val="0D0D0D"/>
                </a:solidFill>
                <a:latin typeface="Courier New"/>
                <a:cs typeface="Courier New"/>
              </a:rPr>
              <a:t>SELECT DISTINCT * FROM /portfolios</a:t>
            </a:r>
          </a:p>
          <a:p>
            <a:pPr>
              <a:defRPr/>
            </a:pPr>
            <a:r>
              <a:rPr lang="fr-FR" sz="1500" dirty="0">
                <a:solidFill>
                  <a:srgbClr val="0D0D0D"/>
                </a:solidFill>
                <a:latin typeface="Courier New"/>
                <a:cs typeface="Courier New"/>
              </a:rPr>
              <a:t>    WHERE </a:t>
            </a:r>
            <a:r>
              <a:rPr lang="fr-FR" sz="1500" dirty="0" err="1">
                <a:solidFill>
                  <a:srgbClr val="0D0D0D"/>
                </a:solidFill>
                <a:latin typeface="Courier New"/>
                <a:cs typeface="Courier New"/>
              </a:rPr>
              <a:t>status</a:t>
            </a:r>
            <a:r>
              <a:rPr lang="fr-FR" sz="1500" dirty="0">
                <a:solidFill>
                  <a:srgbClr val="0D0D0D"/>
                </a:solidFill>
                <a:latin typeface="Courier New"/>
                <a:cs typeface="Courier New"/>
              </a:rPr>
              <a:t> = 'active' AND type = ‘XYZ’</a:t>
            </a:r>
            <a:endParaRPr lang="en-US" sz="1500" dirty="0">
              <a:solidFill>
                <a:srgbClr val="0D0D0D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13" y="5229225"/>
            <a:ext cx="7991475" cy="841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rgbClr val="0D0D0D"/>
                </a:solidFill>
                <a:latin typeface="+mn-lt"/>
              </a:rPr>
              <a:t>You can also use </a:t>
            </a:r>
            <a:r>
              <a:rPr lang="en-US" sz="2600" b="1" dirty="0">
                <a:solidFill>
                  <a:srgbClr val="0D0D0D"/>
                </a:solidFill>
                <a:latin typeface="+mn-lt"/>
              </a:rPr>
              <a:t>indexing</a:t>
            </a:r>
            <a:r>
              <a:rPr lang="en-US" sz="2600" dirty="0">
                <a:solidFill>
                  <a:srgbClr val="0D0D0D"/>
                </a:solidFill>
                <a:latin typeface="+mn-lt"/>
              </a:rPr>
              <a:t> to optimize your query performance.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750" y="3860800"/>
            <a:ext cx="7920038" cy="1382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ES_tradnl" sz="1500" dirty="0" err="1">
                <a:solidFill>
                  <a:srgbClr val="0D0D0D"/>
                </a:solidFill>
                <a:latin typeface="Courier New"/>
                <a:cs typeface="Courier New"/>
              </a:rPr>
              <a:t>Query</a:t>
            </a: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lang="es-ES_tradnl" sz="1500" dirty="0" err="1">
                <a:solidFill>
                  <a:srgbClr val="0D0D0D"/>
                </a:solidFill>
                <a:latin typeface="Courier New"/>
                <a:cs typeface="Courier New"/>
              </a:rPr>
              <a:t>query</a:t>
            </a: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 = </a:t>
            </a:r>
            <a:r>
              <a:rPr lang="es-ES_tradnl" sz="1500" dirty="0" err="1">
                <a:solidFill>
                  <a:srgbClr val="0D0D0D"/>
                </a:solidFill>
                <a:latin typeface="Courier New"/>
                <a:cs typeface="Courier New"/>
              </a:rPr>
              <a:t>qryService.newQuery</a:t>
            </a: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(</a:t>
            </a:r>
            <a:r>
              <a:rPr lang="es-ES_tradnl" sz="1500" dirty="0" err="1">
                <a:solidFill>
                  <a:srgbClr val="0D0D0D"/>
                </a:solidFill>
                <a:latin typeface="Courier New"/>
                <a:cs typeface="Courier New"/>
              </a:rPr>
              <a:t>queryString</a:t>
            </a: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);</a:t>
            </a:r>
          </a:p>
          <a:p>
            <a:pPr>
              <a:defRPr/>
            </a:pPr>
            <a:r>
              <a:rPr lang="en-US" sz="1500" dirty="0" err="1">
                <a:solidFill>
                  <a:srgbClr val="0D0D0D"/>
                </a:solidFill>
                <a:latin typeface="Courier New"/>
                <a:cs typeface="Courier New"/>
              </a:rPr>
              <a:t>SelectResults</a:t>
            </a:r>
            <a:r>
              <a:rPr lang="en-US" sz="1500" dirty="0">
                <a:solidFill>
                  <a:srgbClr val="0D0D0D"/>
                </a:solidFill>
                <a:latin typeface="Courier New"/>
                <a:cs typeface="Courier New"/>
              </a:rPr>
              <a:t> results = (</a:t>
            </a:r>
            <a:r>
              <a:rPr lang="en-US" sz="1500" dirty="0" err="1">
                <a:solidFill>
                  <a:srgbClr val="0D0D0D"/>
                </a:solidFill>
                <a:latin typeface="Courier New"/>
                <a:cs typeface="Courier New"/>
              </a:rPr>
              <a:t>SelectResults</a:t>
            </a:r>
            <a:r>
              <a:rPr lang="en-US" sz="1500" dirty="0">
                <a:solidFill>
                  <a:srgbClr val="0D0D0D"/>
                </a:solidFill>
                <a:latin typeface="Courier New"/>
                <a:cs typeface="Courier New"/>
              </a:rPr>
              <a:t>)</a:t>
            </a:r>
            <a:r>
              <a:rPr lang="en-US" sz="1500" dirty="0" err="1">
                <a:solidFill>
                  <a:srgbClr val="0D0D0D"/>
                </a:solidFill>
                <a:latin typeface="Courier New"/>
                <a:cs typeface="Courier New"/>
              </a:rPr>
              <a:t>query.execute</a:t>
            </a:r>
            <a:r>
              <a:rPr lang="en-US" sz="1500" dirty="0">
                <a:solidFill>
                  <a:srgbClr val="0D0D0D"/>
                </a:solidFill>
                <a:latin typeface="Courier New"/>
                <a:cs typeface="Courier New"/>
              </a:rPr>
              <a:t>();</a:t>
            </a:r>
          </a:p>
          <a:p>
            <a:pPr>
              <a:defRPr/>
            </a:pPr>
            <a:r>
              <a:rPr lang="pl-PL" sz="1500" dirty="0">
                <a:solidFill>
                  <a:srgbClr val="0D0D0D"/>
                </a:solidFill>
                <a:latin typeface="Courier New"/>
                <a:cs typeface="Courier New"/>
              </a:rPr>
              <a:t>for (</a:t>
            </a:r>
            <a:r>
              <a:rPr lang="pl-PL" sz="1500" dirty="0" err="1">
                <a:solidFill>
                  <a:srgbClr val="0D0D0D"/>
                </a:solidFill>
                <a:latin typeface="Courier New"/>
                <a:cs typeface="Courier New"/>
              </a:rPr>
              <a:t>Iterator</a:t>
            </a:r>
            <a:r>
              <a:rPr lang="pl-PL" sz="150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lang="pl-PL" sz="1500" dirty="0" err="1">
                <a:solidFill>
                  <a:srgbClr val="0D0D0D"/>
                </a:solidFill>
                <a:latin typeface="Courier New"/>
                <a:cs typeface="Courier New"/>
              </a:rPr>
              <a:t>iter</a:t>
            </a:r>
            <a:r>
              <a:rPr lang="pl-PL" sz="1500" dirty="0">
                <a:solidFill>
                  <a:srgbClr val="0D0D0D"/>
                </a:solidFill>
                <a:latin typeface="Courier New"/>
                <a:cs typeface="Courier New"/>
              </a:rPr>
              <a:t> = </a:t>
            </a:r>
            <a:r>
              <a:rPr lang="pl-PL" sz="1500" dirty="0" err="1">
                <a:solidFill>
                  <a:srgbClr val="0D0D0D"/>
                </a:solidFill>
                <a:latin typeface="Courier New"/>
                <a:cs typeface="Courier New"/>
              </a:rPr>
              <a:t>results.iterator</a:t>
            </a:r>
            <a:r>
              <a:rPr lang="pl-PL" sz="1500" dirty="0">
                <a:solidFill>
                  <a:srgbClr val="0D0D0D"/>
                </a:solidFill>
                <a:latin typeface="Courier New"/>
                <a:cs typeface="Courier New"/>
              </a:rPr>
              <a:t>(); </a:t>
            </a:r>
            <a:r>
              <a:rPr lang="pl-PL" sz="1500" dirty="0" err="1">
                <a:solidFill>
                  <a:srgbClr val="0D0D0D"/>
                </a:solidFill>
                <a:latin typeface="Courier New"/>
                <a:cs typeface="Courier New"/>
              </a:rPr>
              <a:t>iter.hasNext</a:t>
            </a:r>
            <a:r>
              <a:rPr lang="pl-PL" sz="1500" dirty="0">
                <a:solidFill>
                  <a:srgbClr val="0D0D0D"/>
                </a:solidFill>
                <a:latin typeface="Courier New"/>
                <a:cs typeface="Courier New"/>
              </a:rPr>
              <a:t>(); ) {</a:t>
            </a:r>
          </a:p>
          <a:p>
            <a:pPr>
              <a:defRPr/>
            </a:pP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  Portfolio </a:t>
            </a:r>
            <a:r>
              <a:rPr lang="es-ES_tradnl" sz="1500" dirty="0" err="1">
                <a:solidFill>
                  <a:srgbClr val="0D0D0D"/>
                </a:solidFill>
                <a:latin typeface="Courier New"/>
                <a:cs typeface="Courier New"/>
              </a:rPr>
              <a:t>activeXYZPortfolio</a:t>
            </a: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 = (Portfolio) </a:t>
            </a:r>
            <a:r>
              <a:rPr lang="es-ES_tradnl" sz="1500" dirty="0" err="1">
                <a:solidFill>
                  <a:srgbClr val="0D0D0D"/>
                </a:solidFill>
                <a:latin typeface="Courier New"/>
                <a:cs typeface="Courier New"/>
              </a:rPr>
              <a:t>iter.next</a:t>
            </a: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();</a:t>
            </a:r>
          </a:p>
          <a:p>
            <a:pPr>
              <a:defRPr/>
            </a:pP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  ...</a:t>
            </a:r>
          </a:p>
          <a:p>
            <a:pPr>
              <a:defRPr/>
            </a:pPr>
            <a:r>
              <a:rPr lang="en-US" sz="1500" dirty="0">
                <a:solidFill>
                  <a:srgbClr val="0D0D0D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F6A98DB0-9748-3F4C-A041-938B14D21772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29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88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What is latency?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67544" y="1600200"/>
            <a:ext cx="3744416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0" indent="0" hangingPunct="1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alibri" charset="0"/>
              </a:rPr>
              <a:t>Latency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 – is </a:t>
            </a:r>
            <a:r>
              <a:rPr lang="lv-LV" sz="3200" dirty="0" smtClean="0">
                <a:solidFill>
                  <a:srgbClr val="000000"/>
                </a:solidFill>
                <a:latin typeface="Calibri" charset="0"/>
              </a:rPr>
              <a:t>the amount of time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that it takes to get information from one designated point to another.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AFECDFF9-60E9-3A46-8649-C6E1B91748E4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2" name="Picture 1" descr="lat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628800"/>
            <a:ext cx="410445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1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Continuous Querying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Continuous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Querying (CQ) gives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your clients a way to run queries against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events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cs typeface="TimesNewRomanPSMT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188" y="2492375"/>
            <a:ext cx="7777162" cy="3502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TradeEventListener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implements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CqListener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onEvent(CqEvent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cqEvent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…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>
              <a:defRPr/>
            </a:pP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onError(CqEvent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cqEvent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// handle the error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public void close()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// close the output screen for the trades ...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CqAttributesFactory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CqAttributesFactory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>
              <a:defRPr/>
            </a:pPr>
            <a:r>
              <a:rPr lang="it-IT" sz="1400" dirty="0" err="1">
                <a:solidFill>
                  <a:srgbClr val="000000"/>
                </a:solidFill>
                <a:latin typeface="Courier New"/>
                <a:cs typeface="Courier New"/>
              </a:rPr>
              <a:t>cqf.addCqListener</a:t>
            </a:r>
            <a:r>
              <a:rPr lang="it-IT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400" dirty="0" err="1">
                <a:solidFill>
                  <a:srgbClr val="000000"/>
                </a:solidFill>
                <a:latin typeface="Courier New"/>
                <a:cs typeface="Courier New"/>
              </a:rPr>
              <a:t>tradeEventListener</a:t>
            </a:r>
            <a:r>
              <a:rPr lang="it-IT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CqAttributes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cqa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cqf.create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CqQuery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priceTracker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queryService.newCq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sz="1400" dirty="0">
                <a:solidFill>
                  <a:srgbClr val="000000"/>
                </a:solidFill>
                <a:latin typeface="Courier New"/>
                <a:cs typeface="Courier New"/>
              </a:rPr>
              <a:t>“</a:t>
            </a:r>
            <a:r>
              <a:rPr lang="de-DE" sz="1400" dirty="0" err="1">
                <a:solidFill>
                  <a:srgbClr val="000000"/>
                </a:solidFill>
                <a:latin typeface="Courier New"/>
                <a:cs typeface="Courier New"/>
              </a:rPr>
              <a:t>tracker</a:t>
            </a:r>
            <a:r>
              <a:rPr lang="de-DE" sz="1400" dirty="0">
                <a:solidFill>
                  <a:srgbClr val="000000"/>
                </a:solidFill>
                <a:latin typeface="Courier New"/>
                <a:cs typeface="Courier New"/>
              </a:rPr>
              <a:t>“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queryStr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cqa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defRPr/>
            </a:pPr>
            <a:r>
              <a:rPr lang="de-DE" sz="1400" dirty="0" err="1">
                <a:solidFill>
                  <a:srgbClr val="000000"/>
                </a:solidFill>
                <a:latin typeface="Courier New"/>
                <a:cs typeface="Courier New"/>
              </a:rPr>
              <a:t>priceTracker.execute</a:t>
            </a:r>
            <a:r>
              <a:rPr lang="de-DE" sz="14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B55F9148-F3D3-7044-AA15-5DF2B496974D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30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18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Function Execution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defRPr/>
            </a:pPr>
            <a:r>
              <a:rPr lang="en-US" sz="2800" dirty="0" smtClean="0">
                <a:solidFill>
                  <a:srgbClr val="0D0D0D"/>
                </a:solidFill>
                <a:latin typeface="+mn-lt"/>
              </a:rPr>
              <a:t>Application functions can be executed on:</a:t>
            </a:r>
            <a:endParaRPr lang="en-US" sz="2600" dirty="0">
              <a:solidFill>
                <a:srgbClr val="0D0D0D"/>
              </a:solidFill>
              <a:latin typeface="+mn-lt"/>
              <a:cs typeface="TimesNewRomanPSMT" charset="0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D0D0D"/>
                </a:solidFill>
                <a:latin typeface="+mn-lt"/>
                <a:cs typeface="TimesNewRomanPSMT" charset="0"/>
              </a:rPr>
              <a:t>Members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D0D0D"/>
                </a:solidFill>
                <a:latin typeface="+mn-lt"/>
                <a:cs typeface="TimesNewRomanPSMT" charset="0"/>
              </a:rPr>
              <a:t>Data set</a:t>
            </a:r>
          </a:p>
          <a:p>
            <a:pPr marL="457200" indent="-457200">
              <a:buFont typeface="Arial"/>
              <a:buChar char="•"/>
              <a:defRPr/>
            </a:pPr>
            <a:endParaRPr lang="en-US" sz="2600" dirty="0">
              <a:solidFill>
                <a:srgbClr val="0D0D0D"/>
              </a:solidFill>
              <a:latin typeface="+mn-lt"/>
              <a:cs typeface="TimesNewRomanPSMT" charset="0"/>
            </a:endParaRPr>
          </a:p>
          <a:p>
            <a:pPr>
              <a:defRPr/>
            </a:pPr>
            <a:r>
              <a:rPr lang="en-US" sz="2600" dirty="0" smtClean="0">
                <a:solidFill>
                  <a:srgbClr val="0D0D0D"/>
                </a:solidFill>
                <a:latin typeface="+mn-lt"/>
                <a:cs typeface="TimesNewRomanPSMT" charset="0"/>
              </a:rPr>
              <a:t>Similar to Map-Reduce</a:t>
            </a:r>
          </a:p>
          <a:p>
            <a:pPr marL="457200" indent="-457200">
              <a:buFont typeface="Arial"/>
              <a:buChar char="•"/>
              <a:defRPr/>
            </a:pPr>
            <a:endParaRPr lang="en-US" sz="2600" dirty="0">
              <a:solidFill>
                <a:srgbClr val="0D0D0D"/>
              </a:solidFill>
              <a:latin typeface="+mn-lt"/>
              <a:cs typeface="TimesNewRomanPSMT" charset="0"/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sz="2600" dirty="0" smtClean="0">
              <a:solidFill>
                <a:srgbClr val="0D0D0D"/>
              </a:solidFill>
              <a:latin typeface="+mn-lt"/>
              <a:cs typeface="TimesNewRomanPSMT" charset="0"/>
            </a:endParaRPr>
          </a:p>
          <a:p>
            <a:pPr>
              <a:defRPr/>
            </a:pPr>
            <a:endParaRPr lang="en-US" sz="2800" dirty="0" smtClean="0">
              <a:solidFill>
                <a:srgbClr val="0D0D0D"/>
              </a:solidFill>
              <a:latin typeface="+mn-lt"/>
            </a:endParaRPr>
          </a:p>
        </p:txBody>
      </p:sp>
      <p:pic>
        <p:nvPicPr>
          <p:cNvPr id="96260" name="Picture 1" descr="fun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81" y="2276872"/>
            <a:ext cx="341788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46E89D26-3EB5-C64F-941B-43C281A30045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31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32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Example Broker Application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38957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High Available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Parallel Aggregation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Exchange Server could have only one connection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Orders are swapped to Data Base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Scale on Demand </a:t>
            </a:r>
          </a:p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dirty="0" smtClean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0356" name="Picture 2" descr="brox_arhitecture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1628775"/>
            <a:ext cx="451485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73F63067-485A-314C-858B-9D7691227B54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32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16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176" y="142875"/>
            <a:ext cx="7752292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lvl="1" algn="ctr"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HTTP Session Management Modules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854075"/>
            <a:ext cx="8226425" cy="526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 marL="4572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 marL="854075" indent="-2841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630237" lvl="1" indent="-457200">
              <a:lnSpc>
                <a:spcPct val="95000"/>
              </a:lnSpc>
              <a:spcAft>
                <a:spcPts val="850"/>
              </a:spcAft>
              <a:buSzPct val="80000"/>
              <a:buFont typeface="Arial" pitchFamily="34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Replicate session data across peers (LAN and WAN)</a:t>
            </a:r>
          </a:p>
          <a:p>
            <a:pPr marL="630237" lvl="1" indent="-457200">
              <a:lnSpc>
                <a:spcPct val="95000"/>
              </a:lnSpc>
              <a:spcAft>
                <a:spcPts val="850"/>
              </a:spcAft>
              <a:buSzPct val="80000"/>
              <a:buFont typeface="Arial" pitchFamily="34" charset="0"/>
              <a:buChar char="•"/>
              <a:defRPr/>
            </a:pPr>
            <a:r>
              <a:rPr lang="en-US" sz="2700" dirty="0" err="1" smtClean="0">
                <a:solidFill>
                  <a:srgbClr val="000000"/>
                </a:solidFill>
                <a:latin typeface="+mn-lt"/>
              </a:rPr>
              <a:t>Tc</a:t>
            </a: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 server integration</a:t>
            </a:r>
          </a:p>
          <a:p>
            <a:pPr marL="630237" lvl="1" indent="-457200">
              <a:lnSpc>
                <a:spcPct val="95000"/>
              </a:lnSpc>
              <a:spcAft>
                <a:spcPts val="850"/>
              </a:spcAft>
              <a:buSzPct val="80000"/>
              <a:buFont typeface="Arial" pitchFamily="34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Scalability</a:t>
            </a:r>
          </a:p>
          <a:p>
            <a:pPr marL="630237" lvl="1" indent="-457200">
              <a:lnSpc>
                <a:spcPct val="95000"/>
              </a:lnSpc>
              <a:spcAft>
                <a:spcPts val="850"/>
              </a:spcAft>
              <a:buSzPct val="80000"/>
              <a:buFont typeface="Arial" pitchFamily="34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Server Managed session state</a:t>
            </a:r>
          </a:p>
          <a:p>
            <a:pPr marL="630237" lvl="1" indent="-457200">
              <a:lnSpc>
                <a:spcPct val="95000"/>
              </a:lnSpc>
              <a:spcAft>
                <a:spcPts val="850"/>
              </a:spcAft>
              <a:buSzPct val="80000"/>
              <a:buFont typeface="Arial" pitchFamily="34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Persistence</a:t>
            </a:r>
          </a:p>
          <a:p>
            <a:pPr marL="630237" lvl="1" indent="-457200">
              <a:lnSpc>
                <a:spcPct val="95000"/>
              </a:lnSpc>
              <a:spcAft>
                <a:spcPts val="850"/>
              </a:spcAft>
              <a:buSzPct val="80000"/>
              <a:buFont typeface="Arial" pitchFamily="34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Session Deltas</a:t>
            </a:r>
          </a:p>
          <a:p>
            <a:pPr marL="630237" lvl="1" indent="-457200">
              <a:lnSpc>
                <a:spcPct val="95000"/>
              </a:lnSpc>
              <a:spcAft>
                <a:spcPts val="850"/>
              </a:spcAft>
              <a:buSzPct val="80000"/>
              <a:buFont typeface="Arial" pitchFamily="34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Tiered Caching – Application Server sizing</a:t>
            </a:r>
          </a:p>
          <a:p>
            <a:pPr marL="630237" lvl="1" indent="-457200">
              <a:lnSpc>
                <a:spcPct val="95000"/>
              </a:lnSpc>
              <a:spcAft>
                <a:spcPts val="850"/>
              </a:spcAft>
              <a:buSzPct val="80000"/>
              <a:buFont typeface="Arial" pitchFamily="34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High Availability</a:t>
            </a:r>
            <a:endParaRPr lang="en-US" sz="2700" dirty="0">
              <a:solidFill>
                <a:srgbClr val="000000"/>
              </a:solidFill>
              <a:latin typeface="+mn-lt"/>
            </a:endParaRPr>
          </a:p>
          <a:p>
            <a:pPr marL="1027112" lvl="2" indent="-457200" hangingPunct="1">
              <a:lnSpc>
                <a:spcPct val="95000"/>
              </a:lnSpc>
              <a:spcAft>
                <a:spcPts val="850"/>
              </a:spcAft>
              <a:buSzPct val="80000"/>
              <a:buFont typeface="Arial" pitchFamily="34" charset="0"/>
              <a:buChar char="•"/>
              <a:defRPr/>
            </a:pPr>
            <a:endParaRPr lang="en-US" sz="27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51BCED3-5987-6144-A2CA-9163A6AB88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33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0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176" y="142875"/>
            <a:ext cx="7752292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lvl="1" algn="ctr"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Hibernate Cache Module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51BCED3-5987-6144-A2CA-9163A6AB88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34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1026" name="Picture 2" descr="http://pubs.vmware.com/vfabric5/topic/com.vmware.vfabric.gemfire.6.6/common/images/hibernate_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3" y="1422400"/>
            <a:ext cx="8686800" cy="486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623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176" y="142875"/>
            <a:ext cx="7752292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lvl="1" algn="ctr"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Spring AMQP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51BCED3-5987-6144-A2CA-9163A6AB88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35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1026" name="Picture 2" descr="Spring AMQP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087436"/>
            <a:ext cx="7492455" cy="50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80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176" y="142875"/>
            <a:ext cx="7752292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lvl="1" algn="ctr"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Spring AMQP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51BCED3-5987-6144-A2CA-9163A6AB88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36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Sample App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13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Learn more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 marL="4572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 marL="854075" indent="-2841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569912" lvl="2" indent="0" hangingPunct="1">
              <a:lnSpc>
                <a:spcPct val="95000"/>
              </a:lnSpc>
              <a:spcAft>
                <a:spcPts val="850"/>
              </a:spcAft>
              <a:buSzPct val="80000"/>
              <a:defRPr/>
            </a:pPr>
            <a:r>
              <a:rPr lang="en-US" sz="2700" dirty="0" err="1" smtClean="0">
                <a:solidFill>
                  <a:srgbClr val="000000"/>
                </a:solidFill>
                <a:latin typeface="+mn-lt"/>
              </a:rPr>
              <a:t>VMWare</a:t>
            </a: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700" dirty="0" err="1" smtClean="0">
                <a:solidFill>
                  <a:srgbClr val="000000"/>
                </a:solidFill>
                <a:latin typeface="+mn-lt"/>
              </a:rPr>
              <a:t>GemFire</a:t>
            </a: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2700" dirty="0">
                <a:solidFill>
                  <a:srgbClr val="000000"/>
                </a:solidFill>
                <a:latin typeface="+mn-lt"/>
                <a:hlinkClick r:id="rId3"/>
              </a:rPr>
              <a:t>http://www.vmware.com/products/vfabric-gemfire/</a:t>
            </a:r>
            <a:r>
              <a:rPr lang="en-US" sz="2700" dirty="0" smtClean="0">
                <a:solidFill>
                  <a:srgbClr val="000000"/>
                </a:solidFill>
                <a:latin typeface="+mn-lt"/>
                <a:hlinkClick r:id="rId3"/>
              </a:rPr>
              <a:t>overview.html</a:t>
            </a:r>
            <a:endParaRPr lang="en-US" sz="2700" dirty="0" smtClean="0">
              <a:solidFill>
                <a:srgbClr val="000000"/>
              </a:solidFill>
              <a:latin typeface="+mn-lt"/>
            </a:endParaRPr>
          </a:p>
          <a:p>
            <a:pPr marL="1242000" lvl="2" indent="-457200" hangingPunct="1">
              <a:lnSpc>
                <a:spcPct val="95000"/>
              </a:lnSpc>
              <a:spcAft>
                <a:spcPts val="850"/>
              </a:spcAft>
              <a:buSzPct val="80000"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Monitoring Tools</a:t>
            </a:r>
          </a:p>
          <a:p>
            <a:pPr marL="569912" lvl="2" indent="0" hangingPunct="1">
              <a:lnSpc>
                <a:spcPct val="95000"/>
              </a:lnSpc>
              <a:spcAft>
                <a:spcPts val="850"/>
              </a:spcAft>
              <a:buSzPct val="80000"/>
              <a:defRPr/>
            </a:pPr>
            <a:r>
              <a:rPr lang="en-US" sz="2700" dirty="0" err="1" smtClean="0">
                <a:solidFill>
                  <a:srgbClr val="000000"/>
                </a:solidFill>
                <a:latin typeface="+mn-lt"/>
              </a:rPr>
              <a:t>GemFire</a:t>
            </a:r>
            <a:r>
              <a:rPr lang="en-US" sz="2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Community  </a:t>
            </a:r>
            <a:r>
              <a:rPr lang="en-US" sz="2700" dirty="0" smtClean="0">
                <a:solidFill>
                  <a:srgbClr val="000000"/>
                </a:solidFill>
                <a:latin typeface="+mn-lt"/>
                <a:hlinkClick r:id="rId4"/>
              </a:rPr>
              <a:t>http</a:t>
            </a:r>
            <a:r>
              <a:rPr lang="en-US" sz="2700" dirty="0">
                <a:solidFill>
                  <a:srgbClr val="000000"/>
                </a:solidFill>
                <a:latin typeface="+mn-lt"/>
                <a:hlinkClick r:id="rId4"/>
              </a:rPr>
              <a:t>://community.gemstone.com/display/</a:t>
            </a:r>
            <a:r>
              <a:rPr lang="en-US" sz="2700" dirty="0" smtClean="0">
                <a:solidFill>
                  <a:srgbClr val="000000"/>
                </a:solidFill>
                <a:latin typeface="+mn-lt"/>
                <a:hlinkClick r:id="rId4"/>
              </a:rPr>
              <a:t>gemfire</a:t>
            </a:r>
            <a:endParaRPr lang="en-US" sz="2700" dirty="0" smtClean="0">
              <a:solidFill>
                <a:srgbClr val="000000"/>
              </a:solidFill>
              <a:latin typeface="+mn-lt"/>
            </a:endParaRPr>
          </a:p>
          <a:p>
            <a:pPr marL="1242000" lvl="2" indent="-457200" hangingPunct="1">
              <a:lnSpc>
                <a:spcPct val="95000"/>
              </a:lnSpc>
              <a:spcAft>
                <a:spcPts val="850"/>
              </a:spcAft>
              <a:buSzPct val="80000"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Hibernate L2 Cache</a:t>
            </a:r>
          </a:p>
          <a:p>
            <a:pPr marL="1242000" lvl="2" indent="-457200" hangingPunct="1">
              <a:lnSpc>
                <a:spcPct val="95000"/>
              </a:lnSpc>
              <a:spcAft>
                <a:spcPts val="850"/>
              </a:spcAft>
              <a:buSzPct val="80000"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Session Caching</a:t>
            </a:r>
          </a:p>
          <a:p>
            <a:pPr marL="569912" lvl="2" indent="0" hangingPunct="1">
              <a:lnSpc>
                <a:spcPct val="95000"/>
              </a:lnSpc>
              <a:spcAft>
                <a:spcPts val="850"/>
              </a:spcAft>
              <a:buSzPct val="80000"/>
              <a:defRPr/>
            </a:pPr>
            <a:endParaRPr lang="en-US" sz="2700" dirty="0">
              <a:solidFill>
                <a:srgbClr val="000000"/>
              </a:solidFill>
              <a:latin typeface="+mn-lt"/>
            </a:endParaRPr>
          </a:p>
          <a:p>
            <a:pPr marL="569912" lvl="2" indent="0" hangingPunct="1">
              <a:lnSpc>
                <a:spcPct val="95000"/>
              </a:lnSpc>
              <a:spcAft>
                <a:spcPts val="850"/>
              </a:spcAft>
              <a:buSzPct val="80000"/>
              <a:defRPr/>
            </a:pPr>
            <a:endParaRPr lang="en-US" sz="27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51BCED3-5987-6144-A2CA-9163A6AB88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37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87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7200" y="0"/>
            <a:ext cx="8686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ts val="638"/>
              </a:spcBef>
              <a:buClrTx/>
              <a:buFontTx/>
              <a:buNone/>
              <a:defRPr/>
            </a:pPr>
            <a:r>
              <a:rPr lang="en-US" sz="4000" smtClean="0">
                <a:solidFill>
                  <a:srgbClr val="000000"/>
                </a:solidFill>
                <a:latin typeface="Calibri" charset="0"/>
              </a:rPr>
              <a:t>Questions and Answers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5D3F4D8-89E5-504F-B043-EDB1C1DCC2C0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38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35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Why worry about it?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8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Amazon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- every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100ms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of latency cost them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1% 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in sales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Google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- an extra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0.5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seconds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in search page generation time dropped traffic by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20%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Financial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- If a broker's electronic trading platform is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5ms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behind the competition it could loose them at least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1%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of the flow - that's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4$ million 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in revenues per </a:t>
            </a:r>
            <a:r>
              <a:rPr lang="en-US" sz="3200" i="1" dirty="0" err="1" smtClean="0">
                <a:solidFill>
                  <a:srgbClr val="000000"/>
                </a:solidFill>
                <a:latin typeface="+mn-lt"/>
              </a:rPr>
              <a:t>ms</a:t>
            </a:r>
            <a:r>
              <a:rPr lang="en-US" sz="3200" dirty="0" err="1" smtClean="0">
                <a:solidFill>
                  <a:srgbClr val="000000"/>
                </a:solidFill>
                <a:latin typeface="+mn-lt"/>
              </a:rPr>
              <a:t>.</a:t>
            </a:r>
            <a:endParaRPr lang="en-US" sz="32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95994EC5-F160-3F49-A2AF-00CC1CC5F3D5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4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5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-186266" y="142875"/>
            <a:ext cx="7772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How to make data access even fast?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Distributed Architecture 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Drop ACID</a:t>
            </a:r>
          </a:p>
          <a:p>
            <a:pPr marL="1200150" lvl="1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Atomicity</a:t>
            </a:r>
          </a:p>
          <a:p>
            <a:pPr marL="1200150" lvl="1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Consistency</a:t>
            </a:r>
          </a:p>
          <a:p>
            <a:pPr marL="1200150" lvl="1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Isolation</a:t>
            </a:r>
          </a:p>
          <a:p>
            <a:pPr marL="1200150" lvl="1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Durability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Simplify Contract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Drop Disk</a:t>
            </a:r>
          </a:p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C84C46F3-E4DA-D244-BC58-ACCDA342C86F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5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05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Data Grid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1" y="1600200"/>
            <a:ext cx="4762872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0" indent="0" hangingPunct="1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Data Grid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is the combination of computers what works together to manage information and reach a common goal in a 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distributed environment.</a:t>
            </a:r>
          </a:p>
          <a:p>
            <a:pPr marL="0" indent="0" hangingPunct="1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32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94AD771F-379A-374E-A998-2254C743A746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6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2" name="Picture 1" descr="gr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84784"/>
            <a:ext cx="37465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17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Shared nothing architecture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5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Is a 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distributed computing architecture 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in which each node is independent and self-sufficient, and there is 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no single point of contention 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across the system.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Popularized by </a:t>
            </a:r>
            <a:r>
              <a:rPr lang="en-US" sz="3200" dirty="0" err="1" smtClean="0">
                <a:solidFill>
                  <a:srgbClr val="000000"/>
                </a:solidFill>
                <a:latin typeface="+mn-lt"/>
              </a:rPr>
              <a:t>BigTable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3200" dirty="0" err="1" smtClean="0">
                <a:solidFill>
                  <a:srgbClr val="000000"/>
                </a:solidFill>
                <a:latin typeface="+mn-lt"/>
              </a:rPr>
              <a:t>NoSQL</a:t>
            </a:r>
            <a:endParaRPr lang="en-US" sz="32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Massive storage potential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Massive scalability of processing</a:t>
            </a:r>
          </a:p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32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DA2AFC21-4E3D-4644-AEEB-B95F61CF2927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7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13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In-Memory Data Grid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 marL="4572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 marL="854075" indent="-2841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Data are stored in memory, always available and consistent.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Low Latency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Linear Scalability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No Single Point of failure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Associate arrays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Replicated 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Partitioned</a:t>
            </a:r>
          </a:p>
          <a:p>
            <a:pPr marL="569912" lvl="2" indent="0" hangingPunct="1">
              <a:lnSpc>
                <a:spcPct val="95000"/>
              </a:lnSpc>
              <a:spcAft>
                <a:spcPts val="850"/>
              </a:spcAft>
              <a:buSzPct val="80000"/>
              <a:defRPr/>
            </a:pPr>
            <a:endParaRPr lang="en-US" sz="27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51BCED3-5987-6144-A2CA-9163A6AB88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8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34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GemFire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400" dirty="0" err="1" smtClean="0">
                <a:solidFill>
                  <a:srgbClr val="000000"/>
                </a:solidFill>
                <a:latin typeface="Calibri" charset="0"/>
              </a:rPr>
              <a:t>GemFire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is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n-memory distributed data management platform that pools memory across multiple processes to manage application objects and behavior.</a:t>
            </a:r>
          </a:p>
          <a:p>
            <a:pPr marL="457200" indent="-457200" hangingPunct="1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Caching</a:t>
            </a:r>
          </a:p>
          <a:p>
            <a:pPr marL="457200" indent="-457200" hangingPunct="1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Querying</a:t>
            </a:r>
          </a:p>
          <a:p>
            <a:pPr marL="457200" indent="-457200" hangingPunct="1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Transactions</a:t>
            </a:r>
          </a:p>
          <a:p>
            <a:pPr marL="457200" indent="-457200" hangingPunct="1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Event Notification</a:t>
            </a:r>
          </a:p>
          <a:p>
            <a:pPr marL="457200" indent="-457200" hangingPunct="1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Function Invocation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03DBFE71-14AA-6145-97EA-7BFC658CF1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9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2" name="Picture 1" descr="gemFireLogo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24944"/>
            <a:ext cx="3384376" cy="17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38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Presentation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923</TotalTime>
  <Words>1770</Words>
  <Application>Microsoft Office PowerPoint</Application>
  <PresentationFormat>On-screen Show (4:3)</PresentationFormat>
  <Paragraphs>346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Presentation Template</vt:lpstr>
      <vt:lpstr>VMware Vfabric –  Gemfire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App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Kalpak</dc:creator>
  <cp:lastModifiedBy>chirag</cp:lastModifiedBy>
  <cp:revision>84</cp:revision>
  <dcterms:created xsi:type="dcterms:W3CDTF">2011-08-23T12:23:41Z</dcterms:created>
  <dcterms:modified xsi:type="dcterms:W3CDTF">2011-11-12T02:02:53Z</dcterms:modified>
</cp:coreProperties>
</file>