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883" autoAdjust="0"/>
  </p:normalViewPr>
  <p:slideViewPr>
    <p:cSldViewPr snapToGrid="0" snapToObjects="1">
      <p:cViewPr varScale="1">
        <p:scale>
          <a:sx n="56" d="100"/>
          <a:sy n="56" d="100"/>
        </p:scale>
        <p:origin x="-16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11/10/2011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6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27" charset="0"/>
                <a:ea typeface="ＭＳ Ｐゴシック" pitchFamily="27" charset="-128"/>
              </a:rPr>
              <a:t>Vmware</a:t>
            </a: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 </a:t>
            </a:r>
            <a:r>
              <a:rPr lang="en-US" dirty="0" err="1" smtClean="0">
                <a:latin typeface="Calibri" pitchFamily="27" charset="0"/>
                <a:ea typeface="ＭＳ Ｐゴシック" pitchFamily="27" charset="-128"/>
              </a:rPr>
              <a:t>Vfabric</a:t>
            </a: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 –</a:t>
            </a:r>
            <a:br>
              <a:rPr lang="en-US" dirty="0" smtClean="0">
                <a:latin typeface="Calibri" pitchFamily="27" charset="0"/>
                <a:ea typeface="ＭＳ Ｐゴシック" pitchFamily="27" charset="-128"/>
              </a:rPr>
            </a:b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 </a:t>
            </a:r>
            <a:r>
              <a:rPr lang="en-US" dirty="0" err="1" smtClean="0">
                <a:latin typeface="Calibri" pitchFamily="27" charset="0"/>
                <a:ea typeface="ＭＳ Ｐゴシック" pitchFamily="27" charset="-128"/>
              </a:rPr>
              <a:t>RabbitMQ</a:t>
            </a:r>
            <a:endParaRPr lang="en-US" dirty="0" smtClean="0">
              <a:latin typeface="Calibri" pitchFamily="27" charset="0"/>
              <a:ea typeface="ＭＳ Ｐゴシック" pitchFamily="27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6173" y="281000"/>
            <a:ext cx="60442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Messaging in the Cloud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2667" y="1066800"/>
            <a:ext cx="62653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Need new levels of scalability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 </a:t>
            </a:r>
            <a:r>
              <a:rPr lang="en-IN" sz="2000" b="1" dirty="0"/>
              <a:t>Need a standardized wire protocol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• Won't ship a specific client for each environment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• Better interoperability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 </a:t>
            </a:r>
            <a:r>
              <a:rPr lang="en-IN" sz="2000" b="1" dirty="0"/>
              <a:t>JMS only defines an API and </a:t>
            </a:r>
            <a:r>
              <a:rPr lang="en-IN" sz="2000" b="1" dirty="0" err="1"/>
              <a:t>behavior</a:t>
            </a:r>
            <a:r>
              <a:rPr lang="en-IN" sz="2000" b="1" dirty="0"/>
              <a:t>, but no protocol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 </a:t>
            </a:r>
            <a:r>
              <a:rPr lang="en-US" sz="2000" b="1" dirty="0"/>
              <a:t>AMQP defines a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39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133" y="264068"/>
            <a:ext cx="62314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tx2">
                    <a:lumMod val="50000"/>
                  </a:schemeClr>
                </a:solidFill>
              </a:rPr>
              <a:t>Why AMQP?</a:t>
            </a: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32" y="620671"/>
            <a:ext cx="8805332" cy="585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Interoperability – like TCP and unlike JMS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RabbitMQ</a:t>
            </a:r>
            <a:r>
              <a:rPr lang="en-IN" dirty="0"/>
              <a:t> leading the 2009 interoperability push around AMQP 0-9-1 towards</a:t>
            </a:r>
          </a:p>
          <a:p>
            <a:pPr>
              <a:lnSpc>
                <a:spcPct val="150000"/>
              </a:lnSpc>
            </a:pPr>
            <a:r>
              <a:rPr lang="en-US" dirty="0"/>
              <a:t>AMQP 1.0</a:t>
            </a:r>
          </a:p>
          <a:p>
            <a:pPr>
              <a:lnSpc>
                <a:spcPct val="150000"/>
              </a:lnSpc>
            </a:pPr>
            <a:r>
              <a:rPr lang="en-IN" dirty="0"/>
              <a:t> </a:t>
            </a:r>
            <a:r>
              <a:rPr lang="en-IN" b="1" dirty="0"/>
              <a:t>Multiple vendors on one open, royalty-free standard</a:t>
            </a:r>
          </a:p>
          <a:p>
            <a:pPr>
              <a:lnSpc>
                <a:spcPct val="150000"/>
              </a:lnSpc>
            </a:pPr>
            <a:r>
              <a:rPr lang="en-IN" dirty="0"/>
              <a:t>• You are not locked in</a:t>
            </a:r>
          </a:p>
          <a:p>
            <a:pPr>
              <a:lnSpc>
                <a:spcPct val="150000"/>
              </a:lnSpc>
            </a:pPr>
            <a:r>
              <a:rPr lang="en-IN" dirty="0"/>
              <a:t>• Lower risk, lower price because of competition, easier to compare</a:t>
            </a:r>
          </a:p>
          <a:p>
            <a:pPr>
              <a:lnSpc>
                <a:spcPct val="150000"/>
              </a:lnSpc>
            </a:pPr>
            <a:r>
              <a:rPr lang="en-IN" dirty="0"/>
              <a:t>• Products specialized around different areas of value </a:t>
            </a:r>
            <a:r>
              <a:rPr lang="en-IN" dirty="0" err="1"/>
              <a:t>e.g</a:t>
            </a:r>
            <a:r>
              <a:rPr lang="en-IN" dirty="0"/>
              <a:t> low latency, high</a:t>
            </a:r>
          </a:p>
          <a:p>
            <a:pPr>
              <a:lnSpc>
                <a:spcPct val="150000"/>
              </a:lnSpc>
            </a:pPr>
            <a:r>
              <a:rPr lang="en-US" dirty="0"/>
              <a:t>stability, wide area</a:t>
            </a:r>
          </a:p>
          <a:p>
            <a:pPr>
              <a:lnSpc>
                <a:spcPct val="150000"/>
              </a:lnSpc>
            </a:pPr>
            <a:r>
              <a:rPr lang="en-IN" dirty="0"/>
              <a:t> </a:t>
            </a:r>
            <a:r>
              <a:rPr lang="en-IN" b="1" dirty="0"/>
              <a:t>Efficient – designed for today’s </a:t>
            </a:r>
            <a:r>
              <a:rPr lang="en-IN" b="1" dirty="0" err="1"/>
              <a:t>pubsub</a:t>
            </a:r>
            <a:r>
              <a:rPr lang="en-IN" b="1" dirty="0"/>
              <a:t> and </a:t>
            </a:r>
            <a:r>
              <a:rPr lang="en-IN" b="1" dirty="0" err="1"/>
              <a:t>queueing</a:t>
            </a:r>
            <a:r>
              <a:rPr lang="en-IN" b="1" dirty="0"/>
              <a:t> needs</a:t>
            </a:r>
          </a:p>
          <a:p>
            <a:pPr>
              <a:lnSpc>
                <a:spcPct val="150000"/>
              </a:lnSpc>
            </a:pPr>
            <a:r>
              <a:rPr lang="en-US" dirty="0"/>
              <a:t>• Binary wire protocol</a:t>
            </a:r>
          </a:p>
          <a:p>
            <a:pPr>
              <a:lnSpc>
                <a:spcPct val="150000"/>
              </a:lnSpc>
            </a:pPr>
            <a:r>
              <a:rPr lang="en-IN" dirty="0"/>
              <a:t>• Support in all major languages</a:t>
            </a:r>
          </a:p>
          <a:p>
            <a:pPr>
              <a:lnSpc>
                <a:spcPct val="150000"/>
              </a:lnSpc>
            </a:pPr>
            <a:r>
              <a:rPr lang="en-IN" dirty="0"/>
              <a:t>• Supported on most OS platforms</a:t>
            </a:r>
          </a:p>
          <a:p>
            <a:pPr>
              <a:lnSpc>
                <a:spcPct val="150000"/>
              </a:lnSpc>
            </a:pPr>
            <a:r>
              <a:rPr lang="en-IN" dirty="0"/>
              <a:t> </a:t>
            </a:r>
            <a:r>
              <a:rPr lang="en-IN" b="1" dirty="0"/>
              <a:t>Already in use by many major companies</a:t>
            </a:r>
          </a:p>
          <a:p>
            <a:pPr>
              <a:lnSpc>
                <a:spcPct val="150000"/>
              </a:lnSpc>
            </a:pPr>
            <a:r>
              <a:rPr lang="en-IN" dirty="0"/>
              <a:t> </a:t>
            </a:r>
            <a:r>
              <a:rPr lang="en-IN" b="1" dirty="0"/>
              <a:t>Future proof – backed by Cisco, Microsoft, VMware 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6358"/>
            <a:ext cx="8957733" cy="465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27847" y="347133"/>
            <a:ext cx="51796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chemeClr val="accent1">
                    <a:lumMod val="50000"/>
                  </a:schemeClr>
                </a:solidFill>
              </a:rPr>
              <a:t>Broad platform and vendor support...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467" y="176368"/>
            <a:ext cx="6773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chemeClr val="accent1">
                    <a:lumMod val="50000"/>
                  </a:schemeClr>
                </a:solidFill>
              </a:rPr>
              <a:t>Key AMQP messaging protocol requirements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399" y="848151"/>
            <a:ext cx="8500533" cy="554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 </a:t>
            </a:r>
            <a:r>
              <a:rPr lang="en-US" b="1" dirty="0" smtClean="0"/>
              <a:t>Internet protocol - like HTTP, TCP - but ASYNCHRONOUS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 </a:t>
            </a:r>
            <a:r>
              <a:rPr lang="en-IN" b="1" dirty="0" smtClean="0"/>
              <a:t>Ubiquity: Open, easy &amp; low barrier to use, understand and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implement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 </a:t>
            </a:r>
            <a:r>
              <a:rPr lang="en-IN" b="1" dirty="0" smtClean="0"/>
              <a:t>Safety: Secure and trusted global transaction network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 </a:t>
            </a:r>
            <a:r>
              <a:rPr lang="en-IN" b="1" dirty="0" smtClean="0"/>
              <a:t>Fidelity: Well-stated message queuing, ordering and delivery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semantics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 </a:t>
            </a:r>
            <a:r>
              <a:rPr lang="en-IN" b="1" dirty="0" smtClean="0"/>
              <a:t>Applicability: any broker can talk to any client, support common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messaging pattern and topologies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 </a:t>
            </a:r>
            <a:r>
              <a:rPr lang="en-US" b="1" dirty="0" smtClean="0"/>
              <a:t>Interoperability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 </a:t>
            </a:r>
            <a:r>
              <a:rPr lang="en-US" b="1" dirty="0" smtClean="0"/>
              <a:t>Manageability: Binary,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18" y="1337732"/>
            <a:ext cx="9018913" cy="482600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97466" y="136436"/>
            <a:ext cx="63161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AMQP in a nutshell</a:t>
            </a: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145534"/>
            <a:ext cx="6039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Exchange Types: Matching Algorithms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667" y="760451"/>
            <a:ext cx="88053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Direct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Routes on a routing key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Two direct exchanges always exist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 err="1"/>
              <a:t>amq.direct</a:t>
            </a:r>
            <a:r>
              <a:rPr lang="en-IN" sz="2000" b="1" dirty="0"/>
              <a:t> </a:t>
            </a:r>
            <a:r>
              <a:rPr lang="en-IN" sz="2000" dirty="0"/>
              <a:t>and </a:t>
            </a:r>
            <a:r>
              <a:rPr lang="en-IN" sz="2000" i="1" dirty="0"/>
              <a:t>the default exchange </a:t>
            </a:r>
            <a:r>
              <a:rPr lang="en-IN" sz="2000" dirty="0"/>
              <a:t>(with no public name) are mandatory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 </a:t>
            </a:r>
            <a:r>
              <a:rPr lang="en-US" sz="2000" b="1" dirty="0"/>
              <a:t>Topic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 Routes on a routing </a:t>
            </a:r>
            <a:r>
              <a:rPr lang="en-US" sz="2000" i="1" dirty="0"/>
              <a:t>pattern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 err="1"/>
              <a:t>amq.direct</a:t>
            </a:r>
            <a:r>
              <a:rPr lang="en-IN" sz="2000" b="1" dirty="0"/>
              <a:t> </a:t>
            </a:r>
            <a:r>
              <a:rPr lang="en-IN" sz="2000" dirty="0"/>
              <a:t>is mandatory </a:t>
            </a:r>
            <a:r>
              <a:rPr lang="en-IN" sz="2000" i="1" dirty="0"/>
              <a:t>if </a:t>
            </a:r>
            <a:r>
              <a:rPr lang="en-IN" sz="2000" dirty="0"/>
              <a:t>the server supports topic exchanges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Which it </a:t>
            </a:r>
            <a:r>
              <a:rPr lang="en-IN" sz="2000" i="1" dirty="0"/>
              <a:t>should </a:t>
            </a:r>
            <a:r>
              <a:rPr lang="en-IN" sz="2000" dirty="0"/>
              <a:t>according to the spec (whereas direct and </a:t>
            </a:r>
            <a:r>
              <a:rPr lang="en-IN" sz="2000" dirty="0" err="1"/>
              <a:t>fanout</a:t>
            </a:r>
            <a:r>
              <a:rPr lang="en-IN" sz="2000" dirty="0"/>
              <a:t> </a:t>
            </a:r>
            <a:r>
              <a:rPr lang="en-IN" sz="2000" i="1" dirty="0"/>
              <a:t>must </a:t>
            </a:r>
            <a:r>
              <a:rPr lang="en-IN" sz="2000" dirty="0"/>
              <a:t>be supported)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 </a:t>
            </a:r>
            <a:r>
              <a:rPr lang="en-US" sz="2000" b="1" dirty="0" err="1"/>
              <a:t>Fanout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IN" sz="2000" dirty="0"/>
              <a:t>• Simple broadcast to all bound queues (no </a:t>
            </a:r>
            <a:r>
              <a:rPr lang="en-IN" sz="2000" dirty="0" err="1"/>
              <a:t>args</a:t>
            </a:r>
            <a:r>
              <a:rPr lang="en-IN" sz="2000" dirty="0"/>
              <a:t> when binding). Fast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 </a:t>
            </a:r>
            <a:r>
              <a:rPr lang="en-US" sz="2000" b="1" dirty="0" err="1"/>
              <a:t>amq.fanout</a:t>
            </a:r>
            <a:r>
              <a:rPr lang="en-US" sz="2000" b="1" dirty="0"/>
              <a:t> </a:t>
            </a:r>
            <a:r>
              <a:rPr lang="en-US" sz="2000" dirty="0"/>
              <a:t>is mandatory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0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1688"/>
            <a:ext cx="5560060" cy="417004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29199" y="1539333"/>
            <a:ext cx="3826933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Messages are stateless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Exchanges are stateless routing tables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Queues buffer messages for push to customers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Queues are </a:t>
            </a:r>
            <a:r>
              <a:rPr lang="en-US" dirty="0" err="1" smtClean="0"/>
              <a:t>stateful</a:t>
            </a:r>
            <a:r>
              <a:rPr lang="en-US" dirty="0" smtClean="0"/>
              <a:t>, ordered can be persistent, transient, private or shared.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Order might change if the messages are redelivered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7466" y="136436"/>
            <a:ext cx="63161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AMQP in detail</a:t>
            </a: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533" y="1220169"/>
            <a:ext cx="8365067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Queues are bound to named </a:t>
            </a:r>
            <a:r>
              <a:rPr lang="en-IN" sz="2000" dirty="0" smtClean="0"/>
              <a:t>exchanges.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Binding can have a pattern e.g. “tony” (direct </a:t>
            </a:r>
            <a:r>
              <a:rPr lang="en-IN" sz="2000" dirty="0" smtClean="0"/>
              <a:t>exchange) </a:t>
            </a:r>
            <a:r>
              <a:rPr lang="en-US" sz="2000" dirty="0" smtClean="0"/>
              <a:t>or </a:t>
            </a:r>
            <a:r>
              <a:rPr lang="en-US" sz="2000" dirty="0"/>
              <a:t>“*.</a:t>
            </a:r>
            <a:r>
              <a:rPr lang="en-US" sz="2000" dirty="0" err="1"/>
              <a:t>ibm</a:t>
            </a:r>
            <a:r>
              <a:rPr lang="en-US" sz="2000" dirty="0"/>
              <a:t>.*” (topic exchange</a:t>
            </a:r>
            <a:r>
              <a:rPr lang="en-US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Producers send messages to exchanges with </a:t>
            </a:r>
            <a:r>
              <a:rPr lang="en-IN" sz="2000" dirty="0" smtClean="0"/>
              <a:t>routing key </a:t>
            </a:r>
            <a:r>
              <a:rPr lang="en-IN" sz="2000" dirty="0"/>
              <a:t>e.g. “tony”, or ordered set of keys e.g</a:t>
            </a:r>
            <a:r>
              <a:rPr lang="en-IN" sz="2000" dirty="0" smtClean="0"/>
              <a:t>. </a:t>
            </a:r>
            <a:r>
              <a:rPr lang="en-US" sz="2000" dirty="0" smtClean="0"/>
              <a:t>“</a:t>
            </a:r>
            <a:r>
              <a:rPr lang="en-US" sz="2000" dirty="0" err="1"/>
              <a:t>buy.ibm.nyse</a:t>
            </a:r>
            <a:r>
              <a:rPr lang="en-US" sz="2000" dirty="0" smtClean="0"/>
              <a:t>”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Exchanges route messages to queues whose </a:t>
            </a:r>
            <a:r>
              <a:rPr lang="en-IN" sz="2000" dirty="0" smtClean="0"/>
              <a:t>binding pattern </a:t>
            </a:r>
            <a:r>
              <a:rPr lang="en-IN" sz="2000" dirty="0"/>
              <a:t>matches the message routing key or keys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97466" y="136436"/>
            <a:ext cx="63161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AMQP in detail</a:t>
            </a: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1139</TotalTime>
  <Words>449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 Template</vt:lpstr>
      <vt:lpstr>Vmware Vfabric –  RabbitMQ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chirag</cp:lastModifiedBy>
  <cp:revision>91</cp:revision>
  <dcterms:created xsi:type="dcterms:W3CDTF">2011-08-23T12:23:41Z</dcterms:created>
  <dcterms:modified xsi:type="dcterms:W3CDTF">2011-11-10T19:11:09Z</dcterms:modified>
</cp:coreProperties>
</file>