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14" r:id="rId22"/>
    <p:sldId id="304" r:id="rId23"/>
    <p:sldId id="315" r:id="rId24"/>
    <p:sldId id="316" r:id="rId25"/>
    <p:sldId id="317" r:id="rId2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27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81883" autoAdjust="0"/>
  </p:normalViewPr>
  <p:slideViewPr>
    <p:cSldViewPr snapToGrid="0" snapToObjects="1">
      <p:cViewPr varScale="1">
        <p:scale>
          <a:sx n="56" d="100"/>
          <a:sy n="56" d="100"/>
        </p:scale>
        <p:origin x="-168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B7A12-62E6-49E2-B3E5-F164C7B07532}" type="datetimeFigureOut">
              <a:rPr lang="en-US" smtClean="0"/>
              <a:pPr/>
              <a:t>11/12/2011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F0B73-3FA7-4B31-8377-4F66A7719EB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968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5D219481-5AD9-0848-872A-A5E2FCFF9AAB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5324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325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C68EDFFB-E16F-204F-9373-D8E3CD8AE2B2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24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6874FAB8-FD57-1B40-AD55-3BDBF8CEEBA0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r">
              <a:buClrTx/>
              <a:buFontTx/>
              <a:buNone/>
              <a:defRPr/>
            </a:pPr>
            <a:fld id="{9CDE3A4F-AF2E-A14A-AAC2-3BAB58B764BB}" type="slidenum">
              <a:rPr lang="en-US" sz="1400" smtClean="0">
                <a:solidFill>
                  <a:srgbClr val="000000"/>
                </a:solidFill>
                <a:latin typeface="Times New Roman" charset="0"/>
                <a:cs typeface="Arial Unicode MS" charset="0"/>
              </a:rPr>
              <a:pPr algn="r">
                <a:buClrTx/>
                <a:buFontTx/>
                <a:buNone/>
                <a:defRPr/>
              </a:pPr>
              <a:t>25</a:t>
            </a:fld>
            <a:endParaRPr lang="en-US" sz="1400" smtClean="0">
              <a:solidFill>
                <a:srgbClr val="000000"/>
              </a:solidFill>
              <a:latin typeface="Times New Roman" charset="0"/>
              <a:cs typeface="Arial Unicode MS" charset="0"/>
            </a:endParaRPr>
          </a:p>
        </p:txBody>
      </p:sp>
      <p:sp>
        <p:nvSpPr>
          <p:cNvPr id="74754" name="Text Box 2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4755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6369050"/>
            <a:ext cx="9144000" cy="501650"/>
          </a:xfrm>
          <a:prstGeom prst="rect">
            <a:avLst/>
          </a:prstGeom>
          <a:solidFill>
            <a:srgbClr val="008000"/>
          </a:solidFill>
          <a:ln w="9525">
            <a:solidFill>
              <a:srgbClr val="4A7EBB"/>
            </a:solidFill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r>
              <a:rPr lang="en-GB" sz="1200">
                <a:solidFill>
                  <a:schemeClr val="bg1"/>
                </a:solidFill>
                <a:latin typeface="Tahoma" pitchFamily="34" charset="0"/>
              </a:rPr>
              <a:t>© SpringPeople Software Private Limited, All Rights Reserved.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5213" y="187325"/>
            <a:ext cx="1531937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8732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27" charset="0"/>
                <a:ea typeface="ＭＳ Ｐゴシック" pitchFamily="27" charset="-128"/>
              </a:rPr>
              <a:t>VMware </a:t>
            </a:r>
            <a:r>
              <a:rPr lang="en-US" dirty="0" err="1" smtClean="0">
                <a:latin typeface="Calibri" pitchFamily="27" charset="0"/>
                <a:ea typeface="ＭＳ Ｐゴシック" pitchFamily="27" charset="-128"/>
              </a:rPr>
              <a:t>vFabric</a:t>
            </a:r>
            <a:r>
              <a:rPr lang="en-US" dirty="0" smtClean="0">
                <a:latin typeface="Calibri" pitchFamily="27" charset="0"/>
                <a:ea typeface="ＭＳ Ｐゴシック" pitchFamily="27" charset="-128"/>
              </a:rPr>
              <a:t> –</a:t>
            </a:r>
            <a:br>
              <a:rPr lang="en-US" dirty="0" smtClean="0">
                <a:latin typeface="Calibri" pitchFamily="27" charset="0"/>
                <a:ea typeface="ＭＳ Ｐゴシック" pitchFamily="27" charset="-128"/>
              </a:rPr>
            </a:br>
            <a:r>
              <a:rPr lang="en-US" dirty="0" smtClean="0">
                <a:latin typeface="Calibri" pitchFamily="27" charset="0"/>
                <a:ea typeface="ＭＳ Ｐゴシック" pitchFamily="27" charset="-128"/>
              </a:rPr>
              <a:t> </a:t>
            </a:r>
            <a:r>
              <a:rPr lang="en-US" dirty="0" err="1" smtClean="0">
                <a:latin typeface="Calibri" pitchFamily="27" charset="0"/>
                <a:ea typeface="ＭＳ Ｐゴシック" pitchFamily="27" charset="-128"/>
              </a:rPr>
              <a:t>Gemfire</a:t>
            </a:r>
            <a:endParaRPr lang="en-US" dirty="0" smtClean="0">
              <a:latin typeface="Calibri" pitchFamily="27" charset="0"/>
              <a:ea typeface="ＭＳ Ｐゴシック" pitchFamily="27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1133475" y="1076325"/>
            <a:ext cx="7200900" cy="1384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cs typeface="ＭＳ Ｐゴシック"/>
              </a:rPr>
              <a:t>CREATE TABLE AIRLINES (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cs typeface="ＭＳ Ｐゴシック"/>
              </a:rPr>
              <a:t>      AIRLINE CHAR(2) NOT NULL PRIMARY KEY,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cs typeface="ＭＳ Ｐゴシック"/>
              </a:rPr>
              <a:t>      AIRLINE_FULL VARCHAR(24),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cs typeface="ＭＳ Ｐゴシック"/>
              </a:rPr>
              <a:t>      BASIC_RATE DOUBLE PRECISION,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cs typeface="ＭＳ Ｐゴシック"/>
              </a:rPr>
              <a:t>      DISTANCE_DISCOUNT DOUBLE PRECISION,…. )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89CBDF"/>
                </a:solidFill>
                <a:effectLst/>
                <a:uLnTx/>
                <a:uFillTx/>
                <a:cs typeface="+mn-cs"/>
              </a:rPr>
              <a:t>     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+mn-cs"/>
              </a:rPr>
              <a:t>REPLICATE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cs typeface="+mn-cs"/>
              </a:rPr>
              <a:t>;</a:t>
            </a: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3468688" y="3995738"/>
            <a:ext cx="2185987" cy="1646237"/>
          </a:xfrm>
          <a:prstGeom prst="rect">
            <a:avLst/>
          </a:prstGeom>
          <a:solidFill>
            <a:srgbClr val="C0C0C0">
              <a:lumMod val="20000"/>
              <a:lumOff val="80000"/>
            </a:srgbClr>
          </a:solidFill>
          <a:ln w="9525" algn="ctr">
            <a:solidFill>
              <a:srgbClr val="33333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AutoShape 17"/>
          <p:cNvSpPr>
            <a:spLocks noChangeArrowheads="1"/>
          </p:cNvSpPr>
          <p:nvPr/>
        </p:nvSpPr>
        <p:spPr bwMode="auto">
          <a:xfrm>
            <a:off x="3595688" y="4230688"/>
            <a:ext cx="1958975" cy="19367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algn="ctr">
            <a:solidFill>
              <a:srgbClr val="3333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Replicated Table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326188" y="3995738"/>
            <a:ext cx="2185987" cy="1646237"/>
          </a:xfrm>
          <a:prstGeom prst="rect">
            <a:avLst/>
          </a:prstGeom>
          <a:solidFill>
            <a:srgbClr val="C0C0C0">
              <a:lumMod val="20000"/>
              <a:lumOff val="80000"/>
            </a:srgbClr>
          </a:solidFill>
          <a:ln w="9525" algn="ctr">
            <a:solidFill>
              <a:srgbClr val="33333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630238" y="3995738"/>
            <a:ext cx="2185987" cy="1646237"/>
          </a:xfrm>
          <a:prstGeom prst="rect">
            <a:avLst/>
          </a:prstGeom>
          <a:solidFill>
            <a:srgbClr val="C0C0C0">
              <a:lumMod val="20000"/>
              <a:lumOff val="80000"/>
            </a:srgbClr>
          </a:solidFill>
          <a:ln w="9525" algn="ctr">
            <a:solidFill>
              <a:srgbClr val="33333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AutoShape 18"/>
          <p:cNvSpPr>
            <a:spLocks noChangeArrowheads="1"/>
          </p:cNvSpPr>
          <p:nvPr/>
        </p:nvSpPr>
        <p:spPr bwMode="auto">
          <a:xfrm>
            <a:off x="733425" y="4230688"/>
            <a:ext cx="1958975" cy="2127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algn="ctr">
            <a:solidFill>
              <a:srgbClr val="3333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Replicated Table</a:t>
            </a:r>
          </a:p>
        </p:txBody>
      </p:sp>
      <p:sp>
        <p:nvSpPr>
          <p:cNvPr id="8" name="AutoShape 19"/>
          <p:cNvSpPr>
            <a:spLocks noChangeArrowheads="1"/>
          </p:cNvSpPr>
          <p:nvPr/>
        </p:nvSpPr>
        <p:spPr bwMode="auto">
          <a:xfrm>
            <a:off x="6443663" y="4230688"/>
            <a:ext cx="1958975" cy="2127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algn="ctr">
            <a:solidFill>
              <a:srgbClr val="3333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Replicated Table</a:t>
            </a:r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8007350" y="5395913"/>
            <a:ext cx="4921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9pPr>
          </a:lstStyle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</a:rPr>
              <a:t>SQLF</a:t>
            </a: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2311400" y="5395913"/>
            <a:ext cx="4921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9pPr>
          </a:lstStyle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</a:rPr>
              <a:t>SQLF</a:t>
            </a: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5149850" y="5395913"/>
            <a:ext cx="4921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9pPr>
          </a:lstStyle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</a:rPr>
              <a:t>SQLF</a:t>
            </a:r>
          </a:p>
        </p:txBody>
      </p:sp>
      <p:sp>
        <p:nvSpPr>
          <p:cNvPr id="12" name="Rectangle 23"/>
          <p:cNvSpPr txBox="1">
            <a:spLocks noChangeArrowheads="1"/>
          </p:cNvSpPr>
          <p:nvPr/>
        </p:nvSpPr>
        <p:spPr bwMode="auto">
          <a:xfrm>
            <a:off x="466725" y="171450"/>
            <a:ext cx="8382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3D79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Replicated Tables</a:t>
            </a:r>
            <a:endParaRPr kumimoji="0" lang="en-US" sz="2200" b="1" i="0" u="none" strike="noStrike" kern="0" cap="none" spc="0" normalizeH="0" baseline="0" noProof="0" dirty="0" smtClean="0">
              <a:ln>
                <a:noFill/>
              </a:ln>
              <a:solidFill>
                <a:srgbClr val="003D79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</p:txBody>
      </p:sp>
      <p:grpSp>
        <p:nvGrpSpPr>
          <p:cNvPr id="13" name="Group 24"/>
          <p:cNvGrpSpPr>
            <a:grpSpLocks/>
          </p:cNvGrpSpPr>
          <p:nvPr/>
        </p:nvGrpSpPr>
        <p:grpSpPr bwMode="auto">
          <a:xfrm>
            <a:off x="3175" y="5530850"/>
            <a:ext cx="8204200" cy="738188"/>
            <a:chOff x="-154" y="3644"/>
            <a:chExt cx="5168" cy="465"/>
          </a:xfrm>
        </p:grpSpPr>
        <p:sp>
          <p:nvSpPr>
            <p:cNvPr id="14" name="Freeform 25"/>
            <p:cNvSpPr>
              <a:spLocks/>
            </p:cNvSpPr>
            <p:nvPr/>
          </p:nvSpPr>
          <p:spPr bwMode="auto">
            <a:xfrm>
              <a:off x="1980" y="3954"/>
              <a:ext cx="978" cy="155"/>
            </a:xfrm>
            <a:custGeom>
              <a:avLst/>
              <a:gdLst>
                <a:gd name="T0" fmla="*/ 432 w 978"/>
                <a:gd name="T1" fmla="*/ 0 h 155"/>
                <a:gd name="T2" fmla="*/ 906 w 978"/>
                <a:gd name="T3" fmla="*/ 132 h 155"/>
                <a:gd name="T4" fmla="*/ 0 w 978"/>
                <a:gd name="T5" fmla="*/ 138 h 1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78" h="155">
                  <a:moveTo>
                    <a:pt x="432" y="0"/>
                  </a:moveTo>
                  <a:cubicBezTo>
                    <a:pt x="705" y="54"/>
                    <a:pt x="978" y="109"/>
                    <a:pt x="906" y="132"/>
                  </a:cubicBezTo>
                  <a:cubicBezTo>
                    <a:pt x="834" y="155"/>
                    <a:pt x="417" y="146"/>
                    <a:pt x="0" y="138"/>
                  </a:cubicBezTo>
                </a:path>
              </a:pathLst>
            </a:custGeom>
            <a:noFill/>
            <a:ln w="57150" cap="flat" cmpd="sng">
              <a:pattFill prst="trellis">
                <a:fgClr>
                  <a:srgbClr val="333333"/>
                </a:fgClr>
                <a:bgClr>
                  <a:srgbClr val="C0C0C0"/>
                </a:bgClr>
              </a:patt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5" name="Picture 26" descr="ethernet_end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3" y="3644"/>
              <a:ext cx="131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Freeform 27"/>
            <p:cNvSpPr>
              <a:spLocks/>
            </p:cNvSpPr>
            <p:nvPr/>
          </p:nvSpPr>
          <p:spPr bwMode="auto">
            <a:xfrm>
              <a:off x="-154" y="3972"/>
              <a:ext cx="5168" cy="126"/>
            </a:xfrm>
            <a:custGeom>
              <a:avLst/>
              <a:gdLst>
                <a:gd name="T0" fmla="*/ 652 w 5168"/>
                <a:gd name="T1" fmla="*/ 0 h 126"/>
                <a:gd name="T2" fmla="*/ 652 w 5168"/>
                <a:gd name="T3" fmla="*/ 108 h 126"/>
                <a:gd name="T4" fmla="*/ 4564 w 5168"/>
                <a:gd name="T5" fmla="*/ 108 h 126"/>
                <a:gd name="T6" fmla="*/ 4276 w 5168"/>
                <a:gd name="T7" fmla="*/ 6 h 1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68" h="126">
                  <a:moveTo>
                    <a:pt x="652" y="0"/>
                  </a:moveTo>
                  <a:cubicBezTo>
                    <a:pt x="326" y="45"/>
                    <a:pt x="0" y="90"/>
                    <a:pt x="652" y="108"/>
                  </a:cubicBezTo>
                  <a:cubicBezTo>
                    <a:pt x="1304" y="126"/>
                    <a:pt x="3960" y="125"/>
                    <a:pt x="4564" y="108"/>
                  </a:cubicBezTo>
                  <a:cubicBezTo>
                    <a:pt x="5168" y="91"/>
                    <a:pt x="4324" y="23"/>
                    <a:pt x="4276" y="6"/>
                  </a:cubicBezTo>
                </a:path>
              </a:pathLst>
            </a:custGeom>
            <a:noFill/>
            <a:ln w="57150" cap="flat" cmpd="sng">
              <a:pattFill prst="trellis">
                <a:fgClr>
                  <a:srgbClr val="333333"/>
                </a:fgClr>
                <a:bgClr>
                  <a:srgbClr val="C0C0C0"/>
                </a:bgClr>
              </a:patt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7" name="Picture 28" descr="ethernet_end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" y="3650"/>
              <a:ext cx="131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9" descr="ethernet_end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1" y="3650"/>
              <a:ext cx="131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Line 38"/>
          <p:cNvSpPr>
            <a:spLocks noChangeShapeType="1"/>
          </p:cNvSpPr>
          <p:nvPr/>
        </p:nvSpPr>
        <p:spPr bwMode="auto">
          <a:xfrm>
            <a:off x="4543425" y="2730500"/>
            <a:ext cx="0" cy="9429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8622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139825" y="1081088"/>
            <a:ext cx="7200900" cy="1816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171450" indent="-17145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9pPr>
          </a:lstStyle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</a:rPr>
              <a:t>CREATE TABLE FLIGHTS (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</a:rPr>
              <a:t>      FLIGHT_ID CHAR(6) NOT NULL ,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</a:rPr>
              <a:t>      SEGMENT_NUMBER INTEGER NOT NULL ,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</a:rPr>
              <a:t>      ORIG_AIRPORT CHAR(3),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</a:rPr>
              <a:t>      DEST_AIRPORT CHAR(3)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</a:rPr>
              <a:t>      DEPART_TIME TIME,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</a:rPr>
              <a:t>      FLIGHT_MILES INTEGER NOT NULL</a:t>
            </a: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Arial" charset="0"/>
              </a:rPr>
              <a:t>)</a:t>
            </a:r>
            <a:endParaRPr kumimoji="0" lang="en-US" sz="1400" b="0" i="1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charset="0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89CBDF"/>
                </a:solidFill>
                <a:effectLst/>
                <a:uLnTx/>
                <a:uFillTx/>
                <a:latin typeface="Arial" charset="0"/>
              </a:rPr>
              <a:t>     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</a:rPr>
              <a:t>PARTITION BY COLUMN(</a:t>
            </a:r>
            <a:r>
              <a: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</a:rPr>
              <a:t>FLIGHT_ID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</a:rPr>
              <a:t>);</a:t>
            </a: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3590925" y="4230688"/>
            <a:ext cx="1958975" cy="2127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algn="ctr">
            <a:solidFill>
              <a:srgbClr val="3333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Table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326188" y="3995738"/>
            <a:ext cx="2185987" cy="1646237"/>
          </a:xfrm>
          <a:prstGeom prst="rect">
            <a:avLst/>
          </a:prstGeom>
          <a:solidFill>
            <a:srgbClr val="C0C0C0">
              <a:lumMod val="20000"/>
              <a:lumOff val="80000"/>
            </a:srgbClr>
          </a:solidFill>
          <a:ln w="9525" algn="ctr">
            <a:solidFill>
              <a:srgbClr val="33333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468688" y="3995738"/>
            <a:ext cx="2185987" cy="1646237"/>
          </a:xfrm>
          <a:prstGeom prst="rect">
            <a:avLst/>
          </a:prstGeom>
          <a:solidFill>
            <a:srgbClr val="C0C0C0">
              <a:lumMod val="20000"/>
              <a:lumOff val="80000"/>
            </a:srgbClr>
          </a:solidFill>
          <a:ln w="9525" algn="ctr">
            <a:solidFill>
              <a:srgbClr val="33333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30238" y="3995738"/>
            <a:ext cx="2185987" cy="1646237"/>
          </a:xfrm>
          <a:prstGeom prst="rect">
            <a:avLst/>
          </a:prstGeom>
          <a:solidFill>
            <a:srgbClr val="C0C0C0">
              <a:lumMod val="20000"/>
              <a:lumOff val="80000"/>
            </a:srgbClr>
          </a:solidFill>
          <a:ln w="9525" algn="ctr">
            <a:solidFill>
              <a:srgbClr val="33333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443663" y="4487863"/>
            <a:ext cx="1958975" cy="212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33CC33"/>
              </a:gs>
            </a:gsLst>
            <a:lin ang="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cs typeface="+mn-cs"/>
              </a:rPr>
              <a:t>Partitioned Table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3595688" y="4468813"/>
            <a:ext cx="1958975" cy="212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50000">
                <a:srgbClr val="33CC33"/>
              </a:gs>
              <a:gs pos="100000">
                <a:srgbClr val="FFFFFF"/>
              </a:gs>
            </a:gsLst>
            <a:lin ang="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cs typeface="+mn-cs"/>
              </a:rPr>
              <a:t>Partitioned Table</a:t>
            </a:r>
          </a:p>
        </p:txBody>
      </p:sp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733425" y="4484688"/>
            <a:ext cx="1958975" cy="212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/>
              </a:gs>
              <a:gs pos="100000">
                <a:srgbClr val="FFFFFF"/>
              </a:gs>
            </a:gsLst>
            <a:lin ang="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cs typeface="+mn-cs"/>
              </a:rPr>
              <a:t>Partitioned Table</a:t>
            </a:r>
          </a:p>
        </p:txBody>
      </p:sp>
      <p:sp>
        <p:nvSpPr>
          <p:cNvPr id="10" name="AutoShape 14"/>
          <p:cNvSpPr>
            <a:spLocks noChangeArrowheads="1"/>
          </p:cNvSpPr>
          <p:nvPr/>
        </p:nvSpPr>
        <p:spPr bwMode="auto">
          <a:xfrm>
            <a:off x="3595688" y="4230688"/>
            <a:ext cx="1958975" cy="19367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algn="ctr">
            <a:solidFill>
              <a:srgbClr val="3333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Replicated Table</a:t>
            </a:r>
          </a:p>
        </p:txBody>
      </p:sp>
      <p:sp>
        <p:nvSpPr>
          <p:cNvPr id="11" name="AutoShape 15"/>
          <p:cNvSpPr>
            <a:spLocks noChangeArrowheads="1"/>
          </p:cNvSpPr>
          <p:nvPr/>
        </p:nvSpPr>
        <p:spPr bwMode="auto">
          <a:xfrm>
            <a:off x="733425" y="4230688"/>
            <a:ext cx="1958975" cy="2127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algn="ctr">
            <a:solidFill>
              <a:srgbClr val="3333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Replicated Table</a:t>
            </a:r>
          </a:p>
        </p:txBody>
      </p:sp>
      <p:sp>
        <p:nvSpPr>
          <p:cNvPr id="12" name="AutoShape 16"/>
          <p:cNvSpPr>
            <a:spLocks noChangeArrowheads="1"/>
          </p:cNvSpPr>
          <p:nvPr/>
        </p:nvSpPr>
        <p:spPr bwMode="auto">
          <a:xfrm>
            <a:off x="6443663" y="4230688"/>
            <a:ext cx="1958975" cy="2127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algn="ctr">
            <a:solidFill>
              <a:srgbClr val="3333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Replicated Table</a:t>
            </a: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8007350" y="5395913"/>
            <a:ext cx="4921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9pPr>
          </a:lstStyle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</a:rPr>
              <a:t>SQLF</a:t>
            </a: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2311400" y="5395913"/>
            <a:ext cx="4921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9pPr>
          </a:lstStyle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</a:rPr>
              <a:t>SQLF</a:t>
            </a: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5149850" y="5395913"/>
            <a:ext cx="4921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9pPr>
          </a:lstStyle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</a:rPr>
              <a:t>SQLF</a:t>
            </a:r>
          </a:p>
        </p:txBody>
      </p:sp>
      <p:sp>
        <p:nvSpPr>
          <p:cNvPr id="16" name="Rectangle 20"/>
          <p:cNvSpPr txBox="1">
            <a:spLocks noChangeArrowheads="1"/>
          </p:cNvSpPr>
          <p:nvPr/>
        </p:nvSpPr>
        <p:spPr bwMode="auto">
          <a:xfrm>
            <a:off x="466725" y="171450"/>
            <a:ext cx="8382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3D79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Partitioned Tables</a:t>
            </a:r>
            <a:endParaRPr kumimoji="0" lang="en-US" sz="2200" b="1" i="0" u="none" strike="noStrike" kern="0" cap="none" spc="0" normalizeH="0" baseline="0" noProof="0" dirty="0" smtClean="0">
              <a:ln>
                <a:noFill/>
              </a:ln>
              <a:solidFill>
                <a:srgbClr val="003D79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</p:txBody>
      </p:sp>
      <p:grpSp>
        <p:nvGrpSpPr>
          <p:cNvPr id="17" name="Group 21"/>
          <p:cNvGrpSpPr>
            <a:grpSpLocks/>
          </p:cNvGrpSpPr>
          <p:nvPr/>
        </p:nvGrpSpPr>
        <p:grpSpPr bwMode="auto">
          <a:xfrm>
            <a:off x="3175" y="5530850"/>
            <a:ext cx="8204200" cy="738188"/>
            <a:chOff x="-154" y="3644"/>
            <a:chExt cx="5168" cy="465"/>
          </a:xfrm>
        </p:grpSpPr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1980" y="3954"/>
              <a:ext cx="978" cy="155"/>
            </a:xfrm>
            <a:custGeom>
              <a:avLst/>
              <a:gdLst>
                <a:gd name="T0" fmla="*/ 432 w 978"/>
                <a:gd name="T1" fmla="*/ 0 h 155"/>
                <a:gd name="T2" fmla="*/ 906 w 978"/>
                <a:gd name="T3" fmla="*/ 132 h 155"/>
                <a:gd name="T4" fmla="*/ 0 w 978"/>
                <a:gd name="T5" fmla="*/ 138 h 1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78" h="155">
                  <a:moveTo>
                    <a:pt x="432" y="0"/>
                  </a:moveTo>
                  <a:cubicBezTo>
                    <a:pt x="705" y="54"/>
                    <a:pt x="978" y="109"/>
                    <a:pt x="906" y="132"/>
                  </a:cubicBezTo>
                  <a:cubicBezTo>
                    <a:pt x="834" y="155"/>
                    <a:pt x="417" y="146"/>
                    <a:pt x="0" y="138"/>
                  </a:cubicBezTo>
                </a:path>
              </a:pathLst>
            </a:custGeom>
            <a:noFill/>
            <a:ln w="57150" cap="flat" cmpd="sng">
              <a:pattFill prst="trellis">
                <a:fgClr>
                  <a:srgbClr val="333333"/>
                </a:fgClr>
                <a:bgClr>
                  <a:srgbClr val="C0C0C0"/>
                </a:bgClr>
              </a:patt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9" name="Picture 23" descr="ethernet_end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3" y="3644"/>
              <a:ext cx="131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Freeform 24"/>
            <p:cNvSpPr>
              <a:spLocks/>
            </p:cNvSpPr>
            <p:nvPr/>
          </p:nvSpPr>
          <p:spPr bwMode="auto">
            <a:xfrm>
              <a:off x="-154" y="3972"/>
              <a:ext cx="5168" cy="126"/>
            </a:xfrm>
            <a:custGeom>
              <a:avLst/>
              <a:gdLst>
                <a:gd name="T0" fmla="*/ 652 w 5168"/>
                <a:gd name="T1" fmla="*/ 0 h 126"/>
                <a:gd name="T2" fmla="*/ 652 w 5168"/>
                <a:gd name="T3" fmla="*/ 108 h 126"/>
                <a:gd name="T4" fmla="*/ 4564 w 5168"/>
                <a:gd name="T5" fmla="*/ 108 h 126"/>
                <a:gd name="T6" fmla="*/ 4276 w 5168"/>
                <a:gd name="T7" fmla="*/ 6 h 1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68" h="126">
                  <a:moveTo>
                    <a:pt x="652" y="0"/>
                  </a:moveTo>
                  <a:cubicBezTo>
                    <a:pt x="326" y="45"/>
                    <a:pt x="0" y="90"/>
                    <a:pt x="652" y="108"/>
                  </a:cubicBezTo>
                  <a:cubicBezTo>
                    <a:pt x="1304" y="126"/>
                    <a:pt x="3960" y="125"/>
                    <a:pt x="4564" y="108"/>
                  </a:cubicBezTo>
                  <a:cubicBezTo>
                    <a:pt x="5168" y="91"/>
                    <a:pt x="4324" y="23"/>
                    <a:pt x="4276" y="6"/>
                  </a:cubicBezTo>
                </a:path>
              </a:pathLst>
            </a:custGeom>
            <a:noFill/>
            <a:ln w="57150" cap="flat" cmpd="sng">
              <a:pattFill prst="trellis">
                <a:fgClr>
                  <a:srgbClr val="333333"/>
                </a:fgClr>
                <a:bgClr>
                  <a:srgbClr val="C0C0C0"/>
                </a:bgClr>
              </a:patt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1" name="Picture 25" descr="ethernet_end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" y="3650"/>
              <a:ext cx="131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6" descr="ethernet_end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1" y="3650"/>
              <a:ext cx="131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Line 30"/>
          <p:cNvSpPr>
            <a:spLocks noChangeShapeType="1"/>
          </p:cNvSpPr>
          <p:nvPr/>
        </p:nvSpPr>
        <p:spPr bwMode="auto">
          <a:xfrm>
            <a:off x="4543425" y="3517900"/>
            <a:ext cx="0" cy="4857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8622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133475" y="1082675"/>
            <a:ext cx="7000875" cy="1816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171450" indent="-17145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9pPr>
          </a:lstStyle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</a:rPr>
              <a:t>CREATE TABLE FLIGHTS (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</a:rPr>
              <a:t>      FLIGHT_ID CHAR(6) NOT NULL ,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</a:rPr>
              <a:t>      SEGMENT_NUMBER INTEGER NOT NULL ,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</a:rPr>
              <a:t>      ORIG_AIRPORT CHAR(3),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</a:rPr>
              <a:t>      DEST_AIRPORT CHAR(3)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</a:rPr>
              <a:t>      DEPART_TIME TIME,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</a:rPr>
              <a:t>      FLIGHT_MILES INTEGER NOT NULL)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</a:rPr>
              <a:t> 	   PARTITION BY COLUMN (FLIGHT_ID)</a:t>
            </a: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89CBDF"/>
                </a:solidFill>
                <a:effectLst/>
                <a:uLnTx/>
                <a:uFillTx/>
                <a:latin typeface="Arial" charset="0"/>
              </a:rPr>
              <a:t> 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</a:rPr>
              <a:t>REDUNDANCY 1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</a:rPr>
              <a:t>;</a:t>
            </a:r>
          </a:p>
        </p:txBody>
      </p:sp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3590925" y="4230688"/>
            <a:ext cx="1958975" cy="2127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algn="ctr">
            <a:solidFill>
              <a:srgbClr val="3333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Table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6326188" y="3995738"/>
            <a:ext cx="2185987" cy="1646237"/>
          </a:xfrm>
          <a:prstGeom prst="rect">
            <a:avLst/>
          </a:prstGeom>
          <a:solidFill>
            <a:srgbClr val="C0C0C0">
              <a:lumMod val="20000"/>
              <a:lumOff val="80000"/>
            </a:srgbClr>
          </a:solidFill>
          <a:ln w="9525" algn="ctr">
            <a:solidFill>
              <a:srgbClr val="33333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468688" y="3995738"/>
            <a:ext cx="2185987" cy="1646237"/>
          </a:xfrm>
          <a:prstGeom prst="rect">
            <a:avLst/>
          </a:prstGeom>
          <a:solidFill>
            <a:srgbClr val="C0C0C0">
              <a:lumMod val="20000"/>
              <a:lumOff val="80000"/>
            </a:srgbClr>
          </a:solidFill>
          <a:ln w="9525" algn="ctr">
            <a:solidFill>
              <a:srgbClr val="33333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630238" y="3995738"/>
            <a:ext cx="2185987" cy="1646237"/>
          </a:xfrm>
          <a:prstGeom prst="rect">
            <a:avLst/>
          </a:prstGeom>
          <a:solidFill>
            <a:srgbClr val="C0C0C0">
              <a:lumMod val="20000"/>
              <a:lumOff val="80000"/>
            </a:srgbClr>
          </a:solidFill>
          <a:ln w="9525" algn="ctr">
            <a:solidFill>
              <a:srgbClr val="33333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6443663" y="4487863"/>
            <a:ext cx="1958975" cy="212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33CC33"/>
              </a:gs>
            </a:gsLst>
            <a:lin ang="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cs typeface="+mn-cs"/>
              </a:rPr>
              <a:t>Partitioned Table</a:t>
            </a:r>
          </a:p>
        </p:txBody>
      </p:sp>
      <p:sp>
        <p:nvSpPr>
          <p:cNvPr id="8" name="AutoShape 12"/>
          <p:cNvSpPr>
            <a:spLocks noChangeArrowheads="1"/>
          </p:cNvSpPr>
          <p:nvPr/>
        </p:nvSpPr>
        <p:spPr bwMode="auto">
          <a:xfrm>
            <a:off x="3595688" y="4983163"/>
            <a:ext cx="1958975" cy="212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33CC33"/>
              </a:gs>
            </a:gsLst>
            <a:lin ang="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Redundant Partition</a:t>
            </a:r>
          </a:p>
        </p:txBody>
      </p:sp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3595688" y="4468813"/>
            <a:ext cx="1958975" cy="212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50000">
                <a:srgbClr val="33CC33"/>
              </a:gs>
              <a:gs pos="100000">
                <a:srgbClr val="FFFFFF"/>
              </a:gs>
            </a:gsLst>
            <a:lin ang="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cs typeface="+mn-cs"/>
              </a:rPr>
              <a:t>Partitioned Table</a:t>
            </a:r>
          </a:p>
        </p:txBody>
      </p:sp>
      <p:sp>
        <p:nvSpPr>
          <p:cNvPr id="10" name="AutoShape 14"/>
          <p:cNvSpPr>
            <a:spLocks noChangeArrowheads="1"/>
          </p:cNvSpPr>
          <p:nvPr/>
        </p:nvSpPr>
        <p:spPr bwMode="auto">
          <a:xfrm>
            <a:off x="733425" y="4992688"/>
            <a:ext cx="1958975" cy="212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50000">
                <a:srgbClr val="33CC33"/>
              </a:gs>
              <a:gs pos="100000">
                <a:srgbClr val="FFFFFF"/>
              </a:gs>
            </a:gsLst>
            <a:lin ang="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Redundant Partition</a:t>
            </a:r>
          </a:p>
        </p:txBody>
      </p:sp>
      <p:sp>
        <p:nvSpPr>
          <p:cNvPr id="11" name="AutoShape 15"/>
          <p:cNvSpPr>
            <a:spLocks noChangeArrowheads="1"/>
          </p:cNvSpPr>
          <p:nvPr/>
        </p:nvSpPr>
        <p:spPr bwMode="auto">
          <a:xfrm>
            <a:off x="733425" y="4484688"/>
            <a:ext cx="1958975" cy="212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/>
              </a:gs>
              <a:gs pos="100000">
                <a:srgbClr val="FFFFFF"/>
              </a:gs>
            </a:gsLst>
            <a:lin ang="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cs typeface="+mn-cs"/>
              </a:rPr>
              <a:t>Partitioned Table</a:t>
            </a:r>
          </a:p>
        </p:txBody>
      </p:sp>
      <p:sp>
        <p:nvSpPr>
          <p:cNvPr id="12" name="AutoShape 16"/>
          <p:cNvSpPr>
            <a:spLocks noChangeArrowheads="1"/>
          </p:cNvSpPr>
          <p:nvPr/>
        </p:nvSpPr>
        <p:spPr bwMode="auto">
          <a:xfrm>
            <a:off x="6443663" y="5002213"/>
            <a:ext cx="1958975" cy="212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/>
              </a:gs>
              <a:gs pos="100000">
                <a:srgbClr val="FFFFFF"/>
              </a:gs>
            </a:gsLst>
            <a:lin ang="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Redundant Partition</a:t>
            </a: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3595688" y="4230688"/>
            <a:ext cx="1958975" cy="19367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algn="ctr">
            <a:solidFill>
              <a:srgbClr val="3333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Replicated Table</a:t>
            </a:r>
          </a:p>
        </p:txBody>
      </p:sp>
      <p:sp>
        <p:nvSpPr>
          <p:cNvPr id="14" name="AutoShape 18"/>
          <p:cNvSpPr>
            <a:spLocks noChangeArrowheads="1"/>
          </p:cNvSpPr>
          <p:nvPr/>
        </p:nvSpPr>
        <p:spPr bwMode="auto">
          <a:xfrm>
            <a:off x="733425" y="4230688"/>
            <a:ext cx="1958975" cy="2127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algn="ctr">
            <a:solidFill>
              <a:srgbClr val="3333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Replicated Table</a:t>
            </a:r>
          </a:p>
        </p:txBody>
      </p:sp>
      <p:sp>
        <p:nvSpPr>
          <p:cNvPr id="15" name="AutoShape 19"/>
          <p:cNvSpPr>
            <a:spLocks noChangeArrowheads="1"/>
          </p:cNvSpPr>
          <p:nvPr/>
        </p:nvSpPr>
        <p:spPr bwMode="auto">
          <a:xfrm>
            <a:off x="6443663" y="4230688"/>
            <a:ext cx="1958975" cy="2127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algn="ctr">
            <a:solidFill>
              <a:srgbClr val="3333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Replicated Table</a:t>
            </a: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8007350" y="5395913"/>
            <a:ext cx="4921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9pPr>
          </a:lstStyle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</a:rPr>
              <a:t>SQLF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2311400" y="5395913"/>
            <a:ext cx="4921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9pPr>
          </a:lstStyle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</a:rPr>
              <a:t>SQLF</a:t>
            </a: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5149850" y="5395913"/>
            <a:ext cx="4921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9pPr>
          </a:lstStyle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</a:rPr>
              <a:t>SQLF</a:t>
            </a:r>
          </a:p>
        </p:txBody>
      </p:sp>
      <p:sp>
        <p:nvSpPr>
          <p:cNvPr id="19" name="Rectangle 23"/>
          <p:cNvSpPr txBox="1">
            <a:spLocks noChangeArrowheads="1"/>
          </p:cNvSpPr>
          <p:nvPr/>
        </p:nvSpPr>
        <p:spPr bwMode="auto">
          <a:xfrm>
            <a:off x="466725" y="171450"/>
            <a:ext cx="8382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3D79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Partition Redundancy</a:t>
            </a:r>
          </a:p>
        </p:txBody>
      </p:sp>
      <p:grpSp>
        <p:nvGrpSpPr>
          <p:cNvPr id="20" name="Group 24"/>
          <p:cNvGrpSpPr>
            <a:grpSpLocks/>
          </p:cNvGrpSpPr>
          <p:nvPr/>
        </p:nvGrpSpPr>
        <p:grpSpPr bwMode="auto">
          <a:xfrm>
            <a:off x="3175" y="5530850"/>
            <a:ext cx="8204200" cy="738188"/>
            <a:chOff x="-154" y="3644"/>
            <a:chExt cx="5168" cy="465"/>
          </a:xfrm>
        </p:grpSpPr>
        <p:sp>
          <p:nvSpPr>
            <p:cNvPr id="21" name="Freeform 25"/>
            <p:cNvSpPr>
              <a:spLocks/>
            </p:cNvSpPr>
            <p:nvPr/>
          </p:nvSpPr>
          <p:spPr bwMode="auto">
            <a:xfrm>
              <a:off x="1980" y="3954"/>
              <a:ext cx="978" cy="155"/>
            </a:xfrm>
            <a:custGeom>
              <a:avLst/>
              <a:gdLst>
                <a:gd name="T0" fmla="*/ 432 w 978"/>
                <a:gd name="T1" fmla="*/ 0 h 155"/>
                <a:gd name="T2" fmla="*/ 906 w 978"/>
                <a:gd name="T3" fmla="*/ 132 h 155"/>
                <a:gd name="T4" fmla="*/ 0 w 978"/>
                <a:gd name="T5" fmla="*/ 138 h 1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78" h="155">
                  <a:moveTo>
                    <a:pt x="432" y="0"/>
                  </a:moveTo>
                  <a:cubicBezTo>
                    <a:pt x="705" y="54"/>
                    <a:pt x="978" y="109"/>
                    <a:pt x="906" y="132"/>
                  </a:cubicBezTo>
                  <a:cubicBezTo>
                    <a:pt x="834" y="155"/>
                    <a:pt x="417" y="146"/>
                    <a:pt x="0" y="138"/>
                  </a:cubicBezTo>
                </a:path>
              </a:pathLst>
            </a:custGeom>
            <a:noFill/>
            <a:ln w="57150" cap="flat" cmpd="sng">
              <a:pattFill prst="trellis">
                <a:fgClr>
                  <a:srgbClr val="333333"/>
                </a:fgClr>
                <a:bgClr>
                  <a:srgbClr val="C0C0C0"/>
                </a:bgClr>
              </a:patt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6" descr="ethernet_end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3" y="3644"/>
              <a:ext cx="131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Freeform 27"/>
            <p:cNvSpPr>
              <a:spLocks/>
            </p:cNvSpPr>
            <p:nvPr/>
          </p:nvSpPr>
          <p:spPr bwMode="auto">
            <a:xfrm>
              <a:off x="-154" y="3972"/>
              <a:ext cx="5168" cy="126"/>
            </a:xfrm>
            <a:custGeom>
              <a:avLst/>
              <a:gdLst>
                <a:gd name="T0" fmla="*/ 652 w 5168"/>
                <a:gd name="T1" fmla="*/ 0 h 126"/>
                <a:gd name="T2" fmla="*/ 652 w 5168"/>
                <a:gd name="T3" fmla="*/ 108 h 126"/>
                <a:gd name="T4" fmla="*/ 4564 w 5168"/>
                <a:gd name="T5" fmla="*/ 108 h 126"/>
                <a:gd name="T6" fmla="*/ 4276 w 5168"/>
                <a:gd name="T7" fmla="*/ 6 h 1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68" h="126">
                  <a:moveTo>
                    <a:pt x="652" y="0"/>
                  </a:moveTo>
                  <a:cubicBezTo>
                    <a:pt x="326" y="45"/>
                    <a:pt x="0" y="90"/>
                    <a:pt x="652" y="108"/>
                  </a:cubicBezTo>
                  <a:cubicBezTo>
                    <a:pt x="1304" y="126"/>
                    <a:pt x="3960" y="125"/>
                    <a:pt x="4564" y="108"/>
                  </a:cubicBezTo>
                  <a:cubicBezTo>
                    <a:pt x="5168" y="91"/>
                    <a:pt x="4324" y="23"/>
                    <a:pt x="4276" y="6"/>
                  </a:cubicBezTo>
                </a:path>
              </a:pathLst>
            </a:custGeom>
            <a:noFill/>
            <a:ln w="57150" cap="flat" cmpd="sng">
              <a:pattFill prst="trellis">
                <a:fgClr>
                  <a:srgbClr val="333333"/>
                </a:fgClr>
                <a:bgClr>
                  <a:srgbClr val="C0C0C0"/>
                </a:bgClr>
              </a:patt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4" name="Picture 28" descr="ethernet_end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" y="3650"/>
              <a:ext cx="131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29" descr="ethernet_end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1" y="3650"/>
              <a:ext cx="131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Line 38"/>
          <p:cNvSpPr>
            <a:spLocks noChangeShapeType="1"/>
          </p:cNvSpPr>
          <p:nvPr/>
        </p:nvSpPr>
        <p:spPr bwMode="auto">
          <a:xfrm>
            <a:off x="4543425" y="3441700"/>
            <a:ext cx="0" cy="5238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8622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135063" y="1084263"/>
            <a:ext cx="7200900" cy="1600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171450" indent="-17145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9pPr>
          </a:lstStyle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</a:rPr>
              <a:t>CREATE TABLE FLIGHTAVAILABILITY (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</a:rPr>
              <a:t>      FLIGHT_ID CHAR(6) NOT NULL ,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</a:rPr>
              <a:t>      SEGMENT_NUMBER INTEGER NOT NULL ,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</a:rPr>
              <a:t>      FLIGHT_DATE DATE NOT NULL ,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</a:rPr>
              <a:t>      ECONOMY_SEATS_TAKEN INTEGER DEFAULT 0, …)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</a:rPr>
              <a:t>      PARTITION BY COLUMN (FLIGHT_ID)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89CBDF"/>
                </a:solidFill>
                <a:effectLst/>
                <a:uLnTx/>
                <a:uFillTx/>
                <a:latin typeface="Arial" charset="0"/>
              </a:rPr>
              <a:t>     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</a:rPr>
              <a:t>COLOCATE WITH (FLIGHTS)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</a:rPr>
              <a:t>;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3590925" y="4230688"/>
            <a:ext cx="1958975" cy="2127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algn="ctr">
            <a:solidFill>
              <a:srgbClr val="3333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Table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6326188" y="3995738"/>
            <a:ext cx="2185987" cy="1646237"/>
          </a:xfrm>
          <a:prstGeom prst="rect">
            <a:avLst/>
          </a:prstGeom>
          <a:solidFill>
            <a:srgbClr val="C0C0C0">
              <a:lumMod val="20000"/>
              <a:lumOff val="80000"/>
            </a:srgbClr>
          </a:solidFill>
          <a:ln w="9525" algn="ctr">
            <a:solidFill>
              <a:srgbClr val="33333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468688" y="3995738"/>
            <a:ext cx="2185987" cy="1646237"/>
          </a:xfrm>
          <a:prstGeom prst="rect">
            <a:avLst/>
          </a:prstGeom>
          <a:solidFill>
            <a:srgbClr val="C0C0C0">
              <a:lumMod val="20000"/>
              <a:lumOff val="80000"/>
            </a:srgbClr>
          </a:solidFill>
          <a:ln w="9525" algn="ctr">
            <a:solidFill>
              <a:srgbClr val="33333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630238" y="3995738"/>
            <a:ext cx="2185987" cy="1646237"/>
          </a:xfrm>
          <a:prstGeom prst="rect">
            <a:avLst/>
          </a:prstGeom>
          <a:solidFill>
            <a:srgbClr val="C0C0C0">
              <a:lumMod val="20000"/>
              <a:lumOff val="80000"/>
            </a:srgbClr>
          </a:solidFill>
          <a:ln w="9525" algn="ctr">
            <a:solidFill>
              <a:srgbClr val="33333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6443663" y="4487863"/>
            <a:ext cx="1958975" cy="212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33CC33"/>
              </a:gs>
            </a:gsLst>
            <a:lin ang="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cs typeface="+mn-cs"/>
              </a:rPr>
              <a:t>Partitioned Table</a:t>
            </a:r>
          </a:p>
        </p:txBody>
      </p:sp>
      <p:sp>
        <p:nvSpPr>
          <p:cNvPr id="8" name="AutoShape 12"/>
          <p:cNvSpPr>
            <a:spLocks noChangeArrowheads="1"/>
          </p:cNvSpPr>
          <p:nvPr/>
        </p:nvSpPr>
        <p:spPr bwMode="auto">
          <a:xfrm>
            <a:off x="3595688" y="4983163"/>
            <a:ext cx="1958975" cy="212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33CC33"/>
              </a:gs>
            </a:gsLst>
            <a:lin ang="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Redundant Partition</a:t>
            </a:r>
          </a:p>
        </p:txBody>
      </p:sp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3595688" y="4468813"/>
            <a:ext cx="1958975" cy="212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50000">
                <a:srgbClr val="33CC33"/>
              </a:gs>
              <a:gs pos="100000">
                <a:srgbClr val="FFFFFF"/>
              </a:gs>
            </a:gsLst>
            <a:lin ang="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cs typeface="+mn-cs"/>
              </a:rPr>
              <a:t>Partitioned Table</a:t>
            </a:r>
          </a:p>
        </p:txBody>
      </p:sp>
      <p:sp>
        <p:nvSpPr>
          <p:cNvPr id="10" name="AutoShape 14"/>
          <p:cNvSpPr>
            <a:spLocks noChangeArrowheads="1"/>
          </p:cNvSpPr>
          <p:nvPr/>
        </p:nvSpPr>
        <p:spPr bwMode="auto">
          <a:xfrm>
            <a:off x="733425" y="4992688"/>
            <a:ext cx="1958975" cy="212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50000">
                <a:srgbClr val="33CC33"/>
              </a:gs>
              <a:gs pos="100000">
                <a:srgbClr val="FFFFFF"/>
              </a:gs>
            </a:gsLst>
            <a:lin ang="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Redundant Partition</a:t>
            </a:r>
          </a:p>
        </p:txBody>
      </p:sp>
      <p:sp>
        <p:nvSpPr>
          <p:cNvPr id="11" name="AutoShape 15"/>
          <p:cNvSpPr>
            <a:spLocks noChangeArrowheads="1"/>
          </p:cNvSpPr>
          <p:nvPr/>
        </p:nvSpPr>
        <p:spPr bwMode="auto">
          <a:xfrm>
            <a:off x="733425" y="4484688"/>
            <a:ext cx="1958975" cy="212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/>
              </a:gs>
              <a:gs pos="100000">
                <a:srgbClr val="FFFFFF"/>
              </a:gs>
            </a:gsLst>
            <a:lin ang="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cs typeface="+mn-cs"/>
              </a:rPr>
              <a:t>Partitioned Table</a:t>
            </a:r>
          </a:p>
        </p:txBody>
      </p:sp>
      <p:sp>
        <p:nvSpPr>
          <p:cNvPr id="12" name="AutoShape 16"/>
          <p:cNvSpPr>
            <a:spLocks noChangeArrowheads="1"/>
          </p:cNvSpPr>
          <p:nvPr/>
        </p:nvSpPr>
        <p:spPr bwMode="auto">
          <a:xfrm>
            <a:off x="6443663" y="5002213"/>
            <a:ext cx="1958975" cy="212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/>
              </a:gs>
              <a:gs pos="100000">
                <a:srgbClr val="FFFFFF"/>
              </a:gs>
            </a:gsLst>
            <a:lin ang="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Redundant Partition</a:t>
            </a: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3595688" y="4230688"/>
            <a:ext cx="1958975" cy="19367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algn="ctr">
            <a:solidFill>
              <a:srgbClr val="3333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Replicated Table</a:t>
            </a:r>
          </a:p>
        </p:txBody>
      </p:sp>
      <p:sp>
        <p:nvSpPr>
          <p:cNvPr id="14" name="AutoShape 18"/>
          <p:cNvSpPr>
            <a:spLocks noChangeArrowheads="1"/>
          </p:cNvSpPr>
          <p:nvPr/>
        </p:nvSpPr>
        <p:spPr bwMode="auto">
          <a:xfrm>
            <a:off x="733425" y="4230688"/>
            <a:ext cx="1958975" cy="2127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algn="ctr">
            <a:solidFill>
              <a:srgbClr val="3333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Replicated Table</a:t>
            </a:r>
          </a:p>
        </p:txBody>
      </p:sp>
      <p:sp>
        <p:nvSpPr>
          <p:cNvPr id="15" name="AutoShape 19"/>
          <p:cNvSpPr>
            <a:spLocks noChangeArrowheads="1"/>
          </p:cNvSpPr>
          <p:nvPr/>
        </p:nvSpPr>
        <p:spPr bwMode="auto">
          <a:xfrm>
            <a:off x="6443663" y="4230688"/>
            <a:ext cx="1958975" cy="2127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algn="ctr">
            <a:solidFill>
              <a:srgbClr val="3333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Replicated Table</a:t>
            </a: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8007350" y="5408613"/>
            <a:ext cx="4921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9pPr>
          </a:lstStyle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</a:rPr>
              <a:t>SQLF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2311400" y="5408613"/>
            <a:ext cx="4921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9pPr>
          </a:lstStyle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</a:rPr>
              <a:t>SQLF</a:t>
            </a: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5149850" y="5408613"/>
            <a:ext cx="4921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9pPr>
          </a:lstStyle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</a:rPr>
              <a:t>SQLF</a:t>
            </a:r>
          </a:p>
        </p:txBody>
      </p:sp>
      <p:sp>
        <p:nvSpPr>
          <p:cNvPr id="19" name="Rectangle 23"/>
          <p:cNvSpPr txBox="1">
            <a:spLocks noChangeArrowheads="1"/>
          </p:cNvSpPr>
          <p:nvPr/>
        </p:nvSpPr>
        <p:spPr bwMode="auto">
          <a:xfrm>
            <a:off x="466725" y="171450"/>
            <a:ext cx="8382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3D79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Partition Colocation</a:t>
            </a:r>
            <a:endParaRPr kumimoji="0" lang="en-US" sz="2200" b="1" i="0" u="none" strike="noStrike" kern="0" cap="none" spc="0" normalizeH="0" baseline="0" noProof="0" dirty="0" smtClean="0">
              <a:ln>
                <a:noFill/>
              </a:ln>
              <a:solidFill>
                <a:srgbClr val="003D79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</p:txBody>
      </p:sp>
      <p:grpSp>
        <p:nvGrpSpPr>
          <p:cNvPr id="20" name="Group 24"/>
          <p:cNvGrpSpPr>
            <a:grpSpLocks/>
          </p:cNvGrpSpPr>
          <p:nvPr/>
        </p:nvGrpSpPr>
        <p:grpSpPr bwMode="auto">
          <a:xfrm>
            <a:off x="3175" y="5530850"/>
            <a:ext cx="8204200" cy="738188"/>
            <a:chOff x="-154" y="3644"/>
            <a:chExt cx="5168" cy="465"/>
          </a:xfrm>
        </p:grpSpPr>
        <p:sp>
          <p:nvSpPr>
            <p:cNvPr id="21" name="Freeform 25"/>
            <p:cNvSpPr>
              <a:spLocks/>
            </p:cNvSpPr>
            <p:nvPr/>
          </p:nvSpPr>
          <p:spPr bwMode="auto">
            <a:xfrm>
              <a:off x="1980" y="3954"/>
              <a:ext cx="978" cy="155"/>
            </a:xfrm>
            <a:custGeom>
              <a:avLst/>
              <a:gdLst>
                <a:gd name="T0" fmla="*/ 432 w 978"/>
                <a:gd name="T1" fmla="*/ 0 h 155"/>
                <a:gd name="T2" fmla="*/ 906 w 978"/>
                <a:gd name="T3" fmla="*/ 132 h 155"/>
                <a:gd name="T4" fmla="*/ 0 w 978"/>
                <a:gd name="T5" fmla="*/ 138 h 1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78" h="155">
                  <a:moveTo>
                    <a:pt x="432" y="0"/>
                  </a:moveTo>
                  <a:cubicBezTo>
                    <a:pt x="705" y="54"/>
                    <a:pt x="978" y="109"/>
                    <a:pt x="906" y="132"/>
                  </a:cubicBezTo>
                  <a:cubicBezTo>
                    <a:pt x="834" y="155"/>
                    <a:pt x="417" y="146"/>
                    <a:pt x="0" y="138"/>
                  </a:cubicBezTo>
                </a:path>
              </a:pathLst>
            </a:custGeom>
            <a:noFill/>
            <a:ln w="57150" cap="flat" cmpd="sng">
              <a:pattFill prst="trellis">
                <a:fgClr>
                  <a:srgbClr val="333333"/>
                </a:fgClr>
                <a:bgClr>
                  <a:srgbClr val="C0C0C0"/>
                </a:bgClr>
              </a:patt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6" descr="ethernet_end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3" y="3644"/>
              <a:ext cx="131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Freeform 27"/>
            <p:cNvSpPr>
              <a:spLocks/>
            </p:cNvSpPr>
            <p:nvPr/>
          </p:nvSpPr>
          <p:spPr bwMode="auto">
            <a:xfrm>
              <a:off x="-154" y="3972"/>
              <a:ext cx="5168" cy="126"/>
            </a:xfrm>
            <a:custGeom>
              <a:avLst/>
              <a:gdLst>
                <a:gd name="T0" fmla="*/ 652 w 5168"/>
                <a:gd name="T1" fmla="*/ 0 h 126"/>
                <a:gd name="T2" fmla="*/ 652 w 5168"/>
                <a:gd name="T3" fmla="*/ 108 h 126"/>
                <a:gd name="T4" fmla="*/ 4564 w 5168"/>
                <a:gd name="T5" fmla="*/ 108 h 126"/>
                <a:gd name="T6" fmla="*/ 4276 w 5168"/>
                <a:gd name="T7" fmla="*/ 6 h 1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68" h="126">
                  <a:moveTo>
                    <a:pt x="652" y="0"/>
                  </a:moveTo>
                  <a:cubicBezTo>
                    <a:pt x="326" y="45"/>
                    <a:pt x="0" y="90"/>
                    <a:pt x="652" y="108"/>
                  </a:cubicBezTo>
                  <a:cubicBezTo>
                    <a:pt x="1304" y="126"/>
                    <a:pt x="3960" y="125"/>
                    <a:pt x="4564" y="108"/>
                  </a:cubicBezTo>
                  <a:cubicBezTo>
                    <a:pt x="5168" y="91"/>
                    <a:pt x="4324" y="23"/>
                    <a:pt x="4276" y="6"/>
                  </a:cubicBezTo>
                </a:path>
              </a:pathLst>
            </a:custGeom>
            <a:noFill/>
            <a:ln w="57150" cap="flat" cmpd="sng">
              <a:pattFill prst="trellis">
                <a:fgClr>
                  <a:srgbClr val="333333"/>
                </a:fgClr>
                <a:bgClr>
                  <a:srgbClr val="C0C0C0"/>
                </a:bgClr>
              </a:patt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4" name="Picture 28" descr="ethernet_end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" y="3650"/>
              <a:ext cx="131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29" descr="ethernet_end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1" y="3650"/>
              <a:ext cx="131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AutoShape 30"/>
          <p:cNvSpPr>
            <a:spLocks noChangeArrowheads="1"/>
          </p:cNvSpPr>
          <p:nvPr/>
        </p:nvSpPr>
        <p:spPr bwMode="auto">
          <a:xfrm>
            <a:off x="3595688" y="4725988"/>
            <a:ext cx="1958975" cy="212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50000">
                <a:srgbClr val="99FF66"/>
              </a:gs>
              <a:gs pos="100000">
                <a:srgbClr val="FFFFFF"/>
              </a:gs>
            </a:gsLst>
            <a:lin ang="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cs typeface="+mn-cs"/>
              </a:rPr>
              <a:t>Colocated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cs typeface="+mn-cs"/>
              </a:rPr>
              <a:t> Partition</a:t>
            </a:r>
          </a:p>
        </p:txBody>
      </p:sp>
      <p:sp>
        <p:nvSpPr>
          <p:cNvPr id="27" name="AutoShape 31"/>
          <p:cNvSpPr>
            <a:spLocks noChangeArrowheads="1"/>
          </p:cNvSpPr>
          <p:nvPr/>
        </p:nvSpPr>
        <p:spPr bwMode="auto">
          <a:xfrm>
            <a:off x="733425" y="4738688"/>
            <a:ext cx="1958975" cy="212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9FF66"/>
              </a:gs>
              <a:gs pos="100000">
                <a:srgbClr val="FFFFFF"/>
              </a:gs>
            </a:gsLst>
            <a:lin ang="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cs typeface="+mn-cs"/>
              </a:rPr>
              <a:t>Colocated Partition</a:t>
            </a:r>
          </a:p>
        </p:txBody>
      </p:sp>
      <p:sp>
        <p:nvSpPr>
          <p:cNvPr id="28" name="AutoShape 32"/>
          <p:cNvSpPr>
            <a:spLocks noChangeArrowheads="1"/>
          </p:cNvSpPr>
          <p:nvPr/>
        </p:nvSpPr>
        <p:spPr bwMode="auto">
          <a:xfrm>
            <a:off x="6443663" y="4745038"/>
            <a:ext cx="1958975" cy="212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99FF66"/>
              </a:gs>
            </a:gsLst>
            <a:lin ang="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cs typeface="+mn-cs"/>
              </a:rPr>
              <a:t>Colocated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cs typeface="+mn-cs"/>
              </a:rPr>
              <a:t> Partition</a:t>
            </a:r>
          </a:p>
        </p:txBody>
      </p:sp>
      <p:sp>
        <p:nvSpPr>
          <p:cNvPr id="29" name="Line 38"/>
          <p:cNvSpPr>
            <a:spLocks noChangeShapeType="1"/>
          </p:cNvSpPr>
          <p:nvPr/>
        </p:nvSpPr>
        <p:spPr bwMode="auto">
          <a:xfrm>
            <a:off x="4543425" y="2959100"/>
            <a:ext cx="0" cy="10191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8622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135063" y="1084263"/>
            <a:ext cx="7200900" cy="1600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171450" indent="-17145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9pPr>
          </a:lstStyle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</a:rPr>
              <a:t>CREATE TABLE FLIGHTAVAILABILITY (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</a:rPr>
              <a:t>      FLIGHT_ID CHAR(6) NOT NULL ,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</a:rPr>
              <a:t>      SEGMENT_NUMBER INTEGER NOT NULL ,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</a:rPr>
              <a:t>      FLIGHT_DATE DATE NOT NULL ,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</a:rPr>
              <a:t>      ECONOMY_SEATS_TAKEN INTEGER DEFAULT 0, …)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</a:rPr>
              <a:t>      PARTITION BY COLUMN (FLIGHT_ID) COLOCATE WITH (FLIGHTS) 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89CBDF"/>
                </a:solidFill>
                <a:effectLst/>
                <a:uLnTx/>
                <a:uFillTx/>
                <a:latin typeface="Arial" charset="0"/>
              </a:rPr>
              <a:t>     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</a:rPr>
              <a:t>PERSISTENT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</a:rPr>
              <a:t>persistentStore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</a:rPr>
              <a:t> ASYNCHRONOUS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</a:rPr>
              <a:t>;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89CBD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3590925" y="4230688"/>
            <a:ext cx="1958975" cy="2127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algn="ctr">
            <a:solidFill>
              <a:srgbClr val="3333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Table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6326188" y="3995738"/>
            <a:ext cx="2185987" cy="1646237"/>
          </a:xfrm>
          <a:prstGeom prst="rect">
            <a:avLst/>
          </a:prstGeom>
          <a:solidFill>
            <a:srgbClr val="C0C0C0">
              <a:lumMod val="20000"/>
              <a:lumOff val="80000"/>
            </a:srgbClr>
          </a:solidFill>
          <a:ln w="9525" algn="ctr">
            <a:solidFill>
              <a:srgbClr val="33333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468688" y="3995738"/>
            <a:ext cx="2185987" cy="1646237"/>
          </a:xfrm>
          <a:prstGeom prst="rect">
            <a:avLst/>
          </a:prstGeom>
          <a:solidFill>
            <a:srgbClr val="C0C0C0">
              <a:lumMod val="20000"/>
              <a:lumOff val="80000"/>
            </a:srgbClr>
          </a:solidFill>
          <a:ln w="9525" algn="ctr">
            <a:solidFill>
              <a:srgbClr val="33333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630238" y="3995738"/>
            <a:ext cx="2185987" cy="1646237"/>
          </a:xfrm>
          <a:prstGeom prst="rect">
            <a:avLst/>
          </a:prstGeom>
          <a:solidFill>
            <a:srgbClr val="C0C0C0">
              <a:lumMod val="20000"/>
              <a:lumOff val="80000"/>
            </a:srgbClr>
          </a:solidFill>
          <a:ln w="9525" algn="ctr">
            <a:solidFill>
              <a:srgbClr val="33333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6443663" y="4487863"/>
            <a:ext cx="1958975" cy="212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33CC33"/>
              </a:gs>
            </a:gsLst>
            <a:lin ang="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cs typeface="+mn-cs"/>
              </a:rPr>
              <a:t>Partitioned Table</a:t>
            </a:r>
          </a:p>
        </p:txBody>
      </p:sp>
      <p:sp>
        <p:nvSpPr>
          <p:cNvPr id="8" name="AutoShape 12"/>
          <p:cNvSpPr>
            <a:spLocks noChangeArrowheads="1"/>
          </p:cNvSpPr>
          <p:nvPr/>
        </p:nvSpPr>
        <p:spPr bwMode="auto">
          <a:xfrm>
            <a:off x="3595688" y="4983163"/>
            <a:ext cx="1958975" cy="212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33CC33"/>
              </a:gs>
            </a:gsLst>
            <a:lin ang="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Redundant Partition</a:t>
            </a:r>
          </a:p>
        </p:txBody>
      </p:sp>
      <p:sp>
        <p:nvSpPr>
          <p:cNvPr id="9" name="AutoShape 13"/>
          <p:cNvSpPr>
            <a:spLocks noChangeArrowheads="1"/>
          </p:cNvSpPr>
          <p:nvPr/>
        </p:nvSpPr>
        <p:spPr bwMode="auto">
          <a:xfrm>
            <a:off x="3595688" y="4468813"/>
            <a:ext cx="1958975" cy="212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50000">
                <a:srgbClr val="33CC33"/>
              </a:gs>
              <a:gs pos="100000">
                <a:srgbClr val="FFFFFF"/>
              </a:gs>
            </a:gsLst>
            <a:lin ang="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cs typeface="+mn-cs"/>
              </a:rPr>
              <a:t>Partitioned Table</a:t>
            </a:r>
          </a:p>
        </p:txBody>
      </p:sp>
      <p:sp>
        <p:nvSpPr>
          <p:cNvPr id="10" name="AutoShape 14"/>
          <p:cNvSpPr>
            <a:spLocks noChangeArrowheads="1"/>
          </p:cNvSpPr>
          <p:nvPr/>
        </p:nvSpPr>
        <p:spPr bwMode="auto">
          <a:xfrm>
            <a:off x="733425" y="4992688"/>
            <a:ext cx="1958975" cy="212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50000">
                <a:srgbClr val="33CC33"/>
              </a:gs>
              <a:gs pos="100000">
                <a:srgbClr val="FFFFFF"/>
              </a:gs>
            </a:gsLst>
            <a:lin ang="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Redundant Partition</a:t>
            </a:r>
          </a:p>
        </p:txBody>
      </p:sp>
      <p:sp>
        <p:nvSpPr>
          <p:cNvPr id="11" name="AutoShape 15"/>
          <p:cNvSpPr>
            <a:spLocks noChangeArrowheads="1"/>
          </p:cNvSpPr>
          <p:nvPr/>
        </p:nvSpPr>
        <p:spPr bwMode="auto">
          <a:xfrm>
            <a:off x="733425" y="4484688"/>
            <a:ext cx="1958975" cy="212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/>
              </a:gs>
              <a:gs pos="100000">
                <a:srgbClr val="FFFFFF"/>
              </a:gs>
            </a:gsLst>
            <a:lin ang="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cs typeface="+mn-cs"/>
              </a:rPr>
              <a:t>Partitioned Table</a:t>
            </a:r>
          </a:p>
        </p:txBody>
      </p:sp>
      <p:sp>
        <p:nvSpPr>
          <p:cNvPr id="12" name="AutoShape 16"/>
          <p:cNvSpPr>
            <a:spLocks noChangeArrowheads="1"/>
          </p:cNvSpPr>
          <p:nvPr/>
        </p:nvSpPr>
        <p:spPr bwMode="auto">
          <a:xfrm>
            <a:off x="6443663" y="5002213"/>
            <a:ext cx="1958975" cy="212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/>
              </a:gs>
              <a:gs pos="100000">
                <a:srgbClr val="FFFFFF"/>
              </a:gs>
            </a:gsLst>
            <a:lin ang="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Redundant Partition</a:t>
            </a: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3595688" y="4230688"/>
            <a:ext cx="1958975" cy="19367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algn="ctr">
            <a:solidFill>
              <a:srgbClr val="3333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Replicated Table</a:t>
            </a:r>
          </a:p>
        </p:txBody>
      </p:sp>
      <p:sp>
        <p:nvSpPr>
          <p:cNvPr id="14" name="AutoShape 18"/>
          <p:cNvSpPr>
            <a:spLocks noChangeArrowheads="1"/>
          </p:cNvSpPr>
          <p:nvPr/>
        </p:nvSpPr>
        <p:spPr bwMode="auto">
          <a:xfrm>
            <a:off x="733425" y="4230688"/>
            <a:ext cx="1958975" cy="2127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algn="ctr">
            <a:solidFill>
              <a:srgbClr val="3333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Replicated Table</a:t>
            </a:r>
          </a:p>
        </p:txBody>
      </p:sp>
      <p:sp>
        <p:nvSpPr>
          <p:cNvPr id="15" name="AutoShape 19"/>
          <p:cNvSpPr>
            <a:spLocks noChangeArrowheads="1"/>
          </p:cNvSpPr>
          <p:nvPr/>
        </p:nvSpPr>
        <p:spPr bwMode="auto">
          <a:xfrm>
            <a:off x="6443663" y="4230688"/>
            <a:ext cx="1958975" cy="2127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algn="ctr">
            <a:solidFill>
              <a:srgbClr val="3333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Replicated Table</a:t>
            </a: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8007350" y="5408613"/>
            <a:ext cx="4921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9pPr>
          </a:lstStyle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</a:rPr>
              <a:t>SQLF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2311400" y="5408613"/>
            <a:ext cx="4921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9pPr>
          </a:lstStyle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</a:rPr>
              <a:t>SQLF</a:t>
            </a: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5149850" y="5408613"/>
            <a:ext cx="4921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9pPr>
          </a:lstStyle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</a:rPr>
              <a:t>SQLF</a:t>
            </a:r>
          </a:p>
        </p:txBody>
      </p:sp>
      <p:sp>
        <p:nvSpPr>
          <p:cNvPr id="19" name="Rectangle 23"/>
          <p:cNvSpPr txBox="1">
            <a:spLocks noChangeArrowheads="1"/>
          </p:cNvSpPr>
          <p:nvPr/>
        </p:nvSpPr>
        <p:spPr bwMode="auto">
          <a:xfrm>
            <a:off x="466725" y="171450"/>
            <a:ext cx="8382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3D79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Persistent Tables</a:t>
            </a:r>
            <a:endParaRPr kumimoji="0" lang="en-US" sz="2200" b="1" i="0" u="none" strike="noStrike" kern="0" cap="none" spc="0" normalizeH="0" baseline="0" noProof="0" dirty="0" smtClean="0">
              <a:ln>
                <a:noFill/>
              </a:ln>
              <a:solidFill>
                <a:srgbClr val="003D79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</p:txBody>
      </p:sp>
      <p:grpSp>
        <p:nvGrpSpPr>
          <p:cNvPr id="20" name="Group 24"/>
          <p:cNvGrpSpPr>
            <a:grpSpLocks/>
          </p:cNvGrpSpPr>
          <p:nvPr/>
        </p:nvGrpSpPr>
        <p:grpSpPr bwMode="auto">
          <a:xfrm>
            <a:off x="3175" y="5530850"/>
            <a:ext cx="8204200" cy="738188"/>
            <a:chOff x="-154" y="3644"/>
            <a:chExt cx="5168" cy="465"/>
          </a:xfrm>
        </p:grpSpPr>
        <p:sp>
          <p:nvSpPr>
            <p:cNvPr id="21" name="Freeform 25"/>
            <p:cNvSpPr>
              <a:spLocks/>
            </p:cNvSpPr>
            <p:nvPr/>
          </p:nvSpPr>
          <p:spPr bwMode="auto">
            <a:xfrm>
              <a:off x="1980" y="3954"/>
              <a:ext cx="978" cy="155"/>
            </a:xfrm>
            <a:custGeom>
              <a:avLst/>
              <a:gdLst>
                <a:gd name="T0" fmla="*/ 432 w 978"/>
                <a:gd name="T1" fmla="*/ 0 h 155"/>
                <a:gd name="T2" fmla="*/ 906 w 978"/>
                <a:gd name="T3" fmla="*/ 132 h 155"/>
                <a:gd name="T4" fmla="*/ 0 w 978"/>
                <a:gd name="T5" fmla="*/ 138 h 1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78" h="155">
                  <a:moveTo>
                    <a:pt x="432" y="0"/>
                  </a:moveTo>
                  <a:cubicBezTo>
                    <a:pt x="705" y="54"/>
                    <a:pt x="978" y="109"/>
                    <a:pt x="906" y="132"/>
                  </a:cubicBezTo>
                  <a:cubicBezTo>
                    <a:pt x="834" y="155"/>
                    <a:pt x="417" y="146"/>
                    <a:pt x="0" y="138"/>
                  </a:cubicBezTo>
                </a:path>
              </a:pathLst>
            </a:custGeom>
            <a:noFill/>
            <a:ln w="57150" cap="flat" cmpd="sng">
              <a:pattFill prst="trellis">
                <a:fgClr>
                  <a:srgbClr val="333333"/>
                </a:fgClr>
                <a:bgClr>
                  <a:srgbClr val="C0C0C0"/>
                </a:bgClr>
              </a:patt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6" descr="ethernet_end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3" y="3644"/>
              <a:ext cx="131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Freeform 27"/>
            <p:cNvSpPr>
              <a:spLocks/>
            </p:cNvSpPr>
            <p:nvPr/>
          </p:nvSpPr>
          <p:spPr bwMode="auto">
            <a:xfrm>
              <a:off x="-154" y="3972"/>
              <a:ext cx="5168" cy="126"/>
            </a:xfrm>
            <a:custGeom>
              <a:avLst/>
              <a:gdLst>
                <a:gd name="T0" fmla="*/ 652 w 5168"/>
                <a:gd name="T1" fmla="*/ 0 h 126"/>
                <a:gd name="T2" fmla="*/ 652 w 5168"/>
                <a:gd name="T3" fmla="*/ 108 h 126"/>
                <a:gd name="T4" fmla="*/ 4564 w 5168"/>
                <a:gd name="T5" fmla="*/ 108 h 126"/>
                <a:gd name="T6" fmla="*/ 4276 w 5168"/>
                <a:gd name="T7" fmla="*/ 6 h 1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68" h="126">
                  <a:moveTo>
                    <a:pt x="652" y="0"/>
                  </a:moveTo>
                  <a:cubicBezTo>
                    <a:pt x="326" y="45"/>
                    <a:pt x="0" y="90"/>
                    <a:pt x="652" y="108"/>
                  </a:cubicBezTo>
                  <a:cubicBezTo>
                    <a:pt x="1304" y="126"/>
                    <a:pt x="3960" y="125"/>
                    <a:pt x="4564" y="108"/>
                  </a:cubicBezTo>
                  <a:cubicBezTo>
                    <a:pt x="5168" y="91"/>
                    <a:pt x="4324" y="23"/>
                    <a:pt x="4276" y="6"/>
                  </a:cubicBezTo>
                </a:path>
              </a:pathLst>
            </a:custGeom>
            <a:noFill/>
            <a:ln w="57150" cap="flat" cmpd="sng">
              <a:pattFill prst="trellis">
                <a:fgClr>
                  <a:srgbClr val="333333"/>
                </a:fgClr>
                <a:bgClr>
                  <a:srgbClr val="C0C0C0"/>
                </a:bgClr>
              </a:patt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4" name="Picture 28" descr="ethernet_end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" y="3650"/>
              <a:ext cx="131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29" descr="ethernet_end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1" y="3650"/>
              <a:ext cx="131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AutoShape 30"/>
          <p:cNvSpPr>
            <a:spLocks noChangeArrowheads="1"/>
          </p:cNvSpPr>
          <p:nvPr/>
        </p:nvSpPr>
        <p:spPr bwMode="auto">
          <a:xfrm>
            <a:off x="3595688" y="4725988"/>
            <a:ext cx="1958975" cy="212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50000">
                <a:srgbClr val="99FF66"/>
              </a:gs>
              <a:gs pos="100000">
                <a:srgbClr val="FFFFFF"/>
              </a:gs>
            </a:gsLst>
            <a:lin ang="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cs typeface="+mn-cs"/>
              </a:rPr>
              <a:t>Colocated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cs typeface="+mn-cs"/>
              </a:rPr>
              <a:t> Partition</a:t>
            </a:r>
          </a:p>
        </p:txBody>
      </p:sp>
      <p:sp>
        <p:nvSpPr>
          <p:cNvPr id="27" name="AutoShape 31"/>
          <p:cNvSpPr>
            <a:spLocks noChangeArrowheads="1"/>
          </p:cNvSpPr>
          <p:nvPr/>
        </p:nvSpPr>
        <p:spPr bwMode="auto">
          <a:xfrm>
            <a:off x="733425" y="4738688"/>
            <a:ext cx="1958975" cy="212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99FF66"/>
              </a:gs>
              <a:gs pos="100000">
                <a:srgbClr val="FFFFFF"/>
              </a:gs>
            </a:gsLst>
            <a:lin ang="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cs typeface="+mn-cs"/>
              </a:rPr>
              <a:t>Colocated Partition</a:t>
            </a:r>
          </a:p>
        </p:txBody>
      </p:sp>
      <p:sp>
        <p:nvSpPr>
          <p:cNvPr id="28" name="AutoShape 32"/>
          <p:cNvSpPr>
            <a:spLocks noChangeArrowheads="1"/>
          </p:cNvSpPr>
          <p:nvPr/>
        </p:nvSpPr>
        <p:spPr bwMode="auto">
          <a:xfrm>
            <a:off x="6443663" y="4745038"/>
            <a:ext cx="1958975" cy="212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99FF66"/>
              </a:gs>
            </a:gsLst>
            <a:lin ang="0" scaled="1"/>
          </a:gradFill>
          <a:ln w="9525" algn="ctr">
            <a:solidFill>
              <a:srgbClr val="3333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cs typeface="+mn-cs"/>
              </a:rPr>
              <a:t>Colocated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cs typeface="+mn-cs"/>
              </a:rPr>
              <a:t> Partition</a:t>
            </a:r>
          </a:p>
        </p:txBody>
      </p:sp>
      <p:sp>
        <p:nvSpPr>
          <p:cNvPr id="29" name="Line 38"/>
          <p:cNvSpPr>
            <a:spLocks noChangeShapeType="1"/>
          </p:cNvSpPr>
          <p:nvPr/>
        </p:nvSpPr>
        <p:spPr bwMode="auto">
          <a:xfrm>
            <a:off x="4543425" y="3213100"/>
            <a:ext cx="0" cy="6381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0" name="Picture 35" descr="disk driv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613" y="5518150"/>
            <a:ext cx="4762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6" descr="disk driv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8" y="5518150"/>
            <a:ext cx="4762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7" descr="disk driv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638" y="5518150"/>
            <a:ext cx="4762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 Box 54"/>
          <p:cNvSpPr txBox="1">
            <a:spLocks noChangeArrowheads="1"/>
          </p:cNvSpPr>
          <p:nvPr/>
        </p:nvSpPr>
        <p:spPr bwMode="auto">
          <a:xfrm>
            <a:off x="4865688" y="3405188"/>
            <a:ext cx="4105275" cy="254000"/>
          </a:xfrm>
          <a:prstGeom prst="rect">
            <a:avLst/>
          </a:prstGeom>
          <a:noFill/>
          <a:ln w="9525" algn="ctr">
            <a:solidFill>
              <a:srgbClr val="0095D3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cs typeface="+mn-cs"/>
              </a:rPr>
              <a:t>sqlf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cs typeface="+mn-cs"/>
              </a:rPr>
              <a:t> backup /export/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cs typeface="+mn-cs"/>
              </a:rPr>
              <a:t>fileServerDirectory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cs typeface="+mn-cs"/>
              </a:rPr>
              <a:t>/</a:t>
            </a: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cs typeface="+mn-cs"/>
              </a:rPr>
              <a:t>sqlfireBackupLocation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34" name="Text Box 54"/>
          <p:cNvSpPr txBox="1">
            <a:spLocks noChangeArrowheads="1"/>
          </p:cNvSpPr>
          <p:nvPr/>
        </p:nvSpPr>
        <p:spPr bwMode="auto">
          <a:xfrm>
            <a:off x="95250" y="2859088"/>
            <a:ext cx="4662488" cy="338137"/>
          </a:xfrm>
          <a:prstGeom prst="rect">
            <a:avLst/>
          </a:prstGeom>
          <a:noFill/>
          <a:ln w="9525" algn="ctr">
            <a:solidFill>
              <a:srgbClr val="0095D3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cs typeface="+mn-cs"/>
              </a:rPr>
              <a:t>Data dictionary is always persisted in each server</a:t>
            </a:r>
          </a:p>
        </p:txBody>
      </p:sp>
    </p:spTree>
    <p:extLst>
      <p:ext uri="{BB962C8B-B14F-4D97-AF65-F5344CB8AC3E}">
        <p14:creationId xmlns:p14="http://schemas.microsoft.com/office/powerpoint/2010/main" val="398622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473200" y="2641600"/>
            <a:ext cx="6224588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4113"/>
                </a:solidFill>
                <a:effectLst/>
                <a:uLnTx/>
                <a:uFillTx/>
                <a:latin typeface="Arial"/>
              </a:rPr>
              <a:t>Consistency model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4113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57250" y="2366963"/>
            <a:ext cx="4114800" cy="76200"/>
          </a:xfrm>
          <a:prstGeom prst="rect">
            <a:avLst/>
          </a:prstGeom>
          <a:gradFill rotWithShape="1">
            <a:gsLst>
              <a:gs pos="0">
                <a:srgbClr val="C1D72E"/>
              </a:gs>
              <a:gs pos="100000">
                <a:srgbClr val="00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8622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6725" y="171450"/>
            <a:ext cx="8382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3D79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Consistency Model without Transactions</a:t>
            </a:r>
            <a:endParaRPr kumimoji="0" lang="en-US" sz="2200" b="1" i="0" u="none" strike="noStrike" kern="0" cap="none" spc="0" normalizeH="0" baseline="0" noProof="0" dirty="0" smtClean="0">
              <a:ln>
                <a:noFill/>
              </a:ln>
              <a:solidFill>
                <a:srgbClr val="003D79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2425" y="786384"/>
            <a:ext cx="8385048" cy="501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246978"/>
              </a:buClr>
              <a:buFont typeface="Wingdings" pitchFamily="2" charset="2"/>
              <a:buChar char="§"/>
              <a:defRPr sz="2000" b="1">
                <a:solidFill>
                  <a:srgbClr val="333333"/>
                </a:solidFill>
                <a:latin typeface="+mn-lt"/>
                <a:ea typeface="ＭＳ Ｐゴシック" charset="-128"/>
                <a:cs typeface="ＭＳ Ｐゴシック"/>
              </a:defRPr>
            </a:lvl1pPr>
            <a:lvl2pPr marL="398463" indent="-169863" algn="l" rtl="0" eaLnBrk="0" fontAlgn="base" hangingPunct="0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rgbClr val="246978"/>
              </a:buClr>
              <a:buSzPct val="110000"/>
              <a:buFont typeface="Times" pitchFamily="18" charset="0"/>
              <a:buChar char="•"/>
              <a:defRPr>
                <a:solidFill>
                  <a:srgbClr val="333333"/>
                </a:solidFill>
                <a:latin typeface="+mn-lt"/>
                <a:ea typeface="ＭＳ Ｐゴシック" charset="-128"/>
                <a:cs typeface="ＭＳ Ｐゴシック"/>
              </a:defRPr>
            </a:lvl2pPr>
            <a:lvl3pPr marL="627063" indent="-169863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246978"/>
              </a:buClr>
              <a:buFont typeface="Wingdings" pitchFamily="2" charset="2"/>
              <a:buChar char="§"/>
              <a:defRPr sz="1600">
                <a:solidFill>
                  <a:srgbClr val="333333"/>
                </a:solidFill>
                <a:latin typeface="+mn-lt"/>
                <a:ea typeface="ＭＳ Ｐゴシック" charset="-128"/>
                <a:cs typeface="ＭＳ Ｐゴシック"/>
              </a:defRPr>
            </a:lvl3pPr>
            <a:lvl4pPr marL="912813" indent="-169863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246978"/>
              </a:buClr>
              <a:buFont typeface="Arial" charset="0"/>
              <a:buChar char="­"/>
              <a:defRPr sz="1600">
                <a:solidFill>
                  <a:srgbClr val="333333"/>
                </a:solidFill>
                <a:latin typeface="+mn-lt"/>
                <a:ea typeface="ＭＳ Ｐゴシック" charset="-128"/>
                <a:cs typeface="ＭＳ Ｐゴシック"/>
              </a:defRPr>
            </a:lvl4pPr>
            <a:lvl5pPr marL="1198563" indent="-169863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246978"/>
              </a:buClr>
              <a:buFont typeface="Arial" charset="0"/>
              <a:buChar char="­"/>
              <a:defRPr sz="1600">
                <a:solidFill>
                  <a:srgbClr val="333333"/>
                </a:solidFill>
                <a:latin typeface="+mn-lt"/>
                <a:ea typeface="ＭＳ Ｐゴシック" charset="-128"/>
                <a:cs typeface="ＭＳ Ｐゴシック"/>
              </a:defRPr>
            </a:lvl5pPr>
            <a:lvl6pPr marL="1599954" indent="-171424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057085" indent="-171424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514215" indent="-171424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971344" indent="-171424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28600" marR="0" lvl="0" indent="-228600" algn="l" defTabSz="914400" rtl="0" eaLnBrk="0" fontAlgn="base" latinLnBrk="0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24697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Replication within cluster is always eager and synchronous</a:t>
            </a:r>
          </a:p>
          <a:p>
            <a:pPr marL="228600" marR="0" lvl="0" indent="-228600" algn="l" defTabSz="914400" rtl="0" eaLnBrk="0" fontAlgn="base" latinLnBrk="0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24697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Row updates are always atomic; No need to use transactions</a:t>
            </a:r>
          </a:p>
          <a:p>
            <a:pPr marL="228600" marR="0" lvl="0" indent="-228600" algn="l" defTabSz="914400" rtl="0" eaLnBrk="0" fontAlgn="base" latinLnBrk="0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24697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FIFO consistency: writes performed by a single thread are seen by all other processes in the order in which they were issued</a:t>
            </a:r>
          </a:p>
          <a:p>
            <a:pPr marL="228600" marR="0" lvl="0" indent="-228600" algn="l" defTabSz="914400" rtl="0" eaLnBrk="0" fontAlgn="base" latinLnBrk="0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24697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Consistency in Partitioned tables</a:t>
            </a:r>
          </a:p>
          <a:p>
            <a:pPr marL="398463" marR="0" lvl="1" indent="-169863" algn="l" defTabSz="914400" rtl="0" eaLnBrk="0" fontAlgn="base" latinLnBrk="0" hangingPunct="0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rgbClr val="246978"/>
              </a:buClr>
              <a:buSzPct val="110000"/>
              <a:buFont typeface="Times" pitchFamily="18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a partitioned table row owned by one member at a point in time</a:t>
            </a:r>
          </a:p>
          <a:p>
            <a:pPr marL="398463" marR="0" lvl="1" indent="-169863" algn="l" defTabSz="914400" rtl="0" eaLnBrk="0" fontAlgn="base" latinLnBrk="0" hangingPunct="0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rgbClr val="246978"/>
              </a:buClr>
              <a:buSzPct val="110000"/>
              <a:buFont typeface="Times" pitchFamily="18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all updates are serialized to replicas through owner</a:t>
            </a:r>
          </a:p>
          <a:p>
            <a:pPr marL="398463" marR="0" lvl="1" indent="-169863" algn="l" defTabSz="914400" rtl="0" eaLnBrk="0" fontAlgn="base" latinLnBrk="0" hangingPunct="0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rgbClr val="246978"/>
              </a:buClr>
              <a:buSzPct val="110000"/>
              <a:buFont typeface="Times" pitchFamily="18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"Total ordering" at a row level: atomic and isolated</a:t>
            </a:r>
          </a:p>
          <a:p>
            <a:pPr marL="228600" marR="0" lvl="0" indent="-228600" algn="l" defTabSz="914400" rtl="0" eaLnBrk="0" fontAlgn="base" latinLnBrk="0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24697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Membership changes and consistency – need another hour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ＭＳ Ｐゴシック" charset="-128"/>
                <a:sym typeface="Wingdings" pitchFamily="2" charset="2"/>
              </a:rPr>
              <a:t>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  <a:p>
            <a:pPr marL="228600" marR="0" lvl="0" indent="-228600" algn="l" defTabSz="914400" rtl="0" eaLnBrk="0" fontAlgn="base" latinLnBrk="0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24697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Pessimistic concurrency support using ‘Select for update’</a:t>
            </a:r>
          </a:p>
          <a:p>
            <a:pPr marL="228600" marR="0" lvl="0" indent="-228600" algn="l" defTabSz="914400" rtl="0" eaLnBrk="0" fontAlgn="base" latinLnBrk="0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24697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Support for referential integrity</a:t>
            </a:r>
          </a:p>
          <a:p>
            <a:pPr marL="398463" marR="0" lvl="1" indent="-169863" algn="l" defTabSz="914400" rtl="0" eaLnBrk="0" fontAlgn="base" latinLnBrk="0" hangingPunct="0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rgbClr val="246978"/>
              </a:buClr>
              <a:buSzPct val="110000"/>
              <a:buFont typeface="Times" pitchFamily="18" charset="0"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622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466725" y="171450"/>
            <a:ext cx="8382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3D79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SQLFire Transactions</a:t>
            </a:r>
            <a:endParaRPr kumimoji="0" lang="en-US" sz="2200" b="1" i="0" u="none" strike="noStrike" kern="0" cap="none" spc="0" normalizeH="0" baseline="0" noProof="0" dirty="0" smtClean="0">
              <a:ln>
                <a:noFill/>
              </a:ln>
              <a:solidFill>
                <a:srgbClr val="003D79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52425" y="786383"/>
            <a:ext cx="8385048" cy="5287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246978"/>
              </a:buClr>
              <a:buFont typeface="Wingdings" pitchFamily="2" charset="2"/>
              <a:buChar char="§"/>
              <a:defRPr sz="2000" b="1">
                <a:solidFill>
                  <a:srgbClr val="333333"/>
                </a:solidFill>
                <a:latin typeface="+mn-lt"/>
                <a:ea typeface="ＭＳ Ｐゴシック" charset="-128"/>
                <a:cs typeface="ＭＳ Ｐゴシック"/>
              </a:defRPr>
            </a:lvl1pPr>
            <a:lvl2pPr marL="398463" indent="-169863" algn="l" rtl="0" eaLnBrk="0" fontAlgn="base" hangingPunct="0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rgbClr val="246978"/>
              </a:buClr>
              <a:buSzPct val="110000"/>
              <a:buFont typeface="Times" pitchFamily="18" charset="0"/>
              <a:buChar char="•"/>
              <a:defRPr>
                <a:solidFill>
                  <a:srgbClr val="333333"/>
                </a:solidFill>
                <a:latin typeface="+mn-lt"/>
                <a:ea typeface="ＭＳ Ｐゴシック" charset="-128"/>
                <a:cs typeface="ＭＳ Ｐゴシック"/>
              </a:defRPr>
            </a:lvl2pPr>
            <a:lvl3pPr marL="627063" indent="-169863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246978"/>
              </a:buClr>
              <a:buFont typeface="Wingdings" pitchFamily="2" charset="2"/>
              <a:buChar char="§"/>
              <a:defRPr sz="1600">
                <a:solidFill>
                  <a:srgbClr val="333333"/>
                </a:solidFill>
                <a:latin typeface="+mn-lt"/>
                <a:ea typeface="ＭＳ Ｐゴシック" charset="-128"/>
                <a:cs typeface="ＭＳ Ｐゴシック"/>
              </a:defRPr>
            </a:lvl3pPr>
            <a:lvl4pPr marL="912813" indent="-169863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246978"/>
              </a:buClr>
              <a:buFont typeface="Arial" charset="0"/>
              <a:buChar char="­"/>
              <a:defRPr sz="1600">
                <a:solidFill>
                  <a:srgbClr val="333333"/>
                </a:solidFill>
                <a:latin typeface="+mn-lt"/>
                <a:ea typeface="ＭＳ Ｐゴシック" charset="-128"/>
                <a:cs typeface="ＭＳ Ｐゴシック"/>
              </a:defRPr>
            </a:lvl4pPr>
            <a:lvl5pPr marL="1198563" indent="-169863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246978"/>
              </a:buClr>
              <a:buFont typeface="Arial" charset="0"/>
              <a:buChar char="­"/>
              <a:defRPr sz="1600">
                <a:solidFill>
                  <a:srgbClr val="333333"/>
                </a:solidFill>
                <a:latin typeface="+mn-lt"/>
                <a:ea typeface="ＭＳ Ｐゴシック" charset="-128"/>
                <a:cs typeface="ＭＳ Ｐゴシック"/>
              </a:defRPr>
            </a:lvl5pPr>
            <a:lvl6pPr marL="1599954" indent="-171424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057085" indent="-171424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514215" indent="-171424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971344" indent="-171424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28600" marR="0" lvl="0" indent="-228600" algn="l" defTabSz="914400" rtl="0" eaLnBrk="0" fontAlgn="base" latinLnBrk="0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24697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Highly scalable without any centralized coordinator or lock manager</a:t>
            </a:r>
          </a:p>
          <a:p>
            <a:pPr marL="228600" marR="0" lvl="0" indent="-228600" algn="l" defTabSz="914400" rtl="0" eaLnBrk="0" fontAlgn="base" latinLnBrk="0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24697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We make some important assumptions</a:t>
            </a:r>
          </a:p>
          <a:p>
            <a:pPr marL="398463" marR="0" lvl="1" indent="-169863" algn="l" defTabSz="914400" rtl="0" eaLnBrk="0" fontAlgn="base" latinLnBrk="0" hangingPunct="0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rgbClr val="246978"/>
              </a:buClr>
              <a:buSzPct val="110000"/>
              <a:buFont typeface="Times" pitchFamily="18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Most OLTP transactions are small in duration and size</a:t>
            </a:r>
          </a:p>
          <a:p>
            <a:pPr marL="398463" marR="0" lvl="1" indent="-169863" algn="l" defTabSz="914400" rtl="0" eaLnBrk="0" fontAlgn="base" latinLnBrk="0" hangingPunct="0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rgbClr val="246978"/>
              </a:buClr>
              <a:buSzPct val="110000"/>
              <a:buFont typeface="Times" pitchFamily="18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Write-write conflicts are very rare in practice</a:t>
            </a:r>
          </a:p>
          <a:p>
            <a:pPr marL="228600" marR="0" lvl="0" indent="-228600" algn="l" defTabSz="914400" rtl="0" eaLnBrk="0" fontAlgn="base" latinLnBrk="0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24697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How does it work?</a:t>
            </a:r>
          </a:p>
          <a:p>
            <a:pPr marL="398463" marR="0" lvl="1" indent="-169863" algn="l" defTabSz="914400" rtl="0" eaLnBrk="0" fontAlgn="base" latinLnBrk="0" hangingPunct="0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rgbClr val="246978"/>
              </a:buClr>
              <a:buSzPct val="110000"/>
              <a:buFont typeface="Times" pitchFamily="18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Each data node has a sub-coordinator to track TX state</a:t>
            </a:r>
          </a:p>
          <a:p>
            <a:pPr marL="398463" marR="0" lvl="1" indent="-169863" algn="l" defTabSz="914400" rtl="0" eaLnBrk="0" fontAlgn="base" latinLnBrk="0" hangingPunct="0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rgbClr val="246978"/>
              </a:buClr>
              <a:buSzPct val="110000"/>
              <a:buFont typeface="Times" pitchFamily="18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Eagerly acquire local “write” locks on each replica</a:t>
            </a:r>
          </a:p>
          <a:p>
            <a:pPr marL="627063" marR="0" lvl="2" indent="-169863" algn="l" defTabSz="914400" rtl="0" eaLnBrk="0" fontAlgn="base" latinLnBrk="0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24697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Object owned by a single primary at a point in time</a:t>
            </a:r>
          </a:p>
          <a:p>
            <a:pPr marL="398463" marR="0" lvl="1" indent="-169863" algn="l" defTabSz="914400" rtl="0" eaLnBrk="0" fontAlgn="base" latinLnBrk="0" hangingPunct="0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rgbClr val="246978"/>
              </a:buClr>
              <a:buSzPct val="110000"/>
              <a:buFont typeface="Times" pitchFamily="18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Fail fast if lock cannot be obtained</a:t>
            </a:r>
          </a:p>
          <a:p>
            <a:pPr marL="228600" marR="0" lvl="0" indent="-228600" algn="l" defTabSz="914400" rtl="0" eaLnBrk="0" fontAlgn="base" latinLnBrk="0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24697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Atomic and works with the cluster Failure detection system</a:t>
            </a:r>
          </a:p>
          <a:p>
            <a:pPr marL="228600" marR="0" lvl="0" indent="-228600" algn="l" defTabSz="914400" rtl="0" eaLnBrk="0" fontAlgn="base" latinLnBrk="0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24697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Isolated until commit</a:t>
            </a:r>
          </a:p>
          <a:p>
            <a:pPr marL="398463" marR="0" lvl="1" indent="-169863" algn="l" defTabSz="914400" rtl="0" eaLnBrk="0" fontAlgn="base" latinLnBrk="0" hangingPunct="0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rgbClr val="246978"/>
              </a:buClr>
              <a:buSzPct val="110000"/>
              <a:buFont typeface="Times" pitchFamily="18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Only support local isolation during commit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622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473200" y="2886075"/>
            <a:ext cx="6224588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4113"/>
                </a:solidFill>
                <a:effectLst/>
                <a:uLnTx/>
                <a:uFillTx/>
                <a:latin typeface="Arial"/>
              </a:rPr>
              <a:t>Scaling disk access with shared nothing disk files and a “journaling” store design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4113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857250" y="2366963"/>
            <a:ext cx="4114800" cy="76200"/>
          </a:xfrm>
          <a:prstGeom prst="rect">
            <a:avLst/>
          </a:prstGeom>
          <a:gradFill rotWithShape="1">
            <a:gsLst>
              <a:gs pos="0">
                <a:srgbClr val="C1D72E"/>
              </a:gs>
              <a:gs pos="100000">
                <a:srgbClr val="00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8622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762000" y="171450"/>
            <a:ext cx="8382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0" cap="none" spc="0" normalizeH="0" baseline="0" noProof="0" smtClean="0">
                <a:ln>
                  <a:noFill/>
                </a:ln>
                <a:solidFill>
                  <a:srgbClr val="003D79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Disk persistence in SQLF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0" y="3730627"/>
            <a:ext cx="3667125" cy="167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246978"/>
              </a:buClr>
              <a:buFont typeface="Wingdings" pitchFamily="2" charset="2"/>
              <a:buChar char="§"/>
              <a:defRPr sz="2000" b="1">
                <a:solidFill>
                  <a:srgbClr val="333333"/>
                </a:solidFill>
                <a:latin typeface="+mn-lt"/>
                <a:ea typeface="ＭＳ Ｐゴシック" charset="-128"/>
                <a:cs typeface="ＭＳ Ｐゴシック"/>
              </a:defRPr>
            </a:lvl1pPr>
            <a:lvl2pPr marL="398463" indent="-169863" algn="l" rtl="0" eaLnBrk="0" fontAlgn="base" hangingPunct="0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rgbClr val="246978"/>
              </a:buClr>
              <a:buSzPct val="110000"/>
              <a:buFont typeface="Times" pitchFamily="18" charset="0"/>
              <a:buChar char="•"/>
              <a:defRPr>
                <a:solidFill>
                  <a:srgbClr val="333333"/>
                </a:solidFill>
                <a:latin typeface="+mn-lt"/>
                <a:ea typeface="ＭＳ Ｐゴシック" charset="-128"/>
                <a:cs typeface="ＭＳ Ｐゴシック"/>
              </a:defRPr>
            </a:lvl2pPr>
            <a:lvl3pPr marL="627063" indent="-169863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246978"/>
              </a:buClr>
              <a:buFont typeface="Wingdings" pitchFamily="2" charset="2"/>
              <a:buChar char="§"/>
              <a:defRPr sz="1600">
                <a:solidFill>
                  <a:srgbClr val="333333"/>
                </a:solidFill>
                <a:latin typeface="+mn-lt"/>
                <a:ea typeface="ＭＳ Ｐゴシック" charset="-128"/>
                <a:cs typeface="ＭＳ Ｐゴシック"/>
              </a:defRPr>
            </a:lvl3pPr>
            <a:lvl4pPr marL="912813" indent="-169863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246978"/>
              </a:buClr>
              <a:buFont typeface="Arial" charset="0"/>
              <a:buChar char="­"/>
              <a:defRPr sz="1600">
                <a:solidFill>
                  <a:srgbClr val="333333"/>
                </a:solidFill>
                <a:latin typeface="+mn-lt"/>
                <a:ea typeface="ＭＳ Ｐゴシック" charset="-128"/>
                <a:cs typeface="ＭＳ Ｐゴシック"/>
              </a:defRPr>
            </a:lvl4pPr>
            <a:lvl5pPr marL="1198563" indent="-169863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246978"/>
              </a:buClr>
              <a:buFont typeface="Arial" charset="0"/>
              <a:buChar char="­"/>
              <a:defRPr sz="1600">
                <a:solidFill>
                  <a:srgbClr val="333333"/>
                </a:solidFill>
                <a:latin typeface="+mn-lt"/>
                <a:ea typeface="ＭＳ Ｐゴシック" charset="-128"/>
                <a:cs typeface="ＭＳ Ｐゴシック"/>
              </a:defRPr>
            </a:lvl5pPr>
            <a:lvl6pPr marL="1599954" indent="-171424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057085" indent="-171424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514215" indent="-171424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971344" indent="-171424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28600" marR="0" lvl="0" indent="-228600" algn="l" defTabSz="914400" rtl="0" eaLnBrk="0" fontAlgn="base" latinLnBrk="0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24697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Parallel log structured storage</a:t>
            </a:r>
          </a:p>
          <a:p>
            <a:pPr marL="228600" marR="0" lvl="0" indent="-228600" algn="l" defTabSz="914400" rtl="0" eaLnBrk="0" fontAlgn="base" latinLnBrk="0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24697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Each partition writes in parallel</a:t>
            </a:r>
          </a:p>
          <a:p>
            <a:pPr marL="228600" marR="0" lvl="0" indent="-228600" algn="l" defTabSz="914400" rtl="0" eaLnBrk="0" fontAlgn="base" latinLnBrk="0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24697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Backups write to disk also</a:t>
            </a:r>
          </a:p>
          <a:p>
            <a:pPr marL="398463" marR="0" lvl="1" indent="-169863" algn="l" defTabSz="914400" rtl="0" eaLnBrk="0" fontAlgn="base" latinLnBrk="0" hangingPunct="0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rgbClr val="246978"/>
              </a:buClr>
              <a:buSzPct val="110000"/>
              <a:buFont typeface="Times" pitchFamily="18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Increase reliability against h/w loss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622901"/>
              </p:ext>
            </p:extLst>
          </p:nvPr>
        </p:nvGraphicFramePr>
        <p:xfrm>
          <a:off x="2083594" y="800100"/>
          <a:ext cx="4976813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Visio" r:id="rId3" imgW="13060204" imgH="8198644" progId="">
                  <p:embed/>
                </p:oleObj>
              </mc:Choice>
              <mc:Fallback>
                <p:oleObj name="Visio" r:id="rId3" imgW="13060204" imgH="8198644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3594" y="800100"/>
                        <a:ext cx="4976813" cy="293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0" y="4200527"/>
            <a:ext cx="37369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</a:rPr>
              <a:t>Don’t seek to disk</a:t>
            </a: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</a:rPr>
              <a:t>Don’t flush all the way to disk</a:t>
            </a:r>
          </a:p>
          <a:p>
            <a:pPr marL="742950" marR="0" lvl="1" indent="-285750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</a:rPr>
              <a:t>Use OS scheduler to time write</a:t>
            </a: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</a:rPr>
              <a:t>Do this on primary + secondary</a:t>
            </a: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</a:rPr>
              <a:t>Realize very high throughput</a:t>
            </a:r>
          </a:p>
        </p:txBody>
      </p:sp>
    </p:spTree>
    <p:extLst>
      <p:ext uri="{BB962C8B-B14F-4D97-AF65-F5344CB8AC3E}">
        <p14:creationId xmlns:p14="http://schemas.microsoft.com/office/powerpoint/2010/main" val="398622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66725" y="171450"/>
            <a:ext cx="8382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3D79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What is vFabric SQLFire?</a:t>
            </a:r>
            <a:endParaRPr kumimoji="0" lang="en-US" sz="2200" b="1" i="0" u="none" strike="noStrike" kern="0" cap="none" spc="0" normalizeH="0" baseline="0" noProof="0" dirty="0" smtClean="0">
              <a:ln>
                <a:noFill/>
              </a:ln>
              <a:solidFill>
                <a:srgbClr val="003D79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52425" y="786384"/>
            <a:ext cx="8385048" cy="501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246978"/>
              </a:buClr>
              <a:buFont typeface="Wingdings" pitchFamily="2" charset="2"/>
              <a:buChar char="§"/>
              <a:defRPr sz="2000" b="1">
                <a:solidFill>
                  <a:srgbClr val="333333"/>
                </a:solidFill>
                <a:latin typeface="+mn-lt"/>
                <a:ea typeface="ＭＳ Ｐゴシック" charset="-128"/>
                <a:cs typeface="ＭＳ Ｐゴシック"/>
              </a:defRPr>
            </a:lvl1pPr>
            <a:lvl2pPr marL="398463" indent="-169863" algn="l" rtl="0" eaLnBrk="0" fontAlgn="base" hangingPunct="0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rgbClr val="246978"/>
              </a:buClr>
              <a:buSzPct val="110000"/>
              <a:buFont typeface="Times" pitchFamily="18" charset="0"/>
              <a:buChar char="•"/>
              <a:defRPr>
                <a:solidFill>
                  <a:srgbClr val="333333"/>
                </a:solidFill>
                <a:latin typeface="+mn-lt"/>
                <a:ea typeface="ＭＳ Ｐゴシック" charset="-128"/>
                <a:cs typeface="ＭＳ Ｐゴシック"/>
              </a:defRPr>
            </a:lvl2pPr>
            <a:lvl3pPr marL="627063" indent="-169863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246978"/>
              </a:buClr>
              <a:buFont typeface="Wingdings" pitchFamily="2" charset="2"/>
              <a:buChar char="§"/>
              <a:defRPr sz="1600">
                <a:solidFill>
                  <a:srgbClr val="333333"/>
                </a:solidFill>
                <a:latin typeface="+mn-lt"/>
                <a:ea typeface="ＭＳ Ｐゴシック" charset="-128"/>
                <a:cs typeface="ＭＳ Ｐゴシック"/>
              </a:defRPr>
            </a:lvl3pPr>
            <a:lvl4pPr marL="912813" indent="-169863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246978"/>
              </a:buClr>
              <a:buFont typeface="Arial" charset="0"/>
              <a:buChar char="­"/>
              <a:defRPr sz="1600">
                <a:solidFill>
                  <a:srgbClr val="333333"/>
                </a:solidFill>
                <a:latin typeface="+mn-lt"/>
                <a:ea typeface="ＭＳ Ｐゴシック" charset="-128"/>
                <a:cs typeface="ＭＳ Ｐゴシック"/>
              </a:defRPr>
            </a:lvl4pPr>
            <a:lvl5pPr marL="1198563" indent="-169863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246978"/>
              </a:buClr>
              <a:buFont typeface="Arial" charset="0"/>
              <a:buChar char="­"/>
              <a:defRPr sz="1600">
                <a:solidFill>
                  <a:srgbClr val="333333"/>
                </a:solidFill>
                <a:latin typeface="+mn-lt"/>
                <a:ea typeface="ＭＳ Ｐゴシック" charset="-128"/>
                <a:cs typeface="ＭＳ Ｐゴシック"/>
              </a:defRPr>
            </a:lvl5pPr>
            <a:lvl6pPr marL="1599954" indent="-171424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057085" indent="-171424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514215" indent="-171424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971344" indent="-171424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28600" marR="0" lvl="0" indent="-228600" algn="l" defTabSz="914400" rtl="0" eaLnBrk="0" fontAlgn="base" latinLnBrk="0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24697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SQLFire is a memory-optimized distributed SQL database.</a:t>
            </a:r>
          </a:p>
          <a:p>
            <a:pPr marL="228600" marR="0" lvl="0" indent="-228600" algn="l" defTabSz="914400" rtl="0" eaLnBrk="0" fontAlgn="base" latinLnBrk="0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24697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SQLFire attacks scalability challenges in two ways:</a:t>
            </a:r>
          </a:p>
          <a:p>
            <a:pPr marL="398463" marR="0" lvl="1" indent="-169863" algn="l" defTabSz="914400" rtl="0" eaLnBrk="0" fontAlgn="base" latinLnBrk="0" hangingPunct="0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rgbClr val="246978"/>
              </a:buClr>
              <a:buSzPct val="110000"/>
              <a:buFont typeface="Times" pitchFamily="18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Relaxes ACID semantics somewhat (in transactions and in replication)</a:t>
            </a:r>
          </a:p>
          <a:p>
            <a:pPr marL="398463" marR="0" lvl="1" indent="-169863" algn="l" defTabSz="914400" rtl="0" eaLnBrk="0" fontAlgn="base" latinLnBrk="0" hangingPunct="0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rgbClr val="246978"/>
              </a:buClr>
              <a:buSzPct val="110000"/>
              <a:buFont typeface="Times" pitchFamily="18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Horizontally scalable. Add capacity by adding nodes.</a:t>
            </a:r>
          </a:p>
          <a:p>
            <a:pPr marL="228600" marR="0" lvl="0" indent="-228600" algn="l" defTabSz="914400" rtl="0" eaLnBrk="0" fontAlgn="base" latinLnBrk="0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24697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SQLFire has built-in high availability and native support for replication to multiple datacenters.</a:t>
            </a:r>
          </a:p>
          <a:p>
            <a:pPr marL="228600" marR="0" lvl="0" indent="-228600" algn="l" defTabSz="914400" rtl="0" eaLnBrk="0" fontAlgn="base" latinLnBrk="0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24697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SQLFire provides a real SQL interface. Ships with JDBC and ADO.NET bindings with more to come.</a:t>
            </a:r>
          </a:p>
          <a:p>
            <a:pPr marL="228600" marR="0" lvl="0" indent="-228600" algn="l" defTabSz="914400" rtl="0" eaLnBrk="0" fontAlgn="base" latinLnBrk="0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24697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SQLFire can also be used as a cache in front of other databases.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803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473200" y="2641600"/>
            <a:ext cx="6224588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200" dirty="0">
                <a:solidFill>
                  <a:srgbClr val="004113"/>
                </a:solidFill>
                <a:latin typeface="Verdana" pitchFamily="34" charset="0"/>
              </a:rPr>
              <a:t>Performance benchmark</a:t>
            </a:r>
            <a:endParaRPr lang="en-US" sz="2000" dirty="0">
              <a:solidFill>
                <a:srgbClr val="004113"/>
              </a:solidFill>
              <a:latin typeface="Verdana" pitchFamily="34" charset="0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857250" y="2366963"/>
            <a:ext cx="4114800" cy="76200"/>
          </a:xfrm>
          <a:prstGeom prst="rect">
            <a:avLst/>
          </a:prstGeom>
          <a:gradFill rotWithShape="1">
            <a:gsLst>
              <a:gs pos="0">
                <a:srgbClr val="C1D72E"/>
              </a:gs>
              <a:gs pos="100000">
                <a:srgbClr val="00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8622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466726" y="171453"/>
            <a:ext cx="8382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3D79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How does it perform? Scale?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3D79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52425" y="784225"/>
            <a:ext cx="8382000" cy="125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246978"/>
              </a:buClr>
              <a:buFont typeface="Wingdings" pitchFamily="2" charset="2"/>
              <a:buChar char="§"/>
              <a:defRPr sz="2000" b="1">
                <a:solidFill>
                  <a:srgbClr val="333333"/>
                </a:solidFill>
                <a:latin typeface="+mn-lt"/>
                <a:ea typeface="ＭＳ Ｐゴシック" charset="-128"/>
                <a:cs typeface="ＭＳ Ｐゴシック"/>
              </a:defRPr>
            </a:lvl1pPr>
            <a:lvl2pPr marL="398463" indent="-169863" algn="l" rtl="0" eaLnBrk="0" fontAlgn="base" hangingPunct="0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rgbClr val="246978"/>
              </a:buClr>
              <a:buSzPct val="110000"/>
              <a:buFont typeface="Times" pitchFamily="18" charset="0"/>
              <a:buChar char="•"/>
              <a:defRPr>
                <a:solidFill>
                  <a:srgbClr val="333333"/>
                </a:solidFill>
                <a:latin typeface="+mn-lt"/>
                <a:ea typeface="ＭＳ Ｐゴシック" charset="-128"/>
                <a:cs typeface="ＭＳ Ｐゴシック"/>
              </a:defRPr>
            </a:lvl2pPr>
            <a:lvl3pPr marL="627063" indent="-169863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246978"/>
              </a:buClr>
              <a:buFont typeface="Wingdings" pitchFamily="2" charset="2"/>
              <a:buChar char="§"/>
              <a:defRPr sz="1600">
                <a:solidFill>
                  <a:srgbClr val="333333"/>
                </a:solidFill>
                <a:latin typeface="+mn-lt"/>
                <a:ea typeface="ＭＳ Ｐゴシック" charset="-128"/>
                <a:cs typeface="ＭＳ Ｐゴシック"/>
              </a:defRPr>
            </a:lvl3pPr>
            <a:lvl4pPr marL="912813" indent="-169863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246978"/>
              </a:buClr>
              <a:buFont typeface="Arial" charset="0"/>
              <a:buChar char="­"/>
              <a:defRPr sz="1600">
                <a:solidFill>
                  <a:srgbClr val="333333"/>
                </a:solidFill>
                <a:latin typeface="+mn-lt"/>
                <a:ea typeface="ＭＳ Ｐゴシック" charset="-128"/>
                <a:cs typeface="ＭＳ Ｐゴシック"/>
              </a:defRPr>
            </a:lvl4pPr>
            <a:lvl5pPr marL="1198563" indent="-169863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246978"/>
              </a:buClr>
              <a:buFont typeface="Arial" charset="0"/>
              <a:buChar char="­"/>
              <a:defRPr sz="1600">
                <a:solidFill>
                  <a:srgbClr val="333333"/>
                </a:solidFill>
                <a:latin typeface="+mn-lt"/>
                <a:ea typeface="ＭＳ Ｐゴシック" charset="-128"/>
                <a:cs typeface="ＭＳ Ｐゴシック"/>
              </a:defRPr>
            </a:lvl5pPr>
            <a:lvl6pPr marL="1599954" indent="-171424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057085" indent="-171424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514215" indent="-171424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971344" indent="-171424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28600" marR="0" lvl="0" indent="-228600" algn="l" defTabSz="914400" rtl="0" eaLnBrk="0" fontAlgn="base" latinLnBrk="0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24697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Scale from 2 to 10 servers (one per host)</a:t>
            </a:r>
          </a:p>
          <a:p>
            <a:pPr marL="228600" marR="0" lvl="0" indent="-228600" algn="l" defTabSz="914400" rtl="0" eaLnBrk="0" fontAlgn="base" latinLnBrk="0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24697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Scale from 200 to 1200 simulated clients (10 hosts)</a:t>
            </a:r>
          </a:p>
          <a:p>
            <a:pPr marL="228600" marR="0" lvl="0" indent="-228600" algn="l" defTabSz="914400" rtl="0" eaLnBrk="0" fontAlgn="base" latinLnBrk="0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24697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Single partitioned table: int PK, 40 fields (20 ints, 20 strings)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</p:txBody>
      </p:sp>
      <p:pic>
        <p:nvPicPr>
          <p:cNvPr id="4" name="Picture 2" descr="http://communities.vmware.com/servlet/JiveServlet/showImage/102-15958-4-15560/throughput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63" b="8696"/>
          <a:stretch/>
        </p:blipFill>
        <p:spPr bwMode="auto">
          <a:xfrm>
            <a:off x="823459" y="2098451"/>
            <a:ext cx="7497082" cy="4019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440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6726" y="171453"/>
            <a:ext cx="8382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3D79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How does it perform? Scale?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52425" y="784225"/>
            <a:ext cx="8382000" cy="14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246978"/>
              </a:buClr>
              <a:buFont typeface="Wingdings" pitchFamily="2" charset="2"/>
              <a:buChar char="§"/>
              <a:defRPr sz="2000" b="1">
                <a:solidFill>
                  <a:srgbClr val="333333"/>
                </a:solidFill>
                <a:latin typeface="+mn-lt"/>
                <a:ea typeface="ＭＳ Ｐゴシック" charset="-128"/>
                <a:cs typeface="ＭＳ Ｐゴシック"/>
              </a:defRPr>
            </a:lvl1pPr>
            <a:lvl2pPr marL="398463" indent="-169863" algn="l" rtl="0" eaLnBrk="0" fontAlgn="base" hangingPunct="0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rgbClr val="246978"/>
              </a:buClr>
              <a:buSzPct val="110000"/>
              <a:buFont typeface="Times" pitchFamily="18" charset="0"/>
              <a:buChar char="•"/>
              <a:defRPr>
                <a:solidFill>
                  <a:srgbClr val="333333"/>
                </a:solidFill>
                <a:latin typeface="+mn-lt"/>
                <a:ea typeface="ＭＳ Ｐゴシック" charset="-128"/>
                <a:cs typeface="ＭＳ Ｐゴシック"/>
              </a:defRPr>
            </a:lvl2pPr>
            <a:lvl3pPr marL="627063" indent="-169863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246978"/>
              </a:buClr>
              <a:buFont typeface="Wingdings" pitchFamily="2" charset="2"/>
              <a:buChar char="§"/>
              <a:defRPr sz="1600">
                <a:solidFill>
                  <a:srgbClr val="333333"/>
                </a:solidFill>
                <a:latin typeface="+mn-lt"/>
                <a:ea typeface="ＭＳ Ｐゴシック" charset="-128"/>
                <a:cs typeface="ＭＳ Ｐゴシック"/>
              </a:defRPr>
            </a:lvl3pPr>
            <a:lvl4pPr marL="912813" indent="-169863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246978"/>
              </a:buClr>
              <a:buFont typeface="Arial" charset="0"/>
              <a:buChar char="­"/>
              <a:defRPr sz="1600">
                <a:solidFill>
                  <a:srgbClr val="333333"/>
                </a:solidFill>
                <a:latin typeface="+mn-lt"/>
                <a:ea typeface="ＭＳ Ｐゴシック" charset="-128"/>
                <a:cs typeface="ＭＳ Ｐゴシック"/>
              </a:defRPr>
            </a:lvl4pPr>
            <a:lvl5pPr marL="1198563" indent="-169863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246978"/>
              </a:buClr>
              <a:buFont typeface="Arial" charset="0"/>
              <a:buChar char="­"/>
              <a:defRPr sz="1600">
                <a:solidFill>
                  <a:srgbClr val="333333"/>
                </a:solidFill>
                <a:latin typeface="+mn-lt"/>
                <a:ea typeface="ＭＳ Ｐゴシック" charset="-128"/>
                <a:cs typeface="ＭＳ Ｐゴシック"/>
              </a:defRPr>
            </a:lvl5pPr>
            <a:lvl6pPr marL="1599954" indent="-171424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057085" indent="-171424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514215" indent="-171424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971344" indent="-171424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28600" marR="0" lvl="0" indent="-228600" algn="l" defTabSz="914400" rtl="0" eaLnBrk="0" fontAlgn="base" latinLnBrk="0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24697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CPU% remained low per server – about 30% indicating many more clients could be handled</a:t>
            </a:r>
          </a:p>
          <a:p>
            <a:pPr marL="228600" marR="0" lvl="0" indent="-228600" algn="l" defTabSz="914400" rtl="0" eaLnBrk="0" fontAlgn="base" latinLnBrk="0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246978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</p:txBody>
      </p:sp>
      <p:pic>
        <p:nvPicPr>
          <p:cNvPr id="7" name="Picture 2" descr="http://communities.vmware.com/servlet/JiveServlet/showImage/102-15958-4-15561/cpu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19" b="9556"/>
          <a:stretch/>
        </p:blipFill>
        <p:spPr bwMode="auto">
          <a:xfrm>
            <a:off x="818016" y="1650216"/>
            <a:ext cx="7507968" cy="4254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622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466726" y="171453"/>
            <a:ext cx="8382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3D79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Is latency low with scale?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3D79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52425" y="784225"/>
            <a:ext cx="8382000" cy="14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246978"/>
              </a:buClr>
              <a:buFont typeface="Wingdings" pitchFamily="2" charset="2"/>
              <a:buChar char="§"/>
              <a:defRPr sz="2000" b="1">
                <a:solidFill>
                  <a:srgbClr val="333333"/>
                </a:solidFill>
                <a:latin typeface="+mn-lt"/>
                <a:ea typeface="ＭＳ Ｐゴシック" charset="-128"/>
                <a:cs typeface="ＭＳ Ｐゴシック"/>
              </a:defRPr>
            </a:lvl1pPr>
            <a:lvl2pPr marL="398463" indent="-169863" algn="l" rtl="0" eaLnBrk="0" fontAlgn="base" hangingPunct="0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rgbClr val="246978"/>
              </a:buClr>
              <a:buSzPct val="110000"/>
              <a:buFont typeface="Times" pitchFamily="18" charset="0"/>
              <a:buChar char="•"/>
              <a:defRPr>
                <a:solidFill>
                  <a:srgbClr val="333333"/>
                </a:solidFill>
                <a:latin typeface="+mn-lt"/>
                <a:ea typeface="ＭＳ Ｐゴシック" charset="-128"/>
                <a:cs typeface="ＭＳ Ｐゴシック"/>
              </a:defRPr>
            </a:lvl2pPr>
            <a:lvl3pPr marL="627063" indent="-169863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246978"/>
              </a:buClr>
              <a:buFont typeface="Wingdings" pitchFamily="2" charset="2"/>
              <a:buChar char="§"/>
              <a:defRPr sz="1600">
                <a:solidFill>
                  <a:srgbClr val="333333"/>
                </a:solidFill>
                <a:latin typeface="+mn-lt"/>
                <a:ea typeface="ＭＳ Ｐゴシック" charset="-128"/>
                <a:cs typeface="ＭＳ Ｐゴシック"/>
              </a:defRPr>
            </a:lvl3pPr>
            <a:lvl4pPr marL="912813" indent="-169863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246978"/>
              </a:buClr>
              <a:buFont typeface="Arial" charset="0"/>
              <a:buChar char="­"/>
              <a:defRPr sz="1600">
                <a:solidFill>
                  <a:srgbClr val="333333"/>
                </a:solidFill>
                <a:latin typeface="+mn-lt"/>
                <a:ea typeface="ＭＳ Ｐゴシック" charset="-128"/>
                <a:cs typeface="ＭＳ Ｐゴシック"/>
              </a:defRPr>
            </a:lvl4pPr>
            <a:lvl5pPr marL="1198563" indent="-169863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246978"/>
              </a:buClr>
              <a:buFont typeface="Arial" charset="0"/>
              <a:buChar char="­"/>
              <a:defRPr sz="1600">
                <a:solidFill>
                  <a:srgbClr val="333333"/>
                </a:solidFill>
                <a:latin typeface="+mn-lt"/>
                <a:ea typeface="ＭＳ Ｐゴシック" charset="-128"/>
                <a:cs typeface="ＭＳ Ｐゴシック"/>
              </a:defRPr>
            </a:lvl5pPr>
            <a:lvl6pPr marL="1599954" indent="-171424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057085" indent="-171424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514215" indent="-171424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971344" indent="-171424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28600" marR="0" lvl="0" indent="-228600" algn="l" defTabSz="914400" rtl="0" eaLnBrk="0" fontAlgn="base" latinLnBrk="0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24697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Latency decreases with server capacity</a:t>
            </a:r>
          </a:p>
          <a:p>
            <a:pPr marL="228600" marR="0" lvl="0" indent="-228600" algn="l" defTabSz="914400" rtl="0" eaLnBrk="0" fontAlgn="base" latinLnBrk="0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24697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50-70% take &lt; 1 millisecond</a:t>
            </a:r>
          </a:p>
          <a:p>
            <a:pPr marL="228600" marR="0" lvl="0" indent="-228600" algn="l" defTabSz="914400" rtl="0" eaLnBrk="0" fontAlgn="base" latinLnBrk="0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24697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About 90% take less than 2 milliseconds</a:t>
            </a:r>
          </a:p>
        </p:txBody>
      </p:sp>
      <p:pic>
        <p:nvPicPr>
          <p:cNvPr id="4" name="Picture 2" descr="http://communities.vmware.com/servlet/JiveServlet/showImage/102-15958-4-15562/response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35" b="7805"/>
          <a:stretch/>
        </p:blipFill>
        <p:spPr bwMode="auto">
          <a:xfrm>
            <a:off x="801971" y="2131110"/>
            <a:ext cx="7540058" cy="3964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800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851BCED3-5987-6144-A2CA-9163A6AB88B8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24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Sample App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6238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457200" y="0"/>
            <a:ext cx="86868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algn="ctr" hangingPunct="1">
              <a:lnSpc>
                <a:spcPct val="100000"/>
              </a:lnSpc>
              <a:spcBef>
                <a:spcPts val="638"/>
              </a:spcBef>
              <a:buClrTx/>
              <a:buFontTx/>
              <a:buNone/>
              <a:defRPr/>
            </a:pPr>
            <a:r>
              <a:rPr lang="en-US" sz="4000" smtClean="0">
                <a:solidFill>
                  <a:srgbClr val="000000"/>
                </a:solidFill>
                <a:latin typeface="Calibri" charset="0"/>
              </a:rPr>
              <a:t>Questions and Answers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8286750" y="6524625"/>
            <a:ext cx="857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FontTx/>
              <a:buNone/>
              <a:defRPr/>
            </a:pPr>
            <a:fld id="{85D3F4D8-89E5-504F-B043-EDB1C1DCC2C0}" type="slidenum">
              <a:rPr lang="en-US" b="1" smtClean="0">
                <a:solidFill>
                  <a:srgbClr val="000000"/>
                </a:solidFill>
                <a:latin typeface="Calibri" charset="0"/>
                <a:cs typeface="Arial Unicode MS" charset="0"/>
              </a:rPr>
              <a:pPr hangingPunct="1">
                <a:lnSpc>
                  <a:spcPct val="100000"/>
                </a:lnSpc>
                <a:buClrTx/>
                <a:buFontTx/>
                <a:buNone/>
                <a:defRPr/>
              </a:pPr>
              <a:t>25</a:t>
            </a:fld>
            <a:endParaRPr lang="en-US" b="1" dirty="0" smtClean="0">
              <a:solidFill>
                <a:srgbClr val="000000"/>
              </a:solidFill>
              <a:latin typeface="Calibri" charset="0"/>
              <a:cs typeface="Arial Unicode M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575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8"/>
          <p:cNvSpPr txBox="1">
            <a:spLocks/>
          </p:cNvSpPr>
          <p:nvPr/>
        </p:nvSpPr>
        <p:spPr bwMode="auto">
          <a:xfrm>
            <a:off x="762000" y="171450"/>
            <a:ext cx="8382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3D79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SQLFire at-a-glance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3D79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0" y="3370263"/>
            <a:ext cx="8382000" cy="24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13500000" algn="ctr" rotWithShape="0">
              <a:srgbClr val="808080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246978"/>
              </a:buClr>
              <a:buFont typeface="Wingdings" pitchFamily="2" charset="2"/>
              <a:buChar char="§"/>
              <a:defRPr sz="2000" b="1">
                <a:solidFill>
                  <a:srgbClr val="333333"/>
                </a:solidFill>
                <a:latin typeface="+mn-lt"/>
                <a:ea typeface="ＭＳ Ｐゴシック" charset="-128"/>
                <a:cs typeface="ＭＳ Ｐゴシック"/>
              </a:defRPr>
            </a:lvl1pPr>
            <a:lvl2pPr marL="398463" indent="-169863" algn="l" rtl="0" eaLnBrk="0" fontAlgn="base" hangingPunct="0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rgbClr val="246978"/>
              </a:buClr>
              <a:buSzPct val="110000"/>
              <a:buFont typeface="Times" pitchFamily="18" charset="0"/>
              <a:buChar char="•"/>
              <a:defRPr>
                <a:solidFill>
                  <a:srgbClr val="333333"/>
                </a:solidFill>
                <a:latin typeface="+mn-lt"/>
                <a:ea typeface="ＭＳ Ｐゴシック" charset="-128"/>
                <a:cs typeface="ＭＳ Ｐゴシック"/>
              </a:defRPr>
            </a:lvl2pPr>
            <a:lvl3pPr marL="627063" indent="-169863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246978"/>
              </a:buClr>
              <a:buFont typeface="Wingdings" pitchFamily="2" charset="2"/>
              <a:buChar char="§"/>
              <a:defRPr sz="1600">
                <a:solidFill>
                  <a:srgbClr val="333333"/>
                </a:solidFill>
                <a:latin typeface="+mn-lt"/>
                <a:ea typeface="ＭＳ Ｐゴシック" charset="-128"/>
                <a:cs typeface="ＭＳ Ｐゴシック"/>
              </a:defRPr>
            </a:lvl3pPr>
            <a:lvl4pPr marL="912813" indent="-169863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246978"/>
              </a:buClr>
              <a:buFont typeface="Arial" charset="0"/>
              <a:buChar char="­"/>
              <a:defRPr sz="1600">
                <a:solidFill>
                  <a:srgbClr val="333333"/>
                </a:solidFill>
                <a:latin typeface="+mn-lt"/>
                <a:ea typeface="ＭＳ Ｐゴシック" charset="-128"/>
                <a:cs typeface="ＭＳ Ｐゴシック"/>
              </a:defRPr>
            </a:lvl4pPr>
            <a:lvl5pPr marL="1198563" indent="-169863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246978"/>
              </a:buClr>
              <a:buFont typeface="Arial" charset="0"/>
              <a:buChar char="­"/>
              <a:defRPr sz="1600">
                <a:solidFill>
                  <a:srgbClr val="333333"/>
                </a:solidFill>
                <a:latin typeface="+mn-lt"/>
                <a:ea typeface="ＭＳ Ｐゴシック" charset="-128"/>
                <a:cs typeface="ＭＳ Ｐゴシック"/>
              </a:defRPr>
            </a:lvl5pPr>
            <a:lvl6pPr marL="1599954" indent="-171424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057085" indent="-171424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514215" indent="-171424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971344" indent="-171424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28600" marR="0" lvl="0" indent="-228600" algn="l" defTabSz="914400" rtl="0" eaLnBrk="0" fontAlgn="base" latinLnBrk="0" hangingPunct="0">
              <a:lnSpc>
                <a:spcPct val="80000"/>
              </a:lnSpc>
              <a:spcBef>
                <a:spcPts val="1000"/>
              </a:spcBef>
              <a:spcAft>
                <a:spcPct val="0"/>
              </a:spcAft>
              <a:buClr>
                <a:srgbClr val="246978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80000"/>
              </a:lnSpc>
              <a:spcBef>
                <a:spcPts val="1000"/>
              </a:spcBef>
              <a:spcAft>
                <a:spcPct val="0"/>
              </a:spcAft>
              <a:buClr>
                <a:srgbClr val="246978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80000"/>
              </a:lnSpc>
              <a:spcBef>
                <a:spcPts val="1000"/>
              </a:spcBef>
              <a:spcAft>
                <a:spcPct val="0"/>
              </a:spcAft>
              <a:buClr>
                <a:srgbClr val="246978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80000"/>
              </a:lnSpc>
              <a:spcBef>
                <a:spcPts val="1000"/>
              </a:spcBef>
              <a:spcAft>
                <a:spcPct val="0"/>
              </a:spcAft>
              <a:buClr>
                <a:srgbClr val="246978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80000"/>
              </a:lnSpc>
              <a:spcBef>
                <a:spcPts val="1000"/>
              </a:spcBef>
              <a:spcAft>
                <a:spcPct val="0"/>
              </a:spcAft>
              <a:buClr>
                <a:srgbClr val="246978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80000"/>
              </a:lnSpc>
              <a:spcBef>
                <a:spcPts val="1000"/>
              </a:spcBef>
              <a:spcAft>
                <a:spcPct val="0"/>
              </a:spcAft>
              <a:buClr>
                <a:srgbClr val="246978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80000"/>
              </a:lnSpc>
              <a:spcBef>
                <a:spcPts val="1000"/>
              </a:spcBef>
              <a:spcAft>
                <a:spcPct val="0"/>
              </a:spcAft>
              <a:buClr>
                <a:srgbClr val="246978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80000"/>
              </a:lnSpc>
              <a:spcBef>
                <a:spcPts val="1000"/>
              </a:spcBef>
              <a:spcAft>
                <a:spcPct val="0"/>
              </a:spcAft>
              <a:buClr>
                <a:srgbClr val="246978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1800" b="1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88925" y="6318250"/>
            <a:ext cx="2968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9pPr>
          </a:lstStyle>
          <a:p>
            <a:pPr marL="171450" marR="0" lvl="0" indent="-171450" defTabSz="914400" eaLnBrk="0" fontAlgn="auto" latinLnBrk="0" hangingPunct="0">
              <a:lnSpc>
                <a:spcPct val="95000"/>
              </a:lnSpc>
              <a:spcBef>
                <a:spcPct val="50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6E3756FC-6DA8-4915-A078-BF1DD92E5E0F}" type="slidenum"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</a:rPr>
              <a:pPr marL="171450" marR="0" lvl="0" indent="-171450" defTabSz="914400" eaLnBrk="0" fontAlgn="auto" latinLnBrk="0" hangingPunct="0">
                <a:lnSpc>
                  <a:spcPct val="95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3</a:t>
            </a:fld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charset="0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841736"/>
              </p:ext>
            </p:extLst>
          </p:nvPr>
        </p:nvGraphicFramePr>
        <p:xfrm>
          <a:off x="571500" y="914400"/>
          <a:ext cx="800100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3" imgW="14003690" imgH="11054294" progId="">
                  <p:embed/>
                </p:oleObj>
              </mc:Choice>
              <mc:Fallback>
                <p:oleObj name="Visio" r:id="rId3" imgW="14003690" imgH="1105429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914400"/>
                        <a:ext cx="8001000" cy="502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492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 bwMode="auto">
          <a:xfrm>
            <a:off x="466725" y="171450"/>
            <a:ext cx="8382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3D79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The database world is changing.</a:t>
            </a:r>
            <a:endParaRPr kumimoji="0" lang="en-US" sz="2200" b="1" i="0" u="none" strike="noStrike" kern="0" cap="none" spc="0" normalizeH="0" baseline="0" noProof="0" dirty="0" smtClean="0">
              <a:ln>
                <a:noFill/>
              </a:ln>
              <a:solidFill>
                <a:srgbClr val="003D79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352425" y="786384"/>
            <a:ext cx="8385048" cy="501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246978"/>
              </a:buClr>
              <a:buFont typeface="Wingdings" pitchFamily="2" charset="2"/>
              <a:buChar char="§"/>
              <a:defRPr sz="2000" b="1">
                <a:solidFill>
                  <a:srgbClr val="333333"/>
                </a:solidFill>
                <a:latin typeface="+mn-lt"/>
                <a:ea typeface="ＭＳ Ｐゴシック" charset="-128"/>
                <a:cs typeface="ＭＳ Ｐゴシック"/>
              </a:defRPr>
            </a:lvl1pPr>
            <a:lvl2pPr marL="398463" indent="-169863" algn="l" rtl="0" eaLnBrk="0" fontAlgn="base" hangingPunct="0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rgbClr val="246978"/>
              </a:buClr>
              <a:buSzPct val="110000"/>
              <a:buFont typeface="Times" pitchFamily="18" charset="0"/>
              <a:buChar char="•"/>
              <a:defRPr>
                <a:solidFill>
                  <a:srgbClr val="333333"/>
                </a:solidFill>
                <a:latin typeface="+mn-lt"/>
                <a:ea typeface="ＭＳ Ｐゴシック" charset="-128"/>
                <a:cs typeface="ＭＳ Ｐゴシック"/>
              </a:defRPr>
            </a:lvl2pPr>
            <a:lvl3pPr marL="627063" indent="-169863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246978"/>
              </a:buClr>
              <a:buFont typeface="Wingdings" pitchFamily="2" charset="2"/>
              <a:buChar char="§"/>
              <a:defRPr sz="1600">
                <a:solidFill>
                  <a:srgbClr val="333333"/>
                </a:solidFill>
                <a:latin typeface="+mn-lt"/>
                <a:ea typeface="ＭＳ Ｐゴシック" charset="-128"/>
                <a:cs typeface="ＭＳ Ｐゴシック"/>
              </a:defRPr>
            </a:lvl3pPr>
            <a:lvl4pPr marL="912813" indent="-169863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246978"/>
              </a:buClr>
              <a:buFont typeface="Arial" charset="0"/>
              <a:buChar char="­"/>
              <a:defRPr sz="1600">
                <a:solidFill>
                  <a:srgbClr val="333333"/>
                </a:solidFill>
                <a:latin typeface="+mn-lt"/>
                <a:ea typeface="ＭＳ Ｐゴシック" charset="-128"/>
                <a:cs typeface="ＭＳ Ｐゴシック"/>
              </a:defRPr>
            </a:lvl4pPr>
            <a:lvl5pPr marL="1198563" indent="-169863" algn="l" rtl="0" eaLnBrk="0" fontAlgn="base" hangingPunct="0">
              <a:lnSpc>
                <a:spcPts val="2000"/>
              </a:lnSpc>
              <a:spcBef>
                <a:spcPts val="600"/>
              </a:spcBef>
              <a:spcAft>
                <a:spcPct val="0"/>
              </a:spcAft>
              <a:buClr>
                <a:srgbClr val="246978"/>
              </a:buClr>
              <a:buFont typeface="Arial" charset="0"/>
              <a:buChar char="­"/>
              <a:defRPr sz="1600">
                <a:solidFill>
                  <a:srgbClr val="333333"/>
                </a:solidFill>
                <a:latin typeface="+mn-lt"/>
                <a:ea typeface="ＭＳ Ｐゴシック" charset="-128"/>
                <a:cs typeface="ＭＳ Ｐゴシック"/>
              </a:defRPr>
            </a:lvl5pPr>
            <a:lvl6pPr marL="1599954" indent="-171424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057085" indent="-171424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514215" indent="-171424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2971344" indent="-171424" algn="l" rtl="0" fontAlgn="base">
              <a:spcBef>
                <a:spcPct val="0"/>
              </a:spcBef>
              <a:spcAft>
                <a:spcPct val="40000"/>
              </a:spcAft>
              <a:buClr>
                <a:schemeClr val="accent2"/>
              </a:buClr>
              <a:buFont typeface="Arial" charset="0"/>
              <a:buChar char="­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28600" marR="0" lvl="0" indent="-228600" algn="l" defTabSz="914400" rtl="0" eaLnBrk="0" fontAlgn="base" latinLnBrk="0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24697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Many new data models (NoSQL) are emerging</a:t>
            </a:r>
          </a:p>
          <a:p>
            <a:pPr marL="398463" marR="0" lvl="1" indent="-169863" algn="l" defTabSz="914400" rtl="0" eaLnBrk="0" fontAlgn="base" latinLnBrk="0" hangingPunct="0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rgbClr val="246978"/>
              </a:buClr>
              <a:buSzPct val="110000"/>
              <a:buFont typeface="Times" pitchFamily="18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 Key-value</a:t>
            </a:r>
          </a:p>
          <a:p>
            <a:pPr marL="398463" marR="0" lvl="1" indent="-169863" algn="l" defTabSz="914400" rtl="0" eaLnBrk="0" fontAlgn="base" latinLnBrk="0" hangingPunct="0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rgbClr val="246978"/>
              </a:buClr>
              <a:buSzPct val="110000"/>
              <a:buFont typeface="Times" pitchFamily="18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 Column family (inspired by Google BigTable)</a:t>
            </a:r>
          </a:p>
          <a:p>
            <a:pPr marL="398463" marR="0" lvl="1" indent="-169863" algn="l" defTabSz="914400" rtl="0" eaLnBrk="0" fontAlgn="base" latinLnBrk="0" hangingPunct="0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rgbClr val="246978"/>
              </a:buClr>
              <a:buSzPct val="110000"/>
              <a:buFont typeface="Times" pitchFamily="18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 Document</a:t>
            </a:r>
          </a:p>
          <a:p>
            <a:pPr marL="398463" marR="0" lvl="1" indent="-169863" algn="l" defTabSz="914400" rtl="0" eaLnBrk="0" fontAlgn="base" latinLnBrk="0" hangingPunct="0">
              <a:lnSpc>
                <a:spcPts val="2200"/>
              </a:lnSpc>
              <a:spcBef>
                <a:spcPts val="800"/>
              </a:spcBef>
              <a:spcAft>
                <a:spcPct val="0"/>
              </a:spcAft>
              <a:buClr>
                <a:srgbClr val="246978"/>
              </a:buClr>
              <a:buSzPct val="110000"/>
              <a:buFont typeface="Times" pitchFamily="18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Graph</a:t>
            </a:r>
          </a:p>
          <a:p>
            <a:pPr marL="228600" marR="0" lvl="0" indent="-228600" algn="l" defTabSz="914400" rtl="0" eaLnBrk="0" fontAlgn="base" latinLnBrk="0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24697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Most focus on making model less rigid than SQL</a:t>
            </a:r>
          </a:p>
          <a:p>
            <a:pPr marL="228600" marR="0" lvl="0" indent="-228600" algn="l" defTabSz="914400" rtl="0" eaLnBrk="0" fontAlgn="base" latinLnBrk="0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24697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Consistency model is not ACID</a:t>
            </a:r>
          </a:p>
          <a:p>
            <a:pPr marL="228600" marR="0" lvl="0" indent="-228600" algn="l" defTabSz="914400" rtl="0" eaLnBrk="0" fontAlgn="base" latinLnBrk="0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246978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  <a:p>
            <a:pPr marL="228600" marR="0" lvl="0" indent="-228600" algn="l" defTabSz="914400" rtl="0" eaLnBrk="0" fontAlgn="base" latinLnBrk="0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246978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  <a:p>
            <a:pPr marL="228600" marR="0" lvl="0" indent="-228600" algn="l" defTabSz="914400" rtl="0" eaLnBrk="0" fontAlgn="base" latinLnBrk="0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246978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  <a:p>
            <a:pPr marL="228600" marR="0" lvl="0" indent="-228600" algn="l" defTabSz="914400" rtl="0" eaLnBrk="0" fontAlgn="base" latinLnBrk="0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246978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  <a:p>
            <a:pPr marL="228600" marR="0" lvl="0" indent="-228600" algn="l" defTabSz="914400" rtl="0" eaLnBrk="0" fontAlgn="base" latinLnBrk="0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246978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  <a:p>
            <a:pPr marL="228600" marR="0" lvl="0" indent="-228600" algn="l" defTabSz="914400" rtl="0" eaLnBrk="0" fontAlgn="base" latinLnBrk="0" hangingPunct="0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  <a:buClr>
                <a:srgbClr val="24697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Different tradeoffs for different goals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</p:txBody>
      </p:sp>
      <p:pic>
        <p:nvPicPr>
          <p:cNvPr id="17" name="Picture 2" descr="http://t1.gstatic.com/images?q=tbn:ANd9GcQRCp_rpgRYxOzWfjkK8indIm-MnYceuW8X_1Z0DC6EEh5g_-dA1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990600"/>
            <a:ext cx="11430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ight Arrow 17"/>
          <p:cNvSpPr/>
          <p:nvPr/>
        </p:nvSpPr>
        <p:spPr bwMode="auto">
          <a:xfrm>
            <a:off x="903288" y="4062310"/>
            <a:ext cx="6477000" cy="457200"/>
          </a:xfrm>
          <a:prstGeom prst="rightArrow">
            <a:avLst/>
          </a:prstGeom>
          <a:solidFill>
            <a:srgbClr val="0095D3">
              <a:lumMod val="20000"/>
              <a:lumOff val="80000"/>
            </a:srgbClr>
          </a:solidFill>
          <a:ln w="25400" cap="flat" cmpd="sng" algn="ctr">
            <a:solidFill>
              <a:srgbClr val="89CBDF"/>
            </a:solidFill>
            <a:prstDash val="solid"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Batang" pitchFamily="18" charset="-127"/>
              <a:cs typeface="+mn-cs"/>
              <a:sym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4688" y="3771798"/>
            <a:ext cx="1152880" cy="338554"/>
          </a:xfrm>
          <a:prstGeom prst="rect">
            <a:avLst/>
          </a:prstGeom>
          <a:noFill/>
          <a:ln>
            <a:solidFill>
              <a:srgbClr val="000000"/>
            </a:solidFill>
            <a:prstDash val="dash"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Batang" pitchFamily="18" charset="-127"/>
                <a:cs typeface="+mn-cs"/>
              </a:rPr>
              <a:t>Low scale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41688" y="3778148"/>
            <a:ext cx="1197764" cy="338554"/>
          </a:xfrm>
          <a:prstGeom prst="rect">
            <a:avLst/>
          </a:prstGeom>
          <a:noFill/>
          <a:ln>
            <a:solidFill>
              <a:srgbClr val="000000"/>
            </a:solidFill>
            <a:prstDash val="dash"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Batang" pitchFamily="18" charset="-127"/>
                <a:cs typeface="+mn-cs"/>
              </a:rPr>
              <a:t>High scale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56288" y="3771798"/>
            <a:ext cx="1632050" cy="338554"/>
          </a:xfrm>
          <a:prstGeom prst="rect">
            <a:avLst/>
          </a:prstGeom>
          <a:noFill/>
          <a:ln>
            <a:solidFill>
              <a:srgbClr val="000000"/>
            </a:solidFill>
            <a:prstDash val="dash"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Batang" pitchFamily="18" charset="-127"/>
                <a:cs typeface="+mn-cs"/>
              </a:rPr>
              <a:t>Very high scale </a:t>
            </a:r>
          </a:p>
        </p:txBody>
      </p:sp>
      <p:sp>
        <p:nvSpPr>
          <p:cNvPr id="22" name="TextBox 6"/>
          <p:cNvSpPr txBox="1">
            <a:spLocks noChangeArrowheads="1"/>
          </p:cNvSpPr>
          <p:nvPr/>
        </p:nvSpPr>
        <p:spPr bwMode="auto">
          <a:xfrm>
            <a:off x="590550" y="4532210"/>
            <a:ext cx="159226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Batang" pitchFamily="18" charset="-127"/>
              </a:rPr>
              <a:t>STRICT – Full ACID (RDB)</a:t>
            </a:r>
          </a:p>
        </p:txBody>
      </p:sp>
      <p:sp>
        <p:nvSpPr>
          <p:cNvPr id="23" name="TextBox 10"/>
          <p:cNvSpPr txBox="1">
            <a:spLocks noChangeArrowheads="1"/>
          </p:cNvSpPr>
          <p:nvPr/>
        </p:nvSpPr>
        <p:spPr bwMode="auto">
          <a:xfrm>
            <a:off x="3206750" y="4506810"/>
            <a:ext cx="17240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Batang" pitchFamily="18" charset="-127"/>
              </a:rPr>
              <a:t>Tunable Consistency</a:t>
            </a: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6059488" y="4506810"/>
            <a:ext cx="15922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ea typeface="Batang" pitchFamily="18" charset="-127"/>
              </a:rPr>
              <a:t>Eventual</a:t>
            </a:r>
          </a:p>
        </p:txBody>
      </p:sp>
      <p:sp>
        <p:nvSpPr>
          <p:cNvPr id="25" name="Line 2"/>
          <p:cNvSpPr>
            <a:spLocks noChangeShapeType="1"/>
          </p:cNvSpPr>
          <p:nvPr/>
        </p:nvSpPr>
        <p:spPr bwMode="auto">
          <a:xfrm>
            <a:off x="184150" y="635000"/>
            <a:ext cx="8775700" cy="1588"/>
          </a:xfrm>
          <a:prstGeom prst="line">
            <a:avLst/>
          </a:prstGeom>
          <a:noFill/>
          <a:ln w="52200">
            <a:solidFill>
              <a:srgbClr val="003D7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6492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3"/>
          <p:cNvSpPr txBox="1">
            <a:spLocks/>
          </p:cNvSpPr>
          <p:nvPr/>
        </p:nvSpPr>
        <p:spPr bwMode="auto">
          <a:xfrm>
            <a:off x="466726" y="171453"/>
            <a:ext cx="8382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3D79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SQLFire Versus NoSQL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3D79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</p:txBody>
      </p:sp>
      <p:graphicFrame>
        <p:nvGraphicFramePr>
          <p:cNvPr id="7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6690451"/>
              </p:ext>
            </p:extLst>
          </p:nvPr>
        </p:nvGraphicFramePr>
        <p:xfrm>
          <a:off x="457200" y="1181100"/>
          <a:ext cx="8229600" cy="4312920"/>
        </p:xfrm>
        <a:graphic>
          <a:graphicData uri="http://schemas.openxmlformats.org/drawingml/2006/table">
            <a:tbl>
              <a:tblPr firstRow="1" bandRow="1" bandCol="1"/>
              <a:tblGrid>
                <a:gridCol w="1905000"/>
                <a:gridCol w="3200400"/>
                <a:gridCol w="3124200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Attribute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5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dirty="0" err="1" smtClean="0">
                          <a:solidFill>
                            <a:srgbClr val="FFFFFF"/>
                          </a:solidFill>
                        </a:rPr>
                        <a:t>NoSQL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5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SQLFire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5D3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lang="en-US" dirty="0" smtClean="0"/>
                        <a:t>DB</a:t>
                      </a:r>
                      <a:r>
                        <a:rPr lang="en-US" baseline="0" dirty="0" smtClean="0"/>
                        <a:t> Interface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lang="en-US" dirty="0" smtClean="0"/>
                        <a:t>Idiosyncratic</a:t>
                      </a:r>
                      <a:r>
                        <a:rPr lang="en-US" baseline="0" dirty="0" smtClean="0"/>
                        <a:t> (i.e. each is custom).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lang="en-US" dirty="0" smtClean="0"/>
                        <a:t>Standard</a:t>
                      </a:r>
                      <a:r>
                        <a:rPr lang="en-US" baseline="0" dirty="0" smtClean="0"/>
                        <a:t> SQL.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lang="en-US" dirty="0" smtClean="0"/>
                        <a:t>Querying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lang="en-US" dirty="0" smtClean="0"/>
                        <a:t>Idiosyncratic</a:t>
                      </a:r>
                      <a:r>
                        <a:rPr lang="en-US" baseline="0" dirty="0" smtClean="0"/>
                        <a:t> or not present.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lang="en-US" dirty="0" smtClean="0"/>
                        <a:t>SQL</a:t>
                      </a:r>
                      <a:r>
                        <a:rPr lang="en-US" baseline="0" dirty="0" smtClean="0"/>
                        <a:t> Queries.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lang="en-US" dirty="0" smtClean="0"/>
                        <a:t>Data Consistency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lang="en-US" dirty="0" smtClean="0"/>
                        <a:t>Tunable, most favor eventual consistency.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lang="en-US" dirty="0" smtClean="0"/>
                        <a:t>Tunable,</a:t>
                      </a:r>
                      <a:r>
                        <a:rPr lang="en-US" baseline="0" dirty="0" smtClean="0"/>
                        <a:t> favors high consistency.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lang="en-US" dirty="0" smtClean="0"/>
                        <a:t>Transactions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lang="en-US" dirty="0" smtClean="0"/>
                        <a:t>Weak or not present.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lang="en-US" dirty="0" smtClean="0"/>
                        <a:t>Linearly scalable transaction model.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lang="en-US" dirty="0" smtClean="0"/>
                        <a:t>Interface Design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lang="en-US" dirty="0" smtClean="0"/>
                        <a:t>Designed for simplicity.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lang="en-US" dirty="0" smtClean="0"/>
                        <a:t>Designed for compatibility.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lang="en-US" dirty="0" smtClean="0"/>
                        <a:t>Data Model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lang="en-US" dirty="0" smtClean="0"/>
                        <a:t>Wide variety of different models.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lang="en-US" dirty="0" smtClean="0"/>
                        <a:t>Relational</a:t>
                      </a:r>
                      <a:r>
                        <a:rPr lang="en-US" baseline="0" dirty="0" smtClean="0"/>
                        <a:t> model.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lang="en-US" dirty="0" smtClean="0"/>
                        <a:t>Schema</a:t>
                      </a:r>
                      <a:r>
                        <a:rPr lang="en-US" baseline="0" dirty="0" smtClean="0"/>
                        <a:t> Flexibility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lang="en-US" dirty="0" smtClean="0"/>
                        <a:t>Focus on extreme flexibility,</a:t>
                      </a:r>
                      <a:r>
                        <a:rPr lang="en-US" baseline="0" dirty="0" smtClean="0"/>
                        <a:t> dynamism.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lang="en-US" dirty="0" smtClean="0"/>
                        <a:t>SQL model, requires</a:t>
                      </a:r>
                      <a:r>
                        <a:rPr lang="en-US" baseline="0" dirty="0" smtClean="0"/>
                        <a:t> DB migrations, etc.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92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 bwMode="auto">
          <a:xfrm>
            <a:off x="466726" y="171453"/>
            <a:ext cx="8382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3D79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SQLFire Versus Other SQL Databases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3D79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</p:txBody>
      </p:sp>
      <p:graphicFrame>
        <p:nvGraphicFramePr>
          <p:cNvPr id="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1831077"/>
              </p:ext>
            </p:extLst>
          </p:nvPr>
        </p:nvGraphicFramePr>
        <p:xfrm>
          <a:off x="457200" y="1123950"/>
          <a:ext cx="8229600" cy="2667000"/>
        </p:xfrm>
        <a:graphic>
          <a:graphicData uri="http://schemas.openxmlformats.org/drawingml/2006/table">
            <a:tbl>
              <a:tblPr firstRow="1" bandRow="1" bandCol="1"/>
              <a:tblGrid>
                <a:gridCol w="1905000"/>
                <a:gridCol w="3200400"/>
                <a:gridCol w="3124200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Attribute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5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SQLFire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5D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lang="en-US" dirty="0" smtClean="0">
                          <a:solidFill>
                            <a:srgbClr val="FFFFFF"/>
                          </a:solidFill>
                        </a:rPr>
                        <a:t>Other SQL DBs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5D3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lang="en-US" dirty="0" smtClean="0"/>
                        <a:t>DB</a:t>
                      </a:r>
                      <a:r>
                        <a:rPr lang="en-US" baseline="0" dirty="0" smtClean="0"/>
                        <a:t> Interface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lang="en-US" dirty="0" smtClean="0"/>
                        <a:t>Standard SQL.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lang="en-US" dirty="0" smtClean="0"/>
                        <a:t>Standard</a:t>
                      </a:r>
                      <a:r>
                        <a:rPr lang="en-US" baseline="0" dirty="0" smtClean="0"/>
                        <a:t> SQL.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lang="en-US" dirty="0" smtClean="0"/>
                        <a:t>Data Consistency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lang="en-US" dirty="0" smtClean="0"/>
                        <a:t>Tunable. Mix of eventual consistency</a:t>
                      </a:r>
                      <a:r>
                        <a:rPr lang="en-US" baseline="0" dirty="0" smtClean="0"/>
                        <a:t> and high consistency.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lang="en-US" dirty="0" smtClean="0"/>
                        <a:t>High consistency.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lang="en-US" dirty="0" smtClean="0"/>
                        <a:t>Transactions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lang="en-US" dirty="0" smtClean="0"/>
                        <a:t>Supported.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lang="en-US" dirty="0" smtClean="0"/>
                        <a:t>Very strong</a:t>
                      </a:r>
                      <a:r>
                        <a:rPr lang="en-US" baseline="0" dirty="0" smtClean="0"/>
                        <a:t> support.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lang="en-US" dirty="0" smtClean="0"/>
                        <a:t>Scaling Model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lang="en-US" dirty="0" smtClean="0"/>
                        <a:t>Scale out,</a:t>
                      </a:r>
                      <a:r>
                        <a:rPr lang="en-US" baseline="0" dirty="0" smtClean="0"/>
                        <a:t> commodity servers.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r>
                        <a:rPr lang="en-US" dirty="0" smtClean="0"/>
                        <a:t>Scale up.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0095D3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22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762000" y="171450"/>
            <a:ext cx="8382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3D79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Scaling SQLFire</a:t>
            </a:r>
            <a:endParaRPr kumimoji="0" lang="en-US" sz="2200" b="1" i="0" u="none" strike="noStrike" kern="0" cap="none" spc="0" normalizeH="0" baseline="0" noProof="0" dirty="0" smtClean="0">
              <a:ln>
                <a:noFill/>
              </a:ln>
              <a:solidFill>
                <a:srgbClr val="003D79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01081" y="1731963"/>
            <a:ext cx="4541838" cy="3394075"/>
            <a:chOff x="2346325" y="2825750"/>
            <a:chExt cx="4541838" cy="3394075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2346325" y="2825750"/>
              <a:ext cx="4541838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171450" indent="-171450" eaLnBrk="0" hangingPunct="0">
                <a:tabLst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FFFFFF"/>
                  </a:solidFill>
                  <a:latin typeface="Arial" charset="0"/>
                </a:defRPr>
              </a:lvl1pPr>
              <a:lvl2pPr marL="742950" indent="-285750" eaLnBrk="0" hangingPunct="0">
                <a:tabLst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FFFFFF"/>
                  </a:solidFill>
                  <a:latin typeface="Arial" charset="0"/>
                </a:defRPr>
              </a:lvl2pPr>
              <a:lvl3pPr marL="1143000" indent="-228600" eaLnBrk="0" hangingPunct="0">
                <a:tabLst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FFFFFF"/>
                  </a:solidFill>
                  <a:latin typeface="Arial" charset="0"/>
                </a:defRPr>
              </a:lvl3pPr>
              <a:lvl4pPr marL="1600200" indent="-228600" eaLnBrk="0" hangingPunct="0">
                <a:tabLst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FFFFFF"/>
                  </a:solidFill>
                  <a:latin typeface="Arial" charset="0"/>
                </a:defRPr>
              </a:lvl4pPr>
              <a:lvl5pPr marL="2057400" indent="-228600" eaLnBrk="0" hangingPunct="0">
                <a:tabLst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FFFFFF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FFFFFF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FFFFFF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FFFFFF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FFFFFF"/>
                  </a:solidFill>
                  <a:latin typeface="Arial" charset="0"/>
                </a:defRPr>
              </a:lvl9pPr>
            </a:lstStyle>
            <a:p>
              <a:pPr marL="171450" marR="0" lvl="0" indent="-171450" algn="ctr" defTabSz="914400" eaLnBrk="0" fontAlgn="auto" latinLnBrk="0" hangingPunct="0">
                <a:lnSpc>
                  <a:spcPct val="95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r>
                <a:rPr kumimoji="0" 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89CBDF"/>
                  </a:solidFill>
                  <a:effectLst/>
                  <a:uLnTx/>
                  <a:uFillTx/>
                  <a:latin typeface="Arial Black" pitchFamily="34" charset="0"/>
                </a:rPr>
                <a:t>Partitioning &amp; Replication</a:t>
              </a:r>
            </a:p>
          </p:txBody>
        </p:sp>
        <p:pic>
          <p:nvPicPr>
            <p:cNvPr id="5" name="Picture 4" descr="partition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8494" y="3362325"/>
              <a:ext cx="2857500" cy="285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8622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/>
        </p:nvSpPr>
        <p:spPr bwMode="auto">
          <a:xfrm>
            <a:off x="466725" y="171450"/>
            <a:ext cx="8382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3D79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How SQLFire scales a common DB schema.</a:t>
            </a:r>
            <a:endParaRPr kumimoji="0" lang="en-US" sz="2200" b="1" i="0" u="none" strike="noStrike" kern="0" cap="none" spc="0" normalizeH="0" baseline="0" noProof="0" dirty="0" smtClean="0">
              <a:ln>
                <a:noFill/>
              </a:ln>
              <a:solidFill>
                <a:srgbClr val="003D79"/>
              </a:solidFill>
              <a:effectLst/>
              <a:uLnTx/>
              <a:uFillTx/>
              <a:latin typeface="Arial"/>
              <a:ea typeface="ＭＳ Ｐゴシック" charset="-128"/>
            </a:endParaRP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874121"/>
              </p:ext>
            </p:extLst>
          </p:nvPr>
        </p:nvGraphicFramePr>
        <p:xfrm>
          <a:off x="1470025" y="1166813"/>
          <a:ext cx="6203950" cy="437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3" imgW="6203632" imgH="4374832" progId="">
                  <p:embed/>
                </p:oleObj>
              </mc:Choice>
              <mc:Fallback>
                <p:oleObj name="Visio" r:id="rId3" imgW="6203632" imgH="4374832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025" y="1166813"/>
                        <a:ext cx="6203950" cy="437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403350" y="5756275"/>
            <a:ext cx="633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</a:rPr>
              <a:t>Assume, thousands of flight rows, millions of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</a:rPr>
              <a:t>flightavailability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</a:rPr>
              <a:t> records</a:t>
            </a:r>
          </a:p>
        </p:txBody>
      </p:sp>
    </p:spTree>
    <p:extLst>
      <p:ext uri="{BB962C8B-B14F-4D97-AF65-F5344CB8AC3E}">
        <p14:creationId xmlns:p14="http://schemas.microsoft.com/office/powerpoint/2010/main" val="398622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3468688" y="3995738"/>
            <a:ext cx="2185987" cy="1646237"/>
          </a:xfrm>
          <a:prstGeom prst="rect">
            <a:avLst/>
          </a:prstGeom>
          <a:solidFill>
            <a:srgbClr val="C0C0C0">
              <a:lumMod val="20000"/>
              <a:lumOff val="80000"/>
            </a:srgbClr>
          </a:solidFill>
          <a:ln w="9525" algn="ctr">
            <a:solidFill>
              <a:srgbClr val="33333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AutoShape 2"/>
          <p:cNvSpPr>
            <a:spLocks noChangeArrowheads="1"/>
          </p:cNvSpPr>
          <p:nvPr/>
        </p:nvSpPr>
        <p:spPr bwMode="auto">
          <a:xfrm>
            <a:off x="3590925" y="4230688"/>
            <a:ext cx="1958975" cy="2127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algn="ctr">
            <a:solidFill>
              <a:srgbClr val="333333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Table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1139825" y="1081088"/>
            <a:ext cx="7200900" cy="1169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ＭＳ Ｐゴシック"/>
              </a:rPr>
              <a:t>CREATE TABLE AIRLINES (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ＭＳ Ｐゴシック"/>
              </a:rPr>
              <a:t>      AIRLINE CHAR(2) NOT NULL PRIMARY KEY,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ＭＳ Ｐゴシック"/>
              </a:rPr>
              <a:t>      AIRLINE_FULL VARCHAR(24),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ＭＳ Ｐゴシック"/>
              </a:rPr>
              <a:t>      BASIC_RATE DOUBLE PRECISION,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ＭＳ Ｐゴシック"/>
              </a:rPr>
              <a:t>      DISTANCE_DISCOUNT DOUBLE PRECISION,…. );</a:t>
            </a:r>
            <a:endParaRPr kumimoji="0" lang="en-US" sz="1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ＭＳ Ｐゴシック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6326188" y="3995738"/>
            <a:ext cx="2185987" cy="1646237"/>
          </a:xfrm>
          <a:prstGeom prst="rect">
            <a:avLst/>
          </a:prstGeom>
          <a:solidFill>
            <a:srgbClr val="C0C0C0">
              <a:lumMod val="20000"/>
              <a:lumOff val="80000"/>
            </a:srgbClr>
          </a:solidFill>
          <a:ln w="9525" algn="ctr">
            <a:solidFill>
              <a:srgbClr val="33333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630238" y="3995738"/>
            <a:ext cx="2185987" cy="1646237"/>
          </a:xfrm>
          <a:prstGeom prst="rect">
            <a:avLst/>
          </a:prstGeom>
          <a:solidFill>
            <a:srgbClr val="C0C0C0">
              <a:lumMod val="20000"/>
              <a:lumOff val="80000"/>
            </a:srgbClr>
          </a:solidFill>
          <a:ln w="9525" algn="ctr">
            <a:solidFill>
              <a:srgbClr val="33333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8007350" y="5395913"/>
            <a:ext cx="4921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9pPr>
          </a:lstStyle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</a:rPr>
              <a:t>SQLF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2311400" y="5395913"/>
            <a:ext cx="4921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9pPr>
          </a:lstStyle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</a:rPr>
              <a:t>SQLF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5149850" y="5395913"/>
            <a:ext cx="4921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1pPr>
            <a:lvl2pPr marL="742950" indent="-28575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Arial" charset="0"/>
              </a:defRPr>
            </a:lvl9pPr>
          </a:lstStyle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charset="0"/>
              </a:rPr>
              <a:t>SQLF</a:t>
            </a:r>
          </a:p>
        </p:txBody>
      </p:sp>
      <p:sp>
        <p:nvSpPr>
          <p:cNvPr id="26" name="Rectangle 23"/>
          <p:cNvSpPr txBox="1">
            <a:spLocks noChangeArrowheads="1"/>
          </p:cNvSpPr>
          <p:nvPr/>
        </p:nvSpPr>
        <p:spPr bwMode="auto">
          <a:xfrm>
            <a:off x="466725" y="171450"/>
            <a:ext cx="83820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+mj-lt"/>
                <a:ea typeface="ＭＳ Ｐゴシック" charset="-128"/>
                <a:cs typeface="ＭＳ Ｐゴシック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D79"/>
                </a:solidFill>
                <a:latin typeface="Arial" charset="0"/>
                <a:ea typeface="ＭＳ Ｐゴシック" charset="-128"/>
                <a:cs typeface="ＭＳ Ｐゴシック"/>
              </a:defRPr>
            </a:lvl5pPr>
            <a:lvl6pPr marL="45713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6pPr>
            <a:lvl7pPr marL="914259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7pPr>
            <a:lvl8pPr marL="1371390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8pPr>
            <a:lvl9pPr marL="1828519" algn="l" rtl="0" fontAlgn="base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2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0" cap="none" spc="0" normalizeH="0" baseline="0" noProof="0" smtClean="0">
                <a:ln>
                  <a:noFill/>
                </a:ln>
                <a:solidFill>
                  <a:srgbClr val="003D79"/>
                </a:solidFill>
                <a:effectLst/>
                <a:uLnTx/>
                <a:uFillTx/>
                <a:latin typeface="Arial"/>
                <a:ea typeface="ＭＳ Ｐゴシック" charset="-128"/>
              </a:rPr>
              <a:t>Creating Tables</a:t>
            </a:r>
          </a:p>
        </p:txBody>
      </p:sp>
      <p:grpSp>
        <p:nvGrpSpPr>
          <p:cNvPr id="27" name="Group 24"/>
          <p:cNvGrpSpPr>
            <a:grpSpLocks/>
          </p:cNvGrpSpPr>
          <p:nvPr/>
        </p:nvGrpSpPr>
        <p:grpSpPr bwMode="auto">
          <a:xfrm>
            <a:off x="3175" y="5530850"/>
            <a:ext cx="8204200" cy="738188"/>
            <a:chOff x="-154" y="3644"/>
            <a:chExt cx="5168" cy="465"/>
          </a:xfrm>
        </p:grpSpPr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1980" y="3954"/>
              <a:ext cx="978" cy="155"/>
            </a:xfrm>
            <a:custGeom>
              <a:avLst/>
              <a:gdLst>
                <a:gd name="T0" fmla="*/ 432 w 978"/>
                <a:gd name="T1" fmla="*/ 0 h 155"/>
                <a:gd name="T2" fmla="*/ 906 w 978"/>
                <a:gd name="T3" fmla="*/ 132 h 155"/>
                <a:gd name="T4" fmla="*/ 0 w 978"/>
                <a:gd name="T5" fmla="*/ 138 h 1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78" h="155">
                  <a:moveTo>
                    <a:pt x="432" y="0"/>
                  </a:moveTo>
                  <a:cubicBezTo>
                    <a:pt x="705" y="54"/>
                    <a:pt x="978" y="109"/>
                    <a:pt x="906" y="132"/>
                  </a:cubicBezTo>
                  <a:cubicBezTo>
                    <a:pt x="834" y="155"/>
                    <a:pt x="417" y="146"/>
                    <a:pt x="0" y="138"/>
                  </a:cubicBezTo>
                </a:path>
              </a:pathLst>
            </a:custGeom>
            <a:noFill/>
            <a:ln w="57150" cap="flat" cmpd="sng">
              <a:pattFill prst="trellis">
                <a:fgClr>
                  <a:srgbClr val="333333"/>
                </a:fgClr>
                <a:bgClr>
                  <a:srgbClr val="C0C0C0"/>
                </a:bgClr>
              </a:patt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9" name="Picture 26" descr="ethernet_end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3" y="3644"/>
              <a:ext cx="131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-154" y="3972"/>
              <a:ext cx="5168" cy="126"/>
            </a:xfrm>
            <a:custGeom>
              <a:avLst/>
              <a:gdLst>
                <a:gd name="T0" fmla="*/ 652 w 5168"/>
                <a:gd name="T1" fmla="*/ 0 h 126"/>
                <a:gd name="T2" fmla="*/ 652 w 5168"/>
                <a:gd name="T3" fmla="*/ 108 h 126"/>
                <a:gd name="T4" fmla="*/ 4564 w 5168"/>
                <a:gd name="T5" fmla="*/ 108 h 126"/>
                <a:gd name="T6" fmla="*/ 4276 w 5168"/>
                <a:gd name="T7" fmla="*/ 6 h 1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68" h="126">
                  <a:moveTo>
                    <a:pt x="652" y="0"/>
                  </a:moveTo>
                  <a:cubicBezTo>
                    <a:pt x="326" y="45"/>
                    <a:pt x="0" y="90"/>
                    <a:pt x="652" y="108"/>
                  </a:cubicBezTo>
                  <a:cubicBezTo>
                    <a:pt x="1304" y="126"/>
                    <a:pt x="3960" y="125"/>
                    <a:pt x="4564" y="108"/>
                  </a:cubicBezTo>
                  <a:cubicBezTo>
                    <a:pt x="5168" y="91"/>
                    <a:pt x="4324" y="23"/>
                    <a:pt x="4276" y="6"/>
                  </a:cubicBezTo>
                </a:path>
              </a:pathLst>
            </a:custGeom>
            <a:noFill/>
            <a:ln w="57150" cap="flat" cmpd="sng">
              <a:pattFill prst="trellis">
                <a:fgClr>
                  <a:srgbClr val="333333"/>
                </a:fgClr>
                <a:bgClr>
                  <a:srgbClr val="C0C0C0"/>
                </a:bgClr>
              </a:patt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31" name="Picture 28" descr="ethernet_end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" y="3650"/>
              <a:ext cx="131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29" descr="ethernet_end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1" y="3650"/>
              <a:ext cx="131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" name="Line 41"/>
          <p:cNvSpPr>
            <a:spLocks noChangeShapeType="1"/>
          </p:cNvSpPr>
          <p:nvPr/>
        </p:nvSpPr>
        <p:spPr bwMode="auto">
          <a:xfrm>
            <a:off x="4543425" y="2781300"/>
            <a:ext cx="0" cy="9429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8622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Presentation Template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</Template>
  <TotalTime>873</TotalTime>
  <Words>1054</Words>
  <Application>Microsoft Office PowerPoint</Application>
  <PresentationFormat>On-screen Show (4:3)</PresentationFormat>
  <Paragraphs>251</Paragraphs>
  <Slides>25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Presentation Template</vt:lpstr>
      <vt:lpstr>Visio</vt:lpstr>
      <vt:lpstr>VMware vFabric –  Gemfire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 App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Kalpak</dc:creator>
  <cp:lastModifiedBy>chirag</cp:lastModifiedBy>
  <cp:revision>84</cp:revision>
  <dcterms:created xsi:type="dcterms:W3CDTF">2011-08-23T12:23:41Z</dcterms:created>
  <dcterms:modified xsi:type="dcterms:W3CDTF">2011-11-12T02:04:11Z</dcterms:modified>
</cp:coreProperties>
</file>