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28"/>
  </p:notesMasterIdLst>
  <p:sldIdLst>
    <p:sldId id="256"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27"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27"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27"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27"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27" charset="-128"/>
        <a:cs typeface="+mn-cs"/>
      </a:defRPr>
    </a:lvl5pPr>
    <a:lvl6pPr marL="2286000" algn="l" defTabSz="914400" rtl="0" eaLnBrk="1" latinLnBrk="0" hangingPunct="1">
      <a:defRPr kern="1200">
        <a:solidFill>
          <a:schemeClr val="tx1"/>
        </a:solidFill>
        <a:latin typeface="Arial" charset="0"/>
        <a:ea typeface="ＭＳ Ｐゴシック" pitchFamily="27" charset="-128"/>
        <a:cs typeface="+mn-cs"/>
      </a:defRPr>
    </a:lvl6pPr>
    <a:lvl7pPr marL="2743200" algn="l" defTabSz="914400" rtl="0" eaLnBrk="1" latinLnBrk="0" hangingPunct="1">
      <a:defRPr kern="1200">
        <a:solidFill>
          <a:schemeClr val="tx1"/>
        </a:solidFill>
        <a:latin typeface="Arial" charset="0"/>
        <a:ea typeface="ＭＳ Ｐゴシック" pitchFamily="27" charset="-128"/>
        <a:cs typeface="+mn-cs"/>
      </a:defRPr>
    </a:lvl7pPr>
    <a:lvl8pPr marL="3200400" algn="l" defTabSz="914400" rtl="0" eaLnBrk="1" latinLnBrk="0" hangingPunct="1">
      <a:defRPr kern="1200">
        <a:solidFill>
          <a:schemeClr val="tx1"/>
        </a:solidFill>
        <a:latin typeface="Arial" charset="0"/>
        <a:ea typeface="ＭＳ Ｐゴシック" pitchFamily="27" charset="-128"/>
        <a:cs typeface="+mn-cs"/>
      </a:defRPr>
    </a:lvl8pPr>
    <a:lvl9pPr marL="3657600" algn="l" defTabSz="914400" rtl="0" eaLnBrk="1" latinLnBrk="0" hangingPunct="1">
      <a:defRPr kern="1200">
        <a:solidFill>
          <a:schemeClr val="tx1"/>
        </a:solidFill>
        <a:latin typeface="Arial" charset="0"/>
        <a:ea typeface="ＭＳ Ｐゴシック" pitchFamily="27"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81883" autoAdjust="0"/>
  </p:normalViewPr>
  <p:slideViewPr>
    <p:cSldViewPr snapToGrid="0" snapToObjects="1">
      <p:cViewPr varScale="1">
        <p:scale>
          <a:sx n="56" d="100"/>
          <a:sy n="56" d="100"/>
        </p:scale>
        <p:origin x="-16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5B7A12-62E6-49E2-B3E5-F164C7B07532}" type="datetimeFigureOut">
              <a:rPr lang="en-US" smtClean="0"/>
              <a:pPr/>
              <a:t>11/12/2011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AF0B73-3FA7-4B31-8377-4F66A7719EB2}" type="slidenum">
              <a:rPr lang="en-IN" smtClean="0"/>
              <a:pPr/>
              <a:t>‹#›</a:t>
            </a:fld>
            <a:endParaRPr lang="en-IN"/>
          </a:p>
        </p:txBody>
      </p:sp>
    </p:spTree>
    <p:extLst>
      <p:ext uri="{BB962C8B-B14F-4D97-AF65-F5344CB8AC3E}">
        <p14:creationId xmlns:p14="http://schemas.microsoft.com/office/powerpoint/2010/main" val="3108968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smtClean="0"/>
              <a:t>If you remember the picture we spoke about</a:t>
            </a:r>
            <a:r>
              <a:rPr lang="en-US" baseline="0" dirty="0" smtClean="0"/>
              <a:t> at the beginning, traditional IT has loved heavyweight enterprise application servers.  These servers are required to host applications.  Traditional JEE servers are very large engines that provide a large number of enterprise capabilities (such as monitoring, management, support, etc.).  Because of these command and control capabilities, IT Ops has favored these large engines of enterprises past.  On the opposite end of the spectrum is this very lightweight container called Tomcat.  Tomcat is free and a fraction of the size of JEE servers.  As an example, </a:t>
            </a:r>
            <a:r>
              <a:rPr lang="en-US" baseline="0" dirty="0" err="1" smtClean="0"/>
              <a:t>WebLogic</a:t>
            </a:r>
            <a:r>
              <a:rPr lang="en-US" baseline="0" dirty="0" smtClean="0"/>
              <a:t> and </a:t>
            </a:r>
            <a:r>
              <a:rPr lang="en-US" baseline="0" dirty="0" err="1" smtClean="0"/>
              <a:t>WebSphere</a:t>
            </a:r>
            <a:r>
              <a:rPr lang="en-US" baseline="0" dirty="0" smtClean="0"/>
              <a:t> are both around a gig in size.  Tomcat is around 9 meg.  What VMware is doing with vFabric </a:t>
            </a:r>
            <a:r>
              <a:rPr lang="en-US" baseline="0" dirty="0" err="1" smtClean="0"/>
              <a:t>tcServer</a:t>
            </a:r>
            <a:r>
              <a:rPr lang="en-US" baseline="0" dirty="0" smtClean="0"/>
              <a:t> is bring all of these enterprise capabilities to the Tomcat application container.  So, if you are deploying 1 instance of </a:t>
            </a:r>
            <a:r>
              <a:rPr lang="en-US" baseline="0" dirty="0" err="1" smtClean="0"/>
              <a:t>WebLogic</a:t>
            </a:r>
            <a:r>
              <a:rPr lang="en-US" baseline="0" dirty="0" smtClean="0"/>
              <a:t> to an HP Superdome, do you care that </a:t>
            </a:r>
            <a:r>
              <a:rPr lang="en-US" baseline="0" dirty="0" err="1" smtClean="0"/>
              <a:t>WebLogic</a:t>
            </a:r>
            <a:r>
              <a:rPr lang="en-US" baseline="0" dirty="0" smtClean="0"/>
              <a:t> requires a lot of CPU, memory, etc.?  Not really.  If you are looking to deploy 50 VMs to a more cost effective </a:t>
            </a:r>
            <a:r>
              <a:rPr lang="en-US" baseline="0" dirty="0" err="1" smtClean="0"/>
              <a:t>vBlock</a:t>
            </a:r>
            <a:r>
              <a:rPr lang="en-US" baseline="0" dirty="0" smtClean="0"/>
              <a:t>, do you want a huge WL instance in every VM?  No way.  It becomes imperative to drive more efficiency with a light-weight approach, especially if I can still get those enterprise capabilities.  This is not even considering price, where </a:t>
            </a:r>
            <a:r>
              <a:rPr lang="en-US" baseline="0" dirty="0" err="1" smtClean="0"/>
              <a:t>tcServer</a:t>
            </a:r>
            <a:r>
              <a:rPr lang="en-US" baseline="0" dirty="0" smtClean="0"/>
              <a:t> is typically 1/10</a:t>
            </a:r>
            <a:r>
              <a:rPr lang="en-US" baseline="30000" dirty="0" smtClean="0"/>
              <a:t>th</a:t>
            </a:r>
            <a:r>
              <a:rPr lang="en-US" baseline="0" dirty="0" smtClean="0"/>
              <a:t> the cost with a very strong long term TCO.</a:t>
            </a:r>
            <a:endParaRPr lang="en-US" dirty="0"/>
          </a:p>
        </p:txBody>
      </p:sp>
      <p:sp>
        <p:nvSpPr>
          <p:cNvPr id="4" name="Slide Number Placeholder 3"/>
          <p:cNvSpPr>
            <a:spLocks noGrp="1"/>
          </p:cNvSpPr>
          <p:nvPr>
            <p:ph type="sldNum" sz="quarter" idx="10"/>
          </p:nvPr>
        </p:nvSpPr>
        <p:spPr/>
        <p:txBody>
          <a:bodyPr/>
          <a:lstStyle/>
          <a:p>
            <a:pPr>
              <a:defRPr/>
            </a:pPr>
            <a:fld id="{4895E88C-F51A-436A-B5F5-C2B561309A36}"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pPr>
              <a:spcBef>
                <a:spcPct val="0"/>
              </a:spcBef>
            </a:pPr>
            <a:endParaRPr lang="en-US" dirty="0" smtClean="0">
              <a:latin typeface="Arial" pitchFamily="34" charset="0"/>
            </a:endParaRPr>
          </a:p>
        </p:txBody>
      </p:sp>
      <p:sp>
        <p:nvSpPr>
          <p:cNvPr id="93188" name="Slide Number Placeholder 3"/>
          <p:cNvSpPr>
            <a:spLocks noGrp="1"/>
          </p:cNvSpPr>
          <p:nvPr>
            <p:ph type="sldNum" sz="quarter" idx="5"/>
          </p:nvPr>
        </p:nvSpPr>
        <p:spPr>
          <a:noFill/>
        </p:spPr>
        <p:txBody>
          <a:bodyPr/>
          <a:lstStyle/>
          <a:p>
            <a:fld id="{3735204A-A034-4BBF-A00F-0DABE7CBAAF6}" type="slidenum">
              <a:rPr lang="en-US" smtClean="0">
                <a:latin typeface="Arial" pitchFamily="34" charset="0"/>
              </a:rPr>
              <a:pPr/>
              <a:t>16</a:t>
            </a:fld>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cs typeface="MS PGothic" pitchFamily="34" charset="-128"/>
              </a:rPr>
              <a:t>http://static.springsource.com/projects/tc-server/6.0/getstart/cgscreateinst.html#cgscreateinst__templates</a:t>
            </a:r>
          </a:p>
          <a:p>
            <a:endParaRPr lang="en-US" dirty="0" smtClean="0"/>
          </a:p>
          <a:p>
            <a:r>
              <a:rPr lang="en-US" dirty="0" smtClean="0"/>
              <a:t>Create multiple instances of tc Server with a </a:t>
            </a:r>
            <a:r>
              <a:rPr lang="en-US" i="1" dirty="0" smtClean="0"/>
              <a:t>single</a:t>
            </a:r>
            <a:r>
              <a:rPr lang="en-US" dirty="0" smtClean="0"/>
              <a:t> set of binaries. This adds the following value for customers:</a:t>
            </a:r>
          </a:p>
          <a:p>
            <a:endParaRPr lang="en-US" dirty="0" smtClean="0"/>
          </a:p>
          <a:p>
            <a:r>
              <a:rPr lang="en-US" dirty="0" smtClean="0"/>
              <a:t>A single installation of tc Server (that uses the SpringSource layout) supports multiple running tc Server instances.</a:t>
            </a:r>
          </a:p>
          <a:p>
            <a:r>
              <a:rPr lang="en-US" dirty="0" smtClean="0"/>
              <a:t>One set of binaries means easy upgrades of all the associated instances.</a:t>
            </a:r>
          </a:p>
          <a:p>
            <a:r>
              <a:rPr lang="en-US" dirty="0" smtClean="0"/>
              <a:t>Multiple separate instances allows testing of configuration and code changes without touching the production instance.</a:t>
            </a:r>
          </a:p>
          <a:p>
            <a:endParaRPr lang="en-US" dirty="0"/>
          </a:p>
        </p:txBody>
      </p:sp>
      <p:sp>
        <p:nvSpPr>
          <p:cNvPr id="4" name="Slide Number Placeholder 3"/>
          <p:cNvSpPr>
            <a:spLocks noGrp="1"/>
          </p:cNvSpPr>
          <p:nvPr>
            <p:ph type="sldNum" sz="quarter" idx="10"/>
          </p:nvPr>
        </p:nvSpPr>
        <p:spPr/>
        <p:txBody>
          <a:bodyPr/>
          <a:lstStyle/>
          <a:p>
            <a:pPr>
              <a:defRPr/>
            </a:pPr>
            <a:fld id="{341CC540-5E52-4013-9222-AEFD4E11CA61}" type="slidenum">
              <a:rPr lang="en-US" smtClean="0"/>
              <a:pPr>
                <a:defRPr/>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cs typeface="MS PGothic" pitchFamily="34" charset="-128"/>
              </a:rPr>
              <a:t>http://static.springsource.com/projects/tc-server/6.0/getstart/cgscreateinst.html#cgscreateinst__templates</a:t>
            </a:r>
          </a:p>
          <a:p>
            <a:endParaRPr lang="en-US" dirty="0" smtClean="0"/>
          </a:p>
          <a:p>
            <a:r>
              <a:rPr lang="en-US" dirty="0" smtClean="0"/>
              <a:t>Create multiple instances of tc Server with a </a:t>
            </a:r>
            <a:r>
              <a:rPr lang="en-US" i="1" dirty="0" smtClean="0"/>
              <a:t>single</a:t>
            </a:r>
            <a:r>
              <a:rPr lang="en-US" dirty="0" smtClean="0"/>
              <a:t> set of binaries. This adds the following value for customers:</a:t>
            </a:r>
          </a:p>
          <a:p>
            <a:endParaRPr lang="en-US" dirty="0" smtClean="0"/>
          </a:p>
          <a:p>
            <a:r>
              <a:rPr lang="en-US" dirty="0" smtClean="0"/>
              <a:t>A single installation of tc Server (that uses the SpringSource layout) supports multiple running tc Server instances.</a:t>
            </a:r>
          </a:p>
          <a:p>
            <a:r>
              <a:rPr lang="en-US" dirty="0" smtClean="0"/>
              <a:t>One set of binaries means easy upgrades of all the associated instances.</a:t>
            </a:r>
          </a:p>
          <a:p>
            <a:r>
              <a:rPr lang="en-US" dirty="0" smtClean="0"/>
              <a:t>Multiple separate instances allows testing of configuration and code changes without touching the production instance.</a:t>
            </a:r>
          </a:p>
          <a:p>
            <a:endParaRPr lang="en-US" dirty="0"/>
          </a:p>
        </p:txBody>
      </p:sp>
      <p:sp>
        <p:nvSpPr>
          <p:cNvPr id="4" name="Slide Number Placeholder 3"/>
          <p:cNvSpPr>
            <a:spLocks noGrp="1"/>
          </p:cNvSpPr>
          <p:nvPr>
            <p:ph type="sldNum" sz="quarter" idx="10"/>
          </p:nvPr>
        </p:nvSpPr>
        <p:spPr/>
        <p:txBody>
          <a:bodyPr/>
          <a:lstStyle/>
          <a:p>
            <a:pPr>
              <a:defRPr/>
            </a:pPr>
            <a:fld id="{341CC540-5E52-4013-9222-AEFD4E11CA61}" type="slidenum">
              <a:rPr lang="en-US" smtClean="0"/>
              <a:pPr>
                <a:defRPr/>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cs typeface="MS PGothic" pitchFamily="34" charset="-128"/>
              </a:rPr>
              <a:t>http://static.springsource.com/projects/tc-server/6.0/getstart/cgscreateinst.html#cgscreateinst__templates</a:t>
            </a:r>
          </a:p>
          <a:p>
            <a:endParaRPr lang="en-US" dirty="0" smtClean="0"/>
          </a:p>
          <a:p>
            <a:r>
              <a:rPr lang="en-US" dirty="0" smtClean="0"/>
              <a:t>Create multiple instances of tc Server with a </a:t>
            </a:r>
            <a:r>
              <a:rPr lang="en-US" i="1" dirty="0" smtClean="0"/>
              <a:t>single</a:t>
            </a:r>
            <a:r>
              <a:rPr lang="en-US" dirty="0" smtClean="0"/>
              <a:t> set of binaries. This adds the following value for customers:</a:t>
            </a:r>
          </a:p>
          <a:p>
            <a:endParaRPr lang="en-US" dirty="0" smtClean="0"/>
          </a:p>
          <a:p>
            <a:r>
              <a:rPr lang="en-US" dirty="0" smtClean="0"/>
              <a:t>A single installation of tc Server (that uses the SpringSource layout) supports multiple running tc Server instances.</a:t>
            </a:r>
          </a:p>
          <a:p>
            <a:r>
              <a:rPr lang="en-US" dirty="0" smtClean="0"/>
              <a:t>One set of binaries means easy upgrades of all the associated instances.</a:t>
            </a:r>
          </a:p>
          <a:p>
            <a:r>
              <a:rPr lang="en-US" dirty="0" smtClean="0"/>
              <a:t>Multiple separate instances allows testing of configuration and code changes without touching the production instance.</a:t>
            </a:r>
          </a:p>
          <a:p>
            <a:endParaRPr lang="en-US" dirty="0"/>
          </a:p>
        </p:txBody>
      </p:sp>
      <p:sp>
        <p:nvSpPr>
          <p:cNvPr id="4" name="Slide Number Placeholder 3"/>
          <p:cNvSpPr>
            <a:spLocks noGrp="1"/>
          </p:cNvSpPr>
          <p:nvPr>
            <p:ph type="sldNum" sz="quarter" idx="10"/>
          </p:nvPr>
        </p:nvSpPr>
        <p:spPr/>
        <p:txBody>
          <a:bodyPr/>
          <a:lstStyle/>
          <a:p>
            <a:pPr>
              <a:defRPr/>
            </a:pPr>
            <a:fld id="{341CC540-5E52-4013-9222-AEFD4E11CA61}" type="slidenum">
              <a:rPr lang="en-US" smtClean="0"/>
              <a:pPr>
                <a:defRPr/>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cs typeface="MS PGothic" pitchFamily="34" charset="-128"/>
              </a:rPr>
              <a:t>http://static.springsource.com/projects/tc-server/6.0/getstart/cgscreateinst.html#cgscreateinst__templates</a:t>
            </a:r>
          </a:p>
          <a:p>
            <a:endParaRPr lang="en-US" dirty="0" smtClean="0"/>
          </a:p>
          <a:p>
            <a:r>
              <a:rPr lang="en-US" dirty="0" smtClean="0"/>
              <a:t>Create multiple instances of tc Server with a </a:t>
            </a:r>
            <a:r>
              <a:rPr lang="en-US" i="1" dirty="0" smtClean="0"/>
              <a:t>single</a:t>
            </a:r>
            <a:r>
              <a:rPr lang="en-US" dirty="0" smtClean="0"/>
              <a:t> set of binaries. This adds the following value for customers:</a:t>
            </a:r>
          </a:p>
          <a:p>
            <a:endParaRPr lang="en-US" dirty="0" smtClean="0"/>
          </a:p>
          <a:p>
            <a:r>
              <a:rPr lang="en-US" dirty="0" smtClean="0"/>
              <a:t>A single installation of tc Server (that uses the SpringSource layout) supports multiple running tc Server instances.</a:t>
            </a:r>
          </a:p>
          <a:p>
            <a:r>
              <a:rPr lang="en-US" dirty="0" smtClean="0"/>
              <a:t>One set of binaries means easy upgrades of all the associated instances.</a:t>
            </a:r>
          </a:p>
          <a:p>
            <a:r>
              <a:rPr lang="en-US" dirty="0" smtClean="0"/>
              <a:t>Multiple separate instances allows testing of configuration and code changes without touching the production instance.</a:t>
            </a:r>
          </a:p>
          <a:p>
            <a:endParaRPr lang="en-US" dirty="0"/>
          </a:p>
        </p:txBody>
      </p:sp>
      <p:sp>
        <p:nvSpPr>
          <p:cNvPr id="4" name="Slide Number Placeholder 3"/>
          <p:cNvSpPr>
            <a:spLocks noGrp="1"/>
          </p:cNvSpPr>
          <p:nvPr>
            <p:ph type="sldNum" sz="quarter" idx="10"/>
          </p:nvPr>
        </p:nvSpPr>
        <p:spPr/>
        <p:txBody>
          <a:bodyPr/>
          <a:lstStyle/>
          <a:p>
            <a:pPr>
              <a:defRPr/>
            </a:pPr>
            <a:fld id="{341CC540-5E52-4013-9222-AEFD4E11CA61}" type="slidenum">
              <a:rPr lang="en-US" smtClean="0"/>
              <a:pPr>
                <a:defRPr/>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cs typeface="MS PGothic" pitchFamily="34" charset="-128"/>
              </a:rPr>
              <a:t>http://static.springsource.com/projects/tc-server/6.0/getstart/cgscreateinst.html#cgscreateinst__templates</a:t>
            </a:r>
          </a:p>
          <a:p>
            <a:endParaRPr lang="en-US" dirty="0" smtClean="0"/>
          </a:p>
          <a:p>
            <a:r>
              <a:rPr lang="en-US" dirty="0" smtClean="0"/>
              <a:t>Create multiple instances of tc Server with a </a:t>
            </a:r>
            <a:r>
              <a:rPr lang="en-US" i="1" dirty="0" smtClean="0"/>
              <a:t>single</a:t>
            </a:r>
            <a:r>
              <a:rPr lang="en-US" dirty="0" smtClean="0"/>
              <a:t> set of binaries. This adds the following value for customers:</a:t>
            </a:r>
          </a:p>
          <a:p>
            <a:endParaRPr lang="en-US" dirty="0" smtClean="0"/>
          </a:p>
          <a:p>
            <a:r>
              <a:rPr lang="en-US" dirty="0" smtClean="0"/>
              <a:t>A single installation of tc Server (that uses the SpringSource layout) supports multiple running tc Server instances.</a:t>
            </a:r>
          </a:p>
          <a:p>
            <a:r>
              <a:rPr lang="en-US" dirty="0" smtClean="0"/>
              <a:t>One set of binaries means easy upgrades of all the associated instances.</a:t>
            </a:r>
          </a:p>
          <a:p>
            <a:r>
              <a:rPr lang="en-US" dirty="0" smtClean="0"/>
              <a:t>Multiple separate instances allows testing of configuration and code changes without touching the production instance.</a:t>
            </a:r>
          </a:p>
          <a:p>
            <a:endParaRPr lang="en-US" dirty="0"/>
          </a:p>
        </p:txBody>
      </p:sp>
      <p:sp>
        <p:nvSpPr>
          <p:cNvPr id="4" name="Slide Number Placeholder 3"/>
          <p:cNvSpPr>
            <a:spLocks noGrp="1"/>
          </p:cNvSpPr>
          <p:nvPr>
            <p:ph type="sldNum" sz="quarter" idx="10"/>
          </p:nvPr>
        </p:nvSpPr>
        <p:spPr/>
        <p:txBody>
          <a:bodyPr/>
          <a:lstStyle/>
          <a:p>
            <a:pPr>
              <a:defRPr/>
            </a:pPr>
            <a:fld id="{341CC540-5E52-4013-9222-AEFD4E11CA61}" type="slidenum">
              <a:rPr lang="en-US" smtClean="0"/>
              <a:pPr>
                <a:defRPr/>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cs typeface="MS PGothic" pitchFamily="34" charset="-128"/>
              </a:rPr>
              <a:t>http://static.springsource.com/projects/tc-server/6.0/getstart/cgscreateinst.html#cgscreateinst__templates</a:t>
            </a:r>
          </a:p>
          <a:p>
            <a:endParaRPr lang="en-US" dirty="0" smtClean="0"/>
          </a:p>
          <a:p>
            <a:r>
              <a:rPr lang="en-US" dirty="0" smtClean="0"/>
              <a:t>Create multiple instances of tc Server with a </a:t>
            </a:r>
            <a:r>
              <a:rPr lang="en-US" i="1" dirty="0" smtClean="0"/>
              <a:t>single</a:t>
            </a:r>
            <a:r>
              <a:rPr lang="en-US" dirty="0" smtClean="0"/>
              <a:t> set of binaries. This adds the following value for customers:</a:t>
            </a:r>
          </a:p>
          <a:p>
            <a:endParaRPr lang="en-US" dirty="0" smtClean="0"/>
          </a:p>
          <a:p>
            <a:r>
              <a:rPr lang="en-US" dirty="0" smtClean="0"/>
              <a:t>A single installation of tc Server (that uses the SpringSource layout) supports multiple running tc Server instances.</a:t>
            </a:r>
          </a:p>
          <a:p>
            <a:r>
              <a:rPr lang="en-US" dirty="0" smtClean="0"/>
              <a:t>One set of binaries means easy upgrades of all the associated instances.</a:t>
            </a:r>
          </a:p>
          <a:p>
            <a:r>
              <a:rPr lang="en-US" dirty="0" smtClean="0"/>
              <a:t>Multiple separate instances allows testing of configuration and code changes without touching the production instance.</a:t>
            </a:r>
          </a:p>
          <a:p>
            <a:endParaRPr lang="en-US" dirty="0"/>
          </a:p>
        </p:txBody>
      </p:sp>
      <p:sp>
        <p:nvSpPr>
          <p:cNvPr id="4" name="Slide Number Placeholder 3"/>
          <p:cNvSpPr>
            <a:spLocks noGrp="1"/>
          </p:cNvSpPr>
          <p:nvPr>
            <p:ph type="sldNum" sz="quarter" idx="10"/>
          </p:nvPr>
        </p:nvSpPr>
        <p:spPr/>
        <p:txBody>
          <a:bodyPr/>
          <a:lstStyle/>
          <a:p>
            <a:pPr>
              <a:defRPr/>
            </a:pPr>
            <a:fld id="{341CC540-5E52-4013-9222-AEFD4E11CA61}" type="slidenum">
              <a:rPr lang="en-US" smtClean="0"/>
              <a:pPr>
                <a:defRPr/>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cs typeface="MS PGothic" pitchFamily="34" charset="-128"/>
              </a:rPr>
              <a:t>http://static.springsource.com/projects/tc-server/6.0/getstart/cgscreateinst.html#cgscreateinst__templates</a:t>
            </a:r>
          </a:p>
          <a:p>
            <a:endParaRPr lang="en-US" dirty="0" smtClean="0"/>
          </a:p>
          <a:p>
            <a:r>
              <a:rPr lang="en-US" dirty="0" smtClean="0"/>
              <a:t>Create multiple instances of tc Server with a </a:t>
            </a:r>
            <a:r>
              <a:rPr lang="en-US" i="1" dirty="0" smtClean="0"/>
              <a:t>single</a:t>
            </a:r>
            <a:r>
              <a:rPr lang="en-US" dirty="0" smtClean="0"/>
              <a:t> set of binaries. This adds the following value for customers:</a:t>
            </a:r>
          </a:p>
          <a:p>
            <a:endParaRPr lang="en-US" dirty="0" smtClean="0"/>
          </a:p>
          <a:p>
            <a:r>
              <a:rPr lang="en-US" dirty="0" smtClean="0"/>
              <a:t>A single installation of tc Server (that uses the SpringSource layout) supports multiple running tc Server instances.</a:t>
            </a:r>
          </a:p>
          <a:p>
            <a:r>
              <a:rPr lang="en-US" dirty="0" smtClean="0"/>
              <a:t>One set of binaries means easy upgrades of all the associated instances.</a:t>
            </a:r>
          </a:p>
          <a:p>
            <a:r>
              <a:rPr lang="en-US" dirty="0" smtClean="0"/>
              <a:t>Multiple separate instances allows testing of configuration and code changes without touching the production instance.</a:t>
            </a:r>
          </a:p>
          <a:p>
            <a:endParaRPr lang="en-US" dirty="0"/>
          </a:p>
        </p:txBody>
      </p:sp>
      <p:sp>
        <p:nvSpPr>
          <p:cNvPr id="4" name="Slide Number Placeholder 3"/>
          <p:cNvSpPr>
            <a:spLocks noGrp="1"/>
          </p:cNvSpPr>
          <p:nvPr>
            <p:ph type="sldNum" sz="quarter" idx="10"/>
          </p:nvPr>
        </p:nvSpPr>
        <p:spPr/>
        <p:txBody>
          <a:bodyPr/>
          <a:lstStyle/>
          <a:p>
            <a:pPr>
              <a:defRPr/>
            </a:pPr>
            <a:fld id="{341CC540-5E52-4013-9222-AEFD4E11CA61}" type="slidenum">
              <a:rPr lang="en-US" smtClean="0"/>
              <a:pPr>
                <a:defRPr/>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cs typeface="MS PGothic" pitchFamily="34" charset="-128"/>
              </a:rPr>
              <a:t>http://static.springsource.com/projects/tc-server/6.0/getstart/cgscreateinst.html#cgscreateinst__templates</a:t>
            </a:r>
          </a:p>
          <a:p>
            <a:endParaRPr lang="en-US" dirty="0" smtClean="0"/>
          </a:p>
          <a:p>
            <a:r>
              <a:rPr lang="en-US" dirty="0" smtClean="0"/>
              <a:t>Create multiple instances of tc Server with a </a:t>
            </a:r>
            <a:r>
              <a:rPr lang="en-US" i="1" dirty="0" smtClean="0"/>
              <a:t>single</a:t>
            </a:r>
            <a:r>
              <a:rPr lang="en-US" dirty="0" smtClean="0"/>
              <a:t> set of binaries. This adds the following value for customers:</a:t>
            </a:r>
          </a:p>
          <a:p>
            <a:endParaRPr lang="en-US" dirty="0" smtClean="0"/>
          </a:p>
          <a:p>
            <a:r>
              <a:rPr lang="en-US" dirty="0" smtClean="0"/>
              <a:t>A single installation of tc Server (that uses the SpringSource layout) supports multiple running tc Server instances.</a:t>
            </a:r>
          </a:p>
          <a:p>
            <a:r>
              <a:rPr lang="en-US" dirty="0" smtClean="0"/>
              <a:t>One set of binaries means easy upgrades of all the associated instances.</a:t>
            </a:r>
          </a:p>
          <a:p>
            <a:r>
              <a:rPr lang="en-US" dirty="0" smtClean="0"/>
              <a:t>Multiple separate instances allows testing of configuration and code changes without touching the production instance.</a:t>
            </a:r>
          </a:p>
          <a:p>
            <a:endParaRPr lang="en-US" dirty="0"/>
          </a:p>
        </p:txBody>
      </p:sp>
      <p:sp>
        <p:nvSpPr>
          <p:cNvPr id="4" name="Slide Number Placeholder 3"/>
          <p:cNvSpPr>
            <a:spLocks noGrp="1"/>
          </p:cNvSpPr>
          <p:nvPr>
            <p:ph type="sldNum" sz="quarter" idx="10"/>
          </p:nvPr>
        </p:nvSpPr>
        <p:spPr/>
        <p:txBody>
          <a:bodyPr/>
          <a:lstStyle/>
          <a:p>
            <a:pPr>
              <a:defRPr/>
            </a:pPr>
            <a:fld id="{341CC540-5E52-4013-9222-AEFD4E11CA61}" type="slidenum">
              <a:rPr lang="en-US" smtClean="0"/>
              <a:pPr>
                <a:defRPr/>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cs typeface="MS PGothic" pitchFamily="34" charset="-128"/>
              </a:rPr>
              <a:t>http://static.springsource.com/projects/tc-server/6.0/getstart/cgscreateinst.html#cgscreateinst__templates</a:t>
            </a:r>
          </a:p>
          <a:p>
            <a:endParaRPr lang="en-US" dirty="0" smtClean="0"/>
          </a:p>
          <a:p>
            <a:r>
              <a:rPr lang="en-US" dirty="0" smtClean="0"/>
              <a:t>Create multiple instances of tc Server with a </a:t>
            </a:r>
            <a:r>
              <a:rPr lang="en-US" i="1" dirty="0" smtClean="0"/>
              <a:t>single</a:t>
            </a:r>
            <a:r>
              <a:rPr lang="en-US" dirty="0" smtClean="0"/>
              <a:t> set of binaries. This adds the following value for customers:</a:t>
            </a:r>
          </a:p>
          <a:p>
            <a:endParaRPr lang="en-US" dirty="0" smtClean="0"/>
          </a:p>
          <a:p>
            <a:r>
              <a:rPr lang="en-US" dirty="0" smtClean="0"/>
              <a:t>A single installation of tc Server (that uses the SpringSource layout) supports multiple running tc Server instances.</a:t>
            </a:r>
          </a:p>
          <a:p>
            <a:r>
              <a:rPr lang="en-US" dirty="0" smtClean="0"/>
              <a:t>One set of binaries means easy upgrades of all the associated instances.</a:t>
            </a:r>
          </a:p>
          <a:p>
            <a:r>
              <a:rPr lang="en-US" dirty="0" smtClean="0"/>
              <a:t>Multiple separate instances allows testing of configuration and code changes without touching the production instance.</a:t>
            </a:r>
          </a:p>
          <a:p>
            <a:endParaRPr lang="en-US" dirty="0"/>
          </a:p>
        </p:txBody>
      </p:sp>
      <p:sp>
        <p:nvSpPr>
          <p:cNvPr id="4" name="Slide Number Placeholder 3"/>
          <p:cNvSpPr>
            <a:spLocks noGrp="1"/>
          </p:cNvSpPr>
          <p:nvPr>
            <p:ph type="sldNum" sz="quarter" idx="10"/>
          </p:nvPr>
        </p:nvSpPr>
        <p:spPr/>
        <p:txBody>
          <a:bodyPr/>
          <a:lstStyle/>
          <a:p>
            <a:pPr>
              <a:defRPr/>
            </a:pPr>
            <a:fld id="{341CC540-5E52-4013-9222-AEFD4E11CA61}" type="slidenum">
              <a:rPr lang="en-US" smtClean="0"/>
              <a:pPr>
                <a:defRPr/>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pPr>
              <a:spcBef>
                <a:spcPct val="0"/>
              </a:spcBef>
            </a:pPr>
            <a:endParaRPr lang="en-US" dirty="0" smtClean="0">
              <a:latin typeface="Arial" pitchFamily="34" charset="0"/>
            </a:endParaRPr>
          </a:p>
        </p:txBody>
      </p:sp>
      <p:sp>
        <p:nvSpPr>
          <p:cNvPr id="93188" name="Slide Number Placeholder 3"/>
          <p:cNvSpPr>
            <a:spLocks noGrp="1"/>
          </p:cNvSpPr>
          <p:nvPr>
            <p:ph type="sldNum" sz="quarter" idx="5"/>
          </p:nvPr>
        </p:nvSpPr>
        <p:spPr>
          <a:noFill/>
        </p:spPr>
        <p:txBody>
          <a:bodyPr/>
          <a:lstStyle/>
          <a:p>
            <a:fld id="{3735204A-A034-4BBF-A00F-0DABE7CBAAF6}" type="slidenum">
              <a:rPr lang="en-US" smtClean="0">
                <a:latin typeface="Arial" pitchFamily="34" charset="0"/>
              </a:rPr>
              <a:pPr/>
              <a:t>3</a:t>
            </a:fld>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cs typeface="MS PGothic" pitchFamily="34" charset="-128"/>
              </a:rPr>
              <a:t>http://static.springsource.com/projects/tc-server/6.0/getstart/cgscreateinst.html#cgscreateinst__templates</a:t>
            </a:r>
          </a:p>
          <a:p>
            <a:endParaRPr lang="en-US" dirty="0" smtClean="0"/>
          </a:p>
          <a:p>
            <a:r>
              <a:rPr lang="en-US" dirty="0" smtClean="0"/>
              <a:t>Create multiple instances of tc Server with a </a:t>
            </a:r>
            <a:r>
              <a:rPr lang="en-US" i="1" dirty="0" smtClean="0"/>
              <a:t>single</a:t>
            </a:r>
            <a:r>
              <a:rPr lang="en-US" dirty="0" smtClean="0"/>
              <a:t> set of binaries. This adds the following value for customers:</a:t>
            </a:r>
          </a:p>
          <a:p>
            <a:endParaRPr lang="en-US" dirty="0" smtClean="0"/>
          </a:p>
          <a:p>
            <a:r>
              <a:rPr lang="en-US" dirty="0" smtClean="0"/>
              <a:t>A single installation of tc Server (that uses the SpringSource layout) supports multiple running tc Server instances.</a:t>
            </a:r>
          </a:p>
          <a:p>
            <a:r>
              <a:rPr lang="en-US" dirty="0" smtClean="0"/>
              <a:t>One set of binaries means easy upgrades of all the associated instances.</a:t>
            </a:r>
          </a:p>
          <a:p>
            <a:r>
              <a:rPr lang="en-US" dirty="0" smtClean="0"/>
              <a:t>Multiple separate instances allows testing of configuration and code changes without touching the production instance.</a:t>
            </a:r>
          </a:p>
          <a:p>
            <a:endParaRPr lang="en-US" dirty="0"/>
          </a:p>
        </p:txBody>
      </p:sp>
      <p:sp>
        <p:nvSpPr>
          <p:cNvPr id="4" name="Slide Number Placeholder 3"/>
          <p:cNvSpPr>
            <a:spLocks noGrp="1"/>
          </p:cNvSpPr>
          <p:nvPr>
            <p:ph type="sldNum" sz="quarter" idx="10"/>
          </p:nvPr>
        </p:nvSpPr>
        <p:spPr/>
        <p:txBody>
          <a:bodyPr/>
          <a:lstStyle/>
          <a:p>
            <a:pPr>
              <a:defRPr/>
            </a:pPr>
            <a:fld id="{341CC540-5E52-4013-9222-AEFD4E11CA61}" type="slidenum">
              <a:rPr lang="en-US" smtClean="0"/>
              <a:pPr>
                <a:defRPr/>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pPr>
              <a:spcBef>
                <a:spcPct val="0"/>
              </a:spcBef>
            </a:pPr>
            <a:endParaRPr lang="en-US" dirty="0" smtClean="0">
              <a:latin typeface="Arial" pitchFamily="34" charset="0"/>
            </a:endParaRPr>
          </a:p>
        </p:txBody>
      </p:sp>
      <p:sp>
        <p:nvSpPr>
          <p:cNvPr id="93188" name="Slide Number Placeholder 3"/>
          <p:cNvSpPr>
            <a:spLocks noGrp="1"/>
          </p:cNvSpPr>
          <p:nvPr>
            <p:ph type="sldNum" sz="quarter" idx="5"/>
          </p:nvPr>
        </p:nvSpPr>
        <p:spPr>
          <a:noFill/>
        </p:spPr>
        <p:txBody>
          <a:bodyPr/>
          <a:lstStyle/>
          <a:p>
            <a:fld id="{3735204A-A034-4BBF-A00F-0DABE7CBAAF6}" type="slidenum">
              <a:rPr lang="en-US" smtClean="0">
                <a:latin typeface="Arial" pitchFamily="34" charset="0"/>
              </a:rPr>
              <a:pPr/>
              <a:t>4</a:t>
            </a:fld>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r>
              <a:rPr lang="en-US" dirty="0" smtClean="0">
                <a:latin typeface="Arial" pitchFamily="34" charset="0"/>
              </a:rPr>
              <a:t>SpringSource Tool Suite (STS) provides the best way for a developer to get started with Spring or Grails.</a:t>
            </a:r>
          </a:p>
          <a:p>
            <a:r>
              <a:rPr lang="en-US" dirty="0" smtClean="0">
                <a:latin typeface="Arial" pitchFamily="34" charset="0"/>
              </a:rPr>
              <a:t>Since it embeds the developer edition of tc Server, developers get the benefits of using the Spring Insight performance dashboard which automatically </a:t>
            </a:r>
            <a:r>
              <a:rPr lang="en-US" dirty="0" err="1" smtClean="0">
                <a:latin typeface="Arial" pitchFamily="34" charset="0"/>
              </a:rPr>
              <a:t>instrucments</a:t>
            </a:r>
            <a:r>
              <a:rPr lang="en-US" dirty="0" smtClean="0">
                <a:latin typeface="Arial" pitchFamily="34" charset="0"/>
              </a:rPr>
              <a:t> their existing Spring applications and provides deep insight into Spring application performance.</a:t>
            </a:r>
          </a:p>
          <a:p>
            <a:endParaRPr lang="en-US" dirty="0" smtClean="0">
              <a:latin typeface="Arial" pitchFamily="34" charset="0"/>
            </a:endParaRPr>
          </a:p>
          <a:p>
            <a:r>
              <a:rPr lang="en-US" dirty="0" smtClean="0">
                <a:latin typeface="Arial" pitchFamily="34" charset="0"/>
              </a:rPr>
              <a:t>STS provides a rich set of visual tools, wizards, code generation tools and tutorials that help a developer create applications very quickly.</a:t>
            </a:r>
          </a:p>
          <a:p>
            <a:endParaRPr lang="en-US" dirty="0" smtClean="0">
              <a:latin typeface="Arial" pitchFamily="34" charset="0"/>
            </a:endParaRPr>
          </a:p>
          <a:p>
            <a:r>
              <a:rPr lang="en-US" dirty="0" smtClean="0">
                <a:latin typeface="Arial" pitchFamily="34" charset="0"/>
              </a:rPr>
              <a:t>STS enables developers to deploy their applications onto any Java application server (tc Server, </a:t>
            </a:r>
            <a:r>
              <a:rPr lang="en-US" dirty="0" err="1" smtClean="0">
                <a:latin typeface="Arial" pitchFamily="34" charset="0"/>
              </a:rPr>
              <a:t>WebLogic</a:t>
            </a:r>
            <a:r>
              <a:rPr lang="en-US" dirty="0" smtClean="0">
                <a:latin typeface="Arial" pitchFamily="34" charset="0"/>
              </a:rPr>
              <a:t>, etc), deploy into VMware Workstation and VMware Lab Manager environments, and deploy into cloud platforms such as Cloud Foundry. The key point here is that we provide c consistent developer experience no matter what the deployment target may be (developer desktop, data center, or cloud)</a:t>
            </a:r>
          </a:p>
        </p:txBody>
      </p:sp>
      <p:sp>
        <p:nvSpPr>
          <p:cNvPr id="46084" name="Slide Number Placeholder 3"/>
          <p:cNvSpPr>
            <a:spLocks noGrp="1"/>
          </p:cNvSpPr>
          <p:nvPr>
            <p:ph type="sldNum" sz="quarter" idx="5"/>
          </p:nvPr>
        </p:nvSpPr>
        <p:spPr>
          <a:noFill/>
        </p:spPr>
        <p:txBody>
          <a:bodyPr/>
          <a:lstStyle/>
          <a:p>
            <a:fld id="{743234A3-86AD-472F-9F7A-8A04A770ED23}" type="slidenum">
              <a:rPr lang="en-US" smtClean="0">
                <a:ea typeface="ＭＳ Ｐゴシック" pitchFamily="34" charset="-128"/>
              </a:rPr>
              <a:pPr/>
              <a:t>7</a:t>
            </a:fld>
            <a:endParaRPr lang="en-US"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pPr>
              <a:spcBef>
                <a:spcPct val="0"/>
              </a:spcBef>
            </a:pPr>
            <a:endParaRPr lang="en-US" dirty="0" smtClean="0">
              <a:latin typeface="Arial" pitchFamily="34" charset="0"/>
            </a:endParaRPr>
          </a:p>
        </p:txBody>
      </p:sp>
      <p:sp>
        <p:nvSpPr>
          <p:cNvPr id="93188" name="Slide Number Placeholder 3"/>
          <p:cNvSpPr>
            <a:spLocks noGrp="1"/>
          </p:cNvSpPr>
          <p:nvPr>
            <p:ph type="sldNum" sz="quarter" idx="5"/>
          </p:nvPr>
        </p:nvSpPr>
        <p:spPr>
          <a:noFill/>
        </p:spPr>
        <p:txBody>
          <a:bodyPr/>
          <a:lstStyle/>
          <a:p>
            <a:fld id="{3735204A-A034-4BBF-A00F-0DABE7CBAAF6}" type="slidenum">
              <a:rPr lang="en-US" smtClean="0">
                <a:latin typeface="Arial" pitchFamily="34" charset="0"/>
              </a:rPr>
              <a:pPr/>
              <a:t>8</a:t>
            </a:fld>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cs typeface="MS PGothic" pitchFamily="34" charset="-128"/>
              </a:rPr>
              <a:t>http://static.springsource.com/projects/tc-server/6.0/getstart/cgscreateinst.html#cgscreateinst__templates</a:t>
            </a:r>
          </a:p>
          <a:p>
            <a:endParaRPr lang="en-US" dirty="0" smtClean="0"/>
          </a:p>
          <a:p>
            <a:r>
              <a:rPr lang="en-US" dirty="0" smtClean="0"/>
              <a:t>Create multiple instances of tc Server with a </a:t>
            </a:r>
            <a:r>
              <a:rPr lang="en-US" i="1" dirty="0" smtClean="0"/>
              <a:t>single</a:t>
            </a:r>
            <a:r>
              <a:rPr lang="en-US" dirty="0" smtClean="0"/>
              <a:t> set of binaries. This adds the following value for customers:</a:t>
            </a:r>
          </a:p>
          <a:p>
            <a:endParaRPr lang="en-US" dirty="0" smtClean="0"/>
          </a:p>
          <a:p>
            <a:r>
              <a:rPr lang="en-US" dirty="0" smtClean="0"/>
              <a:t>A single installation of tc Server (that uses the SpringSource layout) supports multiple running tc Server instances.</a:t>
            </a:r>
          </a:p>
          <a:p>
            <a:r>
              <a:rPr lang="en-US" dirty="0" smtClean="0"/>
              <a:t>One set of binaries means easy upgrades of all the associated instances.</a:t>
            </a:r>
          </a:p>
          <a:p>
            <a:r>
              <a:rPr lang="en-US" dirty="0" smtClean="0"/>
              <a:t>Multiple separate instances allows testing of configuration and code changes without touching the production instance.</a:t>
            </a:r>
          </a:p>
          <a:p>
            <a:endParaRPr lang="en-US" dirty="0"/>
          </a:p>
        </p:txBody>
      </p:sp>
      <p:sp>
        <p:nvSpPr>
          <p:cNvPr id="4" name="Slide Number Placeholder 3"/>
          <p:cNvSpPr>
            <a:spLocks noGrp="1"/>
          </p:cNvSpPr>
          <p:nvPr>
            <p:ph type="sldNum" sz="quarter" idx="10"/>
          </p:nvPr>
        </p:nvSpPr>
        <p:spPr/>
        <p:txBody>
          <a:bodyPr/>
          <a:lstStyle/>
          <a:p>
            <a:pPr>
              <a:defRPr/>
            </a:pPr>
            <a:fld id="{341CC540-5E52-4013-9222-AEFD4E11CA61}" type="slidenum">
              <a:rPr lang="en-US" smtClean="0"/>
              <a:pPr>
                <a:defRPr/>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98672" eaLnBrk="0" fontAlgn="base" hangingPunct="0">
              <a:spcBef>
                <a:spcPct val="30000"/>
              </a:spcBef>
              <a:spcAft>
                <a:spcPct val="0"/>
              </a:spcAft>
              <a:defRPr/>
            </a:pPr>
            <a:r>
              <a:rPr lang="en-US" dirty="0">
                <a:latin typeface="Arial" charset="0"/>
                <a:ea typeface="ＭＳ Ｐゴシック" pitchFamily="34" charset="-128"/>
              </a:rPr>
              <a:t>tc Server also enhances its Tomcat compatible core with advanced diagnostics. For example, tc Server supports request level diagnostics that detect slow running requests and identifies the time spent during the request in garbage collection and database operations - frequent causes of slow requests.  The diagnostics for database operations provide access to the SQL that triggered the slow request making root cause analysis significantly simpler.</a:t>
            </a:r>
          </a:p>
          <a:p>
            <a:endParaRPr lang="en-GB" dirty="0" smtClean="0">
              <a:latin typeface="Arial" pitchFamily="34" charset="0"/>
            </a:endParaRPr>
          </a:p>
        </p:txBody>
      </p:sp>
      <p:sp>
        <p:nvSpPr>
          <p:cNvPr id="94212" name="Slide Number Placeholder 3"/>
          <p:cNvSpPr>
            <a:spLocks noGrp="1"/>
          </p:cNvSpPr>
          <p:nvPr>
            <p:ph type="sldNum" sz="quarter" idx="5"/>
          </p:nvPr>
        </p:nvSpPr>
        <p:spPr>
          <a:noFill/>
        </p:spPr>
        <p:txBody>
          <a:bodyPr/>
          <a:lstStyle/>
          <a:p>
            <a:fld id="{10BE3D63-2B97-4352-A987-1255CD54E9D5}" type="slidenum">
              <a:rPr lang="en-US" smtClean="0">
                <a:latin typeface="Arial" pitchFamily="34" charset="0"/>
              </a:rPr>
              <a:pPr/>
              <a:t>10</a:t>
            </a:fld>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cs typeface="MS PGothic" pitchFamily="34" charset="-128"/>
              </a:rPr>
              <a:t>Automatically monitors execution times for code that uses @Controller, @Service, @Component, @Transactional, and @Repository stereotyped annotations:</a:t>
            </a:r>
          </a:p>
          <a:p>
            <a:r>
              <a:rPr lang="en-US" dirty="0" smtClean="0">
                <a:cs typeface="MS PGothic" pitchFamily="34" charset="-128"/>
              </a:rPr>
              <a:t>Metrics: </a:t>
            </a:r>
            <a:r>
              <a:rPr lang="en-US" dirty="0" err="1" smtClean="0">
                <a:cs typeface="MS PGothic" pitchFamily="34" charset="-128"/>
              </a:rPr>
              <a:t>AverageElapsedExecutionTime</a:t>
            </a:r>
            <a:r>
              <a:rPr lang="en-US" dirty="0" smtClean="0">
                <a:cs typeface="MS PGothic" pitchFamily="34" charset="-128"/>
              </a:rPr>
              <a:t>(ms), </a:t>
            </a:r>
            <a:r>
              <a:rPr lang="en-US" dirty="0" err="1" smtClean="0">
                <a:cs typeface="MS PGothic" pitchFamily="34" charset="-128"/>
              </a:rPr>
              <a:t>ExecutionsPerSecond</a:t>
            </a:r>
            <a:r>
              <a:rPr lang="en-US" dirty="0" smtClean="0">
                <a:cs typeface="MS PGothic" pitchFamily="34" charset="-128"/>
              </a:rPr>
              <a:t>, </a:t>
            </a:r>
            <a:r>
              <a:rPr lang="en-US" dirty="0" err="1" smtClean="0">
                <a:cs typeface="MS PGothic" pitchFamily="34" charset="-128"/>
              </a:rPr>
              <a:t>InvocationCount</a:t>
            </a:r>
            <a:r>
              <a:rPr lang="en-US" dirty="0" smtClean="0">
                <a:cs typeface="MS PGothic" pitchFamily="34" charset="-128"/>
              </a:rPr>
              <a:t>, </a:t>
            </a:r>
            <a:r>
              <a:rPr lang="en-US" dirty="0" err="1" smtClean="0">
                <a:cs typeface="MS PGothic" pitchFamily="34" charset="-128"/>
              </a:rPr>
              <a:t>MaximumExecutionTime</a:t>
            </a:r>
            <a:r>
              <a:rPr lang="en-US" dirty="0" smtClean="0">
                <a:cs typeface="MS PGothic" pitchFamily="34" charset="-128"/>
              </a:rPr>
              <a:t>(ms), </a:t>
            </a:r>
            <a:r>
              <a:rPr lang="en-US" dirty="0" err="1" smtClean="0">
                <a:cs typeface="MS PGothic" pitchFamily="34" charset="-128"/>
              </a:rPr>
              <a:t>MinimumExecutionTime</a:t>
            </a:r>
            <a:r>
              <a:rPr lang="en-US" dirty="0" smtClean="0">
                <a:cs typeface="MS PGothic" pitchFamily="34" charset="-128"/>
              </a:rPr>
              <a:t>(ms), </a:t>
            </a:r>
            <a:r>
              <a:rPr lang="en-US" dirty="0" err="1" smtClean="0">
                <a:cs typeface="MS PGothic" pitchFamily="34" charset="-128"/>
              </a:rPr>
              <a:t>ThrownExceptionCount</a:t>
            </a:r>
            <a:endParaRPr lang="en-US" dirty="0" smtClean="0">
              <a:cs typeface="MS PGothic" pitchFamily="34" charset="-128"/>
            </a:endParaRPr>
          </a:p>
          <a:p>
            <a:r>
              <a:rPr lang="en-US" dirty="0" smtClean="0">
                <a:cs typeface="MS PGothic" pitchFamily="34" charset="-128"/>
              </a:rPr>
              <a:t> </a:t>
            </a:r>
          </a:p>
          <a:p>
            <a:r>
              <a:rPr lang="en-US" dirty="0" smtClean="0">
                <a:cs typeface="MS PGothic" pitchFamily="34" charset="-128"/>
              </a:rPr>
              <a:t>NOTE: @Controller, @Service, and @Component are typically key endpoints within an application worth measuring, and @Repository and @Transactional handle data access and transaction management, both of which are worth measuring. People using these Spring annotations get these metrics collected automatically (no extra work on their part).</a:t>
            </a:r>
          </a:p>
          <a:p>
            <a:r>
              <a:rPr lang="en-US" dirty="0" smtClean="0">
                <a:cs typeface="MS PGothic" pitchFamily="34" charset="-128"/>
              </a:rPr>
              <a:t> </a:t>
            </a:r>
          </a:p>
          <a:p>
            <a:r>
              <a:rPr lang="en-US" dirty="0" smtClean="0">
                <a:cs typeface="MS PGothic" pitchFamily="34" charset="-128"/>
              </a:rPr>
              <a:t>We also monitor execution times and enable operations to be executed across a range of standard Spring components such as:</a:t>
            </a:r>
          </a:p>
          <a:p>
            <a:r>
              <a:rPr lang="en-US" dirty="0" smtClean="0">
                <a:cs typeface="MS PGothic" pitchFamily="34" charset="-128"/>
              </a:rPr>
              <a:t>Platform Transaction Manager:</a:t>
            </a:r>
          </a:p>
          <a:p>
            <a:r>
              <a:rPr lang="en-US" dirty="0" smtClean="0">
                <a:cs typeface="MS PGothic" pitchFamily="34" charset="-128"/>
              </a:rPr>
              <a:t>Metrics: </a:t>
            </a:r>
            <a:r>
              <a:rPr lang="en-US" dirty="0" err="1" smtClean="0">
                <a:cs typeface="MS PGothic" pitchFamily="34" charset="-128"/>
              </a:rPr>
              <a:t>CommitsPerSecond</a:t>
            </a:r>
            <a:r>
              <a:rPr lang="en-US" dirty="0" smtClean="0">
                <a:cs typeface="MS PGothic" pitchFamily="34" charset="-128"/>
              </a:rPr>
              <a:t>, </a:t>
            </a:r>
            <a:r>
              <a:rPr lang="en-US" dirty="0" err="1" smtClean="0">
                <a:cs typeface="MS PGothic" pitchFamily="34" charset="-128"/>
              </a:rPr>
              <a:t>FailedCommits</a:t>
            </a:r>
            <a:r>
              <a:rPr lang="en-US" dirty="0" smtClean="0">
                <a:cs typeface="MS PGothic" pitchFamily="34" charset="-128"/>
              </a:rPr>
              <a:t>, </a:t>
            </a:r>
            <a:r>
              <a:rPr lang="en-US" dirty="0" err="1" smtClean="0">
                <a:cs typeface="MS PGothic" pitchFamily="34" charset="-128"/>
              </a:rPr>
              <a:t>FailedResumes</a:t>
            </a:r>
            <a:r>
              <a:rPr lang="en-US" dirty="0" smtClean="0">
                <a:cs typeface="MS PGothic" pitchFamily="34" charset="-128"/>
              </a:rPr>
              <a:t>, </a:t>
            </a:r>
            <a:r>
              <a:rPr lang="en-US" dirty="0" err="1" smtClean="0">
                <a:cs typeface="MS PGothic" pitchFamily="34" charset="-128"/>
              </a:rPr>
              <a:t>FailedRollbacks</a:t>
            </a:r>
            <a:r>
              <a:rPr lang="en-US" dirty="0" smtClean="0">
                <a:cs typeface="MS PGothic" pitchFamily="34" charset="-128"/>
              </a:rPr>
              <a:t>, </a:t>
            </a:r>
            <a:r>
              <a:rPr lang="en-US" dirty="0" err="1" smtClean="0">
                <a:cs typeface="MS PGothic" pitchFamily="34" charset="-128"/>
              </a:rPr>
              <a:t>FailedSuspends</a:t>
            </a:r>
            <a:r>
              <a:rPr lang="en-US" dirty="0" smtClean="0">
                <a:cs typeface="MS PGothic" pitchFamily="34" charset="-128"/>
              </a:rPr>
              <a:t>, </a:t>
            </a:r>
            <a:r>
              <a:rPr lang="en-US" dirty="0" err="1" smtClean="0">
                <a:cs typeface="MS PGothic" pitchFamily="34" charset="-128"/>
              </a:rPr>
              <a:t>ResumesPerSecond</a:t>
            </a:r>
            <a:r>
              <a:rPr lang="en-US" dirty="0" smtClean="0">
                <a:cs typeface="MS PGothic" pitchFamily="34" charset="-128"/>
              </a:rPr>
              <a:t>, </a:t>
            </a:r>
            <a:r>
              <a:rPr lang="en-US" dirty="0" err="1" smtClean="0">
                <a:cs typeface="MS PGothic" pitchFamily="34" charset="-128"/>
              </a:rPr>
              <a:t>RollbacksPerSecond</a:t>
            </a:r>
            <a:r>
              <a:rPr lang="en-US" dirty="0" smtClean="0">
                <a:cs typeface="MS PGothic" pitchFamily="34" charset="-128"/>
              </a:rPr>
              <a:t>, </a:t>
            </a:r>
            <a:r>
              <a:rPr lang="en-US" dirty="0" err="1" smtClean="0">
                <a:cs typeface="MS PGothic" pitchFamily="34" charset="-128"/>
              </a:rPr>
              <a:t>SuspendsPerSecond</a:t>
            </a:r>
            <a:endParaRPr lang="en-US" dirty="0" smtClean="0">
              <a:cs typeface="MS PGothic" pitchFamily="34" charset="-128"/>
            </a:endParaRPr>
          </a:p>
          <a:p>
            <a:r>
              <a:rPr lang="en-US" dirty="0" smtClean="0">
                <a:cs typeface="MS PGothic" pitchFamily="34" charset="-128"/>
              </a:rPr>
              <a:t> </a:t>
            </a:r>
          </a:p>
          <a:p>
            <a:r>
              <a:rPr lang="en-US" dirty="0" smtClean="0">
                <a:cs typeface="MS PGothic" pitchFamily="34" charset="-128"/>
              </a:rPr>
              <a:t>Hibernate Session Factory has over 40 metrics exposed including:</a:t>
            </a:r>
          </a:p>
          <a:p>
            <a:r>
              <a:rPr lang="en-US" dirty="0" smtClean="0">
                <a:cs typeface="MS PGothic" pitchFamily="34" charset="-128"/>
              </a:rPr>
              <a:t>Metrics: </a:t>
            </a:r>
            <a:r>
              <a:rPr lang="en-US" dirty="0" err="1" smtClean="0">
                <a:cs typeface="MS PGothic" pitchFamily="34" charset="-128"/>
              </a:rPr>
              <a:t>QueryExecutionMaxTime</a:t>
            </a:r>
            <a:r>
              <a:rPr lang="en-US" dirty="0" smtClean="0">
                <a:cs typeface="MS PGothic" pitchFamily="34" charset="-128"/>
              </a:rPr>
              <a:t>(ms), </a:t>
            </a:r>
            <a:r>
              <a:rPr lang="en-US" dirty="0" err="1" smtClean="0">
                <a:cs typeface="MS PGothic" pitchFamily="34" charset="-128"/>
              </a:rPr>
              <a:t>QueryExecutionCount</a:t>
            </a:r>
            <a:r>
              <a:rPr lang="en-US" dirty="0" smtClean="0">
                <a:cs typeface="MS PGothic" pitchFamily="34" charset="-128"/>
              </a:rPr>
              <a:t>, </a:t>
            </a:r>
            <a:r>
              <a:rPr lang="en-US" dirty="0" err="1" smtClean="0">
                <a:cs typeface="MS PGothic" pitchFamily="34" charset="-128"/>
              </a:rPr>
              <a:t>QueryCacheHitCount</a:t>
            </a:r>
            <a:r>
              <a:rPr lang="en-US" dirty="0" smtClean="0">
                <a:cs typeface="MS PGothic" pitchFamily="34" charset="-128"/>
              </a:rPr>
              <a:t>, </a:t>
            </a:r>
            <a:r>
              <a:rPr lang="en-US" dirty="0" err="1" smtClean="0">
                <a:cs typeface="MS PGothic" pitchFamily="34" charset="-128"/>
              </a:rPr>
              <a:t>QueryCacheMissCount</a:t>
            </a:r>
            <a:r>
              <a:rPr lang="en-US" dirty="0" smtClean="0">
                <a:cs typeface="MS PGothic" pitchFamily="34" charset="-128"/>
              </a:rPr>
              <a:t>, </a:t>
            </a:r>
            <a:r>
              <a:rPr lang="en-US" dirty="0" err="1" smtClean="0">
                <a:cs typeface="MS PGothic" pitchFamily="34" charset="-128"/>
              </a:rPr>
              <a:t>EntityLoadCount</a:t>
            </a:r>
            <a:r>
              <a:rPr lang="en-US" dirty="0" smtClean="0">
                <a:cs typeface="MS PGothic" pitchFamily="34" charset="-128"/>
              </a:rPr>
              <a:t>, </a:t>
            </a:r>
            <a:r>
              <a:rPr lang="en-US" dirty="0" err="1" smtClean="0">
                <a:cs typeface="MS PGothic" pitchFamily="34" charset="-128"/>
              </a:rPr>
              <a:t>EntityInsertCount</a:t>
            </a:r>
            <a:r>
              <a:rPr lang="en-US" dirty="0" smtClean="0">
                <a:cs typeface="MS PGothic" pitchFamily="34" charset="-128"/>
              </a:rPr>
              <a:t>, , </a:t>
            </a:r>
            <a:r>
              <a:rPr lang="en-US" dirty="0" err="1" smtClean="0">
                <a:cs typeface="MS PGothic" pitchFamily="34" charset="-128"/>
              </a:rPr>
              <a:t>EntityUpdateCount</a:t>
            </a:r>
            <a:r>
              <a:rPr lang="en-US" dirty="0" smtClean="0">
                <a:cs typeface="MS PGothic" pitchFamily="34" charset="-128"/>
              </a:rPr>
              <a:t>, </a:t>
            </a:r>
            <a:r>
              <a:rPr lang="en-US" dirty="0" err="1" smtClean="0">
                <a:cs typeface="MS PGothic" pitchFamily="34" charset="-128"/>
              </a:rPr>
              <a:t>EntityDeleteCount</a:t>
            </a:r>
            <a:r>
              <a:rPr lang="en-US" dirty="0" smtClean="0">
                <a:cs typeface="MS PGothic" pitchFamily="34" charset="-128"/>
              </a:rPr>
              <a:t>, …</a:t>
            </a:r>
          </a:p>
          <a:p>
            <a:r>
              <a:rPr lang="en-US" dirty="0" smtClean="0">
                <a:cs typeface="MS PGothic" pitchFamily="34" charset="-128"/>
              </a:rPr>
              <a:t> </a:t>
            </a:r>
          </a:p>
          <a:p>
            <a:r>
              <a:rPr lang="en-US" dirty="0" smtClean="0">
                <a:cs typeface="MS PGothic" pitchFamily="34" charset="-128"/>
              </a:rPr>
              <a:t>Default Message Listener Container:</a:t>
            </a:r>
          </a:p>
          <a:p>
            <a:r>
              <a:rPr lang="en-US" dirty="0" smtClean="0">
                <a:cs typeface="MS PGothic" pitchFamily="34" charset="-128"/>
              </a:rPr>
              <a:t>Metrics: </a:t>
            </a:r>
            <a:r>
              <a:rPr lang="en-US" dirty="0" err="1" smtClean="0">
                <a:cs typeface="MS PGothic" pitchFamily="34" charset="-128"/>
              </a:rPr>
              <a:t>ActiveConsumers</a:t>
            </a:r>
            <a:r>
              <a:rPr lang="en-US" dirty="0" smtClean="0">
                <a:cs typeface="MS PGothic" pitchFamily="34" charset="-128"/>
              </a:rPr>
              <a:t>, </a:t>
            </a:r>
            <a:r>
              <a:rPr lang="en-US" dirty="0" err="1" smtClean="0">
                <a:cs typeface="MS PGothic" pitchFamily="34" charset="-128"/>
              </a:rPr>
              <a:t>AverageElapsedTimePerMessage</a:t>
            </a:r>
            <a:r>
              <a:rPr lang="en-US" dirty="0" smtClean="0">
                <a:cs typeface="MS PGothic" pitchFamily="34" charset="-128"/>
              </a:rPr>
              <a:t>(ms), </a:t>
            </a:r>
            <a:r>
              <a:rPr lang="en-US" dirty="0" err="1" smtClean="0">
                <a:cs typeface="MS PGothic" pitchFamily="34" charset="-128"/>
              </a:rPr>
              <a:t>FailedMessages</a:t>
            </a:r>
            <a:r>
              <a:rPr lang="en-US" dirty="0" smtClean="0">
                <a:cs typeface="MS PGothic" pitchFamily="34" charset="-128"/>
              </a:rPr>
              <a:t>, </a:t>
            </a:r>
            <a:r>
              <a:rPr lang="en-US" dirty="0" err="1" smtClean="0">
                <a:cs typeface="MS PGothic" pitchFamily="34" charset="-128"/>
              </a:rPr>
              <a:t>MessagesPerSecond</a:t>
            </a:r>
            <a:r>
              <a:rPr lang="en-US" dirty="0" smtClean="0">
                <a:cs typeface="MS PGothic" pitchFamily="34" charset="-128"/>
              </a:rPr>
              <a:t>, </a:t>
            </a:r>
            <a:r>
              <a:rPr lang="en-US" dirty="0" err="1" smtClean="0">
                <a:cs typeface="MS PGothic" pitchFamily="34" charset="-128"/>
              </a:rPr>
              <a:t>MessagesReceived</a:t>
            </a:r>
            <a:r>
              <a:rPr lang="en-US" dirty="0" smtClean="0">
                <a:cs typeface="MS PGothic" pitchFamily="34" charset="-128"/>
              </a:rPr>
              <a:t>, </a:t>
            </a:r>
            <a:r>
              <a:rPr lang="en-US" dirty="0" err="1" smtClean="0">
                <a:cs typeface="MS PGothic" pitchFamily="34" charset="-128"/>
              </a:rPr>
              <a:t>ScheduledConsumers</a:t>
            </a:r>
            <a:endParaRPr lang="en-US" dirty="0" smtClean="0">
              <a:cs typeface="MS PGothic" pitchFamily="34" charset="-128"/>
            </a:endParaRPr>
          </a:p>
          <a:p>
            <a:r>
              <a:rPr lang="en-US" dirty="0" smtClean="0">
                <a:cs typeface="MS PGothic" pitchFamily="34" charset="-128"/>
              </a:rPr>
              <a:t>Operations: start, stop, set Concurrent Consumers, set Max Concurrent Consumers, scale Max Concurrent Consumers, set Max Messages Per Task, set Idle Task Execution Limit</a:t>
            </a:r>
          </a:p>
          <a:p>
            <a:r>
              <a:rPr lang="en-US" dirty="0" smtClean="0">
                <a:cs typeface="MS PGothic" pitchFamily="34" charset="-128"/>
              </a:rPr>
              <a:t> </a:t>
            </a:r>
          </a:p>
          <a:p>
            <a:r>
              <a:rPr lang="en-US" dirty="0" smtClean="0">
                <a:cs typeface="MS PGothic" pitchFamily="34" charset="-128"/>
              </a:rPr>
              <a:t>JMS Template:</a:t>
            </a:r>
          </a:p>
          <a:p>
            <a:r>
              <a:rPr lang="en-US" dirty="0" smtClean="0">
                <a:cs typeface="MS PGothic" pitchFamily="34" charset="-128"/>
              </a:rPr>
              <a:t>Metrics: </a:t>
            </a:r>
            <a:r>
              <a:rPr lang="en-US" dirty="0" err="1" smtClean="0">
                <a:cs typeface="MS PGothic" pitchFamily="34" charset="-128"/>
              </a:rPr>
              <a:t>AverageElapsedTimePerMessageSent</a:t>
            </a:r>
            <a:r>
              <a:rPr lang="en-US" dirty="0" smtClean="0">
                <a:cs typeface="MS PGothic" pitchFamily="34" charset="-128"/>
              </a:rPr>
              <a:t>(ms), </a:t>
            </a:r>
            <a:r>
              <a:rPr lang="en-US" dirty="0" err="1" smtClean="0">
                <a:cs typeface="MS PGothic" pitchFamily="34" charset="-128"/>
              </a:rPr>
              <a:t>FailedMessageSends</a:t>
            </a:r>
            <a:r>
              <a:rPr lang="en-US" dirty="0" smtClean="0">
                <a:cs typeface="MS PGothic" pitchFamily="34" charset="-128"/>
              </a:rPr>
              <a:t>, </a:t>
            </a:r>
            <a:r>
              <a:rPr lang="en-US" dirty="0" err="1" smtClean="0">
                <a:cs typeface="MS PGothic" pitchFamily="34" charset="-128"/>
              </a:rPr>
              <a:t>MessagesSent</a:t>
            </a:r>
            <a:r>
              <a:rPr lang="en-US" dirty="0" smtClean="0">
                <a:cs typeface="MS PGothic" pitchFamily="34" charset="-128"/>
              </a:rPr>
              <a:t>, </a:t>
            </a:r>
            <a:r>
              <a:rPr lang="en-US" dirty="0" err="1" smtClean="0">
                <a:cs typeface="MS PGothic" pitchFamily="34" charset="-128"/>
              </a:rPr>
              <a:t>MessagesSentPerSecond</a:t>
            </a:r>
            <a:endParaRPr lang="en-US" dirty="0" smtClean="0">
              <a:cs typeface="MS PGothic" pitchFamily="34" charset="-128"/>
            </a:endParaRPr>
          </a:p>
          <a:p>
            <a:r>
              <a:rPr lang="en-US" dirty="0" smtClean="0">
                <a:cs typeface="MS PGothic" pitchFamily="34" charset="-128"/>
              </a:rPr>
              <a:t>Operations: set Receive Timeout</a:t>
            </a:r>
          </a:p>
          <a:p>
            <a:r>
              <a:rPr lang="en-US" dirty="0" smtClean="0">
                <a:cs typeface="MS PGothic" pitchFamily="34" charset="-128"/>
              </a:rPr>
              <a:t> </a:t>
            </a:r>
          </a:p>
          <a:p>
            <a:r>
              <a:rPr lang="en-US" dirty="0" smtClean="0">
                <a:cs typeface="MS PGothic" pitchFamily="34" charset="-128"/>
              </a:rPr>
              <a:t>Java Mail Sender: </a:t>
            </a:r>
          </a:p>
          <a:p>
            <a:r>
              <a:rPr lang="en-US" dirty="0" smtClean="0">
                <a:cs typeface="MS PGothic" pitchFamily="34" charset="-128"/>
              </a:rPr>
              <a:t>Metrics: </a:t>
            </a:r>
            <a:r>
              <a:rPr lang="en-US" dirty="0" err="1" smtClean="0">
                <a:cs typeface="MS PGothic" pitchFamily="34" charset="-128"/>
              </a:rPr>
              <a:t>AverageElapsedTimePerMessage</a:t>
            </a:r>
            <a:r>
              <a:rPr lang="en-US" dirty="0" smtClean="0">
                <a:cs typeface="MS PGothic" pitchFamily="34" charset="-128"/>
              </a:rPr>
              <a:t>(ms), </a:t>
            </a:r>
            <a:r>
              <a:rPr lang="en-US" dirty="0" err="1" smtClean="0">
                <a:cs typeface="MS PGothic" pitchFamily="34" charset="-128"/>
              </a:rPr>
              <a:t>FailedMessages</a:t>
            </a:r>
            <a:r>
              <a:rPr lang="en-US" dirty="0" smtClean="0">
                <a:cs typeface="MS PGothic" pitchFamily="34" charset="-128"/>
              </a:rPr>
              <a:t>, </a:t>
            </a:r>
            <a:r>
              <a:rPr lang="en-US" dirty="0" err="1" smtClean="0">
                <a:cs typeface="MS PGothic" pitchFamily="34" charset="-128"/>
              </a:rPr>
              <a:t>MessagesSent</a:t>
            </a:r>
            <a:r>
              <a:rPr lang="en-US" dirty="0" smtClean="0">
                <a:cs typeface="MS PGothic" pitchFamily="34" charset="-128"/>
              </a:rPr>
              <a:t>, </a:t>
            </a:r>
            <a:r>
              <a:rPr lang="en-US" dirty="0" err="1" smtClean="0">
                <a:cs typeface="MS PGothic" pitchFamily="34" charset="-128"/>
              </a:rPr>
              <a:t>MessagesPerSecond</a:t>
            </a:r>
            <a:endParaRPr lang="en-US" dirty="0" smtClean="0">
              <a:cs typeface="MS PGothic" pitchFamily="34" charset="-128"/>
            </a:endParaRPr>
          </a:p>
          <a:p>
            <a:r>
              <a:rPr lang="en-US" dirty="0" smtClean="0">
                <a:cs typeface="MS PGothic" pitchFamily="34" charset="-128"/>
              </a:rPr>
              <a:t>Operations: </a:t>
            </a:r>
            <a:r>
              <a:rPr lang="en-US" dirty="0" err="1" smtClean="0">
                <a:cs typeface="MS PGothic" pitchFamily="34" charset="-128"/>
              </a:rPr>
              <a:t>setHost</a:t>
            </a:r>
            <a:r>
              <a:rPr lang="en-US" dirty="0" smtClean="0">
                <a:cs typeface="MS PGothic" pitchFamily="34" charset="-128"/>
              </a:rPr>
              <a:t>, </a:t>
            </a:r>
            <a:r>
              <a:rPr lang="en-US" dirty="0" err="1" smtClean="0">
                <a:cs typeface="MS PGothic" pitchFamily="34" charset="-128"/>
              </a:rPr>
              <a:t>setPort</a:t>
            </a:r>
            <a:endParaRPr lang="en-US" dirty="0" smtClean="0">
              <a:cs typeface="MS PGothic" pitchFamily="34" charset="-128"/>
            </a:endParaRPr>
          </a:p>
          <a:p>
            <a:r>
              <a:rPr lang="en-US" dirty="0" smtClean="0">
                <a:cs typeface="MS PGothic" pitchFamily="34" charset="-128"/>
              </a:rPr>
              <a:t> </a:t>
            </a:r>
          </a:p>
          <a:p>
            <a:r>
              <a:rPr lang="en-US" dirty="0" smtClean="0">
                <a:cs typeface="MS PGothic" pitchFamily="34" charset="-128"/>
              </a:rPr>
              <a:t>Thread Pool Task Executor:</a:t>
            </a:r>
          </a:p>
          <a:p>
            <a:r>
              <a:rPr lang="en-US" dirty="0" smtClean="0">
                <a:cs typeface="MS PGothic" pitchFamily="34" charset="-128"/>
              </a:rPr>
              <a:t>Metrics: </a:t>
            </a:r>
            <a:r>
              <a:rPr lang="en-US" dirty="0" err="1" smtClean="0">
                <a:cs typeface="MS PGothic" pitchFamily="34" charset="-128"/>
              </a:rPr>
              <a:t>ActiveTasks</a:t>
            </a:r>
            <a:r>
              <a:rPr lang="en-US" dirty="0" smtClean="0">
                <a:cs typeface="MS PGothic" pitchFamily="34" charset="-128"/>
              </a:rPr>
              <a:t>, </a:t>
            </a:r>
            <a:r>
              <a:rPr lang="en-US" dirty="0" err="1" smtClean="0">
                <a:cs typeface="MS PGothic" pitchFamily="34" charset="-128"/>
              </a:rPr>
              <a:t>LargestPoolSize</a:t>
            </a:r>
            <a:r>
              <a:rPr lang="en-US" dirty="0" smtClean="0">
                <a:cs typeface="MS PGothic" pitchFamily="34" charset="-128"/>
              </a:rPr>
              <a:t>, </a:t>
            </a:r>
            <a:r>
              <a:rPr lang="en-US" dirty="0" err="1" smtClean="0">
                <a:cs typeface="MS PGothic" pitchFamily="34" charset="-128"/>
              </a:rPr>
              <a:t>PoolSize</a:t>
            </a:r>
            <a:r>
              <a:rPr lang="en-US" dirty="0" smtClean="0">
                <a:cs typeface="MS PGothic" pitchFamily="34" charset="-128"/>
              </a:rPr>
              <a:t>, </a:t>
            </a:r>
            <a:r>
              <a:rPr lang="en-US" dirty="0" err="1" smtClean="0">
                <a:cs typeface="MS PGothic" pitchFamily="34" charset="-128"/>
              </a:rPr>
              <a:t>QueueSize</a:t>
            </a:r>
            <a:endParaRPr lang="en-US" dirty="0" smtClean="0">
              <a:cs typeface="MS PGothic" pitchFamily="34" charset="-128"/>
            </a:endParaRPr>
          </a:p>
          <a:p>
            <a:r>
              <a:rPr lang="en-US" dirty="0" smtClean="0">
                <a:cs typeface="MS PGothic" pitchFamily="34" charset="-128"/>
              </a:rPr>
              <a:t>Operations: set Core Pool Size, set Max Pool Size, set Keep Alive Seconds</a:t>
            </a:r>
            <a:endParaRPr lang="en-US" dirty="0"/>
          </a:p>
        </p:txBody>
      </p:sp>
      <p:sp>
        <p:nvSpPr>
          <p:cNvPr id="4" name="Slide Number Placeholder 3"/>
          <p:cNvSpPr>
            <a:spLocks noGrp="1"/>
          </p:cNvSpPr>
          <p:nvPr>
            <p:ph type="sldNum" sz="quarter" idx="10"/>
          </p:nvPr>
        </p:nvSpPr>
        <p:spPr/>
        <p:txBody>
          <a:bodyPr/>
          <a:lstStyle/>
          <a:p>
            <a:pPr>
              <a:defRPr/>
            </a:pPr>
            <a:fld id="{341CC540-5E52-4013-9222-AEFD4E11CA61}" type="slidenum">
              <a:rPr lang="en-US" smtClean="0"/>
              <a:pPr>
                <a:defRPr/>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cs typeface="MS PGothic" pitchFamily="34" charset="-128"/>
              </a:rPr>
              <a:t>Automatically monitors execution times for code that uses @Controller, @Service, @Component, @Transactional, and @Repository stereotyped annotations:</a:t>
            </a:r>
          </a:p>
          <a:p>
            <a:r>
              <a:rPr lang="en-US" dirty="0" smtClean="0">
                <a:cs typeface="MS PGothic" pitchFamily="34" charset="-128"/>
              </a:rPr>
              <a:t>Metrics: </a:t>
            </a:r>
            <a:r>
              <a:rPr lang="en-US" dirty="0" err="1" smtClean="0">
                <a:cs typeface="MS PGothic" pitchFamily="34" charset="-128"/>
              </a:rPr>
              <a:t>AverageElapsedExecutionTime</a:t>
            </a:r>
            <a:r>
              <a:rPr lang="en-US" dirty="0" smtClean="0">
                <a:cs typeface="MS PGothic" pitchFamily="34" charset="-128"/>
              </a:rPr>
              <a:t>(ms), </a:t>
            </a:r>
            <a:r>
              <a:rPr lang="en-US" dirty="0" err="1" smtClean="0">
                <a:cs typeface="MS PGothic" pitchFamily="34" charset="-128"/>
              </a:rPr>
              <a:t>ExecutionsPerSecond</a:t>
            </a:r>
            <a:r>
              <a:rPr lang="en-US" dirty="0" smtClean="0">
                <a:cs typeface="MS PGothic" pitchFamily="34" charset="-128"/>
              </a:rPr>
              <a:t>, </a:t>
            </a:r>
            <a:r>
              <a:rPr lang="en-US" dirty="0" err="1" smtClean="0">
                <a:cs typeface="MS PGothic" pitchFamily="34" charset="-128"/>
              </a:rPr>
              <a:t>InvocationCount</a:t>
            </a:r>
            <a:r>
              <a:rPr lang="en-US" dirty="0" smtClean="0">
                <a:cs typeface="MS PGothic" pitchFamily="34" charset="-128"/>
              </a:rPr>
              <a:t>, </a:t>
            </a:r>
            <a:r>
              <a:rPr lang="en-US" dirty="0" err="1" smtClean="0">
                <a:cs typeface="MS PGothic" pitchFamily="34" charset="-128"/>
              </a:rPr>
              <a:t>MaximumExecutionTime</a:t>
            </a:r>
            <a:r>
              <a:rPr lang="en-US" dirty="0" smtClean="0">
                <a:cs typeface="MS PGothic" pitchFamily="34" charset="-128"/>
              </a:rPr>
              <a:t>(ms), </a:t>
            </a:r>
            <a:r>
              <a:rPr lang="en-US" dirty="0" err="1" smtClean="0">
                <a:cs typeface="MS PGothic" pitchFamily="34" charset="-128"/>
              </a:rPr>
              <a:t>MinimumExecutionTime</a:t>
            </a:r>
            <a:r>
              <a:rPr lang="en-US" dirty="0" smtClean="0">
                <a:cs typeface="MS PGothic" pitchFamily="34" charset="-128"/>
              </a:rPr>
              <a:t>(ms), </a:t>
            </a:r>
            <a:r>
              <a:rPr lang="en-US" dirty="0" err="1" smtClean="0">
                <a:cs typeface="MS PGothic" pitchFamily="34" charset="-128"/>
              </a:rPr>
              <a:t>ThrownExceptionCount</a:t>
            </a:r>
            <a:endParaRPr lang="en-US" dirty="0" smtClean="0">
              <a:cs typeface="MS PGothic" pitchFamily="34" charset="-128"/>
            </a:endParaRPr>
          </a:p>
          <a:p>
            <a:r>
              <a:rPr lang="en-US" dirty="0" smtClean="0">
                <a:cs typeface="MS PGothic" pitchFamily="34" charset="-128"/>
              </a:rPr>
              <a:t> </a:t>
            </a:r>
          </a:p>
          <a:p>
            <a:r>
              <a:rPr lang="en-US" dirty="0" smtClean="0">
                <a:cs typeface="MS PGothic" pitchFamily="34" charset="-128"/>
              </a:rPr>
              <a:t>NOTE: @Controller, @Service, and @Component are typically key endpoints within an application worth measuring, and @Repository and @Transactional handle data access and transaction management, both of which are worth measuring. People using these Spring annotations get these metrics collected automatically (no extra work on their part).</a:t>
            </a:r>
          </a:p>
          <a:p>
            <a:r>
              <a:rPr lang="en-US" dirty="0" smtClean="0">
                <a:cs typeface="MS PGothic" pitchFamily="34" charset="-128"/>
              </a:rPr>
              <a:t> </a:t>
            </a:r>
          </a:p>
          <a:p>
            <a:r>
              <a:rPr lang="en-US" dirty="0" smtClean="0">
                <a:cs typeface="MS PGothic" pitchFamily="34" charset="-128"/>
              </a:rPr>
              <a:t>We also monitor execution times and enable operations to be executed across a range of standard Spring components such as:</a:t>
            </a:r>
          </a:p>
          <a:p>
            <a:r>
              <a:rPr lang="en-US" dirty="0" smtClean="0">
                <a:cs typeface="MS PGothic" pitchFamily="34" charset="-128"/>
              </a:rPr>
              <a:t>Platform Transaction Manager:</a:t>
            </a:r>
          </a:p>
          <a:p>
            <a:r>
              <a:rPr lang="en-US" dirty="0" smtClean="0">
                <a:cs typeface="MS PGothic" pitchFamily="34" charset="-128"/>
              </a:rPr>
              <a:t>Metrics: </a:t>
            </a:r>
            <a:r>
              <a:rPr lang="en-US" dirty="0" err="1" smtClean="0">
                <a:cs typeface="MS PGothic" pitchFamily="34" charset="-128"/>
              </a:rPr>
              <a:t>CommitsPerSecond</a:t>
            </a:r>
            <a:r>
              <a:rPr lang="en-US" dirty="0" smtClean="0">
                <a:cs typeface="MS PGothic" pitchFamily="34" charset="-128"/>
              </a:rPr>
              <a:t>, </a:t>
            </a:r>
            <a:r>
              <a:rPr lang="en-US" dirty="0" err="1" smtClean="0">
                <a:cs typeface="MS PGothic" pitchFamily="34" charset="-128"/>
              </a:rPr>
              <a:t>FailedCommits</a:t>
            </a:r>
            <a:r>
              <a:rPr lang="en-US" dirty="0" smtClean="0">
                <a:cs typeface="MS PGothic" pitchFamily="34" charset="-128"/>
              </a:rPr>
              <a:t>, </a:t>
            </a:r>
            <a:r>
              <a:rPr lang="en-US" dirty="0" err="1" smtClean="0">
                <a:cs typeface="MS PGothic" pitchFamily="34" charset="-128"/>
              </a:rPr>
              <a:t>FailedResumes</a:t>
            </a:r>
            <a:r>
              <a:rPr lang="en-US" dirty="0" smtClean="0">
                <a:cs typeface="MS PGothic" pitchFamily="34" charset="-128"/>
              </a:rPr>
              <a:t>, </a:t>
            </a:r>
            <a:r>
              <a:rPr lang="en-US" dirty="0" err="1" smtClean="0">
                <a:cs typeface="MS PGothic" pitchFamily="34" charset="-128"/>
              </a:rPr>
              <a:t>FailedRollbacks</a:t>
            </a:r>
            <a:r>
              <a:rPr lang="en-US" dirty="0" smtClean="0">
                <a:cs typeface="MS PGothic" pitchFamily="34" charset="-128"/>
              </a:rPr>
              <a:t>, </a:t>
            </a:r>
            <a:r>
              <a:rPr lang="en-US" dirty="0" err="1" smtClean="0">
                <a:cs typeface="MS PGothic" pitchFamily="34" charset="-128"/>
              </a:rPr>
              <a:t>FailedSuspends</a:t>
            </a:r>
            <a:r>
              <a:rPr lang="en-US" dirty="0" smtClean="0">
                <a:cs typeface="MS PGothic" pitchFamily="34" charset="-128"/>
              </a:rPr>
              <a:t>, </a:t>
            </a:r>
            <a:r>
              <a:rPr lang="en-US" dirty="0" err="1" smtClean="0">
                <a:cs typeface="MS PGothic" pitchFamily="34" charset="-128"/>
              </a:rPr>
              <a:t>ResumesPerSecond</a:t>
            </a:r>
            <a:r>
              <a:rPr lang="en-US" dirty="0" smtClean="0">
                <a:cs typeface="MS PGothic" pitchFamily="34" charset="-128"/>
              </a:rPr>
              <a:t>, </a:t>
            </a:r>
            <a:r>
              <a:rPr lang="en-US" dirty="0" err="1" smtClean="0">
                <a:cs typeface="MS PGothic" pitchFamily="34" charset="-128"/>
              </a:rPr>
              <a:t>RollbacksPerSecond</a:t>
            </a:r>
            <a:r>
              <a:rPr lang="en-US" dirty="0" smtClean="0">
                <a:cs typeface="MS PGothic" pitchFamily="34" charset="-128"/>
              </a:rPr>
              <a:t>, </a:t>
            </a:r>
            <a:r>
              <a:rPr lang="en-US" dirty="0" err="1" smtClean="0">
                <a:cs typeface="MS PGothic" pitchFamily="34" charset="-128"/>
              </a:rPr>
              <a:t>SuspendsPerSecond</a:t>
            </a:r>
            <a:endParaRPr lang="en-US" dirty="0" smtClean="0">
              <a:cs typeface="MS PGothic" pitchFamily="34" charset="-128"/>
            </a:endParaRPr>
          </a:p>
          <a:p>
            <a:r>
              <a:rPr lang="en-US" dirty="0" smtClean="0">
                <a:cs typeface="MS PGothic" pitchFamily="34" charset="-128"/>
              </a:rPr>
              <a:t> </a:t>
            </a:r>
          </a:p>
          <a:p>
            <a:r>
              <a:rPr lang="en-US" dirty="0" smtClean="0">
                <a:cs typeface="MS PGothic" pitchFamily="34" charset="-128"/>
              </a:rPr>
              <a:t>Hibernate Session Factory has over 40 metrics exposed including:</a:t>
            </a:r>
          </a:p>
          <a:p>
            <a:r>
              <a:rPr lang="en-US" dirty="0" smtClean="0">
                <a:cs typeface="MS PGothic" pitchFamily="34" charset="-128"/>
              </a:rPr>
              <a:t>Metrics: </a:t>
            </a:r>
            <a:r>
              <a:rPr lang="en-US" dirty="0" err="1" smtClean="0">
                <a:cs typeface="MS PGothic" pitchFamily="34" charset="-128"/>
              </a:rPr>
              <a:t>QueryExecutionMaxTime</a:t>
            </a:r>
            <a:r>
              <a:rPr lang="en-US" dirty="0" smtClean="0">
                <a:cs typeface="MS PGothic" pitchFamily="34" charset="-128"/>
              </a:rPr>
              <a:t>(ms), </a:t>
            </a:r>
            <a:r>
              <a:rPr lang="en-US" dirty="0" err="1" smtClean="0">
                <a:cs typeface="MS PGothic" pitchFamily="34" charset="-128"/>
              </a:rPr>
              <a:t>QueryExecutionCount</a:t>
            </a:r>
            <a:r>
              <a:rPr lang="en-US" dirty="0" smtClean="0">
                <a:cs typeface="MS PGothic" pitchFamily="34" charset="-128"/>
              </a:rPr>
              <a:t>, </a:t>
            </a:r>
            <a:r>
              <a:rPr lang="en-US" dirty="0" err="1" smtClean="0">
                <a:cs typeface="MS PGothic" pitchFamily="34" charset="-128"/>
              </a:rPr>
              <a:t>QueryCacheHitCount</a:t>
            </a:r>
            <a:r>
              <a:rPr lang="en-US" dirty="0" smtClean="0">
                <a:cs typeface="MS PGothic" pitchFamily="34" charset="-128"/>
              </a:rPr>
              <a:t>, </a:t>
            </a:r>
            <a:r>
              <a:rPr lang="en-US" dirty="0" err="1" smtClean="0">
                <a:cs typeface="MS PGothic" pitchFamily="34" charset="-128"/>
              </a:rPr>
              <a:t>QueryCacheMissCount</a:t>
            </a:r>
            <a:r>
              <a:rPr lang="en-US" dirty="0" smtClean="0">
                <a:cs typeface="MS PGothic" pitchFamily="34" charset="-128"/>
              </a:rPr>
              <a:t>, </a:t>
            </a:r>
            <a:r>
              <a:rPr lang="en-US" dirty="0" err="1" smtClean="0">
                <a:cs typeface="MS PGothic" pitchFamily="34" charset="-128"/>
              </a:rPr>
              <a:t>EntityLoadCount</a:t>
            </a:r>
            <a:r>
              <a:rPr lang="en-US" dirty="0" smtClean="0">
                <a:cs typeface="MS PGothic" pitchFamily="34" charset="-128"/>
              </a:rPr>
              <a:t>, </a:t>
            </a:r>
            <a:r>
              <a:rPr lang="en-US" dirty="0" err="1" smtClean="0">
                <a:cs typeface="MS PGothic" pitchFamily="34" charset="-128"/>
              </a:rPr>
              <a:t>EntityInsertCount</a:t>
            </a:r>
            <a:r>
              <a:rPr lang="en-US" dirty="0" smtClean="0">
                <a:cs typeface="MS PGothic" pitchFamily="34" charset="-128"/>
              </a:rPr>
              <a:t>, , </a:t>
            </a:r>
            <a:r>
              <a:rPr lang="en-US" dirty="0" err="1" smtClean="0">
                <a:cs typeface="MS PGothic" pitchFamily="34" charset="-128"/>
              </a:rPr>
              <a:t>EntityUpdateCount</a:t>
            </a:r>
            <a:r>
              <a:rPr lang="en-US" dirty="0" smtClean="0">
                <a:cs typeface="MS PGothic" pitchFamily="34" charset="-128"/>
              </a:rPr>
              <a:t>, </a:t>
            </a:r>
            <a:r>
              <a:rPr lang="en-US" dirty="0" err="1" smtClean="0">
                <a:cs typeface="MS PGothic" pitchFamily="34" charset="-128"/>
              </a:rPr>
              <a:t>EntityDeleteCount</a:t>
            </a:r>
            <a:r>
              <a:rPr lang="en-US" dirty="0" smtClean="0">
                <a:cs typeface="MS PGothic" pitchFamily="34" charset="-128"/>
              </a:rPr>
              <a:t>, …</a:t>
            </a:r>
          </a:p>
          <a:p>
            <a:r>
              <a:rPr lang="en-US" dirty="0" smtClean="0">
                <a:cs typeface="MS PGothic" pitchFamily="34" charset="-128"/>
              </a:rPr>
              <a:t> </a:t>
            </a:r>
          </a:p>
          <a:p>
            <a:r>
              <a:rPr lang="en-US" dirty="0" smtClean="0">
                <a:cs typeface="MS PGothic" pitchFamily="34" charset="-128"/>
              </a:rPr>
              <a:t>Default Message Listener Container:</a:t>
            </a:r>
          </a:p>
          <a:p>
            <a:r>
              <a:rPr lang="en-US" dirty="0" smtClean="0">
                <a:cs typeface="MS PGothic" pitchFamily="34" charset="-128"/>
              </a:rPr>
              <a:t>Metrics: </a:t>
            </a:r>
            <a:r>
              <a:rPr lang="en-US" dirty="0" err="1" smtClean="0">
                <a:cs typeface="MS PGothic" pitchFamily="34" charset="-128"/>
              </a:rPr>
              <a:t>ActiveConsumers</a:t>
            </a:r>
            <a:r>
              <a:rPr lang="en-US" dirty="0" smtClean="0">
                <a:cs typeface="MS PGothic" pitchFamily="34" charset="-128"/>
              </a:rPr>
              <a:t>, </a:t>
            </a:r>
            <a:r>
              <a:rPr lang="en-US" dirty="0" err="1" smtClean="0">
                <a:cs typeface="MS PGothic" pitchFamily="34" charset="-128"/>
              </a:rPr>
              <a:t>AverageElapsedTimePerMessage</a:t>
            </a:r>
            <a:r>
              <a:rPr lang="en-US" dirty="0" smtClean="0">
                <a:cs typeface="MS PGothic" pitchFamily="34" charset="-128"/>
              </a:rPr>
              <a:t>(ms), </a:t>
            </a:r>
            <a:r>
              <a:rPr lang="en-US" dirty="0" err="1" smtClean="0">
                <a:cs typeface="MS PGothic" pitchFamily="34" charset="-128"/>
              </a:rPr>
              <a:t>FailedMessages</a:t>
            </a:r>
            <a:r>
              <a:rPr lang="en-US" dirty="0" smtClean="0">
                <a:cs typeface="MS PGothic" pitchFamily="34" charset="-128"/>
              </a:rPr>
              <a:t>, </a:t>
            </a:r>
            <a:r>
              <a:rPr lang="en-US" dirty="0" err="1" smtClean="0">
                <a:cs typeface="MS PGothic" pitchFamily="34" charset="-128"/>
              </a:rPr>
              <a:t>MessagesPerSecond</a:t>
            </a:r>
            <a:r>
              <a:rPr lang="en-US" dirty="0" smtClean="0">
                <a:cs typeface="MS PGothic" pitchFamily="34" charset="-128"/>
              </a:rPr>
              <a:t>, </a:t>
            </a:r>
            <a:r>
              <a:rPr lang="en-US" dirty="0" err="1" smtClean="0">
                <a:cs typeface="MS PGothic" pitchFamily="34" charset="-128"/>
              </a:rPr>
              <a:t>MessagesReceived</a:t>
            </a:r>
            <a:r>
              <a:rPr lang="en-US" dirty="0" smtClean="0">
                <a:cs typeface="MS PGothic" pitchFamily="34" charset="-128"/>
              </a:rPr>
              <a:t>, </a:t>
            </a:r>
            <a:r>
              <a:rPr lang="en-US" dirty="0" err="1" smtClean="0">
                <a:cs typeface="MS PGothic" pitchFamily="34" charset="-128"/>
              </a:rPr>
              <a:t>ScheduledConsumers</a:t>
            </a:r>
            <a:endParaRPr lang="en-US" dirty="0" smtClean="0">
              <a:cs typeface="MS PGothic" pitchFamily="34" charset="-128"/>
            </a:endParaRPr>
          </a:p>
          <a:p>
            <a:r>
              <a:rPr lang="en-US" dirty="0" smtClean="0">
                <a:cs typeface="MS PGothic" pitchFamily="34" charset="-128"/>
              </a:rPr>
              <a:t>Operations: start, stop, set Concurrent Consumers, set Max Concurrent Consumers, scale Max Concurrent Consumers, set Max Messages Per Task, set Idle Task Execution Limit</a:t>
            </a:r>
          </a:p>
          <a:p>
            <a:r>
              <a:rPr lang="en-US" dirty="0" smtClean="0">
                <a:cs typeface="MS PGothic" pitchFamily="34" charset="-128"/>
              </a:rPr>
              <a:t> </a:t>
            </a:r>
          </a:p>
          <a:p>
            <a:r>
              <a:rPr lang="en-US" dirty="0" smtClean="0">
                <a:cs typeface="MS PGothic" pitchFamily="34" charset="-128"/>
              </a:rPr>
              <a:t>JMS Template:</a:t>
            </a:r>
          </a:p>
          <a:p>
            <a:r>
              <a:rPr lang="en-US" dirty="0" smtClean="0">
                <a:cs typeface="MS PGothic" pitchFamily="34" charset="-128"/>
              </a:rPr>
              <a:t>Metrics: </a:t>
            </a:r>
            <a:r>
              <a:rPr lang="en-US" dirty="0" err="1" smtClean="0">
                <a:cs typeface="MS PGothic" pitchFamily="34" charset="-128"/>
              </a:rPr>
              <a:t>AverageElapsedTimePerMessageSent</a:t>
            </a:r>
            <a:r>
              <a:rPr lang="en-US" dirty="0" smtClean="0">
                <a:cs typeface="MS PGothic" pitchFamily="34" charset="-128"/>
              </a:rPr>
              <a:t>(ms), </a:t>
            </a:r>
            <a:r>
              <a:rPr lang="en-US" dirty="0" err="1" smtClean="0">
                <a:cs typeface="MS PGothic" pitchFamily="34" charset="-128"/>
              </a:rPr>
              <a:t>FailedMessageSends</a:t>
            </a:r>
            <a:r>
              <a:rPr lang="en-US" dirty="0" smtClean="0">
                <a:cs typeface="MS PGothic" pitchFamily="34" charset="-128"/>
              </a:rPr>
              <a:t>, </a:t>
            </a:r>
            <a:r>
              <a:rPr lang="en-US" dirty="0" err="1" smtClean="0">
                <a:cs typeface="MS PGothic" pitchFamily="34" charset="-128"/>
              </a:rPr>
              <a:t>MessagesSent</a:t>
            </a:r>
            <a:r>
              <a:rPr lang="en-US" dirty="0" smtClean="0">
                <a:cs typeface="MS PGothic" pitchFamily="34" charset="-128"/>
              </a:rPr>
              <a:t>, </a:t>
            </a:r>
            <a:r>
              <a:rPr lang="en-US" dirty="0" err="1" smtClean="0">
                <a:cs typeface="MS PGothic" pitchFamily="34" charset="-128"/>
              </a:rPr>
              <a:t>MessagesSentPerSecond</a:t>
            </a:r>
            <a:endParaRPr lang="en-US" dirty="0" smtClean="0">
              <a:cs typeface="MS PGothic" pitchFamily="34" charset="-128"/>
            </a:endParaRPr>
          </a:p>
          <a:p>
            <a:r>
              <a:rPr lang="en-US" dirty="0" smtClean="0">
                <a:cs typeface="MS PGothic" pitchFamily="34" charset="-128"/>
              </a:rPr>
              <a:t>Operations: set Receive Timeout</a:t>
            </a:r>
          </a:p>
          <a:p>
            <a:r>
              <a:rPr lang="en-US" dirty="0" smtClean="0">
                <a:cs typeface="MS PGothic" pitchFamily="34" charset="-128"/>
              </a:rPr>
              <a:t> </a:t>
            </a:r>
          </a:p>
          <a:p>
            <a:r>
              <a:rPr lang="en-US" dirty="0" smtClean="0">
                <a:cs typeface="MS PGothic" pitchFamily="34" charset="-128"/>
              </a:rPr>
              <a:t>Java Mail Sender: </a:t>
            </a:r>
          </a:p>
          <a:p>
            <a:r>
              <a:rPr lang="en-US" dirty="0" smtClean="0">
                <a:cs typeface="MS PGothic" pitchFamily="34" charset="-128"/>
              </a:rPr>
              <a:t>Metrics: </a:t>
            </a:r>
            <a:r>
              <a:rPr lang="en-US" dirty="0" err="1" smtClean="0">
                <a:cs typeface="MS PGothic" pitchFamily="34" charset="-128"/>
              </a:rPr>
              <a:t>AverageElapsedTimePerMessage</a:t>
            </a:r>
            <a:r>
              <a:rPr lang="en-US" dirty="0" smtClean="0">
                <a:cs typeface="MS PGothic" pitchFamily="34" charset="-128"/>
              </a:rPr>
              <a:t>(ms), </a:t>
            </a:r>
            <a:r>
              <a:rPr lang="en-US" dirty="0" err="1" smtClean="0">
                <a:cs typeface="MS PGothic" pitchFamily="34" charset="-128"/>
              </a:rPr>
              <a:t>FailedMessages</a:t>
            </a:r>
            <a:r>
              <a:rPr lang="en-US" dirty="0" smtClean="0">
                <a:cs typeface="MS PGothic" pitchFamily="34" charset="-128"/>
              </a:rPr>
              <a:t>, </a:t>
            </a:r>
            <a:r>
              <a:rPr lang="en-US" dirty="0" err="1" smtClean="0">
                <a:cs typeface="MS PGothic" pitchFamily="34" charset="-128"/>
              </a:rPr>
              <a:t>MessagesSent</a:t>
            </a:r>
            <a:r>
              <a:rPr lang="en-US" dirty="0" smtClean="0">
                <a:cs typeface="MS PGothic" pitchFamily="34" charset="-128"/>
              </a:rPr>
              <a:t>, </a:t>
            </a:r>
            <a:r>
              <a:rPr lang="en-US" dirty="0" err="1" smtClean="0">
                <a:cs typeface="MS PGothic" pitchFamily="34" charset="-128"/>
              </a:rPr>
              <a:t>MessagesPerSecond</a:t>
            </a:r>
            <a:endParaRPr lang="en-US" dirty="0" smtClean="0">
              <a:cs typeface="MS PGothic" pitchFamily="34" charset="-128"/>
            </a:endParaRPr>
          </a:p>
          <a:p>
            <a:r>
              <a:rPr lang="en-US" dirty="0" smtClean="0">
                <a:cs typeface="MS PGothic" pitchFamily="34" charset="-128"/>
              </a:rPr>
              <a:t>Operations: </a:t>
            </a:r>
            <a:r>
              <a:rPr lang="en-US" dirty="0" err="1" smtClean="0">
                <a:cs typeface="MS PGothic" pitchFamily="34" charset="-128"/>
              </a:rPr>
              <a:t>setHost</a:t>
            </a:r>
            <a:r>
              <a:rPr lang="en-US" dirty="0" smtClean="0">
                <a:cs typeface="MS PGothic" pitchFamily="34" charset="-128"/>
              </a:rPr>
              <a:t>, </a:t>
            </a:r>
            <a:r>
              <a:rPr lang="en-US" dirty="0" err="1" smtClean="0">
                <a:cs typeface="MS PGothic" pitchFamily="34" charset="-128"/>
              </a:rPr>
              <a:t>setPort</a:t>
            </a:r>
            <a:endParaRPr lang="en-US" dirty="0" smtClean="0">
              <a:cs typeface="MS PGothic" pitchFamily="34" charset="-128"/>
            </a:endParaRPr>
          </a:p>
          <a:p>
            <a:r>
              <a:rPr lang="en-US" dirty="0" smtClean="0">
                <a:cs typeface="MS PGothic" pitchFamily="34" charset="-128"/>
              </a:rPr>
              <a:t> </a:t>
            </a:r>
          </a:p>
          <a:p>
            <a:r>
              <a:rPr lang="en-US" dirty="0" smtClean="0">
                <a:cs typeface="MS PGothic" pitchFamily="34" charset="-128"/>
              </a:rPr>
              <a:t>Thread Pool Task Executor:</a:t>
            </a:r>
          </a:p>
          <a:p>
            <a:r>
              <a:rPr lang="en-US" dirty="0" smtClean="0">
                <a:cs typeface="MS PGothic" pitchFamily="34" charset="-128"/>
              </a:rPr>
              <a:t>Metrics: </a:t>
            </a:r>
            <a:r>
              <a:rPr lang="en-US" dirty="0" err="1" smtClean="0">
                <a:cs typeface="MS PGothic" pitchFamily="34" charset="-128"/>
              </a:rPr>
              <a:t>ActiveTasks</a:t>
            </a:r>
            <a:r>
              <a:rPr lang="en-US" dirty="0" smtClean="0">
                <a:cs typeface="MS PGothic" pitchFamily="34" charset="-128"/>
              </a:rPr>
              <a:t>, </a:t>
            </a:r>
            <a:r>
              <a:rPr lang="en-US" dirty="0" err="1" smtClean="0">
                <a:cs typeface="MS PGothic" pitchFamily="34" charset="-128"/>
              </a:rPr>
              <a:t>LargestPoolSize</a:t>
            </a:r>
            <a:r>
              <a:rPr lang="en-US" dirty="0" smtClean="0">
                <a:cs typeface="MS PGothic" pitchFamily="34" charset="-128"/>
              </a:rPr>
              <a:t>, </a:t>
            </a:r>
            <a:r>
              <a:rPr lang="en-US" dirty="0" err="1" smtClean="0">
                <a:cs typeface="MS PGothic" pitchFamily="34" charset="-128"/>
              </a:rPr>
              <a:t>PoolSize</a:t>
            </a:r>
            <a:r>
              <a:rPr lang="en-US" dirty="0" smtClean="0">
                <a:cs typeface="MS PGothic" pitchFamily="34" charset="-128"/>
              </a:rPr>
              <a:t>, </a:t>
            </a:r>
            <a:r>
              <a:rPr lang="en-US" dirty="0" err="1" smtClean="0">
                <a:cs typeface="MS PGothic" pitchFamily="34" charset="-128"/>
              </a:rPr>
              <a:t>QueueSize</a:t>
            </a:r>
            <a:endParaRPr lang="en-US" dirty="0" smtClean="0">
              <a:cs typeface="MS PGothic" pitchFamily="34" charset="-128"/>
            </a:endParaRPr>
          </a:p>
          <a:p>
            <a:r>
              <a:rPr lang="en-US" dirty="0" smtClean="0">
                <a:cs typeface="MS PGothic" pitchFamily="34" charset="-128"/>
              </a:rPr>
              <a:t>Operations: set Core Pool Size, set Max Pool Size, set Keep Alive Seconds</a:t>
            </a:r>
            <a:endParaRPr lang="en-US" dirty="0"/>
          </a:p>
        </p:txBody>
      </p:sp>
      <p:sp>
        <p:nvSpPr>
          <p:cNvPr id="4" name="Slide Number Placeholder 3"/>
          <p:cNvSpPr>
            <a:spLocks noGrp="1"/>
          </p:cNvSpPr>
          <p:nvPr>
            <p:ph type="sldNum" sz="quarter" idx="10"/>
          </p:nvPr>
        </p:nvSpPr>
        <p:spPr/>
        <p:txBody>
          <a:bodyPr/>
          <a:lstStyle/>
          <a:p>
            <a:pPr>
              <a:defRPr/>
            </a:pPr>
            <a:fld id="{341CC540-5E52-4013-9222-AEFD4E11CA61}" type="slidenum">
              <a:rPr lang="en-US" smtClean="0"/>
              <a:pPr>
                <a:defRPr/>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6369050"/>
            <a:ext cx="9144000" cy="501650"/>
          </a:xfrm>
          <a:prstGeom prst="rect">
            <a:avLst/>
          </a:prstGeom>
          <a:solidFill>
            <a:srgbClr val="008000"/>
          </a:solidFill>
          <a:ln w="9525">
            <a:solidFill>
              <a:srgbClr val="4A7EBB"/>
            </a:solidFill>
            <a:miter lim="800000"/>
            <a:headEnd/>
            <a:tailEnd/>
          </a:ln>
          <a:effectLst>
            <a:outerShdw dist="23000" dir="5400000" rotWithShape="0">
              <a:srgbClr val="808080">
                <a:alpha val="34999"/>
              </a:srgbClr>
            </a:outerShdw>
          </a:effectLst>
        </p:spPr>
        <p:txBody>
          <a:bodyPr anchor="ctr"/>
          <a:lstStyle/>
          <a:p>
            <a:r>
              <a:rPr lang="en-GB" sz="1200">
                <a:solidFill>
                  <a:schemeClr val="bg1"/>
                </a:solidFill>
                <a:latin typeface="Tahoma" pitchFamily="34" charset="0"/>
              </a:rPr>
              <a:t>© SpringPeople Software Private Limited, All Rights Reserved.</a:t>
            </a:r>
          </a:p>
        </p:txBody>
      </p:sp>
      <p:pic>
        <p:nvPicPr>
          <p:cNvPr id="5" name="Picture 4"/>
          <p:cNvPicPr>
            <a:picLocks noChangeAspect="1"/>
          </p:cNvPicPr>
          <p:nvPr/>
        </p:nvPicPr>
        <p:blipFill>
          <a:blip r:embed="rId2"/>
          <a:srcRect/>
          <a:stretch>
            <a:fillRect/>
          </a:stretch>
        </p:blipFill>
        <p:spPr bwMode="auto">
          <a:xfrm>
            <a:off x="7415213" y="187325"/>
            <a:ext cx="1531937" cy="661988"/>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77517" y="5943600"/>
            <a:ext cx="8382000" cy="228600"/>
          </a:xfrm>
          <a:prstGeom prst="rect">
            <a:avLst/>
          </a:prstGeom>
        </p:spPr>
        <p:txBody>
          <a:bodyPr/>
          <a:lstStyle/>
          <a:p>
            <a:pPr>
              <a:defRPr/>
            </a:pPr>
            <a:endParaRPr lang="en-US" dirty="0"/>
          </a:p>
        </p:txBody>
      </p:sp>
      <p:sp>
        <p:nvSpPr>
          <p:cNvPr id="7" name="Text Placeholder 6"/>
          <p:cNvSpPr>
            <a:spLocks noGrp="1"/>
          </p:cNvSpPr>
          <p:nvPr>
            <p:ph type="body" sz="quarter" idx="13"/>
          </p:nvPr>
        </p:nvSpPr>
        <p:spPr>
          <a:xfrm>
            <a:off x="352425" y="786384"/>
            <a:ext cx="8385048" cy="5010912"/>
          </a:xfrm>
        </p:spPr>
        <p:txBody>
          <a:bodyPr/>
          <a:lstStyle>
            <a:lvl1pPr marL="233363" indent="-233363">
              <a:buClr>
                <a:schemeClr val="accent1">
                  <a:lumMod val="75000"/>
                </a:schemeClr>
              </a:buClr>
              <a:buFont typeface="Wingdings" pitchFamily="2" charset="2"/>
              <a:buChar cha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65758614"/>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Rectangle 9"/>
          <p:cNvSpPr>
            <a:spLocks noGrp="1" noChangeArrowheads="1"/>
          </p:cNvSpPr>
          <p:nvPr>
            <p:ph type="ftr" sz="quarter" idx="11"/>
          </p:nvPr>
        </p:nvSpPr>
        <p:spPr>
          <a:xfrm>
            <a:off x="377517" y="5943600"/>
            <a:ext cx="8382000" cy="228600"/>
          </a:xfrm>
          <a:prstGeom prst="rect">
            <a:avLst/>
          </a:prstGeom>
          <a:ln/>
        </p:spPr>
        <p:txBody>
          <a:bodyPr/>
          <a:lstStyle>
            <a:lvl1pPr>
              <a:defRPr/>
            </a:lvl1pPr>
          </a:lstStyle>
          <a:p>
            <a:pPr>
              <a:defRPr/>
            </a:pPr>
            <a:endParaRPr lang="en-US" dirty="0"/>
          </a:p>
        </p:txBody>
      </p:sp>
    </p:spTree>
    <p:extLst>
      <p:ext uri="{BB962C8B-B14F-4D97-AF65-F5344CB8AC3E}">
        <p14:creationId xmlns:p14="http://schemas.microsoft.com/office/powerpoint/2010/main" val="2970199599"/>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766472"/>
            <a:ext cx="41417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55600" y="1406234"/>
            <a:ext cx="4141788" cy="395128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766472"/>
            <a:ext cx="41433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406234"/>
            <a:ext cx="4143375" cy="395128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374904" y="171450"/>
            <a:ext cx="8473821" cy="33337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028579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2" name="Title Placeholder 1"/>
          <p:cNvSpPr>
            <a:spLocks noGrp="1"/>
          </p:cNvSpPr>
          <p:nvPr>
            <p:ph type="title"/>
          </p:nvPr>
        </p:nvSpPr>
        <p:spPr bwMode="auto">
          <a:xfrm>
            <a:off x="457200" y="187325"/>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
        <p:nvSpPr>
          <p:cNvPr id="205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Lst>
  <p:txStyles>
    <p:title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p:txBody>
          <a:bodyPr/>
          <a:lstStyle/>
          <a:p>
            <a:r>
              <a:rPr lang="en-US" dirty="0" err="1" smtClean="0">
                <a:latin typeface="Calibri" pitchFamily="27" charset="0"/>
                <a:ea typeface="ＭＳ Ｐゴシック" pitchFamily="27" charset="-128"/>
              </a:rPr>
              <a:t>Vmware</a:t>
            </a:r>
            <a:r>
              <a:rPr lang="en-US" dirty="0" smtClean="0">
                <a:latin typeface="Calibri" pitchFamily="27" charset="0"/>
                <a:ea typeface="ＭＳ Ｐゴシック" pitchFamily="27" charset="-128"/>
              </a:rPr>
              <a:t> </a:t>
            </a:r>
            <a:r>
              <a:rPr lang="en-US" dirty="0" err="1" smtClean="0">
                <a:latin typeface="Calibri" pitchFamily="27" charset="0"/>
                <a:ea typeface="ＭＳ Ｐゴシック" pitchFamily="27" charset="-128"/>
              </a:rPr>
              <a:t>Vfabric</a:t>
            </a:r>
            <a:r>
              <a:rPr lang="en-US" dirty="0" smtClean="0">
                <a:latin typeface="Calibri" pitchFamily="27" charset="0"/>
                <a:ea typeface="ＭＳ Ｐゴシック" pitchFamily="27" charset="-128"/>
              </a:rPr>
              <a:t> –</a:t>
            </a:r>
            <a:br>
              <a:rPr lang="en-US" dirty="0" smtClean="0">
                <a:latin typeface="Calibri" pitchFamily="27" charset="0"/>
                <a:ea typeface="ＭＳ Ｐゴシック" pitchFamily="27" charset="-128"/>
              </a:rPr>
            </a:br>
            <a:r>
              <a:rPr lang="en-US" dirty="0" smtClean="0">
                <a:latin typeface="Calibri" pitchFamily="27" charset="0"/>
                <a:ea typeface="ＭＳ Ｐゴシック" pitchFamily="27" charset="-128"/>
              </a:rPr>
              <a:t> Spring </a:t>
            </a:r>
            <a:r>
              <a:rPr lang="en-US" dirty="0" err="1" smtClean="0">
                <a:latin typeface="Calibri" pitchFamily="27" charset="0"/>
                <a:ea typeface="ＭＳ Ｐゴシック" pitchFamily="27" charset="-128"/>
              </a:rPr>
              <a:t>tc</a:t>
            </a:r>
            <a:r>
              <a:rPr lang="en-US" dirty="0" smtClean="0">
                <a:latin typeface="Calibri" pitchFamily="27" charset="0"/>
                <a:ea typeface="ＭＳ Ｐゴシック" pitchFamily="27" charset="-128"/>
              </a:rPr>
              <a:t> Server</a:t>
            </a:r>
          </a:p>
        </p:txBody>
      </p:sp>
      <p:sp>
        <p:nvSpPr>
          <p:cNvPr id="2" name="Subtitle 1"/>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p:cNvSpPr txBox="1">
            <a:spLocks/>
          </p:cNvSpPr>
          <p:nvPr/>
        </p:nvSpPr>
        <p:spPr bwMode="auto">
          <a:xfrm>
            <a:off x="355600" y="766472"/>
            <a:ext cx="4141788" cy="6397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0" fontAlgn="base" hangingPunct="0">
              <a:lnSpc>
                <a:spcPts val="2400"/>
              </a:lnSpc>
              <a:spcBef>
                <a:spcPts val="1000"/>
              </a:spcBef>
              <a:spcAft>
                <a:spcPct val="0"/>
              </a:spcAft>
              <a:buClr>
                <a:schemeClr val="accent1">
                  <a:lumMod val="75000"/>
                </a:schemeClr>
              </a:buClr>
              <a:buSzPct val="115000"/>
              <a:buFont typeface="Wingdings" pitchFamily="2" charset="2"/>
              <a:buNone/>
              <a:defRPr sz="2400" b="1">
                <a:solidFill>
                  <a:srgbClr val="333333"/>
                </a:solidFill>
                <a:latin typeface="+mn-lt"/>
                <a:ea typeface="+mn-ea"/>
                <a:cs typeface="+mn-cs"/>
              </a:defRPr>
            </a:lvl1pPr>
            <a:lvl2pPr marL="457200" indent="0" algn="l" rtl="0" eaLnBrk="0" fontAlgn="base" hangingPunct="0">
              <a:lnSpc>
                <a:spcPts val="2200"/>
              </a:lnSpc>
              <a:spcBef>
                <a:spcPts val="800"/>
              </a:spcBef>
              <a:spcAft>
                <a:spcPct val="0"/>
              </a:spcAft>
              <a:buClr>
                <a:schemeClr val="accent1">
                  <a:lumMod val="75000"/>
                </a:schemeClr>
              </a:buClr>
              <a:buSzPct val="110000"/>
              <a:buFont typeface="Times" pitchFamily="18" charset="0"/>
              <a:buNone/>
              <a:defRPr sz="2000" b="1">
                <a:solidFill>
                  <a:srgbClr val="333333"/>
                </a:solidFill>
                <a:latin typeface="+mn-lt"/>
                <a:ea typeface="+mn-ea"/>
              </a:defRPr>
            </a:lvl2pPr>
            <a:lvl3pPr marL="914400" indent="0" algn="l" rtl="0" eaLnBrk="0" fontAlgn="base" hangingPunct="0">
              <a:lnSpc>
                <a:spcPts val="2000"/>
              </a:lnSpc>
              <a:spcBef>
                <a:spcPts val="600"/>
              </a:spcBef>
              <a:spcAft>
                <a:spcPct val="0"/>
              </a:spcAft>
              <a:buClr>
                <a:schemeClr val="accent1">
                  <a:lumMod val="75000"/>
                </a:schemeClr>
              </a:buClr>
              <a:buSzPct val="110000"/>
              <a:buFont typeface="Arial" pitchFamily="34" charset="0"/>
              <a:buNone/>
              <a:defRPr sz="1800" b="1">
                <a:solidFill>
                  <a:srgbClr val="333333"/>
                </a:solidFill>
                <a:latin typeface="+mn-lt"/>
                <a:ea typeface="+mn-ea"/>
              </a:defRPr>
            </a:lvl3pPr>
            <a:lvl4pPr marL="1371600" indent="0" algn="l" rtl="0" eaLnBrk="0" fontAlgn="base" hangingPunct="0">
              <a:lnSpc>
                <a:spcPts val="2000"/>
              </a:lnSpc>
              <a:spcBef>
                <a:spcPts val="600"/>
              </a:spcBef>
              <a:spcAft>
                <a:spcPct val="0"/>
              </a:spcAft>
              <a:buClr>
                <a:schemeClr val="accent1">
                  <a:lumMod val="75000"/>
                </a:schemeClr>
              </a:buClr>
              <a:buSzPct val="110000"/>
              <a:buFont typeface="Arial" pitchFamily="34" charset="0"/>
              <a:buNone/>
              <a:defRPr sz="1600" b="1">
                <a:solidFill>
                  <a:srgbClr val="333333"/>
                </a:solidFill>
                <a:latin typeface="+mn-lt"/>
                <a:ea typeface="+mn-ea"/>
              </a:defRPr>
            </a:lvl4pPr>
            <a:lvl5pPr marL="1828800" indent="0" algn="l" rtl="0" eaLnBrk="0" fontAlgn="base" hangingPunct="0">
              <a:lnSpc>
                <a:spcPts val="2000"/>
              </a:lnSpc>
              <a:spcBef>
                <a:spcPts val="600"/>
              </a:spcBef>
              <a:spcAft>
                <a:spcPct val="0"/>
              </a:spcAft>
              <a:buClr>
                <a:schemeClr val="accent1">
                  <a:lumMod val="75000"/>
                </a:schemeClr>
              </a:buClr>
              <a:buSzPct val="110000"/>
              <a:buFont typeface="Arial" pitchFamily="34" charset="0"/>
              <a:buNone/>
              <a:defRPr sz="1600" b="1">
                <a:solidFill>
                  <a:srgbClr val="333333"/>
                </a:solidFill>
                <a:latin typeface="+mn-lt"/>
                <a:ea typeface="+mn-ea"/>
              </a:defRPr>
            </a:lvl5pPr>
            <a:lvl6pPr marL="2286000" indent="0" algn="l" rtl="0" fontAlgn="base">
              <a:spcBef>
                <a:spcPct val="0"/>
              </a:spcBef>
              <a:spcAft>
                <a:spcPct val="40000"/>
              </a:spcAft>
              <a:buClr>
                <a:schemeClr val="accent2"/>
              </a:buClr>
              <a:buFont typeface="Arial" charset="0"/>
              <a:buNone/>
              <a:defRPr sz="1600" b="1">
                <a:solidFill>
                  <a:schemeClr val="tx1"/>
                </a:solidFill>
                <a:latin typeface="+mn-lt"/>
                <a:ea typeface="+mn-ea"/>
              </a:defRPr>
            </a:lvl6pPr>
            <a:lvl7pPr marL="2743200" indent="0" algn="l" rtl="0" fontAlgn="base">
              <a:spcBef>
                <a:spcPct val="0"/>
              </a:spcBef>
              <a:spcAft>
                <a:spcPct val="40000"/>
              </a:spcAft>
              <a:buClr>
                <a:schemeClr val="accent2"/>
              </a:buClr>
              <a:buFont typeface="Arial" charset="0"/>
              <a:buNone/>
              <a:defRPr sz="1600" b="1">
                <a:solidFill>
                  <a:schemeClr val="tx1"/>
                </a:solidFill>
                <a:latin typeface="+mn-lt"/>
                <a:ea typeface="+mn-ea"/>
              </a:defRPr>
            </a:lvl7pPr>
            <a:lvl8pPr marL="3200400" indent="0" algn="l" rtl="0" fontAlgn="base">
              <a:spcBef>
                <a:spcPct val="0"/>
              </a:spcBef>
              <a:spcAft>
                <a:spcPct val="40000"/>
              </a:spcAft>
              <a:buClr>
                <a:schemeClr val="accent2"/>
              </a:buClr>
              <a:buFont typeface="Arial" charset="0"/>
              <a:buNone/>
              <a:defRPr sz="1600" b="1">
                <a:solidFill>
                  <a:schemeClr val="tx1"/>
                </a:solidFill>
                <a:latin typeface="+mn-lt"/>
                <a:ea typeface="+mn-ea"/>
              </a:defRPr>
            </a:lvl8pPr>
            <a:lvl9pPr marL="3657600" indent="0" algn="l" rtl="0" fontAlgn="base">
              <a:spcBef>
                <a:spcPct val="0"/>
              </a:spcBef>
              <a:spcAft>
                <a:spcPct val="40000"/>
              </a:spcAft>
              <a:buClr>
                <a:schemeClr val="accent2"/>
              </a:buClr>
              <a:buFont typeface="Arial" charset="0"/>
              <a:buNone/>
              <a:defRPr sz="1600" b="1">
                <a:solidFill>
                  <a:schemeClr val="tx1"/>
                </a:solidFill>
                <a:latin typeface="+mn-lt"/>
                <a:ea typeface="+mn-ea"/>
              </a:defRPr>
            </a:lvl9pPr>
          </a:lstStyle>
          <a:p>
            <a:pPr marL="0" marR="0" lvl="0" indent="0" algn="ctr" defTabSz="914400" rtl="0" eaLnBrk="0" fontAlgn="base" latinLnBrk="0" hangingPunct="0">
              <a:lnSpc>
                <a:spcPts val="2400"/>
              </a:lnSpc>
              <a:spcBef>
                <a:spcPts val="1000"/>
              </a:spcBef>
              <a:spcAft>
                <a:spcPct val="0"/>
              </a:spcAft>
              <a:buClr>
                <a:srgbClr val="0095D3">
                  <a:lumMod val="75000"/>
                </a:srgbClr>
              </a:buClr>
              <a:buSzPct val="115000"/>
              <a:buFont typeface="Wingdings" pitchFamily="2" charset="2"/>
              <a:buNone/>
              <a:tabLst/>
              <a:defRPr/>
            </a:pPr>
            <a:r>
              <a:rPr kumimoji="0" lang="en-US" sz="2400" b="0" i="0" u="sng" strike="noStrike" kern="0" cap="none" spc="0" normalizeH="0" baseline="0" noProof="0" smtClean="0">
                <a:ln>
                  <a:noFill/>
                </a:ln>
                <a:solidFill>
                  <a:srgbClr val="333333"/>
                </a:solidFill>
                <a:effectLst/>
                <a:uLnTx/>
                <a:uFillTx/>
                <a:latin typeface="Arial"/>
                <a:ea typeface="ＭＳ Ｐゴシック"/>
                <a:cs typeface="+mn-cs"/>
              </a:rPr>
              <a:t>Apache Tomcat</a:t>
            </a:r>
            <a:endParaRPr kumimoji="0" lang="en-US" sz="2400" b="0" i="0" u="sng" strike="noStrike" kern="0" cap="none" spc="0" normalizeH="0" baseline="0" noProof="0" dirty="0" smtClean="0">
              <a:ln>
                <a:noFill/>
              </a:ln>
              <a:solidFill>
                <a:srgbClr val="333333"/>
              </a:solidFill>
              <a:effectLst/>
              <a:uLnTx/>
              <a:uFillTx/>
              <a:latin typeface="Arial"/>
              <a:ea typeface="ＭＳ Ｐゴシック"/>
              <a:cs typeface="+mn-cs"/>
            </a:endParaRPr>
          </a:p>
        </p:txBody>
      </p:sp>
      <p:sp>
        <p:nvSpPr>
          <p:cNvPr id="10" name="Content Placeholder 2"/>
          <p:cNvSpPr txBox="1">
            <a:spLocks/>
          </p:cNvSpPr>
          <p:nvPr/>
        </p:nvSpPr>
        <p:spPr bwMode="auto">
          <a:xfrm>
            <a:off x="355600" y="1406234"/>
            <a:ext cx="4141788" cy="39512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4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sz="2200">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20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8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a:lstStyle>
          <a:p>
            <a:pPr marL="233363" marR="0" lvl="0" indent="-233363" algn="l" defTabSz="914400" rtl="0" eaLnBrk="0" fontAlgn="base" latinLnBrk="0" hangingPunct="0">
              <a:lnSpc>
                <a:spcPct val="110000"/>
              </a:lnSpc>
              <a:spcBef>
                <a:spcPts val="1000"/>
              </a:spcBef>
              <a:spcAft>
                <a:spcPct val="0"/>
              </a:spcAft>
              <a:buClr>
                <a:srgbClr val="0095D3">
                  <a:lumMod val="75000"/>
                </a:srgbClr>
              </a:buClr>
              <a:buSzPct val="115000"/>
              <a:buFont typeface="Wingdings" pitchFamily="2" charset="2"/>
              <a:buChar char="§"/>
              <a:tabLst/>
              <a:defRPr/>
            </a:pPr>
            <a:r>
              <a:rPr kumimoji="0" lang="en-US" sz="1800" b="1" i="0" u="none" strike="noStrike" kern="0" cap="none" spc="0" normalizeH="0" baseline="0" noProof="0" smtClean="0">
                <a:ln>
                  <a:noFill/>
                </a:ln>
                <a:solidFill>
                  <a:srgbClr val="333333"/>
                </a:solidFill>
                <a:effectLst/>
                <a:uLnTx/>
                <a:uFillTx/>
                <a:latin typeface="Arial"/>
                <a:ea typeface="ＭＳ Ｐゴシック"/>
                <a:cs typeface="+mn-cs"/>
              </a:rPr>
              <a:t>Servlet 2.5 (JSR 154)</a:t>
            </a:r>
          </a:p>
          <a:p>
            <a:pPr marL="233363" marR="0" lvl="0" indent="-233363" algn="l" defTabSz="914400" rtl="0" eaLnBrk="0" fontAlgn="base" latinLnBrk="0" hangingPunct="0">
              <a:lnSpc>
                <a:spcPct val="110000"/>
              </a:lnSpc>
              <a:spcBef>
                <a:spcPts val="1000"/>
              </a:spcBef>
              <a:spcAft>
                <a:spcPct val="0"/>
              </a:spcAft>
              <a:buClr>
                <a:srgbClr val="0095D3">
                  <a:lumMod val="75000"/>
                </a:srgbClr>
              </a:buClr>
              <a:buSzPct val="115000"/>
              <a:buFont typeface="Wingdings" pitchFamily="2" charset="2"/>
              <a:buChar char="§"/>
              <a:tabLst/>
              <a:defRPr/>
            </a:pPr>
            <a:r>
              <a:rPr kumimoji="0" lang="en-US" sz="1800" b="1" i="0" u="none" strike="noStrike" kern="0" cap="none" spc="0" normalizeH="0" baseline="0" noProof="0" smtClean="0">
                <a:ln>
                  <a:noFill/>
                </a:ln>
                <a:solidFill>
                  <a:srgbClr val="333333"/>
                </a:solidFill>
                <a:effectLst/>
                <a:uLnTx/>
                <a:uFillTx/>
                <a:latin typeface="Arial"/>
                <a:ea typeface="ＭＳ Ｐゴシック"/>
                <a:cs typeface="+mn-cs"/>
              </a:rPr>
              <a:t>Java Server Pages 2.1 (JSR 245)</a:t>
            </a:r>
          </a:p>
          <a:p>
            <a:pPr marL="233363" marR="0" lvl="0" indent="-233363" algn="l" defTabSz="914400" rtl="0" eaLnBrk="0" fontAlgn="base" latinLnBrk="0" hangingPunct="0">
              <a:lnSpc>
                <a:spcPct val="110000"/>
              </a:lnSpc>
              <a:spcBef>
                <a:spcPts val="1000"/>
              </a:spcBef>
              <a:spcAft>
                <a:spcPct val="0"/>
              </a:spcAft>
              <a:buClr>
                <a:srgbClr val="0095D3">
                  <a:lumMod val="75000"/>
                </a:srgbClr>
              </a:buClr>
              <a:buSzPct val="115000"/>
              <a:buFont typeface="Wingdings" pitchFamily="2" charset="2"/>
              <a:buChar char="§"/>
              <a:tabLst/>
              <a:defRPr/>
            </a:pPr>
            <a:r>
              <a:rPr kumimoji="0" lang="en-US" sz="1800" b="1" i="0" u="none" strike="noStrike" kern="0" cap="none" spc="0" normalizeH="0" baseline="0" noProof="0" smtClean="0">
                <a:ln>
                  <a:noFill/>
                </a:ln>
                <a:solidFill>
                  <a:srgbClr val="333333"/>
                </a:solidFill>
                <a:effectLst/>
                <a:uLnTx/>
                <a:uFillTx/>
                <a:latin typeface="Arial"/>
                <a:ea typeface="ＭＳ Ｐゴシック"/>
                <a:cs typeface="+mn-cs"/>
              </a:rPr>
              <a:t>Clustering Features</a:t>
            </a:r>
          </a:p>
          <a:p>
            <a:pPr marL="400050" marR="0" lvl="1" indent="-171450" algn="l" defTabSz="914400" rtl="0" eaLnBrk="0" fontAlgn="base" latinLnBrk="0" hangingPunct="0">
              <a:lnSpc>
                <a:spcPct val="110000"/>
              </a:lnSpc>
              <a:spcBef>
                <a:spcPts val="800"/>
              </a:spcBef>
              <a:spcAft>
                <a:spcPct val="0"/>
              </a:spcAft>
              <a:buClr>
                <a:srgbClr val="0095D3">
                  <a:lumMod val="75000"/>
                </a:srgbClr>
              </a:buClr>
              <a:buSzPct val="110000"/>
              <a:buFont typeface="Times" pitchFamily="18" charset="0"/>
              <a:buChar char="•"/>
              <a:tabLst/>
              <a:defRPr/>
            </a:pPr>
            <a:r>
              <a:rPr kumimoji="0" lang="en-US" sz="1400" b="0" i="0" u="none" strike="noStrike" kern="0" cap="none" spc="0" normalizeH="0" baseline="0" noProof="0" smtClean="0">
                <a:ln>
                  <a:noFill/>
                </a:ln>
                <a:solidFill>
                  <a:srgbClr val="333333"/>
                </a:solidFill>
                <a:effectLst/>
                <a:uLnTx/>
                <a:uFillTx/>
                <a:latin typeface="Arial"/>
                <a:ea typeface="ＭＳ Ｐゴシック"/>
              </a:rPr>
              <a:t>Session &amp; context attribute replication</a:t>
            </a:r>
          </a:p>
          <a:p>
            <a:pPr marL="400050" marR="0" lvl="1" indent="-171450" algn="l" defTabSz="914400" rtl="0" eaLnBrk="0" fontAlgn="base" latinLnBrk="0" hangingPunct="0">
              <a:lnSpc>
                <a:spcPct val="110000"/>
              </a:lnSpc>
              <a:spcBef>
                <a:spcPts val="800"/>
              </a:spcBef>
              <a:spcAft>
                <a:spcPct val="0"/>
              </a:spcAft>
              <a:buClr>
                <a:srgbClr val="0095D3">
                  <a:lumMod val="75000"/>
                </a:srgbClr>
              </a:buClr>
              <a:buSzPct val="110000"/>
              <a:buFont typeface="Times" pitchFamily="18" charset="0"/>
              <a:buChar char="•"/>
              <a:tabLst/>
              <a:defRPr/>
            </a:pPr>
            <a:r>
              <a:rPr kumimoji="0" lang="en-US" sz="1400" b="0" i="0" u="none" strike="noStrike" kern="0" cap="none" spc="0" normalizeH="0" baseline="0" noProof="0" smtClean="0">
                <a:ln>
                  <a:noFill/>
                </a:ln>
                <a:solidFill>
                  <a:srgbClr val="333333"/>
                </a:solidFill>
                <a:effectLst/>
                <a:uLnTx/>
                <a:uFillTx/>
                <a:latin typeface="Arial"/>
                <a:ea typeface="ＭＳ Ｐゴシック"/>
              </a:rPr>
              <a:t>Load balancing</a:t>
            </a:r>
          </a:p>
          <a:p>
            <a:pPr marL="400050" marR="0" lvl="1" indent="-171450" algn="l" defTabSz="914400" rtl="0" eaLnBrk="0" fontAlgn="base" latinLnBrk="0" hangingPunct="0">
              <a:lnSpc>
                <a:spcPct val="110000"/>
              </a:lnSpc>
              <a:spcBef>
                <a:spcPts val="800"/>
              </a:spcBef>
              <a:spcAft>
                <a:spcPct val="0"/>
              </a:spcAft>
              <a:buClr>
                <a:srgbClr val="0095D3">
                  <a:lumMod val="75000"/>
                </a:srgbClr>
              </a:buClr>
              <a:buSzPct val="110000"/>
              <a:buFont typeface="Times" pitchFamily="18" charset="0"/>
              <a:buChar char="•"/>
              <a:tabLst/>
              <a:defRPr/>
            </a:pPr>
            <a:r>
              <a:rPr kumimoji="0" lang="en-US" sz="1400" b="0" i="0" u="none" strike="noStrike" kern="0" cap="none" spc="0" normalizeH="0" baseline="0" noProof="0" smtClean="0">
                <a:ln>
                  <a:noFill/>
                </a:ln>
                <a:solidFill>
                  <a:srgbClr val="333333"/>
                </a:solidFill>
                <a:effectLst/>
                <a:uLnTx/>
                <a:uFillTx/>
                <a:latin typeface="Arial"/>
                <a:ea typeface="ＭＳ Ｐゴシック"/>
              </a:rPr>
              <a:t>Improved over Tomcat 5.x </a:t>
            </a:r>
          </a:p>
          <a:p>
            <a:pPr marL="233363" marR="0" lvl="0" indent="-233363" algn="l" defTabSz="914400" rtl="0" eaLnBrk="0" fontAlgn="base" latinLnBrk="0" hangingPunct="0">
              <a:lnSpc>
                <a:spcPct val="110000"/>
              </a:lnSpc>
              <a:spcBef>
                <a:spcPts val="1000"/>
              </a:spcBef>
              <a:spcAft>
                <a:spcPct val="0"/>
              </a:spcAft>
              <a:buClr>
                <a:srgbClr val="0095D3">
                  <a:lumMod val="75000"/>
                </a:srgbClr>
              </a:buClr>
              <a:buSzPct val="115000"/>
              <a:buFont typeface="Wingdings" pitchFamily="2" charset="2"/>
              <a:buChar char="§"/>
              <a:tabLst/>
              <a:defRPr/>
            </a:pPr>
            <a:r>
              <a:rPr kumimoji="0" lang="en-US" sz="1800" b="1" i="0" u="none" strike="noStrike" kern="0" cap="none" spc="0" normalizeH="0" baseline="0" noProof="0" smtClean="0">
                <a:ln>
                  <a:noFill/>
                </a:ln>
                <a:solidFill>
                  <a:srgbClr val="333333"/>
                </a:solidFill>
                <a:effectLst/>
                <a:uLnTx/>
                <a:uFillTx/>
                <a:latin typeface="Arial"/>
                <a:ea typeface="ＭＳ Ｐゴシック"/>
                <a:cs typeface="+mn-cs"/>
              </a:rPr>
              <a:t>Advanced I/O Features</a:t>
            </a:r>
          </a:p>
          <a:p>
            <a:pPr marL="233363" marR="0" lvl="0" indent="-233363" algn="l" defTabSz="914400" rtl="0" eaLnBrk="0" fontAlgn="base" latinLnBrk="0" hangingPunct="0">
              <a:lnSpc>
                <a:spcPct val="110000"/>
              </a:lnSpc>
              <a:spcBef>
                <a:spcPts val="1000"/>
              </a:spcBef>
              <a:spcAft>
                <a:spcPct val="0"/>
              </a:spcAft>
              <a:buClr>
                <a:srgbClr val="0095D3">
                  <a:lumMod val="75000"/>
                </a:srgbClr>
              </a:buClr>
              <a:buSzPct val="115000"/>
              <a:buFont typeface="Wingdings" pitchFamily="2" charset="2"/>
              <a:buChar char="§"/>
              <a:tabLst/>
              <a:defRPr/>
            </a:pPr>
            <a:r>
              <a:rPr kumimoji="0" lang="en-US" sz="1800" b="1" i="0" u="none" strike="noStrike" kern="0" cap="none" spc="0" normalizeH="0" baseline="0" noProof="0" smtClean="0">
                <a:ln>
                  <a:noFill/>
                </a:ln>
                <a:solidFill>
                  <a:srgbClr val="333333"/>
                </a:solidFill>
                <a:effectLst/>
                <a:uLnTx/>
                <a:uFillTx/>
                <a:latin typeface="Arial"/>
                <a:ea typeface="ＭＳ Ｐゴシック"/>
                <a:cs typeface="+mn-cs"/>
              </a:rPr>
              <a:t>Improvements in Memory Usage</a:t>
            </a:r>
          </a:p>
          <a:p>
            <a:pPr marL="233363" marR="0" lvl="0" indent="-233363" algn="l" defTabSz="914400" rtl="0" eaLnBrk="0" fontAlgn="base" latinLnBrk="0" hangingPunct="0">
              <a:lnSpc>
                <a:spcPct val="110000"/>
              </a:lnSpc>
              <a:spcBef>
                <a:spcPts val="1000"/>
              </a:spcBef>
              <a:spcAft>
                <a:spcPct val="0"/>
              </a:spcAft>
              <a:buClr>
                <a:srgbClr val="0095D3">
                  <a:lumMod val="75000"/>
                </a:srgbClr>
              </a:buClr>
              <a:buSzPct val="115000"/>
              <a:buFont typeface="Wingdings" pitchFamily="2" charset="2"/>
              <a:buChar char="§"/>
              <a:tabLst/>
              <a:defRPr/>
            </a:pPr>
            <a:r>
              <a:rPr kumimoji="0" lang="en-US" sz="1800" b="1" i="0" u="none" strike="noStrike" kern="0" cap="none" spc="0" normalizeH="0" baseline="0" noProof="0" smtClean="0">
                <a:ln>
                  <a:noFill/>
                </a:ln>
                <a:solidFill>
                  <a:srgbClr val="333333"/>
                </a:solidFill>
                <a:effectLst/>
                <a:uLnTx/>
                <a:uFillTx/>
                <a:latin typeface="Arial"/>
                <a:ea typeface="ＭＳ Ｐゴシック"/>
                <a:cs typeface="+mn-cs"/>
              </a:rPr>
              <a:t>Stable, Fast, Lightweight</a:t>
            </a:r>
          </a:p>
          <a:p>
            <a:pPr marL="233363" marR="0" lvl="0" indent="-233363" algn="l" defTabSz="914400" rtl="0" eaLnBrk="0" fontAlgn="base" latinLnBrk="0" hangingPunct="0">
              <a:lnSpc>
                <a:spcPct val="110000"/>
              </a:lnSpc>
              <a:spcBef>
                <a:spcPts val="1000"/>
              </a:spcBef>
              <a:spcAft>
                <a:spcPct val="0"/>
              </a:spcAft>
              <a:buClr>
                <a:srgbClr val="0095D3">
                  <a:lumMod val="75000"/>
                </a:srgbClr>
              </a:buClr>
              <a:buSzPct val="115000"/>
              <a:buFont typeface="Wingdings" pitchFamily="2" charset="2"/>
              <a:buChar char="§"/>
              <a:tabLst/>
              <a:defRPr/>
            </a:pPr>
            <a:r>
              <a:rPr kumimoji="0" lang="en-US" sz="1800" b="1" i="0" u="none" strike="noStrike" kern="0" cap="none" spc="0" normalizeH="0" baseline="0" noProof="0" smtClean="0">
                <a:ln>
                  <a:noFill/>
                </a:ln>
                <a:solidFill>
                  <a:srgbClr val="333333"/>
                </a:solidFill>
                <a:effectLst/>
                <a:uLnTx/>
                <a:uFillTx/>
                <a:latin typeface="Arial"/>
                <a:ea typeface="ＭＳ Ｐゴシック"/>
                <a:cs typeface="+mn-cs"/>
              </a:rPr>
              <a:t>Tomcat Compatibility</a:t>
            </a:r>
          </a:p>
          <a:p>
            <a:pPr marL="400050" marR="0" lvl="1" indent="-171450" algn="l" defTabSz="914400" rtl="0" eaLnBrk="0" fontAlgn="base" latinLnBrk="0" hangingPunct="0">
              <a:lnSpc>
                <a:spcPct val="110000"/>
              </a:lnSpc>
              <a:spcBef>
                <a:spcPts val="800"/>
              </a:spcBef>
              <a:spcAft>
                <a:spcPct val="0"/>
              </a:spcAft>
              <a:buClr>
                <a:srgbClr val="0095D3">
                  <a:lumMod val="75000"/>
                </a:srgbClr>
              </a:buClr>
              <a:buSzPct val="110000"/>
              <a:buFont typeface="Times" pitchFamily="18" charset="0"/>
              <a:buChar char="•"/>
              <a:tabLst/>
              <a:defRPr/>
            </a:pPr>
            <a:r>
              <a:rPr kumimoji="0" lang="en-US" sz="1400" b="0" i="0" u="none" strike="noStrike" kern="0" cap="none" spc="0" normalizeH="0" baseline="0" noProof="0" smtClean="0">
                <a:ln>
                  <a:noFill/>
                </a:ln>
                <a:solidFill>
                  <a:srgbClr val="333333"/>
                </a:solidFill>
                <a:effectLst/>
                <a:uLnTx/>
                <a:uFillTx/>
                <a:latin typeface="Arial"/>
                <a:ea typeface="ＭＳ Ｐゴシック"/>
              </a:rPr>
              <a:t>Runs existing Tomcat applications</a:t>
            </a:r>
          </a:p>
          <a:p>
            <a:pPr marL="400050" marR="0" lvl="1" indent="-171450" algn="l" defTabSz="914400" rtl="0" eaLnBrk="0" fontAlgn="base" latinLnBrk="0" hangingPunct="0">
              <a:lnSpc>
                <a:spcPct val="110000"/>
              </a:lnSpc>
              <a:spcBef>
                <a:spcPts val="800"/>
              </a:spcBef>
              <a:spcAft>
                <a:spcPct val="0"/>
              </a:spcAft>
              <a:buClr>
                <a:srgbClr val="0095D3">
                  <a:lumMod val="75000"/>
                </a:srgbClr>
              </a:buClr>
              <a:buSzPct val="110000"/>
              <a:buFont typeface="Times" pitchFamily="18" charset="0"/>
              <a:buChar char="•"/>
              <a:tabLst/>
              <a:defRPr/>
            </a:pPr>
            <a:r>
              <a:rPr kumimoji="0" lang="en-US" sz="1400" b="0" i="0" u="none" strike="noStrike" kern="0" cap="none" spc="0" normalizeH="0" baseline="0" noProof="0" smtClean="0">
                <a:ln>
                  <a:noFill/>
                </a:ln>
                <a:solidFill>
                  <a:srgbClr val="333333"/>
                </a:solidFill>
                <a:effectLst/>
                <a:uLnTx/>
                <a:uFillTx/>
                <a:latin typeface="Arial"/>
                <a:ea typeface="ＭＳ Ｐゴシック"/>
              </a:rPr>
              <a:t>Leverages existing skill-sets</a:t>
            </a:r>
            <a:endParaRPr kumimoji="0" lang="en-US" sz="1400" b="0" i="0" u="none" strike="noStrike" kern="0" cap="none" spc="0" normalizeH="0" baseline="0" noProof="0" dirty="0" smtClean="0">
              <a:ln>
                <a:noFill/>
              </a:ln>
              <a:solidFill>
                <a:srgbClr val="333333"/>
              </a:solidFill>
              <a:effectLst/>
              <a:uLnTx/>
              <a:uFillTx/>
              <a:latin typeface="Arial"/>
              <a:ea typeface="ＭＳ Ｐゴシック"/>
            </a:endParaRPr>
          </a:p>
        </p:txBody>
      </p:sp>
      <p:sp>
        <p:nvSpPr>
          <p:cNvPr id="11" name="Text Placeholder 5"/>
          <p:cNvSpPr txBox="1">
            <a:spLocks/>
          </p:cNvSpPr>
          <p:nvPr/>
        </p:nvSpPr>
        <p:spPr bwMode="auto">
          <a:xfrm>
            <a:off x="4645025" y="766472"/>
            <a:ext cx="4143375" cy="6397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0" fontAlgn="base" hangingPunct="0">
              <a:lnSpc>
                <a:spcPts val="2400"/>
              </a:lnSpc>
              <a:spcBef>
                <a:spcPts val="1000"/>
              </a:spcBef>
              <a:spcAft>
                <a:spcPct val="0"/>
              </a:spcAft>
              <a:buClr>
                <a:schemeClr val="accent1">
                  <a:lumMod val="75000"/>
                </a:schemeClr>
              </a:buClr>
              <a:buSzPct val="115000"/>
              <a:buFont typeface="Wingdings" pitchFamily="2" charset="2"/>
              <a:buNone/>
              <a:defRPr sz="2400" b="1">
                <a:solidFill>
                  <a:srgbClr val="333333"/>
                </a:solidFill>
                <a:latin typeface="+mn-lt"/>
                <a:ea typeface="+mn-ea"/>
                <a:cs typeface="+mn-cs"/>
              </a:defRPr>
            </a:lvl1pPr>
            <a:lvl2pPr marL="457200" indent="0" algn="l" rtl="0" eaLnBrk="0" fontAlgn="base" hangingPunct="0">
              <a:lnSpc>
                <a:spcPts val="2200"/>
              </a:lnSpc>
              <a:spcBef>
                <a:spcPts val="800"/>
              </a:spcBef>
              <a:spcAft>
                <a:spcPct val="0"/>
              </a:spcAft>
              <a:buClr>
                <a:schemeClr val="accent1">
                  <a:lumMod val="75000"/>
                </a:schemeClr>
              </a:buClr>
              <a:buSzPct val="110000"/>
              <a:buFont typeface="Times" pitchFamily="18" charset="0"/>
              <a:buNone/>
              <a:defRPr sz="2000" b="1">
                <a:solidFill>
                  <a:srgbClr val="333333"/>
                </a:solidFill>
                <a:latin typeface="+mn-lt"/>
                <a:ea typeface="+mn-ea"/>
              </a:defRPr>
            </a:lvl2pPr>
            <a:lvl3pPr marL="914400" indent="0" algn="l" rtl="0" eaLnBrk="0" fontAlgn="base" hangingPunct="0">
              <a:lnSpc>
                <a:spcPts val="2000"/>
              </a:lnSpc>
              <a:spcBef>
                <a:spcPts val="600"/>
              </a:spcBef>
              <a:spcAft>
                <a:spcPct val="0"/>
              </a:spcAft>
              <a:buClr>
                <a:schemeClr val="accent1">
                  <a:lumMod val="75000"/>
                </a:schemeClr>
              </a:buClr>
              <a:buSzPct val="110000"/>
              <a:buFont typeface="Arial" pitchFamily="34" charset="0"/>
              <a:buNone/>
              <a:defRPr sz="1800" b="1">
                <a:solidFill>
                  <a:srgbClr val="333333"/>
                </a:solidFill>
                <a:latin typeface="+mn-lt"/>
                <a:ea typeface="+mn-ea"/>
              </a:defRPr>
            </a:lvl3pPr>
            <a:lvl4pPr marL="1371600" indent="0" algn="l" rtl="0" eaLnBrk="0" fontAlgn="base" hangingPunct="0">
              <a:lnSpc>
                <a:spcPts val="2000"/>
              </a:lnSpc>
              <a:spcBef>
                <a:spcPts val="600"/>
              </a:spcBef>
              <a:spcAft>
                <a:spcPct val="0"/>
              </a:spcAft>
              <a:buClr>
                <a:schemeClr val="accent1">
                  <a:lumMod val="75000"/>
                </a:schemeClr>
              </a:buClr>
              <a:buSzPct val="110000"/>
              <a:buFont typeface="Arial" pitchFamily="34" charset="0"/>
              <a:buNone/>
              <a:defRPr sz="1600" b="1">
                <a:solidFill>
                  <a:srgbClr val="333333"/>
                </a:solidFill>
                <a:latin typeface="+mn-lt"/>
                <a:ea typeface="+mn-ea"/>
              </a:defRPr>
            </a:lvl4pPr>
            <a:lvl5pPr marL="1828800" indent="0" algn="l" rtl="0" eaLnBrk="0" fontAlgn="base" hangingPunct="0">
              <a:lnSpc>
                <a:spcPts val="2000"/>
              </a:lnSpc>
              <a:spcBef>
                <a:spcPts val="600"/>
              </a:spcBef>
              <a:spcAft>
                <a:spcPct val="0"/>
              </a:spcAft>
              <a:buClr>
                <a:schemeClr val="accent1">
                  <a:lumMod val="75000"/>
                </a:schemeClr>
              </a:buClr>
              <a:buSzPct val="110000"/>
              <a:buFont typeface="Arial" pitchFamily="34" charset="0"/>
              <a:buNone/>
              <a:defRPr sz="1600" b="1">
                <a:solidFill>
                  <a:srgbClr val="333333"/>
                </a:solidFill>
                <a:latin typeface="+mn-lt"/>
                <a:ea typeface="+mn-ea"/>
              </a:defRPr>
            </a:lvl5pPr>
            <a:lvl6pPr marL="2286000" indent="0" algn="l" rtl="0" fontAlgn="base">
              <a:spcBef>
                <a:spcPct val="0"/>
              </a:spcBef>
              <a:spcAft>
                <a:spcPct val="40000"/>
              </a:spcAft>
              <a:buClr>
                <a:schemeClr val="accent2"/>
              </a:buClr>
              <a:buFont typeface="Arial" charset="0"/>
              <a:buNone/>
              <a:defRPr sz="1600" b="1">
                <a:solidFill>
                  <a:schemeClr val="tx1"/>
                </a:solidFill>
                <a:latin typeface="+mn-lt"/>
                <a:ea typeface="+mn-ea"/>
              </a:defRPr>
            </a:lvl6pPr>
            <a:lvl7pPr marL="2743200" indent="0" algn="l" rtl="0" fontAlgn="base">
              <a:spcBef>
                <a:spcPct val="0"/>
              </a:spcBef>
              <a:spcAft>
                <a:spcPct val="40000"/>
              </a:spcAft>
              <a:buClr>
                <a:schemeClr val="accent2"/>
              </a:buClr>
              <a:buFont typeface="Arial" charset="0"/>
              <a:buNone/>
              <a:defRPr sz="1600" b="1">
                <a:solidFill>
                  <a:schemeClr val="tx1"/>
                </a:solidFill>
                <a:latin typeface="+mn-lt"/>
                <a:ea typeface="+mn-ea"/>
              </a:defRPr>
            </a:lvl7pPr>
            <a:lvl8pPr marL="3200400" indent="0" algn="l" rtl="0" fontAlgn="base">
              <a:spcBef>
                <a:spcPct val="0"/>
              </a:spcBef>
              <a:spcAft>
                <a:spcPct val="40000"/>
              </a:spcAft>
              <a:buClr>
                <a:schemeClr val="accent2"/>
              </a:buClr>
              <a:buFont typeface="Arial" charset="0"/>
              <a:buNone/>
              <a:defRPr sz="1600" b="1">
                <a:solidFill>
                  <a:schemeClr val="tx1"/>
                </a:solidFill>
                <a:latin typeface="+mn-lt"/>
                <a:ea typeface="+mn-ea"/>
              </a:defRPr>
            </a:lvl8pPr>
            <a:lvl9pPr marL="3657600" indent="0" algn="l" rtl="0" fontAlgn="base">
              <a:spcBef>
                <a:spcPct val="0"/>
              </a:spcBef>
              <a:spcAft>
                <a:spcPct val="40000"/>
              </a:spcAft>
              <a:buClr>
                <a:schemeClr val="accent2"/>
              </a:buClr>
              <a:buFont typeface="Arial" charset="0"/>
              <a:buNone/>
              <a:defRPr sz="1600" b="1">
                <a:solidFill>
                  <a:schemeClr val="tx1"/>
                </a:solidFill>
                <a:latin typeface="+mn-lt"/>
                <a:ea typeface="+mn-ea"/>
              </a:defRPr>
            </a:lvl9pPr>
          </a:lstStyle>
          <a:p>
            <a:pPr marL="0" marR="0" lvl="0" indent="0" algn="ctr" defTabSz="914400" rtl="0" eaLnBrk="0" fontAlgn="base" latinLnBrk="0" hangingPunct="0">
              <a:lnSpc>
                <a:spcPts val="2400"/>
              </a:lnSpc>
              <a:spcBef>
                <a:spcPts val="1000"/>
              </a:spcBef>
              <a:spcAft>
                <a:spcPct val="0"/>
              </a:spcAft>
              <a:buClr>
                <a:srgbClr val="0095D3">
                  <a:lumMod val="75000"/>
                </a:srgbClr>
              </a:buClr>
              <a:buSzPct val="115000"/>
              <a:buFont typeface="Wingdings" pitchFamily="2" charset="2"/>
              <a:buNone/>
              <a:tabLst/>
              <a:defRPr/>
            </a:pPr>
            <a:r>
              <a:rPr kumimoji="0" lang="en-US" sz="2400" b="0" i="0" u="sng" strike="noStrike" kern="0" cap="none" spc="0" normalizeH="0" baseline="0" noProof="0" smtClean="0">
                <a:ln>
                  <a:noFill/>
                </a:ln>
                <a:solidFill>
                  <a:srgbClr val="333333"/>
                </a:solidFill>
                <a:effectLst/>
                <a:uLnTx/>
                <a:uFillTx/>
                <a:latin typeface="Arial"/>
                <a:ea typeface="ＭＳ Ｐゴシック"/>
                <a:cs typeface="+mn-cs"/>
              </a:rPr>
              <a:t>Enterprise Capabilities</a:t>
            </a:r>
            <a:endParaRPr kumimoji="0" lang="en-US" sz="2400" b="0" i="0" u="sng" strike="noStrike" kern="0" cap="none" spc="0" normalizeH="0" baseline="0" noProof="0" dirty="0" smtClean="0">
              <a:ln>
                <a:noFill/>
              </a:ln>
              <a:solidFill>
                <a:srgbClr val="333333"/>
              </a:solidFill>
              <a:effectLst/>
              <a:uLnTx/>
              <a:uFillTx/>
              <a:latin typeface="Arial"/>
              <a:ea typeface="ＭＳ Ｐゴシック"/>
              <a:cs typeface="+mn-cs"/>
            </a:endParaRPr>
          </a:p>
        </p:txBody>
      </p:sp>
      <p:sp>
        <p:nvSpPr>
          <p:cNvPr id="12" name="Content Placeholder 3"/>
          <p:cNvSpPr txBox="1">
            <a:spLocks/>
          </p:cNvSpPr>
          <p:nvPr/>
        </p:nvSpPr>
        <p:spPr bwMode="auto">
          <a:xfrm>
            <a:off x="4645025" y="1406234"/>
            <a:ext cx="4143375" cy="39512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4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sz="2200">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20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8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a:lstStyle>
          <a:p>
            <a:pPr marL="233363" marR="0" lvl="0" indent="-233363" algn="l" defTabSz="914400" rtl="0" eaLnBrk="0" fontAlgn="base" latinLnBrk="0" hangingPunct="0">
              <a:lnSpc>
                <a:spcPct val="110000"/>
              </a:lnSpc>
              <a:spcBef>
                <a:spcPts val="1000"/>
              </a:spcBef>
              <a:spcAft>
                <a:spcPct val="0"/>
              </a:spcAft>
              <a:buClr>
                <a:srgbClr val="0095D3">
                  <a:lumMod val="75000"/>
                </a:srgbClr>
              </a:buClr>
              <a:buSzPct val="115000"/>
              <a:buFont typeface="Wingdings" pitchFamily="2" charset="2"/>
              <a:buChar char="§"/>
              <a:tabLst/>
              <a:defRPr/>
            </a:pPr>
            <a:r>
              <a:rPr kumimoji="0" lang="en-US" sz="1800" b="1" i="0" u="none" strike="noStrike" kern="0" cap="none" spc="0" normalizeH="0" baseline="0" noProof="0" smtClean="0">
                <a:ln>
                  <a:noFill/>
                </a:ln>
                <a:solidFill>
                  <a:srgbClr val="333333"/>
                </a:solidFill>
                <a:effectLst/>
                <a:uLnTx/>
                <a:uFillTx/>
                <a:latin typeface="Arial"/>
                <a:ea typeface="ＭＳ Ｐゴシック"/>
                <a:cs typeface="+mn-cs"/>
              </a:rPr>
              <a:t>Run multiple instances per install</a:t>
            </a:r>
          </a:p>
          <a:p>
            <a:pPr marL="400050" marR="0" lvl="1" indent="-171450" algn="l" defTabSz="914400" rtl="0" eaLnBrk="0" fontAlgn="base" latinLnBrk="0" hangingPunct="0">
              <a:lnSpc>
                <a:spcPct val="110000"/>
              </a:lnSpc>
              <a:spcBef>
                <a:spcPts val="800"/>
              </a:spcBef>
              <a:spcAft>
                <a:spcPct val="0"/>
              </a:spcAft>
              <a:buClr>
                <a:srgbClr val="0095D3">
                  <a:lumMod val="75000"/>
                </a:srgbClr>
              </a:buClr>
              <a:buSzPct val="110000"/>
              <a:buFont typeface="Times" pitchFamily="18" charset="0"/>
              <a:buChar char="•"/>
              <a:tabLst/>
              <a:defRPr/>
            </a:pPr>
            <a:r>
              <a:rPr kumimoji="0" lang="en-US" sz="1400" b="0" i="0" u="none" strike="noStrike" kern="0" cap="none" spc="0" normalizeH="0" baseline="0" noProof="0" smtClean="0">
                <a:ln>
                  <a:noFill/>
                </a:ln>
                <a:solidFill>
                  <a:srgbClr val="333333"/>
                </a:solidFill>
                <a:effectLst/>
                <a:uLnTx/>
                <a:uFillTx/>
                <a:latin typeface="Arial"/>
                <a:ea typeface="ＭＳ Ｐゴシック"/>
              </a:rPr>
              <a:t>Centralizes tc Server install/updates</a:t>
            </a:r>
          </a:p>
          <a:p>
            <a:pPr marL="233363" marR="0" lvl="0" indent="-233363" algn="l" defTabSz="914400" rtl="0" eaLnBrk="0" fontAlgn="base" latinLnBrk="0" hangingPunct="0">
              <a:lnSpc>
                <a:spcPct val="110000"/>
              </a:lnSpc>
              <a:spcBef>
                <a:spcPts val="1000"/>
              </a:spcBef>
              <a:spcAft>
                <a:spcPct val="0"/>
              </a:spcAft>
              <a:buClr>
                <a:srgbClr val="0095D3">
                  <a:lumMod val="75000"/>
                </a:srgbClr>
              </a:buClr>
              <a:buSzPct val="115000"/>
              <a:buFont typeface="Wingdings" pitchFamily="2" charset="2"/>
              <a:buChar char="§"/>
              <a:tabLst/>
              <a:defRPr/>
            </a:pPr>
            <a:r>
              <a:rPr kumimoji="0" lang="en-US" sz="1800" b="1" i="0" u="none" strike="noStrike" kern="0" cap="none" spc="0" normalizeH="0" baseline="0" noProof="0" smtClean="0">
                <a:ln>
                  <a:noFill/>
                </a:ln>
                <a:solidFill>
                  <a:srgbClr val="333333"/>
                </a:solidFill>
                <a:effectLst/>
                <a:uLnTx/>
                <a:uFillTx/>
                <a:latin typeface="Arial"/>
                <a:ea typeface="ＭＳ Ｐゴシック"/>
                <a:cs typeface="+mn-cs"/>
              </a:rPr>
              <a:t>Enterprise-ready stable release </a:t>
            </a:r>
          </a:p>
          <a:p>
            <a:pPr marL="400050" marR="0" lvl="1" indent="-171450" algn="l" defTabSz="914400" rtl="0" eaLnBrk="0" fontAlgn="base" latinLnBrk="0" hangingPunct="0">
              <a:lnSpc>
                <a:spcPct val="110000"/>
              </a:lnSpc>
              <a:spcBef>
                <a:spcPts val="800"/>
              </a:spcBef>
              <a:spcAft>
                <a:spcPct val="0"/>
              </a:spcAft>
              <a:buClr>
                <a:srgbClr val="0095D3">
                  <a:lumMod val="75000"/>
                </a:srgbClr>
              </a:buClr>
              <a:buSzPct val="110000"/>
              <a:buFont typeface="Times" pitchFamily="18" charset="0"/>
              <a:buChar char="•"/>
              <a:tabLst/>
              <a:defRPr/>
            </a:pPr>
            <a:r>
              <a:rPr kumimoji="0" lang="en-US" sz="1400" b="0" i="0" u="none" strike="noStrike" kern="0" cap="none" spc="0" normalizeH="0" baseline="0" noProof="0" smtClean="0">
                <a:ln>
                  <a:noFill/>
                </a:ln>
                <a:solidFill>
                  <a:srgbClr val="333333"/>
                </a:solidFill>
                <a:effectLst/>
                <a:uLnTx/>
                <a:uFillTx/>
                <a:latin typeface="Arial"/>
                <a:ea typeface="ＭＳ Ｐゴシック"/>
              </a:rPr>
              <a:t>Security vulnerabilities &amp; bug fixes</a:t>
            </a:r>
          </a:p>
          <a:p>
            <a:pPr marL="628650" marR="0" lvl="2" indent="-171450" algn="l" defTabSz="914400" rtl="0" eaLnBrk="0" fontAlgn="base" latinLnBrk="0" hangingPunct="0">
              <a:lnSpc>
                <a:spcPct val="110000"/>
              </a:lnSpc>
              <a:spcBef>
                <a:spcPts val="600"/>
              </a:spcBef>
              <a:spcAft>
                <a:spcPct val="0"/>
              </a:spcAft>
              <a:buClr>
                <a:srgbClr val="0095D3">
                  <a:lumMod val="75000"/>
                </a:srgbClr>
              </a:buClr>
              <a:buSzPct val="110000"/>
              <a:buFont typeface="Arial" pitchFamily="34" charset="0"/>
              <a:buChar char="•"/>
              <a:tabLst/>
              <a:defRPr/>
            </a:pPr>
            <a:r>
              <a:rPr kumimoji="0" lang="en-US" sz="1200" b="0" i="0" u="none" strike="noStrike" kern="0" cap="none" spc="0" normalizeH="0" baseline="0" noProof="0" smtClean="0">
                <a:ln>
                  <a:noFill/>
                </a:ln>
                <a:solidFill>
                  <a:srgbClr val="333333"/>
                </a:solidFill>
                <a:effectLst/>
                <a:uLnTx/>
                <a:uFillTx/>
                <a:latin typeface="Arial"/>
                <a:ea typeface="ＭＳ Ｐゴシック"/>
              </a:rPr>
              <a:t>Fixes will be in upstream open source release</a:t>
            </a:r>
          </a:p>
          <a:p>
            <a:pPr marL="400050" marR="0" lvl="1" indent="-171450" algn="l" defTabSz="914400" rtl="0" eaLnBrk="0" fontAlgn="base" latinLnBrk="0" hangingPunct="0">
              <a:lnSpc>
                <a:spcPct val="110000"/>
              </a:lnSpc>
              <a:spcBef>
                <a:spcPts val="800"/>
              </a:spcBef>
              <a:spcAft>
                <a:spcPct val="0"/>
              </a:spcAft>
              <a:buClr>
                <a:srgbClr val="0095D3">
                  <a:lumMod val="75000"/>
                </a:srgbClr>
              </a:buClr>
              <a:buSzPct val="110000"/>
              <a:buFont typeface="Times" pitchFamily="18" charset="0"/>
              <a:buChar char="•"/>
              <a:tabLst/>
              <a:defRPr/>
            </a:pPr>
            <a:r>
              <a:rPr kumimoji="0" lang="en-US" sz="1400" b="0" i="0" u="none" strike="noStrike" kern="0" cap="none" spc="0" normalizeH="0" baseline="0" noProof="0" smtClean="0">
                <a:ln>
                  <a:noFill/>
                </a:ln>
                <a:solidFill>
                  <a:srgbClr val="333333"/>
                </a:solidFill>
                <a:effectLst/>
                <a:uLnTx/>
                <a:uFillTx/>
                <a:latin typeface="Arial"/>
                <a:ea typeface="ＭＳ Ｐゴシック"/>
              </a:rPr>
              <a:t>Built, certified and pre-tuned</a:t>
            </a:r>
          </a:p>
          <a:p>
            <a:pPr marL="233363" marR="0" lvl="0" indent="-233363" algn="l" defTabSz="914400" rtl="0" eaLnBrk="0" fontAlgn="base" latinLnBrk="0" hangingPunct="0">
              <a:lnSpc>
                <a:spcPct val="110000"/>
              </a:lnSpc>
              <a:spcBef>
                <a:spcPts val="1000"/>
              </a:spcBef>
              <a:spcAft>
                <a:spcPct val="0"/>
              </a:spcAft>
              <a:buClr>
                <a:srgbClr val="0095D3">
                  <a:lumMod val="75000"/>
                </a:srgbClr>
              </a:buClr>
              <a:buSzPct val="115000"/>
              <a:buFont typeface="Wingdings" pitchFamily="2" charset="2"/>
              <a:buChar char="§"/>
              <a:tabLst/>
              <a:defRPr/>
            </a:pPr>
            <a:r>
              <a:rPr kumimoji="0" lang="en-US" sz="1800" b="1" i="0" u="none" strike="noStrike" kern="0" cap="none" spc="0" normalizeH="0" baseline="0" noProof="0" smtClean="0">
                <a:ln>
                  <a:noFill/>
                </a:ln>
                <a:solidFill>
                  <a:srgbClr val="333333"/>
                </a:solidFill>
                <a:effectLst/>
                <a:uLnTx/>
                <a:uFillTx/>
                <a:latin typeface="Arial"/>
                <a:ea typeface="ＭＳ Ｐゴシック"/>
                <a:cs typeface="+mn-cs"/>
              </a:rPr>
              <a:t>Advanced Scalability Options</a:t>
            </a:r>
          </a:p>
          <a:p>
            <a:pPr marL="400050" marR="0" lvl="1" indent="-171450" algn="l" defTabSz="914400" rtl="0" eaLnBrk="0" fontAlgn="base" latinLnBrk="0" hangingPunct="0">
              <a:lnSpc>
                <a:spcPct val="110000"/>
              </a:lnSpc>
              <a:spcBef>
                <a:spcPts val="800"/>
              </a:spcBef>
              <a:spcAft>
                <a:spcPct val="0"/>
              </a:spcAft>
              <a:buClr>
                <a:srgbClr val="0095D3">
                  <a:lumMod val="75000"/>
                </a:srgbClr>
              </a:buClr>
              <a:buSzPct val="110000"/>
              <a:buFont typeface="Times" pitchFamily="18" charset="0"/>
              <a:buChar char="•"/>
              <a:tabLst/>
              <a:defRPr/>
            </a:pPr>
            <a:r>
              <a:rPr kumimoji="0" lang="en-US" sz="1400" b="0" i="0" u="none" strike="noStrike" kern="0" cap="none" spc="0" normalizeH="0" baseline="0" noProof="0" smtClean="0">
                <a:ln>
                  <a:noFill/>
                </a:ln>
                <a:solidFill>
                  <a:srgbClr val="333333"/>
                </a:solidFill>
                <a:effectLst/>
                <a:uLnTx/>
                <a:uFillTx/>
                <a:latin typeface="Arial"/>
                <a:ea typeface="ＭＳ Ｐゴシック"/>
              </a:rPr>
              <a:t>Non-blocking (NIO) connectors</a:t>
            </a:r>
          </a:p>
          <a:p>
            <a:pPr marL="400050" marR="0" lvl="1" indent="-171450" algn="l" defTabSz="914400" rtl="0" eaLnBrk="0" fontAlgn="base" latinLnBrk="0" hangingPunct="0">
              <a:lnSpc>
                <a:spcPct val="110000"/>
              </a:lnSpc>
              <a:spcBef>
                <a:spcPts val="800"/>
              </a:spcBef>
              <a:spcAft>
                <a:spcPct val="0"/>
              </a:spcAft>
              <a:buClr>
                <a:srgbClr val="0095D3">
                  <a:lumMod val="75000"/>
                </a:srgbClr>
              </a:buClr>
              <a:buSzPct val="110000"/>
              <a:buFont typeface="Times" pitchFamily="18" charset="0"/>
              <a:buChar char="•"/>
              <a:tabLst/>
              <a:defRPr/>
            </a:pPr>
            <a:r>
              <a:rPr kumimoji="0" lang="en-US" sz="1400" b="0" i="0" u="none" strike="noStrike" kern="0" cap="none" spc="0" normalizeH="0" baseline="0" noProof="0" smtClean="0">
                <a:ln>
                  <a:noFill/>
                </a:ln>
                <a:solidFill>
                  <a:srgbClr val="333333"/>
                </a:solidFill>
                <a:effectLst/>
                <a:uLnTx/>
                <a:uFillTx/>
                <a:latin typeface="Arial"/>
                <a:ea typeface="ＭＳ Ｐゴシック"/>
              </a:rPr>
              <a:t>High concurrency connection pool</a:t>
            </a:r>
          </a:p>
          <a:p>
            <a:pPr marL="233363" marR="0" lvl="0" indent="-233363" algn="l" defTabSz="914400" rtl="0" eaLnBrk="0" fontAlgn="base" latinLnBrk="0" hangingPunct="0">
              <a:lnSpc>
                <a:spcPct val="110000"/>
              </a:lnSpc>
              <a:spcBef>
                <a:spcPts val="1000"/>
              </a:spcBef>
              <a:spcAft>
                <a:spcPct val="0"/>
              </a:spcAft>
              <a:buClr>
                <a:srgbClr val="0095D3">
                  <a:lumMod val="75000"/>
                </a:srgbClr>
              </a:buClr>
              <a:buSzPct val="115000"/>
              <a:buFont typeface="Wingdings" pitchFamily="2" charset="2"/>
              <a:buChar char="§"/>
              <a:tabLst/>
              <a:defRPr/>
            </a:pPr>
            <a:r>
              <a:rPr kumimoji="0" lang="en-US" sz="1800" b="1" i="0" u="none" strike="noStrike" kern="0" cap="none" spc="0" normalizeH="0" baseline="0" noProof="0" smtClean="0">
                <a:ln>
                  <a:noFill/>
                </a:ln>
                <a:solidFill>
                  <a:srgbClr val="333333"/>
                </a:solidFill>
                <a:effectLst/>
                <a:uLnTx/>
                <a:uFillTx/>
                <a:latin typeface="Arial"/>
                <a:ea typeface="ＭＳ Ｐゴシック"/>
                <a:cs typeface="+mn-cs"/>
              </a:rPr>
              <a:t>Advanced Diagnostics</a:t>
            </a:r>
          </a:p>
          <a:p>
            <a:pPr marL="400050" marR="0" lvl="1" indent="-171450" algn="l" defTabSz="914400" rtl="0" eaLnBrk="0" fontAlgn="base" latinLnBrk="0" hangingPunct="0">
              <a:lnSpc>
                <a:spcPct val="110000"/>
              </a:lnSpc>
              <a:spcBef>
                <a:spcPts val="800"/>
              </a:spcBef>
              <a:spcAft>
                <a:spcPct val="0"/>
              </a:spcAft>
              <a:buClr>
                <a:srgbClr val="0095D3">
                  <a:lumMod val="75000"/>
                </a:srgbClr>
              </a:buClr>
              <a:buSzPct val="110000"/>
              <a:buFont typeface="Times" pitchFamily="18" charset="0"/>
              <a:buChar char="•"/>
              <a:tabLst/>
              <a:defRPr/>
            </a:pPr>
            <a:r>
              <a:rPr kumimoji="0" lang="en-US" sz="1400" b="0" i="0" u="none" strike="noStrike" kern="0" cap="none" spc="0" normalizeH="0" baseline="0" noProof="0" smtClean="0">
                <a:ln>
                  <a:noFill/>
                </a:ln>
                <a:solidFill>
                  <a:srgbClr val="333333"/>
                </a:solidFill>
                <a:effectLst/>
                <a:uLnTx/>
                <a:uFillTx/>
                <a:latin typeface="Arial"/>
                <a:ea typeface="ＭＳ Ｐゴシック"/>
              </a:rPr>
              <a:t>Detects deadlocks and slow running requests</a:t>
            </a:r>
          </a:p>
          <a:p>
            <a:pPr marL="400050" marR="0" lvl="1" indent="-171450" algn="l" defTabSz="914400" rtl="0" eaLnBrk="0" fontAlgn="base" latinLnBrk="0" hangingPunct="0">
              <a:lnSpc>
                <a:spcPct val="110000"/>
              </a:lnSpc>
              <a:spcBef>
                <a:spcPts val="800"/>
              </a:spcBef>
              <a:spcAft>
                <a:spcPct val="0"/>
              </a:spcAft>
              <a:buClr>
                <a:srgbClr val="0095D3">
                  <a:lumMod val="75000"/>
                </a:srgbClr>
              </a:buClr>
              <a:buSzPct val="110000"/>
              <a:buFont typeface="Times" pitchFamily="18" charset="0"/>
              <a:buChar char="•"/>
              <a:tabLst/>
              <a:defRPr/>
            </a:pPr>
            <a:r>
              <a:rPr kumimoji="0" lang="en-US" sz="1400" b="0" i="0" u="none" strike="noStrike" kern="0" cap="none" spc="0" normalizeH="0" baseline="0" noProof="0" smtClean="0">
                <a:ln>
                  <a:noFill/>
                </a:ln>
                <a:solidFill>
                  <a:srgbClr val="333333"/>
                </a:solidFill>
                <a:effectLst/>
                <a:uLnTx/>
                <a:uFillTx/>
                <a:latin typeface="Arial"/>
                <a:ea typeface="ＭＳ Ｐゴシック"/>
              </a:rPr>
              <a:t>Provides access to SQL behind slow requests</a:t>
            </a:r>
          </a:p>
          <a:p>
            <a:pPr marL="400050" marR="0" lvl="1" indent="-171450" algn="l" defTabSz="914400" rtl="0" eaLnBrk="0" fontAlgn="base" latinLnBrk="0" hangingPunct="0">
              <a:lnSpc>
                <a:spcPct val="110000"/>
              </a:lnSpc>
              <a:spcBef>
                <a:spcPts val="800"/>
              </a:spcBef>
              <a:spcAft>
                <a:spcPct val="0"/>
              </a:spcAft>
              <a:buClr>
                <a:srgbClr val="0095D3">
                  <a:lumMod val="75000"/>
                </a:srgbClr>
              </a:buClr>
              <a:buSzPct val="110000"/>
              <a:buFont typeface="Times" pitchFamily="18" charset="0"/>
              <a:buChar char="•"/>
              <a:tabLst/>
              <a:defRPr/>
            </a:pPr>
            <a:r>
              <a:rPr kumimoji="0" lang="en-US" sz="1400" b="0" i="0" u="none" strike="noStrike" kern="0" cap="none" spc="0" normalizeH="0" baseline="0" noProof="0" smtClean="0">
                <a:ln>
                  <a:noFill/>
                </a:ln>
                <a:solidFill>
                  <a:srgbClr val="333333"/>
                </a:solidFill>
                <a:effectLst/>
                <a:uLnTx/>
                <a:uFillTx/>
                <a:latin typeface="Arial"/>
                <a:ea typeface="ＭＳ Ｐゴシック"/>
              </a:rPr>
              <a:t>Identifies time spent in garbage collection</a:t>
            </a:r>
          </a:p>
          <a:p>
            <a:pPr marL="400050" marR="0" lvl="1" indent="-171450" algn="l" defTabSz="914400" rtl="0" eaLnBrk="0" fontAlgn="base" latinLnBrk="0" hangingPunct="0">
              <a:lnSpc>
                <a:spcPct val="110000"/>
              </a:lnSpc>
              <a:spcBef>
                <a:spcPts val="800"/>
              </a:spcBef>
              <a:spcAft>
                <a:spcPct val="0"/>
              </a:spcAft>
              <a:buClr>
                <a:srgbClr val="0095D3">
                  <a:lumMod val="75000"/>
                </a:srgbClr>
              </a:buClr>
              <a:buSzPct val="110000"/>
              <a:buFont typeface="Times" pitchFamily="18" charset="0"/>
              <a:buChar char="•"/>
              <a:tabLst/>
              <a:defRPr/>
            </a:pPr>
            <a:endParaRPr kumimoji="0" lang="en-US" sz="1800" b="0" i="0" u="none" strike="noStrike" kern="0" cap="none" spc="0" normalizeH="0" baseline="0" noProof="0" dirty="0" smtClean="0">
              <a:ln>
                <a:noFill/>
              </a:ln>
              <a:solidFill>
                <a:srgbClr val="333333"/>
              </a:solidFill>
              <a:effectLst/>
              <a:uLnTx/>
              <a:uFillTx/>
              <a:latin typeface="Arial"/>
              <a:ea typeface="ＭＳ Ｐゴシック"/>
            </a:endParaRPr>
          </a:p>
        </p:txBody>
      </p:sp>
      <p:sp>
        <p:nvSpPr>
          <p:cNvPr id="13"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1" i="0" u="none" strike="noStrike" kern="0" cap="none" spc="0" normalizeH="0" baseline="0" noProof="0" smtClean="0">
                <a:ln>
                  <a:noFill/>
                </a:ln>
                <a:solidFill>
                  <a:srgbClr val="003D79"/>
                </a:solidFill>
                <a:effectLst/>
                <a:uLnTx/>
                <a:uFillTx/>
                <a:latin typeface="Arial"/>
                <a:ea typeface="ＭＳ Ｐゴシック"/>
                <a:cs typeface="+mj-cs"/>
              </a:rPr>
              <a:t>Operational Control:</a:t>
            </a:r>
            <a:r>
              <a:rPr kumimoji="0" lang="en-US" sz="2200" b="0" i="1" u="none" strike="noStrike" kern="0" cap="none" spc="0" normalizeH="0" baseline="0" noProof="0" smtClean="0">
                <a:ln>
                  <a:noFill/>
                </a:ln>
                <a:solidFill>
                  <a:srgbClr val="003D79"/>
                </a:solidFill>
                <a:effectLst/>
                <a:uLnTx/>
                <a:uFillTx/>
                <a:latin typeface="Arial"/>
                <a:ea typeface="ＭＳ Ｐゴシック"/>
                <a:cs typeface="+mj-cs"/>
              </a:rPr>
              <a:t> Enhanced Tomcat-compatible Server</a:t>
            </a:r>
            <a:endParaRPr kumimoji="0" lang="en-US" sz="2200" b="1" i="0" u="none" strike="noStrike" kern="0" cap="none" spc="0" normalizeH="0" baseline="0" noProof="0" dirty="0" smtClean="0">
              <a:ln>
                <a:noFill/>
              </a:ln>
              <a:solidFill>
                <a:srgbClr val="003D79"/>
              </a:solidFill>
              <a:effectLst/>
              <a:uLnTx/>
              <a:uFillTx/>
              <a:latin typeface="Arial"/>
              <a:ea typeface="ＭＳ Ｐゴシック"/>
              <a:cs typeface="+mj-cs"/>
            </a:endParaRPr>
          </a:p>
        </p:txBody>
      </p:sp>
    </p:spTree>
    <p:extLst>
      <p:ext uri="{BB962C8B-B14F-4D97-AF65-F5344CB8AC3E}">
        <p14:creationId xmlns:p14="http://schemas.microsoft.com/office/powerpoint/2010/main" val="3844986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8"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1" i="0" u="none" strike="noStrike" kern="0" cap="none" spc="0" normalizeH="0" baseline="0" noProof="0" smtClean="0">
                <a:ln>
                  <a:noFill/>
                </a:ln>
                <a:solidFill>
                  <a:srgbClr val="003D79"/>
                </a:solidFill>
                <a:effectLst/>
                <a:uLnTx/>
                <a:uFillTx/>
                <a:latin typeface="Arial"/>
                <a:ea typeface="ＭＳ Ｐゴシック"/>
                <a:cs typeface="+mj-cs"/>
              </a:rPr>
              <a:t>Operational Control:</a:t>
            </a:r>
            <a:r>
              <a:rPr kumimoji="0" lang="en-US" sz="2200" b="0" i="1" u="none" strike="noStrike" kern="0" cap="none" spc="0" normalizeH="0" baseline="0" noProof="0" smtClean="0">
                <a:ln>
                  <a:noFill/>
                </a:ln>
                <a:solidFill>
                  <a:srgbClr val="003D79"/>
                </a:solidFill>
                <a:effectLst/>
                <a:uLnTx/>
                <a:uFillTx/>
                <a:latin typeface="Arial"/>
                <a:ea typeface="ＭＳ Ｐゴシック"/>
                <a:cs typeface="+mj-cs"/>
              </a:rPr>
              <a:t> Application Provisioning</a:t>
            </a:r>
            <a:endParaRPr kumimoji="0" lang="en-US" sz="2200" b="0" i="1" u="none" strike="noStrike" kern="0" cap="none" spc="0" normalizeH="0" baseline="0" noProof="0" dirty="0">
              <a:ln>
                <a:noFill/>
              </a:ln>
              <a:solidFill>
                <a:srgbClr val="003D79"/>
              </a:solidFill>
              <a:effectLst/>
              <a:uLnTx/>
              <a:uFillTx/>
              <a:latin typeface="Arial"/>
              <a:ea typeface="ＭＳ Ｐゴシック"/>
              <a:cs typeface="+mj-cs"/>
            </a:endParaRPr>
          </a:p>
        </p:txBody>
      </p:sp>
      <p:sp>
        <p:nvSpPr>
          <p:cNvPr id="9" name="Rectangle 17"/>
          <p:cNvSpPr>
            <a:spLocks noChangeArrowheads="1"/>
          </p:cNvSpPr>
          <p:nvPr/>
        </p:nvSpPr>
        <p:spPr bwMode="auto">
          <a:xfrm>
            <a:off x="346075" y="4794812"/>
            <a:ext cx="8402638" cy="1308050"/>
          </a:xfrm>
          <a:prstGeom prst="rect">
            <a:avLst/>
          </a:prstGeom>
          <a:noFill/>
          <a:ln w="9525">
            <a:noFill/>
            <a:miter lim="800000"/>
            <a:headEnd/>
            <a:tailEnd/>
          </a:ln>
        </p:spPr>
        <p:txBody>
          <a:bodyPr wrap="square">
            <a:spAutoFit/>
          </a:bodyPr>
          <a:lstStyle/>
          <a:p>
            <a:pPr marL="182880" marR="0" lvl="0" indent="0" algn="l" defTabSz="914400" eaLnBrk="1" fontAlgn="auto" latinLnBrk="0" hangingPunct="1">
              <a:lnSpc>
                <a:spcPct val="100000"/>
              </a:lnSpc>
              <a:spcBef>
                <a:spcPts val="0"/>
              </a:spcBef>
              <a:spcAft>
                <a:spcPts val="600"/>
              </a:spcAft>
              <a:buClr>
                <a:srgbClr val="84A13C"/>
              </a:buClr>
              <a:buSzPct val="100000"/>
              <a:buFontTx/>
              <a:buBlip>
                <a:blip r:embed="rId2"/>
              </a:buBlip>
              <a:tabLst/>
              <a:defRPr/>
            </a:pPr>
            <a:r>
              <a:rPr kumimoji="0" lang="en-US" sz="1800" b="1" i="0" u="none" strike="noStrike" kern="0" cap="none" spc="0" normalizeH="0" baseline="0" noProof="0" dirty="0">
                <a:ln>
                  <a:noFill/>
                </a:ln>
                <a:solidFill>
                  <a:srgbClr val="333333"/>
                </a:solidFill>
                <a:effectLst/>
                <a:uLnTx/>
                <a:uFillTx/>
              </a:rPr>
              <a:t> </a:t>
            </a:r>
            <a:r>
              <a:rPr kumimoji="0" lang="en-US" sz="1800" b="1" i="0" u="none" strike="noStrike" kern="0" cap="none" spc="0" normalizeH="0" baseline="0" noProof="0" dirty="0" smtClean="0">
                <a:ln>
                  <a:noFill/>
                </a:ln>
                <a:solidFill>
                  <a:srgbClr val="333333"/>
                </a:solidFill>
                <a:effectLst/>
                <a:uLnTx/>
                <a:uFillTx/>
              </a:rPr>
              <a:t>Provision applications to single server or group of servers</a:t>
            </a:r>
          </a:p>
          <a:p>
            <a:pPr marL="182880" marR="0" lvl="0" indent="0" algn="l" defTabSz="914400" eaLnBrk="1" fontAlgn="auto" latinLnBrk="0" hangingPunct="1">
              <a:lnSpc>
                <a:spcPct val="100000"/>
              </a:lnSpc>
              <a:spcBef>
                <a:spcPts val="0"/>
              </a:spcBef>
              <a:spcAft>
                <a:spcPts val="600"/>
              </a:spcAft>
              <a:buClr>
                <a:srgbClr val="84A13C"/>
              </a:buClr>
              <a:buSzPct val="100000"/>
              <a:buFontTx/>
              <a:buBlip>
                <a:blip r:embed="rId2"/>
              </a:buBlip>
              <a:tabLst/>
              <a:defRPr/>
            </a:pPr>
            <a:r>
              <a:rPr kumimoji="0" lang="en-US" sz="1800" b="1" i="0" u="none" strike="noStrike" kern="0" cap="none" spc="0" normalizeH="0" baseline="0" noProof="0" dirty="0" smtClean="0">
                <a:ln>
                  <a:noFill/>
                </a:ln>
                <a:solidFill>
                  <a:srgbClr val="333333"/>
                </a:solidFill>
                <a:effectLst/>
                <a:uLnTx/>
                <a:uFillTx/>
              </a:rPr>
              <a:t> Manage deployed applications </a:t>
            </a:r>
          </a:p>
          <a:p>
            <a:pPr marL="457200" marR="0" lvl="2" indent="0" algn="l" defTabSz="914400" eaLnBrk="1" fontAlgn="auto" latinLnBrk="0" hangingPunct="1">
              <a:lnSpc>
                <a:spcPct val="100000"/>
              </a:lnSpc>
              <a:spcBef>
                <a:spcPts val="0"/>
              </a:spcBef>
              <a:spcAft>
                <a:spcPts val="600"/>
              </a:spcAft>
              <a:buClr>
                <a:srgbClr val="84A13C"/>
              </a:buClr>
              <a:buSzPct val="100000"/>
              <a:buFontTx/>
              <a:buBlip>
                <a:blip r:embed="rId2"/>
              </a:buBlip>
              <a:tabLst/>
              <a:defRPr/>
            </a:pPr>
            <a:r>
              <a:rPr kumimoji="0" lang="en-US" sz="1400" b="0" i="0" u="none" strike="noStrike" kern="0" cap="none" spc="0" normalizeH="0" baseline="0" noProof="0" dirty="0" smtClean="0">
                <a:ln>
                  <a:noFill/>
                </a:ln>
                <a:solidFill>
                  <a:srgbClr val="333333"/>
                </a:solidFill>
                <a:effectLst/>
                <a:uLnTx/>
                <a:uFillTx/>
              </a:rPr>
              <a:t> View application status</a:t>
            </a:r>
          </a:p>
          <a:p>
            <a:pPr marL="457200" marR="0" lvl="2" indent="0" algn="l" defTabSz="914400" eaLnBrk="1" fontAlgn="auto" latinLnBrk="0" hangingPunct="1">
              <a:lnSpc>
                <a:spcPct val="100000"/>
              </a:lnSpc>
              <a:spcBef>
                <a:spcPts val="0"/>
              </a:spcBef>
              <a:spcAft>
                <a:spcPts val="600"/>
              </a:spcAft>
              <a:buClr>
                <a:srgbClr val="84A13C"/>
              </a:buClr>
              <a:buSzPct val="100000"/>
              <a:buFontTx/>
              <a:buBlip>
                <a:blip r:embed="rId2"/>
              </a:buBlip>
              <a:tabLst/>
              <a:defRPr/>
            </a:pPr>
            <a:r>
              <a:rPr kumimoji="0" lang="en-US" sz="1400" b="0" i="0" u="none" strike="noStrike" kern="0" cap="none" spc="0" normalizeH="0" baseline="0" noProof="0" dirty="0" smtClean="0">
                <a:ln>
                  <a:noFill/>
                </a:ln>
                <a:solidFill>
                  <a:srgbClr val="333333"/>
                </a:solidFill>
                <a:effectLst/>
                <a:uLnTx/>
                <a:uFillTx/>
              </a:rPr>
              <a:t> Start, stop, reload, and </a:t>
            </a:r>
            <a:r>
              <a:rPr kumimoji="0" lang="en-US" sz="1400" b="0" i="0" u="none" strike="noStrike" kern="0" cap="none" spc="0" normalizeH="0" baseline="0" noProof="0" dirty="0" err="1" smtClean="0">
                <a:ln>
                  <a:noFill/>
                </a:ln>
                <a:solidFill>
                  <a:srgbClr val="333333"/>
                </a:solidFill>
                <a:effectLst/>
                <a:uLnTx/>
                <a:uFillTx/>
              </a:rPr>
              <a:t>undeploy</a:t>
            </a:r>
            <a:r>
              <a:rPr kumimoji="0" lang="en-US" sz="1400" b="0" i="0" u="none" strike="noStrike" kern="0" cap="none" spc="0" normalizeH="0" baseline="0" noProof="0" dirty="0" smtClean="0">
                <a:ln>
                  <a:noFill/>
                </a:ln>
                <a:solidFill>
                  <a:srgbClr val="333333"/>
                </a:solidFill>
                <a:effectLst/>
                <a:uLnTx/>
                <a:uFillTx/>
              </a:rPr>
              <a:t> applications</a:t>
            </a:r>
          </a:p>
        </p:txBody>
      </p:sp>
      <p:sp>
        <p:nvSpPr>
          <p:cNvPr id="10" name="AutoShape 30"/>
          <p:cNvSpPr>
            <a:spLocks noChangeArrowheads="1"/>
          </p:cNvSpPr>
          <p:nvPr/>
        </p:nvSpPr>
        <p:spPr bwMode="auto">
          <a:xfrm flipV="1">
            <a:off x="209550" y="4727591"/>
            <a:ext cx="8764588" cy="17462"/>
          </a:xfrm>
          <a:prstGeom prst="roundRect">
            <a:avLst>
              <a:gd name="adj" fmla="val 50000"/>
            </a:avLst>
          </a:prstGeom>
          <a:solidFill>
            <a:srgbClr val="003D79"/>
          </a:solidFill>
          <a:ln w="9525">
            <a:solidFill>
              <a:srgbClr val="1E481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a typeface="MS PGothic" pitchFamily="34" charset="-128"/>
            </a:endParaRPr>
          </a:p>
        </p:txBody>
      </p:sp>
      <p:pic>
        <p:nvPicPr>
          <p:cNvPr id="11" name="Picture 10" descr="tc-server-2-provision-apps-crop.png"/>
          <p:cNvPicPr>
            <a:picLocks noChangeAspect="1"/>
          </p:cNvPicPr>
          <p:nvPr/>
        </p:nvPicPr>
        <p:blipFill>
          <a:blip r:embed="rId3" cstate="print"/>
          <a:stretch>
            <a:fillRect/>
          </a:stretch>
        </p:blipFill>
        <p:spPr>
          <a:xfrm>
            <a:off x="1516820" y="843894"/>
            <a:ext cx="5766435" cy="3423285"/>
          </a:xfrm>
          <a:prstGeom prst="rect">
            <a:avLst/>
          </a:prstGeom>
        </p:spPr>
      </p:pic>
    </p:spTree>
    <p:extLst>
      <p:ext uri="{BB962C8B-B14F-4D97-AF65-F5344CB8AC3E}">
        <p14:creationId xmlns:p14="http://schemas.microsoft.com/office/powerpoint/2010/main" val="69602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12"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1" i="0" u="none" strike="noStrike" kern="0" cap="none" spc="0" normalizeH="0" baseline="0" noProof="0" smtClean="0">
                <a:ln>
                  <a:noFill/>
                </a:ln>
                <a:solidFill>
                  <a:srgbClr val="003D79"/>
                </a:solidFill>
                <a:effectLst/>
                <a:uLnTx/>
                <a:uFillTx/>
                <a:latin typeface="Arial"/>
                <a:ea typeface="ＭＳ Ｐゴシック"/>
                <a:cs typeface="+mj-cs"/>
              </a:rPr>
              <a:t>Operational Control:</a:t>
            </a:r>
            <a:r>
              <a:rPr kumimoji="0" lang="en-US" sz="2200" b="0" i="1" u="none" strike="noStrike" kern="0" cap="none" spc="0" normalizeH="0" baseline="0" noProof="0" smtClean="0">
                <a:ln>
                  <a:noFill/>
                </a:ln>
                <a:solidFill>
                  <a:srgbClr val="003D79"/>
                </a:solidFill>
                <a:effectLst/>
                <a:uLnTx/>
                <a:uFillTx/>
                <a:latin typeface="Arial"/>
                <a:ea typeface="ＭＳ Ｐゴシック"/>
                <a:cs typeface="+mj-cs"/>
              </a:rPr>
              <a:t> Server Administration &amp; Configuration</a:t>
            </a:r>
            <a:endParaRPr kumimoji="0" lang="en-US" sz="2200" b="0" i="1" u="none" strike="noStrike" kern="0" cap="none" spc="0" normalizeH="0" baseline="0" noProof="0" dirty="0">
              <a:ln>
                <a:noFill/>
              </a:ln>
              <a:solidFill>
                <a:srgbClr val="003D79"/>
              </a:solidFill>
              <a:effectLst/>
              <a:uLnTx/>
              <a:uFillTx/>
              <a:latin typeface="Arial"/>
              <a:ea typeface="ＭＳ Ｐゴシック"/>
              <a:cs typeface="+mj-cs"/>
            </a:endParaRPr>
          </a:p>
        </p:txBody>
      </p:sp>
      <p:sp>
        <p:nvSpPr>
          <p:cNvPr id="13" name="Rectangle 17"/>
          <p:cNvSpPr>
            <a:spLocks noChangeArrowheads="1"/>
          </p:cNvSpPr>
          <p:nvPr/>
        </p:nvSpPr>
        <p:spPr bwMode="auto">
          <a:xfrm>
            <a:off x="346075" y="4744081"/>
            <a:ext cx="8402638" cy="1369606"/>
          </a:xfrm>
          <a:prstGeom prst="rect">
            <a:avLst/>
          </a:prstGeom>
          <a:noFill/>
          <a:ln w="9525">
            <a:noFill/>
            <a:miter lim="800000"/>
            <a:headEnd/>
            <a:tailEnd/>
          </a:ln>
        </p:spPr>
        <p:txBody>
          <a:bodyPr wrap="square">
            <a:spAutoFit/>
          </a:bodyPr>
          <a:lstStyle/>
          <a:p>
            <a:pPr marL="182880" marR="0" lvl="0" indent="0" algn="l" defTabSz="914400" eaLnBrk="1" fontAlgn="auto" latinLnBrk="0" hangingPunct="1">
              <a:lnSpc>
                <a:spcPct val="100000"/>
              </a:lnSpc>
              <a:spcBef>
                <a:spcPts val="0"/>
              </a:spcBef>
              <a:spcAft>
                <a:spcPts val="600"/>
              </a:spcAft>
              <a:buClr>
                <a:srgbClr val="84A13C"/>
              </a:buClr>
              <a:buSzPct val="100000"/>
              <a:buFontTx/>
              <a:buBlip>
                <a:blip r:embed="rId2"/>
              </a:buBlip>
              <a:tabLst/>
              <a:defRPr/>
            </a:pPr>
            <a:r>
              <a:rPr kumimoji="0" lang="en-US" sz="1800" b="1" i="0" u="none" strike="noStrike" kern="0" cap="none" spc="0" normalizeH="0" baseline="0" noProof="0" dirty="0" smtClean="0">
                <a:ln>
                  <a:noFill/>
                </a:ln>
                <a:solidFill>
                  <a:srgbClr val="333333"/>
                </a:solidFill>
                <a:effectLst/>
                <a:uLnTx/>
                <a:uFillTx/>
              </a:rPr>
              <a:t> Centralized administration of server configuration and defaults</a:t>
            </a:r>
          </a:p>
          <a:p>
            <a:pPr marL="182880" marR="0" lvl="0" indent="0" algn="l" defTabSz="914400" eaLnBrk="1" fontAlgn="auto" latinLnBrk="0" hangingPunct="1">
              <a:lnSpc>
                <a:spcPct val="100000"/>
              </a:lnSpc>
              <a:spcBef>
                <a:spcPts val="0"/>
              </a:spcBef>
              <a:spcAft>
                <a:spcPts val="600"/>
              </a:spcAft>
              <a:buClr>
                <a:srgbClr val="84A13C"/>
              </a:buClr>
              <a:buSzPct val="100000"/>
              <a:buFontTx/>
              <a:buBlip>
                <a:blip r:embed="rId2"/>
              </a:buBlip>
              <a:tabLst/>
              <a:defRPr/>
            </a:pPr>
            <a:r>
              <a:rPr kumimoji="0" lang="en-US" sz="1800" b="1" i="0" u="none" strike="noStrike" kern="0" cap="none" spc="0" normalizeH="0" baseline="0" noProof="0" dirty="0" smtClean="0">
                <a:ln>
                  <a:noFill/>
                </a:ln>
                <a:solidFill>
                  <a:srgbClr val="333333"/>
                </a:solidFill>
                <a:effectLst/>
                <a:uLnTx/>
                <a:uFillTx/>
              </a:rPr>
              <a:t> Out of box pre-tuned configurations</a:t>
            </a:r>
          </a:p>
          <a:p>
            <a:pPr marL="640080" marR="0" lvl="1" indent="0" algn="l" defTabSz="914400" eaLnBrk="1" fontAlgn="auto" latinLnBrk="0" hangingPunct="1">
              <a:lnSpc>
                <a:spcPct val="100000"/>
              </a:lnSpc>
              <a:spcBef>
                <a:spcPts val="0"/>
              </a:spcBef>
              <a:spcAft>
                <a:spcPts val="600"/>
              </a:spcAft>
              <a:buClr>
                <a:srgbClr val="84A13C"/>
              </a:buClr>
              <a:buSzPct val="100000"/>
              <a:buFontTx/>
              <a:buBlip>
                <a:blip r:embed="rId2"/>
              </a:buBlip>
              <a:tabLst/>
              <a:defRPr/>
            </a:pPr>
            <a:r>
              <a:rPr kumimoji="0" lang="en-US" sz="1400" b="0" i="0" u="none" strike="noStrike" kern="0" cap="none" spc="0" normalizeH="0" baseline="0" noProof="0" dirty="0" smtClean="0">
                <a:ln>
                  <a:noFill/>
                </a:ln>
                <a:solidFill>
                  <a:srgbClr val="333333"/>
                </a:solidFill>
                <a:effectLst/>
                <a:uLnTx/>
                <a:uFillTx/>
              </a:rPr>
              <a:t>JVM Options, production configurations, automated boot scripts, Windows service wrapper</a:t>
            </a:r>
            <a:endParaRPr kumimoji="0" lang="en-US" sz="1800" b="1" i="0" u="none" strike="noStrike" kern="0" cap="none" spc="0" normalizeH="0" baseline="0" noProof="0" dirty="0" smtClean="0">
              <a:ln>
                <a:noFill/>
              </a:ln>
              <a:solidFill>
                <a:srgbClr val="333333"/>
              </a:solidFill>
              <a:effectLst/>
              <a:uLnTx/>
              <a:uFillTx/>
            </a:endParaRPr>
          </a:p>
          <a:p>
            <a:pPr marL="182880" marR="0" lvl="0" indent="0" algn="l" defTabSz="914400" eaLnBrk="1" fontAlgn="auto" latinLnBrk="0" hangingPunct="1">
              <a:lnSpc>
                <a:spcPct val="100000"/>
              </a:lnSpc>
              <a:spcBef>
                <a:spcPts val="0"/>
              </a:spcBef>
              <a:spcAft>
                <a:spcPts val="600"/>
              </a:spcAft>
              <a:buClr>
                <a:srgbClr val="84A13C"/>
              </a:buClr>
              <a:buSzPct val="100000"/>
              <a:buFontTx/>
              <a:buBlip>
                <a:blip r:embed="rId2"/>
              </a:buBlip>
              <a:tabLst/>
              <a:defRPr/>
            </a:pPr>
            <a:r>
              <a:rPr kumimoji="0" lang="en-US" sz="1800" b="1" i="0" u="none" strike="noStrike" kern="0" cap="none" spc="0" normalizeH="0" baseline="0" noProof="0" dirty="0" smtClean="0">
                <a:ln>
                  <a:noFill/>
                </a:ln>
                <a:solidFill>
                  <a:srgbClr val="333333"/>
                </a:solidFill>
                <a:effectLst/>
                <a:uLnTx/>
                <a:uFillTx/>
              </a:rPr>
              <a:t> Server Instance Templates</a:t>
            </a:r>
          </a:p>
        </p:txBody>
      </p:sp>
      <p:sp>
        <p:nvSpPr>
          <p:cNvPr id="14" name="AutoShape 30"/>
          <p:cNvSpPr>
            <a:spLocks noChangeArrowheads="1"/>
          </p:cNvSpPr>
          <p:nvPr/>
        </p:nvSpPr>
        <p:spPr bwMode="auto">
          <a:xfrm flipV="1">
            <a:off x="209550" y="4695317"/>
            <a:ext cx="8764588" cy="17462"/>
          </a:xfrm>
          <a:prstGeom prst="roundRect">
            <a:avLst>
              <a:gd name="adj" fmla="val 50000"/>
            </a:avLst>
          </a:prstGeom>
          <a:solidFill>
            <a:srgbClr val="003D79"/>
          </a:solidFill>
          <a:ln w="9525">
            <a:solidFill>
              <a:srgbClr val="1E481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a typeface="MS PGothic" pitchFamily="34" charset="-128"/>
            </a:endParaRPr>
          </a:p>
        </p:txBody>
      </p:sp>
      <p:pic>
        <p:nvPicPr>
          <p:cNvPr id="15" name="Picture 14" descr="tc-server-2-general-config-crop.png"/>
          <p:cNvPicPr>
            <a:picLocks noChangeAspect="1"/>
          </p:cNvPicPr>
          <p:nvPr/>
        </p:nvPicPr>
        <p:blipFill>
          <a:blip r:embed="rId3" cstate="print"/>
          <a:stretch>
            <a:fillRect/>
          </a:stretch>
        </p:blipFill>
        <p:spPr>
          <a:xfrm>
            <a:off x="1688948" y="689388"/>
            <a:ext cx="5143500" cy="4000500"/>
          </a:xfrm>
          <a:prstGeom prst="rect">
            <a:avLst/>
          </a:prstGeom>
        </p:spPr>
      </p:pic>
    </p:spTree>
    <p:extLst>
      <p:ext uri="{BB962C8B-B14F-4D97-AF65-F5344CB8AC3E}">
        <p14:creationId xmlns:p14="http://schemas.microsoft.com/office/powerpoint/2010/main" val="3513920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dirty="0"/>
          </a:p>
        </p:txBody>
      </p:sp>
      <p:pic>
        <p:nvPicPr>
          <p:cNvPr id="8" name="Picture 7" descr="tc-server-Spring-Edition-Resources-annotated.png"/>
          <p:cNvPicPr>
            <a:picLocks noChangeAspect="1"/>
          </p:cNvPicPr>
          <p:nvPr/>
        </p:nvPicPr>
        <p:blipFill>
          <a:blip r:embed="rId3" cstate="print"/>
          <a:stretch>
            <a:fillRect/>
          </a:stretch>
        </p:blipFill>
        <p:spPr>
          <a:xfrm>
            <a:off x="1055079" y="689038"/>
            <a:ext cx="6791112" cy="3840000"/>
          </a:xfrm>
          <a:prstGeom prst="rect">
            <a:avLst/>
          </a:prstGeom>
        </p:spPr>
      </p:pic>
      <p:sp>
        <p:nvSpPr>
          <p:cNvPr id="9" name="Title 1"/>
          <p:cNvSpPr txBox="1">
            <a:spLocks/>
          </p:cNvSpPr>
          <p:nvPr/>
        </p:nvSpPr>
        <p:spPr bwMode="auto">
          <a:xfrm>
            <a:off x="374904" y="171450"/>
            <a:ext cx="6906429" cy="5175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rgbClr val="003D79"/>
                </a:solidFill>
                <a:effectLst/>
                <a:uLnTx/>
                <a:uFillTx/>
                <a:latin typeface="Arial"/>
                <a:ea typeface="ＭＳ Ｐゴシック"/>
                <a:cs typeface="+mj-cs"/>
              </a:rPr>
              <a:t>Operational Control:</a:t>
            </a:r>
            <a:r>
              <a:rPr kumimoji="0" lang="en-US" sz="2200" b="0" i="1" u="none" strike="noStrike" kern="0" cap="none" spc="0" normalizeH="0" baseline="0" noProof="0" dirty="0" smtClean="0">
                <a:ln>
                  <a:noFill/>
                </a:ln>
                <a:solidFill>
                  <a:srgbClr val="003D79"/>
                </a:solidFill>
                <a:effectLst/>
                <a:uLnTx/>
                <a:uFillTx/>
                <a:latin typeface="Arial"/>
                <a:ea typeface="ＭＳ Ｐゴシック"/>
                <a:cs typeface="+mj-cs"/>
              </a:rPr>
              <a:t> Performance &amp; SLA </a:t>
            </a:r>
            <a:r>
              <a:rPr kumimoji="0" lang="en-US" sz="2200" b="0" i="1" u="none" strike="noStrike" kern="0" cap="none" spc="0" normalizeH="0" baseline="0" noProof="0" dirty="0" err="1" smtClean="0">
                <a:ln>
                  <a:noFill/>
                </a:ln>
                <a:solidFill>
                  <a:srgbClr val="003D79"/>
                </a:solidFill>
                <a:effectLst/>
                <a:uLnTx/>
                <a:uFillTx/>
                <a:latin typeface="Arial"/>
                <a:ea typeface="ＭＳ Ｐゴシック"/>
                <a:cs typeface="+mj-cs"/>
              </a:rPr>
              <a:t>Mgmt</a:t>
            </a:r>
            <a:r>
              <a:rPr kumimoji="0" lang="en-US" sz="2200" b="0" i="1" u="none" strike="noStrike" kern="0" cap="none" spc="0" normalizeH="0" baseline="0" noProof="0" dirty="0" smtClean="0">
                <a:ln>
                  <a:noFill/>
                </a:ln>
                <a:solidFill>
                  <a:srgbClr val="003D79"/>
                </a:solidFill>
                <a:effectLst/>
                <a:uLnTx/>
                <a:uFillTx/>
                <a:latin typeface="Arial"/>
                <a:ea typeface="ＭＳ Ｐゴシック"/>
                <a:cs typeface="+mj-cs"/>
              </a:rPr>
              <a:t> of Spring apps </a:t>
            </a:r>
            <a:endParaRPr kumimoji="0" lang="en-US" sz="2200" b="0" i="1" u="none" strike="noStrike" kern="0" cap="none" spc="0" normalizeH="0" baseline="0" noProof="0" dirty="0">
              <a:ln>
                <a:noFill/>
              </a:ln>
              <a:solidFill>
                <a:srgbClr val="003D79"/>
              </a:solidFill>
              <a:effectLst/>
              <a:uLnTx/>
              <a:uFillTx/>
              <a:latin typeface="Arial"/>
              <a:ea typeface="ＭＳ Ｐゴシック"/>
              <a:cs typeface="+mj-cs"/>
            </a:endParaRPr>
          </a:p>
        </p:txBody>
      </p:sp>
      <p:sp>
        <p:nvSpPr>
          <p:cNvPr id="12" name="Rectangle 17"/>
          <p:cNvSpPr>
            <a:spLocks noChangeArrowheads="1"/>
          </p:cNvSpPr>
          <p:nvPr/>
        </p:nvSpPr>
        <p:spPr bwMode="auto">
          <a:xfrm>
            <a:off x="346075" y="4560423"/>
            <a:ext cx="8402638" cy="1769715"/>
          </a:xfrm>
          <a:prstGeom prst="rect">
            <a:avLst/>
          </a:prstGeom>
          <a:noFill/>
          <a:ln w="9525">
            <a:noFill/>
            <a:miter lim="800000"/>
            <a:headEnd/>
            <a:tailEnd/>
          </a:ln>
        </p:spPr>
        <p:txBody>
          <a:bodyPr wrap="square">
            <a:spAutoFit/>
          </a:bodyPr>
          <a:lstStyle/>
          <a:p>
            <a:pPr marL="182880" marR="0" lvl="0" indent="0" algn="l" defTabSz="914400" eaLnBrk="1" fontAlgn="auto" latinLnBrk="0" hangingPunct="1">
              <a:lnSpc>
                <a:spcPct val="100000"/>
              </a:lnSpc>
              <a:spcBef>
                <a:spcPts val="0"/>
              </a:spcBef>
              <a:spcAft>
                <a:spcPts val="600"/>
              </a:spcAft>
              <a:buClr>
                <a:srgbClr val="84A13C"/>
              </a:buClr>
              <a:buSzPct val="100000"/>
              <a:buFontTx/>
              <a:buBlip>
                <a:blip r:embed="rId4"/>
              </a:buBlip>
              <a:tabLst/>
              <a:defRPr/>
            </a:pPr>
            <a:r>
              <a:rPr kumimoji="0" lang="en-US" sz="1800" b="1" i="0" u="none" strike="noStrike" kern="0" cap="none" spc="0" normalizeH="0" baseline="0" noProof="0" dirty="0">
                <a:ln>
                  <a:noFill/>
                </a:ln>
                <a:solidFill>
                  <a:srgbClr val="333333"/>
                </a:solidFill>
                <a:effectLst/>
                <a:uLnTx/>
                <a:uFillTx/>
              </a:rPr>
              <a:t> </a:t>
            </a:r>
            <a:r>
              <a:rPr kumimoji="0" lang="en-US" sz="1800" b="1" i="0" u="none" strike="noStrike" kern="0" cap="none" spc="0" normalizeH="0" baseline="0" noProof="0" dirty="0" smtClean="0">
                <a:ln>
                  <a:noFill/>
                </a:ln>
                <a:solidFill>
                  <a:srgbClr val="333333"/>
                </a:solidFill>
                <a:effectLst/>
                <a:uLnTx/>
                <a:uFillTx/>
              </a:rPr>
              <a:t>Automatically Monitor Application, Data Access, Custom Components </a:t>
            </a:r>
          </a:p>
          <a:p>
            <a:pPr marL="457200" marR="0" lvl="2" indent="0" algn="l" defTabSz="914400" eaLnBrk="1" fontAlgn="auto" latinLnBrk="0" hangingPunct="1">
              <a:lnSpc>
                <a:spcPct val="100000"/>
              </a:lnSpc>
              <a:spcBef>
                <a:spcPts val="0"/>
              </a:spcBef>
              <a:spcAft>
                <a:spcPts val="600"/>
              </a:spcAft>
              <a:buClr>
                <a:srgbClr val="84A13C"/>
              </a:buClr>
              <a:buSzPct val="100000"/>
              <a:buFontTx/>
              <a:buBlip>
                <a:blip r:embed="rId4"/>
              </a:buBlip>
              <a:tabLst/>
              <a:defRPr/>
            </a:pPr>
            <a:r>
              <a:rPr kumimoji="0" lang="en-US" sz="1200" b="0" i="0" u="none" strike="noStrike" kern="0" cap="none" spc="0" normalizeH="0" baseline="0" noProof="0" dirty="0" smtClean="0">
                <a:ln>
                  <a:noFill/>
                </a:ln>
                <a:solidFill>
                  <a:srgbClr val="333333"/>
                </a:solidFill>
                <a:effectLst/>
                <a:uLnTx/>
                <a:uFillTx/>
              </a:rPr>
              <a:t> @Controller, @Service, @Component, @Transactional, @Repository, @</a:t>
            </a:r>
            <a:r>
              <a:rPr kumimoji="0" lang="en-US" sz="1200" b="0" i="0" u="none" strike="noStrike" kern="0" cap="none" spc="0" normalizeH="0" baseline="0" noProof="0" dirty="0" err="1" smtClean="0">
                <a:ln>
                  <a:noFill/>
                </a:ln>
                <a:solidFill>
                  <a:srgbClr val="333333"/>
                </a:solidFill>
                <a:effectLst/>
                <a:uLnTx/>
                <a:uFillTx/>
              </a:rPr>
              <a:t>ManagedResource</a:t>
            </a:r>
            <a:endParaRPr kumimoji="0" lang="en-US" sz="1200" b="0" i="0" u="none" strike="noStrike" kern="0" cap="none" spc="0" normalizeH="0" baseline="0" noProof="0" dirty="0" smtClean="0">
              <a:ln>
                <a:noFill/>
              </a:ln>
              <a:solidFill>
                <a:srgbClr val="333333"/>
              </a:solidFill>
              <a:effectLst/>
              <a:uLnTx/>
              <a:uFillTx/>
            </a:endParaRPr>
          </a:p>
          <a:p>
            <a:pPr marL="457200" marR="0" lvl="2" indent="0" algn="l" defTabSz="914400" eaLnBrk="1" fontAlgn="auto" latinLnBrk="0" hangingPunct="1">
              <a:lnSpc>
                <a:spcPct val="100000"/>
              </a:lnSpc>
              <a:spcBef>
                <a:spcPts val="0"/>
              </a:spcBef>
              <a:spcAft>
                <a:spcPts val="600"/>
              </a:spcAft>
              <a:buClr>
                <a:srgbClr val="84A13C"/>
              </a:buClr>
              <a:buSzPct val="100000"/>
              <a:buFontTx/>
              <a:buBlip>
                <a:blip r:embed="rId4"/>
              </a:buBlip>
              <a:tabLst/>
              <a:defRPr/>
            </a:pPr>
            <a:r>
              <a:rPr kumimoji="0" lang="en-US" sz="1200" b="0" i="0" u="none" strike="noStrike" kern="0" cap="none" spc="0" normalizeH="0" baseline="0" noProof="0" dirty="0" smtClean="0">
                <a:ln>
                  <a:noFill/>
                </a:ln>
                <a:solidFill>
                  <a:srgbClr val="333333"/>
                </a:solidFill>
                <a:effectLst/>
                <a:uLnTx/>
                <a:uFillTx/>
              </a:rPr>
              <a:t> Executions Per Second, Average Execution Time, Maximum Time, Minimum Time, etc.</a:t>
            </a:r>
            <a:endParaRPr kumimoji="0" lang="en-US" sz="1400" b="0" i="0" u="none" strike="noStrike" kern="0" cap="none" spc="0" normalizeH="0" baseline="0" noProof="0" dirty="0">
              <a:ln>
                <a:noFill/>
              </a:ln>
              <a:solidFill>
                <a:srgbClr val="333333"/>
              </a:solidFill>
              <a:effectLst/>
              <a:uLnTx/>
              <a:uFillTx/>
            </a:endParaRPr>
          </a:p>
          <a:p>
            <a:pPr marL="182880" marR="0" lvl="0" indent="0" algn="l" defTabSz="914400" eaLnBrk="1" fontAlgn="auto" latinLnBrk="0" hangingPunct="1">
              <a:lnSpc>
                <a:spcPct val="100000"/>
              </a:lnSpc>
              <a:spcBef>
                <a:spcPts val="0"/>
              </a:spcBef>
              <a:spcAft>
                <a:spcPts val="600"/>
              </a:spcAft>
              <a:buClr>
                <a:srgbClr val="84A13C"/>
              </a:buClr>
              <a:buSzPct val="100000"/>
              <a:buFontTx/>
              <a:buBlip>
                <a:blip r:embed="rId4"/>
              </a:buBlip>
              <a:tabLst/>
              <a:defRPr/>
            </a:pPr>
            <a:r>
              <a:rPr kumimoji="0" lang="en-US" sz="1800" b="1" i="0" u="none" strike="noStrike" kern="0" cap="none" spc="0" normalizeH="0" baseline="0" noProof="0" dirty="0">
                <a:ln>
                  <a:noFill/>
                </a:ln>
                <a:solidFill>
                  <a:srgbClr val="333333"/>
                </a:solidFill>
                <a:effectLst/>
                <a:uLnTx/>
                <a:uFillTx/>
              </a:rPr>
              <a:t> </a:t>
            </a:r>
            <a:r>
              <a:rPr kumimoji="0" lang="en-US" sz="1800" b="1" i="0" u="none" strike="noStrike" kern="0" cap="none" spc="0" normalizeH="0" baseline="0" noProof="0" dirty="0" smtClean="0">
                <a:ln>
                  <a:noFill/>
                </a:ln>
                <a:solidFill>
                  <a:srgbClr val="333333"/>
                </a:solidFill>
                <a:effectLst/>
                <a:uLnTx/>
                <a:uFillTx/>
              </a:rPr>
              <a:t>Monitor Performance and Execute Control Operations inside Spring</a:t>
            </a:r>
          </a:p>
          <a:p>
            <a:pPr marL="457200" marR="0" lvl="2" indent="0" algn="l" defTabSz="914400" eaLnBrk="1" fontAlgn="auto" latinLnBrk="0" hangingPunct="1">
              <a:lnSpc>
                <a:spcPct val="100000"/>
              </a:lnSpc>
              <a:spcBef>
                <a:spcPts val="0"/>
              </a:spcBef>
              <a:spcAft>
                <a:spcPts val="600"/>
              </a:spcAft>
              <a:buClr>
                <a:srgbClr val="84A13C"/>
              </a:buClr>
              <a:buSzPct val="100000"/>
              <a:buFontTx/>
              <a:buBlip>
                <a:blip r:embed="rId4"/>
              </a:buBlip>
              <a:tabLst/>
              <a:defRPr/>
            </a:pPr>
            <a:r>
              <a:rPr kumimoji="0" lang="en-US" sz="1200" b="0" i="0" u="none" strike="noStrike" kern="0" cap="none" spc="0" normalizeH="0" baseline="0" noProof="0" dirty="0" smtClean="0">
                <a:ln>
                  <a:noFill/>
                </a:ln>
                <a:solidFill>
                  <a:srgbClr val="333333"/>
                </a:solidFill>
                <a:effectLst/>
                <a:uLnTx/>
                <a:uFillTx/>
              </a:rPr>
              <a:t> Transaction Manager, Hibernate Session, Message Listener, JMS, </a:t>
            </a:r>
            <a:r>
              <a:rPr kumimoji="0" lang="en-US" sz="1200" b="0" i="0" u="none" strike="noStrike" kern="0" cap="none" spc="0" normalizeH="0" baseline="0" noProof="0" dirty="0" err="1" smtClean="0">
                <a:ln>
                  <a:noFill/>
                </a:ln>
                <a:solidFill>
                  <a:srgbClr val="333333"/>
                </a:solidFill>
                <a:effectLst/>
                <a:uLnTx/>
                <a:uFillTx/>
              </a:rPr>
              <a:t>JavaMail</a:t>
            </a:r>
            <a:r>
              <a:rPr kumimoji="0" lang="en-US" sz="1200" b="0" i="0" u="none" strike="noStrike" kern="0" cap="none" spc="0" normalizeH="0" baseline="0" noProof="0" dirty="0" smtClean="0">
                <a:ln>
                  <a:noFill/>
                </a:ln>
                <a:solidFill>
                  <a:srgbClr val="333333"/>
                </a:solidFill>
                <a:effectLst/>
                <a:uLnTx/>
                <a:uFillTx/>
              </a:rPr>
              <a:t>, Thread Pool, etc.</a:t>
            </a:r>
          </a:p>
          <a:p>
            <a:pPr marL="457200" marR="0" lvl="2" indent="0" algn="l" defTabSz="914400" eaLnBrk="1" fontAlgn="auto" latinLnBrk="0" hangingPunct="1">
              <a:lnSpc>
                <a:spcPct val="100000"/>
              </a:lnSpc>
              <a:spcBef>
                <a:spcPts val="0"/>
              </a:spcBef>
              <a:spcAft>
                <a:spcPts val="600"/>
              </a:spcAft>
              <a:buClr>
                <a:srgbClr val="84A13C"/>
              </a:buClr>
              <a:buSzPct val="100000"/>
              <a:buFontTx/>
              <a:buBlip>
                <a:blip r:embed="rId4"/>
              </a:buBlip>
              <a:tabLst/>
              <a:defRPr/>
            </a:pPr>
            <a:r>
              <a:rPr kumimoji="0" lang="en-US" sz="1200" b="0" i="0" u="none" strike="noStrike" kern="0" cap="none" spc="0" normalizeH="0" baseline="0" noProof="0" dirty="0" smtClean="0">
                <a:ln>
                  <a:noFill/>
                </a:ln>
                <a:solidFill>
                  <a:srgbClr val="333333"/>
                </a:solidFill>
                <a:effectLst/>
                <a:uLnTx/>
                <a:uFillTx/>
              </a:rPr>
              <a:t> Start/Stop Listener, Set Max Messages, Set Receive Timeout, Set Pool Size, Set Keep Alive, etc.</a:t>
            </a:r>
          </a:p>
        </p:txBody>
      </p:sp>
      <p:sp>
        <p:nvSpPr>
          <p:cNvPr id="13" name="AutoShape 30"/>
          <p:cNvSpPr>
            <a:spLocks noChangeArrowheads="1"/>
          </p:cNvSpPr>
          <p:nvPr/>
        </p:nvSpPr>
        <p:spPr bwMode="auto">
          <a:xfrm flipV="1">
            <a:off x="209550" y="4473348"/>
            <a:ext cx="8764588" cy="17462"/>
          </a:xfrm>
          <a:prstGeom prst="roundRect">
            <a:avLst>
              <a:gd name="adj" fmla="val 50000"/>
            </a:avLst>
          </a:prstGeom>
          <a:solidFill>
            <a:srgbClr val="003D79"/>
          </a:solidFill>
          <a:ln w="9525">
            <a:solidFill>
              <a:srgbClr val="1E481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a typeface="MS PGothic" pitchFamily="34" charset="-128"/>
            </a:endParaRPr>
          </a:p>
        </p:txBody>
      </p:sp>
    </p:spTree>
    <p:extLst>
      <p:ext uri="{BB962C8B-B14F-4D97-AF65-F5344CB8AC3E}">
        <p14:creationId xmlns:p14="http://schemas.microsoft.com/office/powerpoint/2010/main" val="582212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9" name="Title 1"/>
          <p:cNvSpPr txBox="1">
            <a:spLocks/>
          </p:cNvSpPr>
          <p:nvPr/>
        </p:nvSpPr>
        <p:spPr bwMode="auto">
          <a:xfrm>
            <a:off x="374904" y="171450"/>
            <a:ext cx="6703229"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rgbClr val="003D79"/>
                </a:solidFill>
                <a:effectLst/>
                <a:uLnTx/>
                <a:uFillTx/>
                <a:latin typeface="Arial"/>
                <a:ea typeface="ＭＳ Ｐゴシック"/>
                <a:cs typeface="+mj-cs"/>
              </a:rPr>
              <a:t>Operational Control:</a:t>
            </a:r>
            <a:r>
              <a:rPr kumimoji="0" lang="en-US" sz="2200" b="0" i="1" u="none" strike="noStrike" kern="0" cap="none" spc="0" normalizeH="0" baseline="0" noProof="0" dirty="0" smtClean="0">
                <a:ln>
                  <a:noFill/>
                </a:ln>
                <a:solidFill>
                  <a:srgbClr val="003D79"/>
                </a:solidFill>
                <a:effectLst/>
                <a:uLnTx/>
                <a:uFillTx/>
                <a:latin typeface="Arial"/>
                <a:ea typeface="ＭＳ Ｐゴシック"/>
                <a:cs typeface="+mj-cs"/>
              </a:rPr>
              <a:t> Performance &amp; SLA </a:t>
            </a:r>
            <a:r>
              <a:rPr kumimoji="0" lang="en-US" sz="2200" b="0" i="1" u="none" strike="noStrike" kern="0" cap="none" spc="0" normalizeH="0" baseline="0" noProof="0" dirty="0" err="1" smtClean="0">
                <a:ln>
                  <a:noFill/>
                </a:ln>
                <a:solidFill>
                  <a:srgbClr val="003D79"/>
                </a:solidFill>
                <a:effectLst/>
                <a:uLnTx/>
                <a:uFillTx/>
                <a:latin typeface="Arial"/>
                <a:ea typeface="ＭＳ Ｐゴシック"/>
                <a:cs typeface="+mj-cs"/>
              </a:rPr>
              <a:t>Mgmt</a:t>
            </a:r>
            <a:r>
              <a:rPr kumimoji="0" lang="en-US" sz="2200" b="0" i="1" u="none" strike="noStrike" kern="0" cap="none" spc="0" normalizeH="0" baseline="0" noProof="0" dirty="0" smtClean="0">
                <a:ln>
                  <a:noFill/>
                </a:ln>
                <a:solidFill>
                  <a:srgbClr val="003D79"/>
                </a:solidFill>
                <a:effectLst/>
                <a:uLnTx/>
                <a:uFillTx/>
                <a:latin typeface="Arial"/>
                <a:ea typeface="ＭＳ Ｐゴシック"/>
                <a:cs typeface="+mj-cs"/>
              </a:rPr>
              <a:t> of Spring apps </a:t>
            </a:r>
            <a:endParaRPr kumimoji="0" lang="en-US" sz="2200" b="0" i="1" u="none" strike="noStrike" kern="0" cap="none" spc="0" normalizeH="0" baseline="0" noProof="0" dirty="0">
              <a:ln>
                <a:noFill/>
              </a:ln>
              <a:solidFill>
                <a:srgbClr val="003D79"/>
              </a:solidFill>
              <a:effectLst/>
              <a:uLnTx/>
              <a:uFillTx/>
              <a:latin typeface="Arial"/>
              <a:ea typeface="ＭＳ Ｐゴシック"/>
              <a:cs typeface="+mj-cs"/>
            </a:endParaRPr>
          </a:p>
        </p:txBody>
      </p:sp>
      <p:sp>
        <p:nvSpPr>
          <p:cNvPr id="12" name="Rectangle 17"/>
          <p:cNvSpPr>
            <a:spLocks noChangeArrowheads="1"/>
          </p:cNvSpPr>
          <p:nvPr/>
        </p:nvSpPr>
        <p:spPr bwMode="auto">
          <a:xfrm>
            <a:off x="346075" y="4841783"/>
            <a:ext cx="8402638" cy="630942"/>
          </a:xfrm>
          <a:prstGeom prst="rect">
            <a:avLst/>
          </a:prstGeom>
          <a:noFill/>
          <a:ln w="9525">
            <a:noFill/>
            <a:miter lim="800000"/>
            <a:headEnd/>
            <a:tailEnd/>
          </a:ln>
        </p:spPr>
        <p:txBody>
          <a:bodyPr wrap="square">
            <a:spAutoFit/>
          </a:bodyPr>
          <a:lstStyle/>
          <a:p>
            <a:pPr marL="182880" marR="0" lvl="0" indent="0" algn="l" defTabSz="914400" eaLnBrk="1" fontAlgn="auto" latinLnBrk="0" hangingPunct="1">
              <a:lnSpc>
                <a:spcPct val="100000"/>
              </a:lnSpc>
              <a:spcBef>
                <a:spcPts val="0"/>
              </a:spcBef>
              <a:spcAft>
                <a:spcPts val="600"/>
              </a:spcAft>
              <a:buClr>
                <a:srgbClr val="84A13C"/>
              </a:buClr>
              <a:buSzPct val="100000"/>
              <a:buFontTx/>
              <a:buBlip>
                <a:blip r:embed="rId3"/>
              </a:buBlip>
              <a:tabLst/>
              <a:defRPr/>
            </a:pPr>
            <a:r>
              <a:rPr kumimoji="0" lang="en-US" sz="1800" b="1" i="0" u="none" strike="noStrike" kern="0" cap="none" spc="0" normalizeH="0" baseline="0" noProof="0" dirty="0" smtClean="0">
                <a:ln>
                  <a:noFill/>
                </a:ln>
                <a:solidFill>
                  <a:srgbClr val="333333"/>
                </a:solidFill>
                <a:effectLst/>
                <a:uLnTx/>
                <a:uFillTx/>
              </a:rPr>
              <a:t>Monitor Application Server Status, Health, and Response Times</a:t>
            </a:r>
          </a:p>
          <a:p>
            <a:pPr marL="457200" marR="0" lvl="2" indent="0" algn="l" defTabSz="914400" eaLnBrk="1" fontAlgn="auto" latinLnBrk="0" hangingPunct="1">
              <a:lnSpc>
                <a:spcPct val="100000"/>
              </a:lnSpc>
              <a:spcBef>
                <a:spcPts val="0"/>
              </a:spcBef>
              <a:spcAft>
                <a:spcPts val="600"/>
              </a:spcAft>
              <a:buClr>
                <a:srgbClr val="84A13C"/>
              </a:buClr>
              <a:buSzPct val="100000"/>
              <a:buFontTx/>
              <a:buBlip>
                <a:blip r:embed="rId3"/>
              </a:buBlip>
              <a:tabLst/>
              <a:defRPr/>
            </a:pPr>
            <a:r>
              <a:rPr kumimoji="0" lang="en-US" sz="1200" b="0" i="0" u="none" strike="noStrike" kern="0" cap="none" spc="0" normalizeH="0" baseline="0" noProof="0" dirty="0" smtClean="0">
                <a:ln>
                  <a:noFill/>
                </a:ln>
                <a:solidFill>
                  <a:srgbClr val="333333"/>
                </a:solidFill>
                <a:effectLst/>
                <a:uLnTx/>
                <a:uFillTx/>
              </a:rPr>
              <a:t> Availability, Throughput, Utilization, Connection &amp; Thread Pool Health, Deadlock Detection, Garbage Collection</a:t>
            </a:r>
          </a:p>
        </p:txBody>
      </p:sp>
      <p:sp>
        <p:nvSpPr>
          <p:cNvPr id="13" name="AutoShape 30"/>
          <p:cNvSpPr>
            <a:spLocks noChangeArrowheads="1"/>
          </p:cNvSpPr>
          <p:nvPr/>
        </p:nvSpPr>
        <p:spPr bwMode="auto">
          <a:xfrm flipV="1">
            <a:off x="209550" y="4754708"/>
            <a:ext cx="8764588" cy="17462"/>
          </a:xfrm>
          <a:prstGeom prst="roundRect">
            <a:avLst>
              <a:gd name="adj" fmla="val 50000"/>
            </a:avLst>
          </a:prstGeom>
          <a:solidFill>
            <a:srgbClr val="003D79"/>
          </a:solidFill>
          <a:ln w="9525">
            <a:solidFill>
              <a:srgbClr val="1E481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a typeface="MS PGothic" pitchFamily="34" charset="-128"/>
            </a:endParaRPr>
          </a:p>
        </p:txBody>
      </p:sp>
      <p:pic>
        <p:nvPicPr>
          <p:cNvPr id="14" name="Picture 13" descr="tc-server-group-monitor-annotated.png"/>
          <p:cNvPicPr>
            <a:picLocks noChangeAspect="1"/>
          </p:cNvPicPr>
          <p:nvPr/>
        </p:nvPicPr>
        <p:blipFill>
          <a:blip r:embed="rId4" cstate="print"/>
          <a:stretch>
            <a:fillRect/>
          </a:stretch>
        </p:blipFill>
        <p:spPr>
          <a:xfrm>
            <a:off x="1139490" y="759381"/>
            <a:ext cx="6791112" cy="3840000"/>
          </a:xfrm>
          <a:prstGeom prst="rect">
            <a:avLst/>
          </a:prstGeom>
        </p:spPr>
      </p:pic>
      <p:sp>
        <p:nvSpPr>
          <p:cNvPr id="15" name="Rectangle 14"/>
          <p:cNvSpPr/>
          <p:nvPr/>
        </p:nvSpPr>
        <p:spPr>
          <a:xfrm>
            <a:off x="7645672" y="661030"/>
            <a:ext cx="103906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smtClean="0">
                <a:ln>
                  <a:noFill/>
                </a:ln>
                <a:solidFill>
                  <a:srgbClr val="333333"/>
                </a:solidFill>
                <a:effectLst/>
                <a:uLnTx/>
                <a:uFillTx/>
              </a:rPr>
              <a:t>(cont’d)</a:t>
            </a:r>
            <a:endParaRPr kumimoji="0" lang="en-US" sz="2000" b="0" i="0" u="none" strike="noStrike" kern="0" cap="none" spc="0" normalizeH="0" baseline="0" noProof="0" dirty="0">
              <a:ln>
                <a:noFill/>
              </a:ln>
              <a:solidFill>
                <a:srgbClr val="333333"/>
              </a:solidFill>
              <a:effectLst/>
              <a:uLnTx/>
              <a:uFillTx/>
            </a:endParaRPr>
          </a:p>
        </p:txBody>
      </p:sp>
    </p:spTree>
    <p:extLst>
      <p:ext uri="{BB962C8B-B14F-4D97-AF65-F5344CB8AC3E}">
        <p14:creationId xmlns:p14="http://schemas.microsoft.com/office/powerpoint/2010/main" val="174667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sp>
        <p:nvSpPr>
          <p:cNvPr id="6" name="Title 1"/>
          <p:cNvSpPr txBox="1">
            <a:spLocks/>
          </p:cNvSpPr>
          <p:nvPr/>
        </p:nvSpPr>
        <p:spPr bwMode="auto">
          <a:xfrm>
            <a:off x="374905" y="171450"/>
            <a:ext cx="6686296"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rgbClr val="003D79"/>
                </a:solidFill>
                <a:effectLst/>
                <a:uLnTx/>
                <a:uFillTx/>
                <a:latin typeface="Arial"/>
                <a:ea typeface="ＭＳ Ｐゴシック"/>
                <a:cs typeface="+mj-cs"/>
              </a:rPr>
              <a:t>Operational Control: </a:t>
            </a:r>
            <a:r>
              <a:rPr kumimoji="0" lang="en-US" sz="2200" b="0" i="1" u="none" strike="noStrike" kern="0" cap="none" spc="0" normalizeH="0" baseline="0" noProof="0" dirty="0" smtClean="0">
                <a:ln>
                  <a:noFill/>
                </a:ln>
                <a:solidFill>
                  <a:srgbClr val="003D79"/>
                </a:solidFill>
                <a:effectLst/>
                <a:uLnTx/>
                <a:uFillTx/>
                <a:latin typeface="Arial"/>
                <a:ea typeface="ＭＳ Ｐゴシック"/>
                <a:cs typeface="+mj-cs"/>
              </a:rPr>
              <a:t>Alert Workflows and Control Actions</a:t>
            </a:r>
          </a:p>
        </p:txBody>
      </p:sp>
      <p:pic>
        <p:nvPicPr>
          <p:cNvPr id="7" name="Picture 2"/>
          <p:cNvPicPr>
            <a:picLocks noChangeAspect="1" noChangeArrowheads="1"/>
          </p:cNvPicPr>
          <p:nvPr/>
        </p:nvPicPr>
        <p:blipFill>
          <a:blip r:embed="rId2" cstate="print"/>
          <a:srcRect/>
          <a:stretch>
            <a:fillRect/>
          </a:stretch>
        </p:blipFill>
        <p:spPr bwMode="auto">
          <a:xfrm>
            <a:off x="759657" y="773723"/>
            <a:ext cx="7383780" cy="5360670"/>
          </a:xfrm>
          <a:prstGeom prst="rect">
            <a:avLst/>
          </a:prstGeom>
          <a:noFill/>
          <a:ln w="9525">
            <a:noFill/>
            <a:miter lim="800000"/>
            <a:headEnd/>
            <a:tailEnd/>
          </a:ln>
        </p:spPr>
      </p:pic>
    </p:spTree>
    <p:extLst>
      <p:ext uri="{BB962C8B-B14F-4D97-AF65-F5344CB8AC3E}">
        <p14:creationId xmlns:p14="http://schemas.microsoft.com/office/powerpoint/2010/main" val="1492618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1" i="0" u="none" strike="noStrike" kern="0" cap="none" spc="0" normalizeH="0" baseline="0" noProof="0" smtClean="0">
                <a:ln>
                  <a:noFill/>
                </a:ln>
                <a:solidFill>
                  <a:srgbClr val="003D79"/>
                </a:solidFill>
                <a:effectLst/>
                <a:uLnTx/>
                <a:uFillTx/>
                <a:latin typeface="Arial"/>
                <a:ea typeface="ＭＳ Ｐゴシック"/>
                <a:cs typeface="+mj-cs"/>
              </a:rPr>
              <a:t>SpringSource tc Server:</a:t>
            </a:r>
            <a:r>
              <a:rPr kumimoji="0" lang="en-US" sz="2200" b="0" i="1" u="none" strike="noStrike" kern="0" cap="none" spc="0" normalizeH="0" baseline="0" noProof="0" smtClean="0">
                <a:ln>
                  <a:noFill/>
                </a:ln>
                <a:solidFill>
                  <a:srgbClr val="003D79"/>
                </a:solidFill>
                <a:effectLst/>
                <a:uLnTx/>
                <a:uFillTx/>
                <a:latin typeface="Arial"/>
                <a:ea typeface="ＭＳ Ｐゴシック"/>
                <a:cs typeface="+mj-cs"/>
              </a:rPr>
              <a:t> Key Highlights</a:t>
            </a:r>
            <a:endParaRPr kumimoji="0" lang="en-US" sz="2200" b="0" i="1" u="none" strike="noStrike" kern="0" cap="none" spc="0" normalizeH="0" baseline="0" noProof="0" dirty="0" smtClean="0">
              <a:ln>
                <a:noFill/>
              </a:ln>
              <a:solidFill>
                <a:srgbClr val="003D79"/>
              </a:solidFill>
              <a:effectLst/>
              <a:uLnTx/>
              <a:uFillTx/>
              <a:latin typeface="Arial"/>
              <a:ea typeface="ＭＳ Ｐゴシック"/>
              <a:cs typeface="+mj-cs"/>
            </a:endParaRPr>
          </a:p>
        </p:txBody>
      </p:sp>
      <p:sp>
        <p:nvSpPr>
          <p:cNvPr id="19" name="Rounded Rectangle 18"/>
          <p:cNvSpPr/>
          <p:nvPr/>
        </p:nvSpPr>
        <p:spPr bwMode="auto">
          <a:xfrm>
            <a:off x="2471898" y="772729"/>
            <a:ext cx="6400800" cy="1554480"/>
          </a:xfrm>
          <a:prstGeom prst="roundRect">
            <a:avLst>
              <a:gd name="adj" fmla="val 8283"/>
            </a:avLst>
          </a:prstGeom>
          <a:gradFill rotWithShape="1">
            <a:gsLst>
              <a:gs pos="0">
                <a:srgbClr val="FFFFFF">
                  <a:lumMod val="85000"/>
                </a:srgbClr>
              </a:gs>
              <a:gs pos="100000">
                <a:srgbClr val="FFFFFF"/>
              </a:gs>
            </a:gsLst>
            <a:lin ang="16200000" scaled="0"/>
          </a:gradFill>
          <a:ln w="12700" cap="flat" cmpd="sng" algn="ctr">
            <a:solidFill>
              <a:srgbClr val="C0C0C0">
                <a:lumMod val="75000"/>
              </a:srgbClr>
            </a:solidFill>
            <a:prstDash val="solid"/>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txBody>
          <a:bodyPr anchor="ctr"/>
          <a:lstStyle/>
          <a:p>
            <a:pPr marL="0" marR="0" lvl="0" indent="0" algn="ctr" defTabSz="914400" eaLnBrk="1" fontAlgn="auto" latinLnBrk="0" hangingPunct="1">
              <a:lnSpc>
                <a:spcPct val="100000"/>
              </a:lnSpc>
              <a:spcBef>
                <a:spcPts val="0"/>
              </a:spcBef>
              <a:spcAft>
                <a:spcPts val="0"/>
              </a:spcAft>
              <a:buClr>
                <a:srgbClr val="000000"/>
              </a:buClr>
              <a:buSzTx/>
              <a:buFontTx/>
              <a:buNone/>
              <a:tabLst/>
              <a:defRPr/>
            </a:pPr>
            <a:endParaRPr kumimoji="0" lang="en-US" sz="2000" b="1" i="1" u="none" strike="noStrike" kern="0" cap="none" spc="0" normalizeH="0" baseline="0" noProof="0" dirty="0">
              <a:ln>
                <a:noFill/>
              </a:ln>
              <a:solidFill>
                <a:srgbClr val="000000"/>
              </a:solidFill>
              <a:effectLst/>
              <a:uLnTx/>
              <a:uFillTx/>
              <a:latin typeface="Arial"/>
              <a:ea typeface="ＭＳ Ｐゴシック"/>
              <a:cs typeface="+mn-cs"/>
            </a:endParaRPr>
          </a:p>
        </p:txBody>
      </p:sp>
      <p:sp>
        <p:nvSpPr>
          <p:cNvPr id="20" name="AutoShape 12"/>
          <p:cNvSpPr>
            <a:spLocks noChangeArrowheads="1"/>
          </p:cNvSpPr>
          <p:nvPr/>
        </p:nvSpPr>
        <p:spPr bwMode="auto">
          <a:xfrm>
            <a:off x="409575" y="1092769"/>
            <a:ext cx="2286000" cy="914400"/>
          </a:xfrm>
          <a:prstGeom prst="roundRect">
            <a:avLst>
              <a:gd name="adj" fmla="val 3167"/>
            </a:avLst>
          </a:prstGeom>
          <a:solidFill>
            <a:srgbClr val="FFFFFF"/>
          </a:solidFill>
          <a:ln w="9525">
            <a:solidFill>
              <a:srgbClr val="86AA1D"/>
            </a:solidFill>
            <a:round/>
            <a:headEnd/>
            <a:tailEnd/>
          </a:ln>
          <a:effectLst>
            <a:outerShdw dist="40161" dir="6506097" algn="ctr" rotWithShape="0">
              <a:srgbClr val="6B6B6B">
                <a:alpha val="24001"/>
              </a:srgbClr>
            </a:outerShdw>
          </a:effec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smtClean="0">
                <a:ln>
                  <a:noFill/>
                </a:ln>
                <a:solidFill>
                  <a:srgbClr val="C0C0C0"/>
                </a:solidFill>
                <a:effectLst/>
                <a:uLnTx/>
                <a:uFillTx/>
                <a:latin typeface="Arial"/>
              </a:rPr>
              <a:t>Developer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smtClean="0">
                <a:ln>
                  <a:noFill/>
                </a:ln>
                <a:solidFill>
                  <a:srgbClr val="C0C0C0"/>
                </a:solidFill>
                <a:effectLst/>
                <a:uLnTx/>
                <a:uFillTx/>
                <a:latin typeface="Arial"/>
              </a:rPr>
              <a:t>Efficiency</a:t>
            </a:r>
            <a:endParaRPr kumimoji="0" lang="en-US" sz="2000" b="0" i="1" u="none" strike="noStrike" kern="0" cap="none" spc="0" normalizeH="0" baseline="0" noProof="0" dirty="0">
              <a:ln>
                <a:noFill/>
              </a:ln>
              <a:solidFill>
                <a:srgbClr val="C0C0C0"/>
              </a:solidFill>
              <a:effectLst/>
              <a:uLnTx/>
              <a:uFillTx/>
              <a:latin typeface="Arial"/>
            </a:endParaRPr>
          </a:p>
        </p:txBody>
      </p:sp>
      <p:sp>
        <p:nvSpPr>
          <p:cNvPr id="21" name="Text Box 8"/>
          <p:cNvSpPr txBox="1">
            <a:spLocks noChangeArrowheads="1"/>
          </p:cNvSpPr>
          <p:nvPr/>
        </p:nvSpPr>
        <p:spPr bwMode="auto">
          <a:xfrm>
            <a:off x="3052482" y="1000193"/>
            <a:ext cx="5607424" cy="1077218"/>
          </a:xfrm>
          <a:prstGeom prst="rect">
            <a:avLst/>
          </a:prstGeom>
          <a:noFill/>
          <a:ln w="9525" algn="ctr">
            <a:noFill/>
            <a:miter lim="800000"/>
            <a:headEnd/>
            <a:tailEnd/>
          </a:ln>
        </p:spPr>
        <p:txBody>
          <a:bodyPr wrap="square" anchor="ctr">
            <a:spAutoFit/>
          </a:bodyPr>
          <a:lstStyle/>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C0C0C0"/>
                </a:solidFill>
                <a:effectLst/>
                <a:uLnTx/>
                <a:uFillTx/>
              </a:rPr>
              <a:t>Familiar Spring + Tomcat experience</a:t>
            </a:r>
          </a:p>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C0C0C0"/>
                </a:solidFill>
                <a:effectLst/>
                <a:uLnTx/>
                <a:uFillTx/>
              </a:rPr>
              <a:t>Deep performance insight into Spring apps</a:t>
            </a:r>
          </a:p>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C0C0C0"/>
                </a:solidFill>
                <a:effectLst/>
                <a:uLnTx/>
                <a:uFillTx/>
              </a:rPr>
              <a:t>Agile Spring development experience via STS </a:t>
            </a:r>
          </a:p>
        </p:txBody>
      </p:sp>
      <p:sp>
        <p:nvSpPr>
          <p:cNvPr id="22" name="Rounded Rectangle 21"/>
          <p:cNvSpPr/>
          <p:nvPr/>
        </p:nvSpPr>
        <p:spPr bwMode="auto">
          <a:xfrm>
            <a:off x="2471898" y="2537138"/>
            <a:ext cx="6400800" cy="1828800"/>
          </a:xfrm>
          <a:prstGeom prst="roundRect">
            <a:avLst>
              <a:gd name="adj" fmla="val 8283"/>
            </a:avLst>
          </a:prstGeom>
          <a:gradFill rotWithShape="1">
            <a:gsLst>
              <a:gs pos="0">
                <a:srgbClr val="FFFFFF">
                  <a:lumMod val="85000"/>
                </a:srgbClr>
              </a:gs>
              <a:gs pos="100000">
                <a:srgbClr val="FFFFFF"/>
              </a:gs>
            </a:gsLst>
            <a:lin ang="16200000" scaled="0"/>
          </a:gradFill>
          <a:ln w="12700" cap="flat" cmpd="sng" algn="ctr">
            <a:solidFill>
              <a:srgbClr val="C0C0C0">
                <a:lumMod val="75000"/>
              </a:srgbClr>
            </a:solidFill>
            <a:prstDash val="solid"/>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txBody>
          <a:bodyPr anchor="ctr"/>
          <a:lstStyle/>
          <a:p>
            <a:pPr marL="0" marR="0" lvl="0" indent="0" algn="ctr" defTabSz="914400" eaLnBrk="1" fontAlgn="auto" latinLnBrk="0" hangingPunct="1">
              <a:lnSpc>
                <a:spcPct val="100000"/>
              </a:lnSpc>
              <a:spcBef>
                <a:spcPts val="0"/>
              </a:spcBef>
              <a:spcAft>
                <a:spcPts val="0"/>
              </a:spcAft>
              <a:buClr>
                <a:srgbClr val="000000"/>
              </a:buClr>
              <a:buSzTx/>
              <a:buFontTx/>
              <a:buNone/>
              <a:tabLst/>
              <a:defRPr/>
            </a:pPr>
            <a:endParaRPr kumimoji="0" lang="en-US" sz="2000" b="1" i="1" u="none" strike="noStrike" kern="0" cap="none" spc="0" normalizeH="0" baseline="0" noProof="0" dirty="0">
              <a:ln>
                <a:noFill/>
              </a:ln>
              <a:solidFill>
                <a:srgbClr val="000000"/>
              </a:solidFill>
              <a:effectLst/>
              <a:uLnTx/>
              <a:uFillTx/>
              <a:latin typeface="Arial"/>
              <a:ea typeface="ＭＳ Ｐゴシック"/>
              <a:cs typeface="+mn-cs"/>
            </a:endParaRPr>
          </a:p>
        </p:txBody>
      </p:sp>
      <p:sp>
        <p:nvSpPr>
          <p:cNvPr id="23" name="AutoShape 12"/>
          <p:cNvSpPr>
            <a:spLocks noChangeArrowheads="1"/>
          </p:cNvSpPr>
          <p:nvPr/>
        </p:nvSpPr>
        <p:spPr bwMode="auto">
          <a:xfrm>
            <a:off x="409575" y="3009866"/>
            <a:ext cx="2286000" cy="914400"/>
          </a:xfrm>
          <a:prstGeom prst="roundRect">
            <a:avLst>
              <a:gd name="adj" fmla="val 3167"/>
            </a:avLst>
          </a:prstGeom>
          <a:solidFill>
            <a:srgbClr val="FFFFFF"/>
          </a:solidFill>
          <a:ln w="9525">
            <a:solidFill>
              <a:srgbClr val="86AA1D"/>
            </a:solidFill>
            <a:round/>
            <a:headEnd/>
            <a:tailEnd/>
          </a:ln>
          <a:effectLst>
            <a:outerShdw dist="40161" dir="6506097" algn="ctr" rotWithShape="0">
              <a:srgbClr val="6B6B6B">
                <a:alpha val="24001"/>
              </a:srgbClr>
            </a:outerShdw>
          </a:effec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smtClean="0">
                <a:ln>
                  <a:noFill/>
                </a:ln>
                <a:solidFill>
                  <a:srgbClr val="C0C0C0"/>
                </a:solidFill>
                <a:effectLst/>
                <a:uLnTx/>
                <a:uFillTx/>
                <a:latin typeface="Arial"/>
              </a:rPr>
              <a:t>Operational</a:t>
            </a:r>
            <a:endParaRPr kumimoji="0" lang="en-US" sz="2000" b="0" i="1" u="none" strike="noStrike" kern="0" cap="none" spc="0" normalizeH="0" baseline="0" noProof="0" dirty="0">
              <a:ln>
                <a:noFill/>
              </a:ln>
              <a:solidFill>
                <a:srgbClr val="C0C0C0"/>
              </a:solidFill>
              <a:effectLst/>
              <a:uLnTx/>
              <a:uFillTx/>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smtClean="0">
                <a:ln>
                  <a:noFill/>
                </a:ln>
                <a:solidFill>
                  <a:srgbClr val="C0C0C0"/>
                </a:solidFill>
                <a:effectLst/>
                <a:uLnTx/>
                <a:uFillTx/>
                <a:latin typeface="Arial"/>
              </a:rPr>
              <a:t>Control</a:t>
            </a:r>
            <a:endParaRPr kumimoji="0" lang="en-US" sz="2000" b="0" i="1" u="none" strike="noStrike" kern="0" cap="none" spc="0" normalizeH="0" baseline="0" noProof="0" dirty="0">
              <a:ln>
                <a:noFill/>
              </a:ln>
              <a:solidFill>
                <a:srgbClr val="C0C0C0"/>
              </a:solidFill>
              <a:effectLst/>
              <a:uLnTx/>
              <a:uFillTx/>
              <a:latin typeface="Arial"/>
            </a:endParaRPr>
          </a:p>
        </p:txBody>
      </p:sp>
      <p:sp>
        <p:nvSpPr>
          <p:cNvPr id="24" name="Text Box 8"/>
          <p:cNvSpPr txBox="1">
            <a:spLocks noChangeArrowheads="1"/>
          </p:cNvSpPr>
          <p:nvPr/>
        </p:nvSpPr>
        <p:spPr bwMode="auto">
          <a:xfrm>
            <a:off x="3052482" y="2548756"/>
            <a:ext cx="5607424" cy="1785104"/>
          </a:xfrm>
          <a:prstGeom prst="rect">
            <a:avLst/>
          </a:prstGeom>
          <a:noFill/>
          <a:ln w="9525" algn="ctr">
            <a:noFill/>
            <a:miter lim="800000"/>
            <a:headEnd/>
            <a:tailEnd/>
          </a:ln>
        </p:spPr>
        <p:txBody>
          <a:bodyPr wrap="square" anchor="ctr">
            <a:spAutoFit/>
          </a:bodyPr>
          <a:lstStyle/>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C0C0C0"/>
                </a:solidFill>
                <a:effectLst/>
                <a:uLnTx/>
                <a:uFillTx/>
              </a:rPr>
              <a:t>Performance &amp; SLA management of Spring apps </a:t>
            </a:r>
          </a:p>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C0C0C0"/>
                </a:solidFill>
                <a:effectLst/>
                <a:uLnTx/>
                <a:uFillTx/>
                <a:latin typeface="Arial"/>
              </a:rPr>
              <a:t>Application provisioning and server administration</a:t>
            </a:r>
          </a:p>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C0C0C0"/>
                </a:solidFill>
                <a:effectLst/>
                <a:uLnTx/>
                <a:uFillTx/>
                <a:latin typeface="Arial"/>
              </a:rPr>
              <a:t>Rich alert definition, workflows, and control actions</a:t>
            </a:r>
          </a:p>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C0C0C0"/>
                </a:solidFill>
                <a:effectLst/>
                <a:uLnTx/>
                <a:uFillTx/>
                <a:latin typeface="Arial"/>
              </a:rPr>
              <a:t>Group availability &amp; event dashboards</a:t>
            </a:r>
          </a:p>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C0C0C0"/>
                </a:solidFill>
                <a:effectLst/>
                <a:uLnTx/>
                <a:uFillTx/>
              </a:rPr>
              <a:t>Secure unidirectional agent communications</a:t>
            </a:r>
          </a:p>
        </p:txBody>
      </p:sp>
      <p:sp>
        <p:nvSpPr>
          <p:cNvPr id="25" name="Rounded Rectangle 24"/>
          <p:cNvSpPr/>
          <p:nvPr/>
        </p:nvSpPr>
        <p:spPr bwMode="auto">
          <a:xfrm>
            <a:off x="2471898" y="4635225"/>
            <a:ext cx="6400800" cy="1554480"/>
          </a:xfrm>
          <a:prstGeom prst="roundRect">
            <a:avLst>
              <a:gd name="adj" fmla="val 8283"/>
            </a:avLst>
          </a:prstGeom>
          <a:gradFill rotWithShape="1">
            <a:gsLst>
              <a:gs pos="0">
                <a:srgbClr val="FFFFFF">
                  <a:lumMod val="85000"/>
                </a:srgbClr>
              </a:gs>
              <a:gs pos="100000">
                <a:srgbClr val="FFFFFF"/>
              </a:gs>
            </a:gsLst>
            <a:lin ang="16200000" scaled="0"/>
          </a:gradFill>
          <a:ln w="12700" cap="flat" cmpd="sng" algn="ctr">
            <a:solidFill>
              <a:srgbClr val="C0C0C0">
                <a:lumMod val="75000"/>
              </a:srgbClr>
            </a:solidFill>
            <a:prstDash val="solid"/>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txBody>
          <a:bodyPr anchor="ctr"/>
          <a:lstStyle/>
          <a:p>
            <a:pPr marL="0" marR="0" lvl="0" indent="0" algn="ctr" defTabSz="914400" eaLnBrk="1" fontAlgn="auto" latinLnBrk="0" hangingPunct="1">
              <a:lnSpc>
                <a:spcPct val="100000"/>
              </a:lnSpc>
              <a:spcBef>
                <a:spcPts val="0"/>
              </a:spcBef>
              <a:spcAft>
                <a:spcPts val="0"/>
              </a:spcAft>
              <a:buClr>
                <a:srgbClr val="000000"/>
              </a:buClr>
              <a:buSzTx/>
              <a:buFontTx/>
              <a:buNone/>
              <a:tabLst/>
              <a:defRPr/>
            </a:pPr>
            <a:endParaRPr kumimoji="0" lang="en-US" sz="2000" b="1" i="1" u="none" strike="noStrike" kern="0" cap="none" spc="0" normalizeH="0" baseline="0" noProof="0" dirty="0">
              <a:ln>
                <a:noFill/>
              </a:ln>
              <a:solidFill>
                <a:srgbClr val="000000"/>
              </a:solidFill>
              <a:effectLst/>
              <a:uLnTx/>
              <a:uFillTx/>
              <a:latin typeface="Arial"/>
              <a:ea typeface="ＭＳ Ｐゴシック"/>
              <a:cs typeface="+mn-cs"/>
            </a:endParaRPr>
          </a:p>
        </p:txBody>
      </p:sp>
      <p:sp>
        <p:nvSpPr>
          <p:cNvPr id="26" name="AutoShape 13"/>
          <p:cNvSpPr>
            <a:spLocks noChangeArrowheads="1"/>
          </p:cNvSpPr>
          <p:nvPr/>
        </p:nvSpPr>
        <p:spPr bwMode="auto">
          <a:xfrm>
            <a:off x="409575" y="4955265"/>
            <a:ext cx="2286000" cy="914400"/>
          </a:xfrm>
          <a:prstGeom prst="roundRect">
            <a:avLst>
              <a:gd name="adj" fmla="val 3167"/>
            </a:avLst>
          </a:prstGeom>
          <a:solidFill>
            <a:srgbClr val="FFFFFF"/>
          </a:solidFill>
          <a:ln w="9525">
            <a:solidFill>
              <a:srgbClr val="86AA1D"/>
            </a:solidFill>
            <a:round/>
            <a:headEnd/>
            <a:tailEnd/>
          </a:ln>
          <a:effectLst>
            <a:outerShdw dist="40161" dir="6506097" algn="ctr" rotWithShape="0">
              <a:srgbClr val="6B6B6B">
                <a:alpha val="24001"/>
              </a:srgbClr>
            </a:outerShdw>
          </a:effec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smtClean="0">
                <a:ln>
                  <a:noFill/>
                </a:ln>
                <a:solidFill>
                  <a:srgbClr val="333333"/>
                </a:solidFill>
                <a:effectLst/>
                <a:uLnTx/>
                <a:uFillTx/>
                <a:latin typeface="Arial"/>
              </a:rPr>
              <a:t>Deployment</a:t>
            </a:r>
            <a:endParaRPr kumimoji="0" lang="en-US" sz="2000" b="0" i="1" u="none" strike="noStrike" kern="0" cap="none" spc="0" normalizeH="0" baseline="0" noProof="0" dirty="0">
              <a:ln>
                <a:noFill/>
              </a:ln>
              <a:solidFill>
                <a:srgbClr val="333333"/>
              </a:solidFill>
              <a:effectLst/>
              <a:uLnTx/>
              <a:uFillTx/>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smtClean="0">
                <a:ln>
                  <a:noFill/>
                </a:ln>
                <a:solidFill>
                  <a:srgbClr val="333333"/>
                </a:solidFill>
                <a:effectLst/>
                <a:uLnTx/>
                <a:uFillTx/>
                <a:latin typeface="Arial"/>
              </a:rPr>
              <a:t>Flexibility</a:t>
            </a:r>
            <a:endParaRPr kumimoji="0" lang="en-US" sz="2000" b="0" i="1" u="none" strike="noStrike" kern="0" cap="none" spc="0" normalizeH="0" baseline="0" noProof="0" dirty="0">
              <a:ln>
                <a:noFill/>
              </a:ln>
              <a:solidFill>
                <a:srgbClr val="333333"/>
              </a:solidFill>
              <a:effectLst/>
              <a:uLnTx/>
              <a:uFillTx/>
              <a:latin typeface="Arial"/>
            </a:endParaRPr>
          </a:p>
        </p:txBody>
      </p:sp>
      <p:sp>
        <p:nvSpPr>
          <p:cNvPr id="27" name="Text Box 9"/>
          <p:cNvSpPr txBox="1">
            <a:spLocks noChangeArrowheads="1"/>
          </p:cNvSpPr>
          <p:nvPr/>
        </p:nvSpPr>
        <p:spPr bwMode="auto">
          <a:xfrm>
            <a:off x="3052482" y="4686711"/>
            <a:ext cx="5607424" cy="1431161"/>
          </a:xfrm>
          <a:prstGeom prst="rect">
            <a:avLst/>
          </a:prstGeom>
          <a:noFill/>
          <a:ln w="9525" algn="ctr">
            <a:noFill/>
            <a:miter lim="800000"/>
            <a:headEnd/>
            <a:tailEnd/>
          </a:ln>
        </p:spPr>
        <p:txBody>
          <a:bodyPr wrap="square" anchor="ctr">
            <a:spAutoFit/>
          </a:bodyPr>
          <a:lstStyle/>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333333"/>
                </a:solidFill>
                <a:effectLst/>
                <a:uLnTx/>
                <a:uFillTx/>
              </a:rPr>
              <a:t>Lean server </a:t>
            </a:r>
            <a:r>
              <a:rPr kumimoji="0" lang="en-US" sz="1400" b="0" i="0" u="none" strike="noStrike" kern="0" cap="none" spc="0" normalizeH="0" baseline="0" noProof="0" dirty="0" smtClean="0">
                <a:ln>
                  <a:noFill/>
                </a:ln>
                <a:solidFill>
                  <a:srgbClr val="333333"/>
                </a:solidFill>
                <a:effectLst/>
                <a:uLnTx/>
                <a:uFillTx/>
              </a:rPr>
              <a:t>(10 MB)</a:t>
            </a:r>
            <a:r>
              <a:rPr kumimoji="0" lang="en-US" sz="1800" b="0" i="0" u="none" strike="noStrike" kern="0" cap="none" spc="0" normalizeH="0" baseline="0" noProof="0" dirty="0" smtClean="0">
                <a:ln>
                  <a:noFill/>
                </a:ln>
                <a:solidFill>
                  <a:srgbClr val="333333"/>
                </a:solidFill>
                <a:effectLst/>
                <a:uLnTx/>
                <a:uFillTx/>
              </a:rPr>
              <a:t> ideal for virtual environments</a:t>
            </a:r>
          </a:p>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333333"/>
                </a:solidFill>
                <a:effectLst/>
                <a:uLnTx/>
                <a:uFillTx/>
              </a:rPr>
              <a:t>Template-driven server instance creation</a:t>
            </a:r>
          </a:p>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333333"/>
                </a:solidFill>
                <a:effectLst/>
                <a:uLnTx/>
                <a:uFillTx/>
              </a:rPr>
              <a:t>Integrated experience with VMware environments</a:t>
            </a:r>
          </a:p>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333333"/>
                </a:solidFill>
                <a:effectLst/>
                <a:uLnTx/>
                <a:uFillTx/>
              </a:rPr>
              <a:t>Open, secure API for all operations</a:t>
            </a:r>
          </a:p>
        </p:txBody>
      </p:sp>
      <p:pic>
        <p:nvPicPr>
          <p:cNvPr id="29"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849523" y="1192782"/>
            <a:ext cx="885825" cy="714375"/>
          </a:xfrm>
          <a:prstGeom prst="rect">
            <a:avLst/>
          </a:prstGeom>
          <a:noFill/>
          <a:ln w="9525">
            <a:noFill/>
            <a:miter lim="800000"/>
            <a:headEnd/>
            <a:tailEnd/>
          </a:ln>
        </p:spPr>
      </p:pic>
      <p:pic>
        <p:nvPicPr>
          <p:cNvPr id="30"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849523" y="3109879"/>
            <a:ext cx="885825" cy="714375"/>
          </a:xfrm>
          <a:prstGeom prst="rect">
            <a:avLst/>
          </a:prstGeom>
          <a:noFill/>
          <a:ln w="9525">
            <a:noFill/>
            <a:miter lim="800000"/>
            <a:headEnd/>
            <a:tailEnd/>
          </a:ln>
        </p:spPr>
      </p:pic>
      <p:pic>
        <p:nvPicPr>
          <p:cNvPr id="33"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849523" y="5055278"/>
            <a:ext cx="885825" cy="714375"/>
          </a:xfrm>
          <a:prstGeom prst="rect">
            <a:avLst/>
          </a:prstGeom>
          <a:noFill/>
          <a:ln w="9525">
            <a:noFill/>
            <a:miter lim="800000"/>
            <a:headEnd/>
            <a:tailEnd/>
          </a:ln>
        </p:spPr>
      </p:pic>
    </p:spTree>
    <p:extLst>
      <p:ext uri="{BB962C8B-B14F-4D97-AF65-F5344CB8AC3E}">
        <p14:creationId xmlns:p14="http://schemas.microsoft.com/office/powerpoint/2010/main" val="1403114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1" i="0" u="none" strike="noStrike" kern="0" cap="none" spc="0" normalizeH="0" baseline="0" noProof="0" smtClean="0">
                <a:ln>
                  <a:noFill/>
                </a:ln>
                <a:solidFill>
                  <a:srgbClr val="003D79"/>
                </a:solidFill>
                <a:effectLst/>
                <a:uLnTx/>
                <a:uFillTx/>
                <a:latin typeface="Arial"/>
                <a:ea typeface="ＭＳ Ｐゴシック"/>
                <a:cs typeface="+mj-cs"/>
              </a:rPr>
              <a:t>Deployment Flexibility:</a:t>
            </a:r>
            <a:r>
              <a:rPr kumimoji="0" lang="en-US" sz="2200" b="0" i="1" u="none" strike="noStrike" kern="0" cap="none" spc="0" normalizeH="0" baseline="0" noProof="0" smtClean="0">
                <a:ln>
                  <a:noFill/>
                </a:ln>
                <a:solidFill>
                  <a:srgbClr val="003D79"/>
                </a:solidFill>
                <a:effectLst/>
                <a:uLnTx/>
                <a:uFillTx/>
                <a:latin typeface="Arial"/>
                <a:ea typeface="ＭＳ Ｐゴシック"/>
                <a:cs typeface="+mj-cs"/>
              </a:rPr>
              <a:t> tc Server Instance Templates</a:t>
            </a:r>
            <a:endParaRPr kumimoji="0" lang="en-US" sz="2200" b="0" i="1" u="none" strike="noStrike" kern="0" cap="none" spc="0" normalizeH="0" baseline="0" noProof="0" dirty="0">
              <a:ln>
                <a:noFill/>
              </a:ln>
              <a:solidFill>
                <a:srgbClr val="003D79"/>
              </a:solidFill>
              <a:effectLst/>
              <a:uLnTx/>
              <a:uFillTx/>
              <a:latin typeface="Arial"/>
              <a:ea typeface="ＭＳ Ｐゴシック"/>
              <a:cs typeface="+mj-cs"/>
            </a:endParaRPr>
          </a:p>
        </p:txBody>
      </p:sp>
      <p:sp>
        <p:nvSpPr>
          <p:cNvPr id="7" name="Text Placeholder 33"/>
          <p:cNvSpPr txBox="1">
            <a:spLocks/>
          </p:cNvSpPr>
          <p:nvPr/>
        </p:nvSpPr>
        <p:spPr bwMode="auto">
          <a:xfrm>
            <a:off x="352425" y="786384"/>
            <a:ext cx="8385048" cy="50109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a:lstStyle>
          <a:p>
            <a:pPr marL="233363" marR="0" lvl="0" indent="-233363" algn="l" defTabSz="914400" rtl="0" eaLnBrk="0" fontAlgn="base" latinLnBrk="0" hangingPunct="0">
              <a:lnSpc>
                <a:spcPts val="2400"/>
              </a:lnSpc>
              <a:spcBef>
                <a:spcPts val="1000"/>
              </a:spcBef>
              <a:spcAft>
                <a:spcPct val="0"/>
              </a:spcAft>
              <a:buClr>
                <a:srgbClr val="0095D3">
                  <a:lumMod val="75000"/>
                </a:srgbClr>
              </a:buClr>
              <a:buSzPct val="115000"/>
              <a:buFont typeface="Wingdings" pitchFamily="2" charset="2"/>
              <a:buChar char="§"/>
              <a:tabLst/>
              <a:defRPr/>
            </a:pPr>
            <a:r>
              <a:rPr kumimoji="0" lang="en-US" sz="2000" b="1" i="0" u="none" strike="noStrike" kern="0" cap="none" spc="0" normalizeH="0" baseline="0" noProof="0" smtClean="0">
                <a:ln>
                  <a:noFill/>
                </a:ln>
                <a:solidFill>
                  <a:srgbClr val="333333"/>
                </a:solidFill>
                <a:effectLst/>
                <a:uLnTx/>
                <a:uFillTx/>
                <a:latin typeface="Arial"/>
                <a:ea typeface="ＭＳ Ｐゴシック"/>
                <a:cs typeface="+mn-cs"/>
              </a:rPr>
              <a:t>Streamlines process of spinning up new server instances</a:t>
            </a:r>
          </a:p>
          <a:p>
            <a:pPr marL="400050" marR="0" lvl="1" indent="-171450" algn="l" defTabSz="914400" rtl="0" eaLnBrk="0" fontAlgn="base" latinLnBrk="0" hangingPunct="0">
              <a:lnSpc>
                <a:spcPts val="2200"/>
              </a:lnSpc>
              <a:spcBef>
                <a:spcPts val="800"/>
              </a:spcBef>
              <a:spcAft>
                <a:spcPct val="0"/>
              </a:spcAft>
              <a:buClr>
                <a:srgbClr val="0095D3">
                  <a:lumMod val="75000"/>
                </a:srgbClr>
              </a:buClr>
              <a:buSzPct val="110000"/>
              <a:buFont typeface="Times" pitchFamily="18" charset="0"/>
              <a:buChar char="•"/>
              <a:tabLst/>
              <a:defRPr/>
            </a:pPr>
            <a:r>
              <a:rPr kumimoji="0" lang="en-US" sz="1800" b="0" i="0" u="none" strike="noStrike" kern="0" cap="none" spc="0" normalizeH="0" baseline="0" noProof="0" smtClean="0">
                <a:ln>
                  <a:noFill/>
                </a:ln>
                <a:solidFill>
                  <a:srgbClr val="333333"/>
                </a:solidFill>
                <a:effectLst/>
                <a:uLnTx/>
                <a:uFillTx/>
                <a:latin typeface="Arial"/>
                <a:ea typeface="ＭＳ Ｐゴシック"/>
              </a:rPr>
              <a:t>Script-driven templates deliver uniquely named server instances in seconds</a:t>
            </a:r>
          </a:p>
          <a:p>
            <a:pPr marL="400050" marR="0" lvl="1" indent="-171450" algn="l" defTabSz="914400" rtl="0" eaLnBrk="0" fontAlgn="base" latinLnBrk="0" hangingPunct="0">
              <a:lnSpc>
                <a:spcPts val="2200"/>
              </a:lnSpc>
              <a:spcBef>
                <a:spcPts val="800"/>
              </a:spcBef>
              <a:spcAft>
                <a:spcPct val="0"/>
              </a:spcAft>
              <a:buClr>
                <a:srgbClr val="0095D3">
                  <a:lumMod val="75000"/>
                </a:srgbClr>
              </a:buClr>
              <a:buSzPct val="110000"/>
              <a:buFont typeface="Times" pitchFamily="18" charset="0"/>
              <a:buChar char="•"/>
              <a:tabLst/>
              <a:defRPr/>
            </a:pPr>
            <a:r>
              <a:rPr kumimoji="0" lang="en-US" sz="1800" b="0" i="0" u="none" strike="noStrike" kern="0" cap="none" spc="0" normalizeH="0" baseline="0" noProof="0" smtClean="0">
                <a:ln>
                  <a:noFill/>
                </a:ln>
                <a:solidFill>
                  <a:srgbClr val="333333"/>
                </a:solidFill>
                <a:effectLst/>
                <a:uLnTx/>
                <a:uFillTx/>
                <a:latin typeface="Arial"/>
                <a:ea typeface="ＭＳ Ｐゴシック"/>
              </a:rPr>
              <a:t>Run multiple instances based on a single set of server binaries</a:t>
            </a:r>
          </a:p>
          <a:p>
            <a:pPr marL="400050" marR="0" lvl="1" indent="-171450" algn="l" defTabSz="914400" rtl="0" eaLnBrk="0" fontAlgn="base" latinLnBrk="0" hangingPunct="0">
              <a:lnSpc>
                <a:spcPts val="2200"/>
              </a:lnSpc>
              <a:spcBef>
                <a:spcPts val="800"/>
              </a:spcBef>
              <a:spcAft>
                <a:spcPct val="0"/>
              </a:spcAft>
              <a:buClr>
                <a:srgbClr val="0095D3">
                  <a:lumMod val="75000"/>
                </a:srgbClr>
              </a:buClr>
              <a:buSzPct val="110000"/>
              <a:buFont typeface="Times" pitchFamily="18" charset="0"/>
              <a:buChar char="•"/>
              <a:tabLst/>
              <a:defRPr/>
            </a:pPr>
            <a:r>
              <a:rPr kumimoji="0" lang="en-US" sz="1800" b="0" i="0" u="none" strike="noStrike" kern="0" cap="none" spc="0" normalizeH="0" baseline="0" noProof="0" smtClean="0">
                <a:ln>
                  <a:noFill/>
                </a:ln>
                <a:solidFill>
                  <a:srgbClr val="333333"/>
                </a:solidFill>
                <a:effectLst/>
                <a:uLnTx/>
                <a:uFillTx/>
                <a:latin typeface="Arial"/>
                <a:ea typeface="ＭＳ Ｐゴシック"/>
              </a:rPr>
              <a:t>Pre-packaged templates for popular configurations provided out of the box</a:t>
            </a:r>
          </a:p>
          <a:p>
            <a:pPr marL="400050" marR="0" lvl="1" indent="-171450" algn="l" defTabSz="914400" rtl="0" eaLnBrk="0" fontAlgn="base" latinLnBrk="0" hangingPunct="0">
              <a:lnSpc>
                <a:spcPts val="2200"/>
              </a:lnSpc>
              <a:spcBef>
                <a:spcPts val="800"/>
              </a:spcBef>
              <a:spcAft>
                <a:spcPct val="0"/>
              </a:spcAft>
              <a:buClr>
                <a:srgbClr val="0095D3">
                  <a:lumMod val="75000"/>
                </a:srgbClr>
              </a:buClr>
              <a:buSzPct val="110000"/>
              <a:buFont typeface="Times" pitchFamily="18" charset="0"/>
              <a:buChar char="•"/>
              <a:tabLst/>
              <a:defRPr/>
            </a:pPr>
            <a:r>
              <a:rPr kumimoji="0" lang="en-US" sz="1800" b="0" i="0" u="none" strike="noStrike" kern="0" cap="none" spc="0" normalizeH="0" baseline="0" noProof="0" smtClean="0">
                <a:ln>
                  <a:noFill/>
                </a:ln>
                <a:solidFill>
                  <a:srgbClr val="333333"/>
                </a:solidFill>
                <a:effectLst/>
                <a:uLnTx/>
                <a:uFillTx/>
                <a:latin typeface="Arial"/>
                <a:ea typeface="ＭＳ Ｐゴシック"/>
              </a:rPr>
              <a:t>Separates server runtime, configuration, and applications in a way that makes testing changes and making updates a breeze</a:t>
            </a:r>
          </a:p>
          <a:p>
            <a:pPr marL="233363" marR="0" lvl="0" indent="-233363" algn="l" defTabSz="914400" rtl="0" eaLnBrk="0" fontAlgn="base" latinLnBrk="0" hangingPunct="0">
              <a:lnSpc>
                <a:spcPts val="2400"/>
              </a:lnSpc>
              <a:spcBef>
                <a:spcPts val="1000"/>
              </a:spcBef>
              <a:spcAft>
                <a:spcPct val="0"/>
              </a:spcAft>
              <a:buClr>
                <a:srgbClr val="0095D3">
                  <a:lumMod val="75000"/>
                </a:srgbClr>
              </a:buClr>
              <a:buSzPct val="115000"/>
              <a:buFont typeface="Wingdings" pitchFamily="2" charset="2"/>
              <a:buChar char="§"/>
              <a:tabLst/>
              <a:defRPr/>
            </a:pPr>
            <a:r>
              <a:rPr kumimoji="0" lang="en-US" sz="2000" b="1" i="0" u="none" strike="noStrike" kern="0" cap="none" spc="0" normalizeH="0" baseline="0" noProof="0" smtClean="0">
                <a:ln>
                  <a:noFill/>
                </a:ln>
                <a:solidFill>
                  <a:srgbClr val="333333"/>
                </a:solidFill>
                <a:effectLst/>
                <a:uLnTx/>
                <a:uFillTx/>
                <a:latin typeface="Arial"/>
                <a:ea typeface="ＭＳ Ｐゴシック"/>
                <a:cs typeface="+mn-cs"/>
              </a:rPr>
              <a:t>Instance templates contain:</a:t>
            </a:r>
          </a:p>
          <a:p>
            <a:pPr marL="400050" marR="0" lvl="1" indent="-171450" algn="l" defTabSz="914400" rtl="0" eaLnBrk="0" fontAlgn="base" latinLnBrk="0" hangingPunct="0">
              <a:lnSpc>
                <a:spcPts val="2200"/>
              </a:lnSpc>
              <a:spcBef>
                <a:spcPts val="800"/>
              </a:spcBef>
              <a:spcAft>
                <a:spcPct val="0"/>
              </a:spcAft>
              <a:buClr>
                <a:srgbClr val="0095D3">
                  <a:lumMod val="75000"/>
                </a:srgbClr>
              </a:buClr>
              <a:buSzPct val="110000"/>
              <a:buFont typeface="Times" pitchFamily="18" charset="0"/>
              <a:buChar char="•"/>
              <a:tabLst/>
              <a:defRPr/>
            </a:pPr>
            <a:r>
              <a:rPr kumimoji="0" lang="en-US" sz="1800" b="0" i="0" u="none" strike="noStrike" kern="0" cap="none" spc="0" normalizeH="0" baseline="0" noProof="0" smtClean="0">
                <a:ln>
                  <a:noFill/>
                </a:ln>
                <a:solidFill>
                  <a:srgbClr val="333333"/>
                </a:solidFill>
                <a:effectLst/>
                <a:uLnTx/>
                <a:uFillTx/>
                <a:latin typeface="Arial"/>
                <a:ea typeface="ＭＳ Ｐゴシック"/>
              </a:rPr>
              <a:t>Server, web, and context configuration files</a:t>
            </a:r>
          </a:p>
          <a:p>
            <a:pPr marL="400050" marR="0" lvl="1" indent="-171450" algn="l" defTabSz="914400" rtl="0" eaLnBrk="0" fontAlgn="base" latinLnBrk="0" hangingPunct="0">
              <a:lnSpc>
                <a:spcPts val="2200"/>
              </a:lnSpc>
              <a:spcBef>
                <a:spcPts val="800"/>
              </a:spcBef>
              <a:spcAft>
                <a:spcPct val="0"/>
              </a:spcAft>
              <a:buClr>
                <a:srgbClr val="0095D3">
                  <a:lumMod val="75000"/>
                </a:srgbClr>
              </a:buClr>
              <a:buSzPct val="110000"/>
              <a:buFont typeface="Times" pitchFamily="18" charset="0"/>
              <a:buChar char="•"/>
              <a:tabLst/>
              <a:defRPr/>
            </a:pPr>
            <a:r>
              <a:rPr kumimoji="0" lang="en-US" sz="1800" b="0" i="0" u="none" strike="noStrike" kern="0" cap="none" spc="0" normalizeH="0" baseline="0" noProof="0" smtClean="0">
                <a:ln>
                  <a:noFill/>
                </a:ln>
                <a:solidFill>
                  <a:srgbClr val="333333"/>
                </a:solidFill>
                <a:effectLst/>
                <a:uLnTx/>
                <a:uFillTx/>
                <a:latin typeface="Arial"/>
                <a:ea typeface="ＭＳ Ｐゴシック"/>
              </a:rPr>
              <a:t>Parameterized properties files (ex. ports, etc.)</a:t>
            </a:r>
          </a:p>
          <a:p>
            <a:pPr marL="400050" marR="0" lvl="1" indent="-171450" algn="l" defTabSz="914400" rtl="0" eaLnBrk="0" fontAlgn="base" latinLnBrk="0" hangingPunct="0">
              <a:lnSpc>
                <a:spcPts val="2200"/>
              </a:lnSpc>
              <a:spcBef>
                <a:spcPts val="800"/>
              </a:spcBef>
              <a:spcAft>
                <a:spcPct val="0"/>
              </a:spcAft>
              <a:buClr>
                <a:srgbClr val="0095D3">
                  <a:lumMod val="75000"/>
                </a:srgbClr>
              </a:buClr>
              <a:buSzPct val="110000"/>
              <a:buFont typeface="Times" pitchFamily="18" charset="0"/>
              <a:buChar char="•"/>
              <a:tabLst/>
              <a:defRPr/>
            </a:pPr>
            <a:r>
              <a:rPr kumimoji="0" lang="en-US" sz="1800" b="0" i="0" u="none" strike="noStrike" kern="0" cap="none" spc="0" normalizeH="0" baseline="0" noProof="0" smtClean="0">
                <a:ln>
                  <a:noFill/>
                </a:ln>
                <a:solidFill>
                  <a:srgbClr val="333333"/>
                </a:solidFill>
                <a:effectLst/>
                <a:uLnTx/>
                <a:uFillTx/>
                <a:latin typeface="Arial"/>
                <a:ea typeface="ＭＳ Ｐゴシック"/>
              </a:rPr>
              <a:t>Custom scripts, custom shared resource libraries, etc.</a:t>
            </a:r>
          </a:p>
          <a:p>
            <a:pPr marL="400050" marR="0" lvl="1" indent="-171450" algn="l" defTabSz="914400" rtl="0" eaLnBrk="0" fontAlgn="base" latinLnBrk="0" hangingPunct="0">
              <a:lnSpc>
                <a:spcPts val="2200"/>
              </a:lnSpc>
              <a:spcBef>
                <a:spcPts val="800"/>
              </a:spcBef>
              <a:spcAft>
                <a:spcPct val="0"/>
              </a:spcAft>
              <a:buClr>
                <a:srgbClr val="0095D3">
                  <a:lumMod val="75000"/>
                </a:srgbClr>
              </a:buClr>
              <a:buSzPct val="110000"/>
              <a:buFont typeface="Times" pitchFamily="18" charset="0"/>
              <a:buChar char="•"/>
              <a:tabLst/>
              <a:defRPr/>
            </a:pPr>
            <a:r>
              <a:rPr kumimoji="0" lang="en-US" sz="1800" b="0" i="0" u="none" strike="noStrike" kern="0" cap="none" spc="0" normalizeH="0" baseline="0" noProof="0" smtClean="0">
                <a:ln>
                  <a:noFill/>
                </a:ln>
                <a:solidFill>
                  <a:srgbClr val="333333"/>
                </a:solidFill>
                <a:effectLst/>
                <a:uLnTx/>
                <a:uFillTx/>
                <a:latin typeface="Arial"/>
                <a:ea typeface="ＭＳ Ｐゴシック"/>
              </a:rPr>
              <a:t>Web applications (ex. Spring Insight)</a:t>
            </a:r>
          </a:p>
          <a:p>
            <a:pPr marL="233363" marR="0" lvl="0" indent="-233363" algn="l" defTabSz="914400" rtl="0" eaLnBrk="0" fontAlgn="base" latinLnBrk="0" hangingPunct="0">
              <a:lnSpc>
                <a:spcPts val="2400"/>
              </a:lnSpc>
              <a:spcBef>
                <a:spcPts val="1000"/>
              </a:spcBef>
              <a:spcAft>
                <a:spcPct val="0"/>
              </a:spcAft>
              <a:buClr>
                <a:srgbClr val="0095D3">
                  <a:lumMod val="75000"/>
                </a:srgbClr>
              </a:buClr>
              <a:buSzPct val="115000"/>
              <a:buFont typeface="Wingdings" pitchFamily="2" charset="2"/>
              <a:buChar char="§"/>
              <a:tabLst/>
              <a:defRPr/>
            </a:pPr>
            <a:r>
              <a:rPr kumimoji="0" lang="en-US" sz="2000" b="1" i="0" u="none" strike="noStrike" kern="0" cap="none" spc="0" normalizeH="0" baseline="0" noProof="0" smtClean="0">
                <a:ln>
                  <a:noFill/>
                </a:ln>
                <a:solidFill>
                  <a:srgbClr val="333333"/>
                </a:solidFill>
                <a:effectLst/>
                <a:uLnTx/>
                <a:uFillTx/>
                <a:latin typeface="Arial"/>
                <a:ea typeface="ＭＳ Ｐゴシック"/>
                <a:cs typeface="+mn-cs"/>
              </a:rPr>
              <a:t>Example use cases:</a:t>
            </a:r>
          </a:p>
          <a:p>
            <a:pPr marL="400050" marR="0" lvl="1" indent="-171450" algn="l" defTabSz="914400" rtl="0" eaLnBrk="0" fontAlgn="base" latinLnBrk="0" hangingPunct="0">
              <a:lnSpc>
                <a:spcPts val="2200"/>
              </a:lnSpc>
              <a:spcBef>
                <a:spcPts val="800"/>
              </a:spcBef>
              <a:spcAft>
                <a:spcPct val="0"/>
              </a:spcAft>
              <a:buClr>
                <a:srgbClr val="0095D3">
                  <a:lumMod val="75000"/>
                </a:srgbClr>
              </a:buClr>
              <a:buSzPct val="110000"/>
              <a:buFont typeface="Times" pitchFamily="18" charset="0"/>
              <a:buChar char="•"/>
              <a:tabLst/>
              <a:defRPr/>
            </a:pPr>
            <a:r>
              <a:rPr kumimoji="0" lang="en-US" sz="1800" b="0" i="0" u="none" strike="noStrike" kern="0" cap="none" spc="0" normalizeH="0" baseline="0" noProof="0" smtClean="0">
                <a:ln>
                  <a:noFill/>
                </a:ln>
                <a:solidFill>
                  <a:srgbClr val="333333"/>
                </a:solidFill>
                <a:effectLst/>
                <a:uLnTx/>
                <a:uFillTx/>
                <a:latin typeface="Arial"/>
                <a:ea typeface="ＭＳ Ｐゴシック"/>
              </a:rPr>
              <a:t>Dev, QA, Performance Test, Staging, and Production templates</a:t>
            </a:r>
          </a:p>
          <a:p>
            <a:pPr marL="400050" marR="0" lvl="1" indent="-171450" algn="l" defTabSz="914400" rtl="0" eaLnBrk="0" fontAlgn="base" latinLnBrk="0" hangingPunct="0">
              <a:lnSpc>
                <a:spcPts val="2200"/>
              </a:lnSpc>
              <a:spcBef>
                <a:spcPts val="800"/>
              </a:spcBef>
              <a:spcAft>
                <a:spcPct val="0"/>
              </a:spcAft>
              <a:buClr>
                <a:srgbClr val="0095D3">
                  <a:lumMod val="75000"/>
                </a:srgbClr>
              </a:buClr>
              <a:buSzPct val="110000"/>
              <a:buFont typeface="Times" pitchFamily="18" charset="0"/>
              <a:buChar char="•"/>
              <a:tabLst/>
              <a:defRPr/>
            </a:pPr>
            <a:r>
              <a:rPr kumimoji="0" lang="en-US" sz="1800" b="0" i="0" u="none" strike="noStrike" kern="0" cap="none" spc="0" normalizeH="0" baseline="0" noProof="0" smtClean="0">
                <a:ln>
                  <a:noFill/>
                </a:ln>
                <a:solidFill>
                  <a:srgbClr val="333333"/>
                </a:solidFill>
                <a:effectLst/>
                <a:uLnTx/>
                <a:uFillTx/>
                <a:latin typeface="Arial"/>
                <a:ea typeface="ＭＳ Ｐゴシック"/>
              </a:rPr>
              <a:t>Templates for multiple instances on a machine serving a specific application</a:t>
            </a:r>
          </a:p>
          <a:p>
            <a:pPr marL="400050" marR="0" lvl="1" indent="-171450" algn="l" defTabSz="914400" rtl="0" eaLnBrk="0" fontAlgn="base" latinLnBrk="0" hangingPunct="0">
              <a:lnSpc>
                <a:spcPts val="2200"/>
              </a:lnSpc>
              <a:spcBef>
                <a:spcPts val="800"/>
              </a:spcBef>
              <a:spcAft>
                <a:spcPct val="0"/>
              </a:spcAft>
              <a:buClr>
                <a:srgbClr val="0095D3">
                  <a:lumMod val="75000"/>
                </a:srgbClr>
              </a:buClr>
              <a:buSzPct val="110000"/>
              <a:buFont typeface="Times" pitchFamily="18" charset="0"/>
              <a:buChar char="•"/>
              <a:tabLst/>
              <a:defRPr/>
            </a:pPr>
            <a:endParaRPr kumimoji="0" lang="en-US" sz="1800" b="0" i="0" u="none" strike="noStrike" kern="0" cap="none" spc="0" normalizeH="0" baseline="0" noProof="0" smtClean="0">
              <a:ln>
                <a:noFill/>
              </a:ln>
              <a:solidFill>
                <a:srgbClr val="333333"/>
              </a:solidFill>
              <a:effectLst/>
              <a:uLnTx/>
              <a:uFillTx/>
              <a:latin typeface="Arial"/>
              <a:ea typeface="ＭＳ Ｐゴシック"/>
            </a:endParaRPr>
          </a:p>
          <a:p>
            <a:pPr marL="400050" marR="0" lvl="1" indent="-171450" algn="l" defTabSz="914400" rtl="0" eaLnBrk="0" fontAlgn="base" latinLnBrk="0" hangingPunct="0">
              <a:lnSpc>
                <a:spcPts val="2200"/>
              </a:lnSpc>
              <a:spcBef>
                <a:spcPts val="800"/>
              </a:spcBef>
              <a:spcAft>
                <a:spcPct val="0"/>
              </a:spcAft>
              <a:buClr>
                <a:srgbClr val="0095D3">
                  <a:lumMod val="75000"/>
                </a:srgbClr>
              </a:buClr>
              <a:buSzPct val="110000"/>
              <a:buFont typeface="Times" pitchFamily="18" charset="0"/>
              <a:buChar char="•"/>
              <a:tabLst/>
              <a:defRPr/>
            </a:pPr>
            <a:endParaRPr kumimoji="0" lang="en-US" sz="1800" b="0" i="0" u="none" strike="noStrike" kern="0" cap="none" spc="0" normalizeH="0" baseline="0" noProof="0" smtClean="0">
              <a:ln>
                <a:noFill/>
              </a:ln>
              <a:solidFill>
                <a:srgbClr val="333333"/>
              </a:solidFill>
              <a:effectLst/>
              <a:uLnTx/>
              <a:uFillTx/>
              <a:latin typeface="Arial"/>
              <a:ea typeface="ＭＳ Ｐゴシック"/>
            </a:endParaRPr>
          </a:p>
          <a:p>
            <a:pPr marL="233363" marR="0" lvl="0" indent="-233363" algn="l" defTabSz="914400" rtl="0" eaLnBrk="0" fontAlgn="base" latinLnBrk="0" hangingPunct="0">
              <a:lnSpc>
                <a:spcPts val="2400"/>
              </a:lnSpc>
              <a:spcBef>
                <a:spcPts val="1000"/>
              </a:spcBef>
              <a:spcAft>
                <a:spcPct val="0"/>
              </a:spcAft>
              <a:buClr>
                <a:srgbClr val="0095D3">
                  <a:lumMod val="75000"/>
                </a:srgbClr>
              </a:buClr>
              <a:buSzPct val="115000"/>
              <a:buFont typeface="Wingdings" pitchFamily="2" charset="2"/>
              <a:buChar char="§"/>
              <a:tabLst/>
              <a:defRPr/>
            </a:pPr>
            <a:endParaRPr kumimoji="0" lang="en-US" sz="2000" b="1" i="0" u="none" strike="noStrike" kern="0" cap="none" spc="0" normalizeH="0" baseline="0" noProof="0" dirty="0">
              <a:ln>
                <a:noFill/>
              </a:ln>
              <a:solidFill>
                <a:srgbClr val="333333"/>
              </a:solidFill>
              <a:effectLst/>
              <a:uLnTx/>
              <a:uFillTx/>
              <a:latin typeface="Arial"/>
              <a:ea typeface="ＭＳ Ｐゴシック"/>
              <a:cs typeface="+mn-cs"/>
            </a:endParaRPr>
          </a:p>
        </p:txBody>
      </p:sp>
    </p:spTree>
    <p:extLst>
      <p:ext uri="{BB962C8B-B14F-4D97-AF65-F5344CB8AC3E}">
        <p14:creationId xmlns:p14="http://schemas.microsoft.com/office/powerpoint/2010/main" val="4248862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1" i="0" u="none" strike="noStrike" kern="0" cap="none" spc="0" normalizeH="0" baseline="0" noProof="0" smtClean="0">
                <a:ln>
                  <a:noFill/>
                </a:ln>
                <a:solidFill>
                  <a:srgbClr val="003D79"/>
                </a:solidFill>
                <a:effectLst/>
                <a:uLnTx/>
                <a:uFillTx/>
                <a:latin typeface="Arial"/>
                <a:ea typeface="ＭＳ Ｐゴシック"/>
                <a:cs typeface="+mj-cs"/>
              </a:rPr>
              <a:t>Deployment Flexibility:</a:t>
            </a:r>
            <a:r>
              <a:rPr kumimoji="0" lang="en-US" sz="2200" b="0" i="1" u="none" strike="noStrike" kern="0" cap="none" spc="0" normalizeH="0" baseline="0" noProof="0" smtClean="0">
                <a:ln>
                  <a:noFill/>
                </a:ln>
                <a:solidFill>
                  <a:srgbClr val="003D79"/>
                </a:solidFill>
                <a:effectLst/>
                <a:uLnTx/>
                <a:uFillTx/>
                <a:latin typeface="Arial"/>
                <a:ea typeface="ＭＳ Ｐゴシック"/>
                <a:cs typeface="+mj-cs"/>
              </a:rPr>
              <a:t> tc Server Instances (large physical box)</a:t>
            </a:r>
            <a:endParaRPr kumimoji="0" lang="en-US" sz="2200" b="0" i="1" u="none" strike="noStrike" kern="0" cap="none" spc="0" normalizeH="0" baseline="0" noProof="0" dirty="0">
              <a:ln>
                <a:noFill/>
              </a:ln>
              <a:solidFill>
                <a:srgbClr val="003D79"/>
              </a:solidFill>
              <a:effectLst/>
              <a:uLnTx/>
              <a:uFillTx/>
              <a:latin typeface="Arial"/>
              <a:ea typeface="ＭＳ Ｐゴシック"/>
              <a:cs typeface="+mj-cs"/>
            </a:endParaRPr>
          </a:p>
        </p:txBody>
      </p:sp>
      <p:sp>
        <p:nvSpPr>
          <p:cNvPr id="41" name="Rectangle 40"/>
          <p:cNvSpPr/>
          <p:nvPr/>
        </p:nvSpPr>
        <p:spPr>
          <a:xfrm>
            <a:off x="566670" y="4701768"/>
            <a:ext cx="7843233" cy="153272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rgbClr val="333333"/>
                </a:solidFill>
                <a:effectLst/>
                <a:uLnTx/>
                <a:uFillTx/>
              </a:rPr>
              <a:t>Single lightweight (10MB) install for multiple running instances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rgbClr val="333333"/>
                </a:solidFill>
                <a:effectLst/>
                <a:uLnTx/>
                <a:uFillTx/>
              </a:rPr>
              <a:t>Shared binaries eases upgrades of all instances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rgbClr val="333333"/>
                </a:solidFill>
                <a:effectLst/>
                <a:uLnTx/>
                <a:uFillTx/>
              </a:rPr>
              <a:t>Separates configuration and code from server runtime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rgbClr val="333333"/>
                </a:solidFill>
                <a:effectLst/>
                <a:uLnTx/>
                <a:uFillTx/>
              </a:rPr>
              <a:t>Multiple server versions can be installed per machine</a:t>
            </a:r>
            <a:endParaRPr kumimoji="0" lang="en-US" sz="1800" b="0" i="1" u="none" strike="noStrike" kern="0" cap="none" spc="0" normalizeH="0" baseline="0" noProof="0" dirty="0">
              <a:ln>
                <a:noFill/>
              </a:ln>
              <a:solidFill>
                <a:srgbClr val="333333"/>
              </a:solidFill>
              <a:effectLst/>
              <a:uLnTx/>
              <a:uFillTx/>
            </a:endParaRPr>
          </a:p>
        </p:txBody>
      </p:sp>
      <p:pic>
        <p:nvPicPr>
          <p:cNvPr id="42" name="Picture 8" descr="ICON_Server_flat_Q408.png"/>
          <p:cNvPicPr>
            <a:picLocks noChangeAspect="1"/>
          </p:cNvPicPr>
          <p:nvPr/>
        </p:nvPicPr>
        <p:blipFill>
          <a:blip r:embed="rId3" cstate="print"/>
          <a:srcRect/>
          <a:stretch>
            <a:fillRect/>
          </a:stretch>
        </p:blipFill>
        <p:spPr bwMode="auto">
          <a:xfrm>
            <a:off x="1318821" y="3890373"/>
            <a:ext cx="6400800" cy="694098"/>
          </a:xfrm>
          <a:prstGeom prst="rect">
            <a:avLst/>
          </a:prstGeom>
          <a:noFill/>
          <a:ln w="9525">
            <a:noFill/>
            <a:miter lim="800000"/>
            <a:headEnd/>
            <a:tailEnd/>
          </a:ln>
        </p:spPr>
      </p:pic>
      <p:sp>
        <p:nvSpPr>
          <p:cNvPr id="43" name="Rounded Rectangle 42"/>
          <p:cNvSpPr/>
          <p:nvPr/>
        </p:nvSpPr>
        <p:spPr bwMode="auto">
          <a:xfrm>
            <a:off x="1320345" y="3269899"/>
            <a:ext cx="6400800" cy="548640"/>
          </a:xfrm>
          <a:prstGeom prst="roundRect">
            <a:avLst/>
          </a:prstGeom>
          <a:gradFill rotWithShape="1">
            <a:gsLst>
              <a:gs pos="0">
                <a:srgbClr val="89CBDF">
                  <a:lumMod val="75000"/>
                  <a:alpha val="87000"/>
                </a:srgbClr>
              </a:gs>
              <a:gs pos="100000">
                <a:srgbClr val="8FD1F0">
                  <a:alpha val="83000"/>
                </a:srgbClr>
              </a:gs>
            </a:gsLst>
            <a:lin ang="16200000" scaled="0"/>
          </a:gradFill>
          <a:ln w="12700" cap="flat" cmpd="sng" algn="ctr">
            <a:solidFill>
              <a:srgbClr val="39A5E5"/>
            </a:solidFill>
            <a:prstDash val="solid"/>
            <a:headEnd type="none" w="med" len="med"/>
            <a:tailEnd type="none" w="med" len="med"/>
          </a:ln>
          <a:effectLst/>
          <a:scene3d>
            <a:camera prst="orthographicFront"/>
            <a:lightRig rig="threePt" dir="t"/>
          </a:scene3d>
          <a:sp3d>
            <a:bevelT w="25400" h="6350"/>
          </a:sp3d>
        </p:spPr>
        <p:txBody>
          <a:bodyPr anchor="ctr"/>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Operating System &amp; JVM</a:t>
            </a:r>
            <a:endParaRPr kumimoji="0" lang="en-US" sz="1400" b="0" i="0" u="none" strike="noStrike" kern="0" cap="none" spc="0" normalizeH="0" baseline="0" noProof="0" dirty="0">
              <a:ln>
                <a:noFill/>
              </a:ln>
              <a:solidFill>
                <a:srgbClr val="333333"/>
              </a:solidFill>
              <a:effectLst/>
              <a:uLnTx/>
              <a:uFillTx/>
              <a:latin typeface="Arial"/>
              <a:ea typeface="ＭＳ Ｐゴシック"/>
              <a:cs typeface="+mn-cs"/>
            </a:endParaRPr>
          </a:p>
        </p:txBody>
      </p:sp>
      <p:sp>
        <p:nvSpPr>
          <p:cNvPr id="44" name="Rectangle 43"/>
          <p:cNvSpPr/>
          <p:nvPr/>
        </p:nvSpPr>
        <p:spPr>
          <a:xfrm>
            <a:off x="2299525" y="1534642"/>
            <a:ext cx="609462" cy="46166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ct val="0"/>
              </a:spcAft>
              <a:buClrTx/>
              <a:buSzTx/>
              <a:buFontTx/>
              <a:buNone/>
              <a:tabLst/>
              <a:defRPr/>
            </a:pPr>
            <a:r>
              <a:rPr kumimoji="0" lang="en-US" sz="1800" b="1" i="0" u="none" strike="noStrike" kern="0" cap="none" spc="0" normalizeH="0" baseline="0" noProof="0" dirty="0" smtClean="0">
                <a:ln>
                  <a:noFill/>
                </a:ln>
                <a:solidFill>
                  <a:srgbClr val="333333"/>
                </a:solidFill>
                <a:effectLst/>
                <a:uLnTx/>
                <a:uFillTx/>
              </a:rPr>
              <a:t>. . .</a:t>
            </a:r>
            <a:endParaRPr kumimoji="0" lang="en-US" sz="1800" b="1" i="0" u="none" strike="noStrike" kern="0" cap="none" spc="0" normalizeH="0" baseline="0" noProof="0" dirty="0">
              <a:ln>
                <a:noFill/>
              </a:ln>
              <a:solidFill>
                <a:srgbClr val="333333"/>
              </a:solidFill>
              <a:effectLst/>
              <a:uLnTx/>
              <a:uFillTx/>
            </a:endParaRPr>
          </a:p>
        </p:txBody>
      </p:sp>
      <p:sp>
        <p:nvSpPr>
          <p:cNvPr id="45" name="Rectangle 44"/>
          <p:cNvSpPr/>
          <p:nvPr/>
        </p:nvSpPr>
        <p:spPr>
          <a:xfrm>
            <a:off x="4177694" y="2640078"/>
            <a:ext cx="609462" cy="46166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ct val="0"/>
              </a:spcAft>
              <a:buClrTx/>
              <a:buSzTx/>
              <a:buFontTx/>
              <a:buNone/>
              <a:tabLst/>
              <a:defRPr/>
            </a:pPr>
            <a:r>
              <a:rPr kumimoji="0" lang="en-US" sz="1800" b="1" i="0" u="none" strike="noStrike" kern="0" cap="none" spc="0" normalizeH="0" baseline="0" noProof="0" dirty="0" smtClean="0">
                <a:ln>
                  <a:noFill/>
                </a:ln>
                <a:solidFill>
                  <a:srgbClr val="333333"/>
                </a:solidFill>
                <a:effectLst/>
                <a:uLnTx/>
                <a:uFillTx/>
              </a:rPr>
              <a:t>. . .</a:t>
            </a:r>
            <a:endParaRPr kumimoji="0" lang="en-US" sz="1800" b="1" i="0" u="none" strike="noStrike" kern="0" cap="none" spc="0" normalizeH="0" baseline="0" noProof="0" dirty="0">
              <a:ln>
                <a:noFill/>
              </a:ln>
              <a:solidFill>
                <a:srgbClr val="333333"/>
              </a:solidFill>
              <a:effectLst/>
              <a:uLnTx/>
              <a:uFillTx/>
            </a:endParaRPr>
          </a:p>
        </p:txBody>
      </p:sp>
      <p:grpSp>
        <p:nvGrpSpPr>
          <p:cNvPr id="46" name="Group 78"/>
          <p:cNvGrpSpPr/>
          <p:nvPr/>
        </p:nvGrpSpPr>
        <p:grpSpPr>
          <a:xfrm>
            <a:off x="5117502" y="1287889"/>
            <a:ext cx="2587752" cy="1371600"/>
            <a:chOff x="5117502" y="1159099"/>
            <a:chExt cx="2587752" cy="1371600"/>
          </a:xfrm>
        </p:grpSpPr>
        <p:sp>
          <p:nvSpPr>
            <p:cNvPr id="47" name="Rounded Rectangle 46"/>
            <p:cNvSpPr/>
            <p:nvPr/>
          </p:nvSpPr>
          <p:spPr bwMode="auto">
            <a:xfrm>
              <a:off x="5117502" y="1159099"/>
              <a:ext cx="2587752" cy="1371600"/>
            </a:xfrm>
            <a:prstGeom prst="roundRect">
              <a:avLst/>
            </a:prstGeom>
            <a:solidFill>
              <a:srgbClr val="FFFFFF"/>
            </a:solidFill>
            <a:ln w="28575" cap="flat" cmpd="sng" algn="ctr">
              <a:solidFill>
                <a:srgbClr val="A6A6A6"/>
              </a:solidFill>
              <a:prstDash val="solid"/>
              <a:headEnd type="none" w="med" len="med"/>
              <a:tailEnd type="none" w="med" len="med"/>
            </a:ln>
            <a:effectLst/>
            <a:scene3d>
              <a:camera prst="orthographicFront"/>
              <a:lightRig rig="threePt" dir="t"/>
            </a:scene3d>
            <a:sp3d>
              <a:bevelT w="25400" h="6350"/>
            </a:sp3d>
          </p:spPr>
          <p:txBody>
            <a:bodyPr lIns="0" rIns="0" anchor="t"/>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tc Server</a:t>
              </a:r>
            </a:p>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Instance X</a:t>
              </a:r>
              <a:endParaRPr kumimoji="0" lang="en-US" sz="1400" b="0" i="0" u="none" strike="noStrike" kern="0" cap="none" spc="0" normalizeH="0" baseline="0" noProof="0" dirty="0">
                <a:ln>
                  <a:noFill/>
                </a:ln>
                <a:solidFill>
                  <a:srgbClr val="333333"/>
                </a:solidFill>
                <a:effectLst/>
                <a:uLnTx/>
                <a:uFillTx/>
                <a:latin typeface="Arial"/>
                <a:ea typeface="ＭＳ Ｐゴシック"/>
                <a:cs typeface="+mn-cs"/>
              </a:endParaRPr>
            </a:p>
          </p:txBody>
        </p:sp>
        <p:grpSp>
          <p:nvGrpSpPr>
            <p:cNvPr id="49" name="Group 17"/>
            <p:cNvGrpSpPr/>
            <p:nvPr/>
          </p:nvGrpSpPr>
          <p:grpSpPr>
            <a:xfrm>
              <a:off x="5205184" y="1711649"/>
              <a:ext cx="731520" cy="320040"/>
              <a:chOff x="1137439" y="2336287"/>
              <a:chExt cx="731520" cy="320040"/>
            </a:xfrm>
          </p:grpSpPr>
          <p:pic>
            <p:nvPicPr>
              <p:cNvPr id="69" name="Picture 68" descr="app2.png"/>
              <p:cNvPicPr>
                <a:picLocks noChangeAspect="1"/>
              </p:cNvPicPr>
              <p:nvPr/>
            </p:nvPicPr>
            <p:blipFill>
              <a:blip r:embed="rId4" cstate="email"/>
              <a:srcRect/>
              <a:stretch>
                <a:fillRect/>
              </a:stretch>
            </p:blipFill>
            <p:spPr bwMode="auto">
              <a:xfrm>
                <a:off x="113743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70" name="Picture 69" descr="app2.png"/>
              <p:cNvPicPr>
                <a:picLocks noChangeAspect="1"/>
              </p:cNvPicPr>
              <p:nvPr/>
            </p:nvPicPr>
            <p:blipFill>
              <a:blip r:embed="rId4" cstate="email"/>
              <a:srcRect/>
              <a:stretch>
                <a:fillRect/>
              </a:stretch>
            </p:blipFill>
            <p:spPr bwMode="auto">
              <a:xfrm>
                <a:off x="154891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nvGrpSpPr>
            <p:cNvPr id="52" name="Group 17"/>
            <p:cNvGrpSpPr/>
            <p:nvPr/>
          </p:nvGrpSpPr>
          <p:grpSpPr>
            <a:xfrm>
              <a:off x="6041245" y="1711649"/>
              <a:ext cx="731520" cy="320040"/>
              <a:chOff x="1137439" y="2336287"/>
              <a:chExt cx="731520" cy="320040"/>
            </a:xfrm>
          </p:grpSpPr>
          <p:pic>
            <p:nvPicPr>
              <p:cNvPr id="65" name="Picture 64" descr="app2.png"/>
              <p:cNvPicPr>
                <a:picLocks noChangeAspect="1"/>
              </p:cNvPicPr>
              <p:nvPr/>
            </p:nvPicPr>
            <p:blipFill>
              <a:blip r:embed="rId4" cstate="email"/>
              <a:srcRect/>
              <a:stretch>
                <a:fillRect/>
              </a:stretch>
            </p:blipFill>
            <p:spPr bwMode="auto">
              <a:xfrm>
                <a:off x="113743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66" name="Picture 65" descr="app2.png"/>
              <p:cNvPicPr>
                <a:picLocks noChangeAspect="1"/>
              </p:cNvPicPr>
              <p:nvPr/>
            </p:nvPicPr>
            <p:blipFill>
              <a:blip r:embed="rId4" cstate="email"/>
              <a:srcRect/>
              <a:stretch>
                <a:fillRect/>
              </a:stretch>
            </p:blipFill>
            <p:spPr bwMode="auto">
              <a:xfrm>
                <a:off x="154891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nvGrpSpPr>
            <p:cNvPr id="55" name="Group 17"/>
            <p:cNvGrpSpPr/>
            <p:nvPr/>
          </p:nvGrpSpPr>
          <p:grpSpPr>
            <a:xfrm>
              <a:off x="6877306" y="1711649"/>
              <a:ext cx="731520" cy="320040"/>
              <a:chOff x="1137439" y="2336287"/>
              <a:chExt cx="731520" cy="320040"/>
            </a:xfrm>
          </p:grpSpPr>
          <p:pic>
            <p:nvPicPr>
              <p:cNvPr id="56" name="Picture 55" descr="app2.png"/>
              <p:cNvPicPr>
                <a:picLocks noChangeAspect="1"/>
              </p:cNvPicPr>
              <p:nvPr/>
            </p:nvPicPr>
            <p:blipFill>
              <a:blip r:embed="rId4" cstate="email"/>
              <a:srcRect/>
              <a:stretch>
                <a:fillRect/>
              </a:stretch>
            </p:blipFill>
            <p:spPr bwMode="auto">
              <a:xfrm>
                <a:off x="113743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59" name="Picture 58" descr="app2.png"/>
              <p:cNvPicPr>
                <a:picLocks noChangeAspect="1"/>
              </p:cNvPicPr>
              <p:nvPr/>
            </p:nvPicPr>
            <p:blipFill>
              <a:blip r:embed="rId4" cstate="email"/>
              <a:srcRect/>
              <a:stretch>
                <a:fillRect/>
              </a:stretch>
            </p:blipFill>
            <p:spPr bwMode="auto">
              <a:xfrm>
                <a:off x="154891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grpSp>
        <p:nvGrpSpPr>
          <p:cNvPr id="73" name="Group 35"/>
          <p:cNvGrpSpPr/>
          <p:nvPr/>
        </p:nvGrpSpPr>
        <p:grpSpPr>
          <a:xfrm>
            <a:off x="1320345" y="1287889"/>
            <a:ext cx="1035675" cy="1371600"/>
            <a:chOff x="1320345" y="1287889"/>
            <a:chExt cx="1035675" cy="1371600"/>
          </a:xfrm>
        </p:grpSpPr>
        <p:grpSp>
          <p:nvGrpSpPr>
            <p:cNvPr id="74" name="Group 70"/>
            <p:cNvGrpSpPr/>
            <p:nvPr/>
          </p:nvGrpSpPr>
          <p:grpSpPr>
            <a:xfrm>
              <a:off x="1320345" y="1287889"/>
              <a:ext cx="1035675" cy="1371600"/>
              <a:chOff x="1320345" y="1159099"/>
              <a:chExt cx="1035675" cy="1371600"/>
            </a:xfrm>
          </p:grpSpPr>
          <p:sp>
            <p:nvSpPr>
              <p:cNvPr id="78" name="Rounded Rectangle 77"/>
              <p:cNvSpPr/>
              <p:nvPr/>
            </p:nvSpPr>
            <p:spPr bwMode="auto">
              <a:xfrm>
                <a:off x="1320345" y="1159099"/>
                <a:ext cx="1035675" cy="1371600"/>
              </a:xfrm>
              <a:prstGeom prst="roundRect">
                <a:avLst/>
              </a:prstGeom>
              <a:solidFill>
                <a:srgbClr val="FFFFFF"/>
              </a:solidFill>
              <a:ln w="28575" cap="flat" cmpd="sng" algn="ctr">
                <a:solidFill>
                  <a:srgbClr val="A6A6A6"/>
                </a:solidFill>
                <a:prstDash val="solid"/>
                <a:headEnd type="none" w="med" len="med"/>
                <a:tailEnd type="none" w="med" len="med"/>
              </a:ln>
              <a:effectLst/>
              <a:scene3d>
                <a:camera prst="orthographicFront"/>
                <a:lightRig rig="threePt" dir="t"/>
              </a:scene3d>
              <a:sp3d>
                <a:bevelT w="25400" h="6350"/>
              </a:sp3d>
            </p:spPr>
            <p:txBody>
              <a:bodyPr lIns="0" rIns="0" anchor="t"/>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tc Server</a:t>
                </a:r>
              </a:p>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Instance 1</a:t>
                </a:r>
                <a:endParaRPr kumimoji="0" lang="en-US" sz="1400" b="0" i="0" u="none" strike="noStrike" kern="0" cap="none" spc="0" normalizeH="0" baseline="0" noProof="0" dirty="0">
                  <a:ln>
                    <a:noFill/>
                  </a:ln>
                  <a:solidFill>
                    <a:srgbClr val="333333"/>
                  </a:solidFill>
                  <a:effectLst/>
                  <a:uLnTx/>
                  <a:uFillTx/>
                  <a:latin typeface="Arial"/>
                  <a:ea typeface="ＭＳ Ｐゴシック"/>
                  <a:cs typeface="+mn-cs"/>
                </a:endParaRPr>
              </a:p>
            </p:txBody>
          </p:sp>
          <p:grpSp>
            <p:nvGrpSpPr>
              <p:cNvPr id="79" name="Group 17"/>
              <p:cNvGrpSpPr/>
              <p:nvPr/>
            </p:nvGrpSpPr>
            <p:grpSpPr>
              <a:xfrm>
                <a:off x="1472422" y="1709505"/>
                <a:ext cx="731520" cy="320040"/>
                <a:chOff x="1137439" y="2336287"/>
                <a:chExt cx="731520" cy="320040"/>
              </a:xfrm>
            </p:grpSpPr>
            <p:pic>
              <p:nvPicPr>
                <p:cNvPr id="82" name="Picture 81" descr="app2.png"/>
                <p:cNvPicPr>
                  <a:picLocks noChangeAspect="1"/>
                </p:cNvPicPr>
                <p:nvPr/>
              </p:nvPicPr>
              <p:blipFill>
                <a:blip r:embed="rId4" cstate="email"/>
                <a:srcRect/>
                <a:stretch>
                  <a:fillRect/>
                </a:stretch>
              </p:blipFill>
              <p:spPr bwMode="auto">
                <a:xfrm>
                  <a:off x="113743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85" name="Picture 84" descr="app2.png"/>
                <p:cNvPicPr>
                  <a:picLocks noChangeAspect="1"/>
                </p:cNvPicPr>
                <p:nvPr/>
              </p:nvPicPr>
              <p:blipFill>
                <a:blip r:embed="rId4" cstate="email"/>
                <a:srcRect/>
                <a:stretch>
                  <a:fillRect/>
                </a:stretch>
              </p:blipFill>
              <p:spPr bwMode="auto">
                <a:xfrm>
                  <a:off x="154891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sp>
          <p:nvSpPr>
            <p:cNvPr id="77" name="Rounded Rectangle 76"/>
            <p:cNvSpPr/>
            <p:nvPr/>
          </p:nvSpPr>
          <p:spPr bwMode="auto">
            <a:xfrm>
              <a:off x="1473591" y="2234648"/>
              <a:ext cx="731520" cy="365760"/>
            </a:xfrm>
            <a:prstGeom prst="roundRect">
              <a:avLst/>
            </a:prstGeom>
            <a:gradFill flip="none" rotWithShape="1">
              <a:gsLst>
                <a:gs pos="99000">
                  <a:srgbClr val="92D050">
                    <a:alpha val="88000"/>
                  </a:srgbClr>
                </a:gs>
                <a:gs pos="0">
                  <a:srgbClr val="6C9E3B"/>
                </a:gs>
              </a:gsLst>
              <a:lin ang="16200000" scaled="0"/>
              <a:tileRect/>
            </a:gradFill>
            <a:ln w="12700" cap="flat" cmpd="sng" algn="ctr">
              <a:solidFill>
                <a:srgbClr val="689739"/>
              </a:solidFill>
              <a:prstDash val="solid"/>
              <a:headEnd type="none" w="med" len="med"/>
              <a:tailEnd type="none" w="med" len="med"/>
            </a:ln>
            <a:effectLst/>
            <a:scene3d>
              <a:camera prst="orthographicFront"/>
              <a:lightRig rig="threePt" dir="t"/>
            </a:scene3d>
            <a:sp3d>
              <a:bevelT w="31750" h="6350"/>
            </a:sp3d>
          </p:spPr>
          <p:txBody>
            <a:bodyPr anchor="ctr"/>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ＭＳ Ｐゴシック"/>
                  <a:cs typeface="+mn-cs"/>
                </a:rPr>
                <a:t>Spring</a:t>
              </a:r>
              <a:endParaRPr kumimoji="0" lang="en-US" sz="1400" b="0" i="0" u="none" strike="noStrike" kern="0" cap="none" spc="0" normalizeH="0" baseline="0" noProof="0" dirty="0">
                <a:ln>
                  <a:noFill/>
                </a:ln>
                <a:solidFill>
                  <a:srgbClr val="FFFFFF"/>
                </a:solidFill>
                <a:effectLst/>
                <a:uLnTx/>
                <a:uFillTx/>
                <a:latin typeface="Arial"/>
                <a:ea typeface="ＭＳ Ｐゴシック"/>
                <a:cs typeface="+mn-cs"/>
              </a:endParaRPr>
            </a:p>
          </p:txBody>
        </p:sp>
      </p:grpSp>
      <p:grpSp>
        <p:nvGrpSpPr>
          <p:cNvPr id="86" name="Group 54"/>
          <p:cNvGrpSpPr/>
          <p:nvPr/>
        </p:nvGrpSpPr>
        <p:grpSpPr>
          <a:xfrm>
            <a:off x="2850798" y="1287889"/>
            <a:ext cx="1035675" cy="1371600"/>
            <a:chOff x="2850798" y="1287889"/>
            <a:chExt cx="1035675" cy="1371600"/>
          </a:xfrm>
        </p:grpSpPr>
        <p:grpSp>
          <p:nvGrpSpPr>
            <p:cNvPr id="87" name="Group 76"/>
            <p:cNvGrpSpPr/>
            <p:nvPr/>
          </p:nvGrpSpPr>
          <p:grpSpPr>
            <a:xfrm>
              <a:off x="2850798" y="1287889"/>
              <a:ext cx="1035675" cy="1371600"/>
              <a:chOff x="2850798" y="1159099"/>
              <a:chExt cx="1035675" cy="1371600"/>
            </a:xfrm>
          </p:grpSpPr>
          <p:sp>
            <p:nvSpPr>
              <p:cNvPr id="89" name="Rounded Rectangle 88"/>
              <p:cNvSpPr/>
              <p:nvPr/>
            </p:nvSpPr>
            <p:spPr bwMode="auto">
              <a:xfrm>
                <a:off x="2850798" y="1159099"/>
                <a:ext cx="1035675" cy="1371600"/>
              </a:xfrm>
              <a:prstGeom prst="roundRect">
                <a:avLst/>
              </a:prstGeom>
              <a:solidFill>
                <a:srgbClr val="FFFFFF"/>
              </a:solidFill>
              <a:ln w="28575" cap="flat" cmpd="sng" algn="ctr">
                <a:solidFill>
                  <a:srgbClr val="A6A6A6"/>
                </a:solidFill>
                <a:prstDash val="solid"/>
                <a:headEnd type="none" w="med" len="med"/>
                <a:tailEnd type="none" w="med" len="med"/>
              </a:ln>
              <a:effectLst/>
              <a:scene3d>
                <a:camera prst="orthographicFront"/>
                <a:lightRig rig="threePt" dir="t"/>
              </a:scene3d>
              <a:sp3d>
                <a:bevelT w="25400" h="6350"/>
              </a:sp3d>
            </p:spPr>
            <p:txBody>
              <a:bodyPr lIns="0" rIns="0" anchor="t"/>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tc Server</a:t>
                </a:r>
              </a:p>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Instance m</a:t>
                </a:r>
                <a:endParaRPr kumimoji="0" lang="en-US" sz="1400" b="0" i="0" u="none" strike="noStrike" kern="0" cap="none" spc="0" normalizeH="0" baseline="0" noProof="0" dirty="0">
                  <a:ln>
                    <a:noFill/>
                  </a:ln>
                  <a:solidFill>
                    <a:srgbClr val="333333"/>
                  </a:solidFill>
                  <a:effectLst/>
                  <a:uLnTx/>
                  <a:uFillTx/>
                  <a:latin typeface="Arial"/>
                  <a:ea typeface="ＭＳ Ｐゴシック"/>
                  <a:cs typeface="+mn-cs"/>
                </a:endParaRPr>
              </a:p>
            </p:txBody>
          </p:sp>
          <p:grpSp>
            <p:nvGrpSpPr>
              <p:cNvPr id="90" name="Group 17"/>
              <p:cNvGrpSpPr/>
              <p:nvPr/>
            </p:nvGrpSpPr>
            <p:grpSpPr>
              <a:xfrm>
                <a:off x="3002875" y="1722389"/>
                <a:ext cx="731520" cy="320040"/>
                <a:chOff x="1137439" y="2336287"/>
                <a:chExt cx="731520" cy="320040"/>
              </a:xfrm>
            </p:grpSpPr>
            <p:pic>
              <p:nvPicPr>
                <p:cNvPr id="91" name="Picture 90" descr="app2.png"/>
                <p:cNvPicPr>
                  <a:picLocks noChangeAspect="1"/>
                </p:cNvPicPr>
                <p:nvPr/>
              </p:nvPicPr>
              <p:blipFill>
                <a:blip r:embed="rId4" cstate="email"/>
                <a:srcRect/>
                <a:stretch>
                  <a:fillRect/>
                </a:stretch>
              </p:blipFill>
              <p:spPr bwMode="auto">
                <a:xfrm>
                  <a:off x="113743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92" name="Picture 91" descr="app2.png"/>
                <p:cNvPicPr>
                  <a:picLocks noChangeAspect="1"/>
                </p:cNvPicPr>
                <p:nvPr/>
              </p:nvPicPr>
              <p:blipFill>
                <a:blip r:embed="rId4" cstate="email"/>
                <a:srcRect/>
                <a:stretch>
                  <a:fillRect/>
                </a:stretch>
              </p:blipFill>
              <p:spPr bwMode="auto">
                <a:xfrm>
                  <a:off x="154891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sp>
          <p:nvSpPr>
            <p:cNvPr id="88" name="Rounded Rectangle 87"/>
            <p:cNvSpPr/>
            <p:nvPr/>
          </p:nvSpPr>
          <p:spPr bwMode="auto">
            <a:xfrm>
              <a:off x="3004655" y="2246368"/>
              <a:ext cx="731520" cy="365760"/>
            </a:xfrm>
            <a:prstGeom prst="roundRect">
              <a:avLst/>
            </a:prstGeom>
            <a:gradFill flip="none" rotWithShape="1">
              <a:gsLst>
                <a:gs pos="99000">
                  <a:srgbClr val="92D050">
                    <a:alpha val="88000"/>
                  </a:srgbClr>
                </a:gs>
                <a:gs pos="0">
                  <a:srgbClr val="6C9E3B"/>
                </a:gs>
              </a:gsLst>
              <a:lin ang="16200000" scaled="0"/>
              <a:tileRect/>
            </a:gradFill>
            <a:ln w="12700" cap="flat" cmpd="sng" algn="ctr">
              <a:solidFill>
                <a:srgbClr val="689739"/>
              </a:solidFill>
              <a:prstDash val="solid"/>
              <a:headEnd type="none" w="med" len="med"/>
              <a:tailEnd type="none" w="med" len="med"/>
            </a:ln>
            <a:effectLst/>
            <a:scene3d>
              <a:camera prst="orthographicFront"/>
              <a:lightRig rig="threePt" dir="t"/>
            </a:scene3d>
            <a:sp3d>
              <a:bevelT w="31750" h="6350"/>
            </a:sp3d>
          </p:spPr>
          <p:txBody>
            <a:bodyPr anchor="ctr"/>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ＭＳ Ｐゴシック"/>
                  <a:cs typeface="+mn-cs"/>
                </a:rPr>
                <a:t>Spring</a:t>
              </a:r>
              <a:endParaRPr kumimoji="0" lang="en-US" sz="1400" b="0" i="0" u="none" strike="noStrike" kern="0" cap="none" spc="0" normalizeH="0" baseline="0" noProof="0" dirty="0">
                <a:ln>
                  <a:noFill/>
                </a:ln>
                <a:solidFill>
                  <a:srgbClr val="FFFFFF"/>
                </a:solidFill>
                <a:effectLst/>
                <a:uLnTx/>
                <a:uFillTx/>
                <a:latin typeface="Arial"/>
                <a:ea typeface="ＭＳ Ｐゴシック"/>
                <a:cs typeface="+mn-cs"/>
              </a:endParaRPr>
            </a:p>
          </p:txBody>
        </p:sp>
      </p:grpSp>
      <p:sp>
        <p:nvSpPr>
          <p:cNvPr id="93" name="Rounded Rectangle 92"/>
          <p:cNvSpPr/>
          <p:nvPr/>
        </p:nvSpPr>
        <p:spPr bwMode="auto">
          <a:xfrm>
            <a:off x="5210938" y="2241679"/>
            <a:ext cx="731520" cy="365760"/>
          </a:xfrm>
          <a:prstGeom prst="roundRect">
            <a:avLst/>
          </a:prstGeom>
          <a:gradFill flip="none" rotWithShape="1">
            <a:gsLst>
              <a:gs pos="99000">
                <a:srgbClr val="92D050">
                  <a:alpha val="88000"/>
                </a:srgbClr>
              </a:gs>
              <a:gs pos="0">
                <a:srgbClr val="6C9E3B"/>
              </a:gs>
            </a:gsLst>
            <a:lin ang="16200000" scaled="0"/>
            <a:tileRect/>
          </a:gradFill>
          <a:ln w="12700" cap="flat" cmpd="sng" algn="ctr">
            <a:solidFill>
              <a:srgbClr val="689739"/>
            </a:solidFill>
            <a:prstDash val="solid"/>
            <a:headEnd type="none" w="med" len="med"/>
            <a:tailEnd type="none" w="med" len="med"/>
          </a:ln>
          <a:effectLst/>
          <a:scene3d>
            <a:camera prst="orthographicFront"/>
            <a:lightRig rig="threePt" dir="t"/>
          </a:scene3d>
          <a:sp3d>
            <a:bevelT w="31750" h="6350"/>
          </a:sp3d>
        </p:spPr>
        <p:txBody>
          <a:bodyPr anchor="ctr"/>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ＭＳ Ｐゴシック"/>
                <a:cs typeface="+mn-cs"/>
              </a:rPr>
              <a:t>Spring</a:t>
            </a:r>
            <a:endParaRPr kumimoji="0" lang="en-US" sz="1400" b="0"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94" name="Rounded Rectangle 93"/>
          <p:cNvSpPr/>
          <p:nvPr/>
        </p:nvSpPr>
        <p:spPr bwMode="auto">
          <a:xfrm>
            <a:off x="6038588" y="2241679"/>
            <a:ext cx="731520" cy="365760"/>
          </a:xfrm>
          <a:prstGeom prst="roundRect">
            <a:avLst/>
          </a:prstGeom>
          <a:gradFill flip="none" rotWithShape="1">
            <a:gsLst>
              <a:gs pos="99000">
                <a:srgbClr val="92D050">
                  <a:alpha val="88000"/>
                </a:srgbClr>
              </a:gs>
              <a:gs pos="0">
                <a:srgbClr val="6C9E3B"/>
              </a:gs>
            </a:gsLst>
            <a:lin ang="16200000" scaled="0"/>
            <a:tileRect/>
          </a:gradFill>
          <a:ln w="12700" cap="flat" cmpd="sng" algn="ctr">
            <a:solidFill>
              <a:srgbClr val="689739"/>
            </a:solidFill>
            <a:prstDash val="solid"/>
            <a:headEnd type="none" w="med" len="med"/>
            <a:tailEnd type="none" w="med" len="med"/>
          </a:ln>
          <a:effectLst/>
          <a:scene3d>
            <a:camera prst="orthographicFront"/>
            <a:lightRig rig="threePt" dir="t"/>
          </a:scene3d>
          <a:sp3d>
            <a:bevelT w="31750" h="6350"/>
          </a:sp3d>
        </p:spPr>
        <p:txBody>
          <a:bodyPr anchor="ctr"/>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ＭＳ Ｐゴシック"/>
                <a:cs typeface="+mn-cs"/>
              </a:rPr>
              <a:t>Spring</a:t>
            </a:r>
            <a:endParaRPr kumimoji="0" lang="en-US" sz="1400" b="0"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95" name="Rounded Rectangle 94"/>
          <p:cNvSpPr/>
          <p:nvPr/>
        </p:nvSpPr>
        <p:spPr bwMode="auto">
          <a:xfrm>
            <a:off x="6866237" y="2241679"/>
            <a:ext cx="731520" cy="365760"/>
          </a:xfrm>
          <a:prstGeom prst="roundRect">
            <a:avLst/>
          </a:prstGeom>
          <a:gradFill flip="none" rotWithShape="1">
            <a:gsLst>
              <a:gs pos="99000">
                <a:srgbClr val="92D050">
                  <a:alpha val="88000"/>
                </a:srgbClr>
              </a:gs>
              <a:gs pos="0">
                <a:srgbClr val="6C9E3B"/>
              </a:gs>
            </a:gsLst>
            <a:lin ang="16200000" scaled="0"/>
            <a:tileRect/>
          </a:gradFill>
          <a:ln w="12700" cap="flat" cmpd="sng" algn="ctr">
            <a:solidFill>
              <a:srgbClr val="689739"/>
            </a:solidFill>
            <a:prstDash val="solid"/>
            <a:headEnd type="none" w="med" len="med"/>
            <a:tailEnd type="none" w="med" len="med"/>
          </a:ln>
          <a:effectLst/>
          <a:scene3d>
            <a:camera prst="orthographicFront"/>
            <a:lightRig rig="threePt" dir="t"/>
          </a:scene3d>
          <a:sp3d>
            <a:bevelT w="31750" h="6350"/>
          </a:sp3d>
        </p:spPr>
        <p:txBody>
          <a:bodyPr anchor="ctr"/>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ＭＳ Ｐゴシック"/>
                <a:cs typeface="+mn-cs"/>
              </a:rPr>
              <a:t>Spring</a:t>
            </a:r>
            <a:endParaRPr kumimoji="0" lang="en-US" sz="1400" b="0"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96" name="Rounded Rectangle 95"/>
          <p:cNvSpPr/>
          <p:nvPr/>
        </p:nvSpPr>
        <p:spPr bwMode="auto">
          <a:xfrm>
            <a:off x="1293218" y="2734052"/>
            <a:ext cx="2587752" cy="457200"/>
          </a:xfrm>
          <a:prstGeom prst="roundRect">
            <a:avLst/>
          </a:prstGeom>
          <a:gradFill flip="none" rotWithShape="1">
            <a:gsLst>
              <a:gs pos="99000">
                <a:srgbClr val="92D050">
                  <a:alpha val="88000"/>
                </a:srgbClr>
              </a:gs>
              <a:gs pos="0">
                <a:srgbClr val="6C9E3B"/>
              </a:gs>
            </a:gsLst>
            <a:lin ang="16200000" scaled="0"/>
            <a:tileRect/>
          </a:gradFill>
          <a:ln w="12700" cap="flat" cmpd="sng" algn="ctr">
            <a:solidFill>
              <a:srgbClr val="689739"/>
            </a:solidFill>
            <a:prstDash val="solid"/>
            <a:headEnd type="none" w="med" len="med"/>
            <a:tailEnd type="none" w="med" len="med"/>
          </a:ln>
          <a:effectLst/>
          <a:scene3d>
            <a:camera prst="orthographicFront"/>
            <a:lightRig rig="threePt" dir="t"/>
          </a:scene3d>
          <a:sp3d>
            <a:bevelT w="31750" h="6350"/>
          </a:sp3d>
        </p:spPr>
        <p:txBody>
          <a:bodyPr lIns="0" rIns="0" anchor="ctr"/>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ＭＳ Ｐゴシック"/>
                <a:cs typeface="+mn-cs"/>
              </a:rPr>
              <a:t>tc Server </a:t>
            </a:r>
            <a:r>
              <a:rPr kumimoji="0" lang="en-US" sz="1400" b="0" i="0" u="none" strike="noStrike" kern="0" cap="none" spc="0" normalizeH="0" baseline="0" noProof="0" dirty="0" err="1" smtClean="0">
                <a:ln>
                  <a:noFill/>
                </a:ln>
                <a:solidFill>
                  <a:srgbClr val="FFFFFF"/>
                </a:solidFill>
                <a:effectLst/>
                <a:uLnTx/>
                <a:uFillTx/>
                <a:latin typeface="Arial"/>
                <a:ea typeface="ＭＳ Ｐゴシック"/>
                <a:cs typeface="+mn-cs"/>
              </a:rPr>
              <a:t>ver</a:t>
            </a:r>
            <a:r>
              <a:rPr kumimoji="0" lang="en-US" sz="1400" b="0" i="0" u="none" strike="noStrike" kern="0" cap="none" spc="0" normalizeH="0" baseline="0" noProof="0" dirty="0" smtClean="0">
                <a:ln>
                  <a:noFill/>
                </a:ln>
                <a:solidFill>
                  <a:srgbClr val="FFFFFF"/>
                </a:solidFill>
                <a:effectLst/>
                <a:uLnTx/>
                <a:uFillTx/>
                <a:latin typeface="Arial"/>
                <a:ea typeface="ＭＳ Ｐゴシック"/>
                <a:cs typeface="+mn-cs"/>
              </a:rPr>
              <a:t> X</a:t>
            </a:r>
          </a:p>
          <a:p>
            <a:pPr marL="0" marR="0" lvl="0" indent="0" defTabSz="914400" eaLnBrk="1" fontAlgn="auto" latinLnBrk="0" hangingPunct="1">
              <a:lnSpc>
                <a:spcPct val="100000"/>
              </a:lnSpc>
              <a:spcBef>
                <a:spcPts val="0"/>
              </a:spcBef>
              <a:spcAft>
                <a:spcPct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Arial"/>
                <a:ea typeface="ＭＳ Ｐゴシック"/>
                <a:cs typeface="+mn-cs"/>
              </a:rPr>
              <a:t>(shared binaries)</a:t>
            </a:r>
            <a:endParaRPr kumimoji="0" lang="en-US" sz="1400" b="0"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97" name="Rounded Rectangle 96"/>
          <p:cNvSpPr/>
          <p:nvPr/>
        </p:nvSpPr>
        <p:spPr bwMode="auto">
          <a:xfrm>
            <a:off x="5133393" y="2731704"/>
            <a:ext cx="2587752" cy="457200"/>
          </a:xfrm>
          <a:prstGeom prst="roundRect">
            <a:avLst/>
          </a:prstGeom>
          <a:gradFill flip="none" rotWithShape="1">
            <a:gsLst>
              <a:gs pos="99000">
                <a:srgbClr val="92D050">
                  <a:alpha val="88000"/>
                </a:srgbClr>
              </a:gs>
              <a:gs pos="0">
                <a:srgbClr val="6C9E3B"/>
              </a:gs>
            </a:gsLst>
            <a:lin ang="16200000" scaled="0"/>
            <a:tileRect/>
          </a:gradFill>
          <a:ln w="12700" cap="flat" cmpd="sng" algn="ctr">
            <a:solidFill>
              <a:srgbClr val="689739"/>
            </a:solidFill>
            <a:prstDash val="solid"/>
            <a:headEnd type="none" w="med" len="med"/>
            <a:tailEnd type="none" w="med" len="med"/>
          </a:ln>
          <a:effectLst/>
          <a:scene3d>
            <a:camera prst="orthographicFront"/>
            <a:lightRig rig="threePt" dir="t"/>
          </a:scene3d>
          <a:sp3d>
            <a:bevelT w="31750" h="6350"/>
          </a:sp3d>
        </p:spPr>
        <p:txBody>
          <a:bodyPr lIns="0" rIns="0" anchor="ctr"/>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ＭＳ Ｐゴシック"/>
                <a:cs typeface="+mn-cs"/>
              </a:rPr>
              <a:t>tc Server </a:t>
            </a:r>
            <a:r>
              <a:rPr kumimoji="0" lang="en-US" sz="1400" b="0" i="0" u="none" strike="noStrike" kern="0" cap="none" spc="0" normalizeH="0" baseline="0" noProof="0" dirty="0" err="1" smtClean="0">
                <a:ln>
                  <a:noFill/>
                </a:ln>
                <a:solidFill>
                  <a:srgbClr val="FFFFFF"/>
                </a:solidFill>
                <a:effectLst/>
                <a:uLnTx/>
                <a:uFillTx/>
                <a:latin typeface="Arial"/>
                <a:ea typeface="ＭＳ Ｐゴシック"/>
                <a:cs typeface="+mn-cs"/>
              </a:rPr>
              <a:t>ver</a:t>
            </a:r>
            <a:r>
              <a:rPr kumimoji="0" lang="en-US" sz="1400" b="0" i="0" u="none" strike="noStrike" kern="0" cap="none" spc="0" normalizeH="0" baseline="0" noProof="0" dirty="0" smtClean="0">
                <a:ln>
                  <a:noFill/>
                </a:ln>
                <a:solidFill>
                  <a:srgbClr val="FFFFFF"/>
                </a:solidFill>
                <a:effectLst/>
                <a:uLnTx/>
                <a:uFillTx/>
                <a:latin typeface="Arial"/>
                <a:ea typeface="ＭＳ Ｐゴシック"/>
                <a:cs typeface="+mn-cs"/>
              </a:rPr>
              <a:t> Y</a:t>
            </a:r>
          </a:p>
          <a:p>
            <a:pPr marL="0" marR="0" lvl="0" indent="0" defTabSz="914400" eaLnBrk="1" fontAlgn="auto" latinLnBrk="0" hangingPunct="1">
              <a:lnSpc>
                <a:spcPct val="100000"/>
              </a:lnSpc>
              <a:spcBef>
                <a:spcPts val="0"/>
              </a:spcBef>
              <a:spcAft>
                <a:spcPct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Arial"/>
                <a:ea typeface="ＭＳ Ｐゴシック"/>
                <a:cs typeface="+mn-cs"/>
              </a:rPr>
              <a:t>(shared binaries)</a:t>
            </a:r>
            <a:endParaRPr kumimoji="0" lang="en-US" sz="1400" b="0" i="0" u="none" strike="noStrike" kern="0" cap="none" spc="0" normalizeH="0" baseline="0" noProof="0" dirty="0">
              <a:ln>
                <a:noFill/>
              </a:ln>
              <a:solidFill>
                <a:srgbClr val="FFFFFF"/>
              </a:solidFill>
              <a:effectLst/>
              <a:uLnTx/>
              <a:uFillTx/>
              <a:latin typeface="Arial"/>
              <a:ea typeface="ＭＳ Ｐゴシック"/>
              <a:cs typeface="+mn-cs"/>
            </a:endParaRPr>
          </a:p>
        </p:txBody>
      </p:sp>
    </p:spTree>
    <p:extLst>
      <p:ext uri="{BB962C8B-B14F-4D97-AF65-F5344CB8AC3E}">
        <p14:creationId xmlns:p14="http://schemas.microsoft.com/office/powerpoint/2010/main" val="171894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42"/>
          <p:cNvSpPr/>
          <p:nvPr/>
        </p:nvSpPr>
        <p:spPr bwMode="auto">
          <a:xfrm>
            <a:off x="6592079" y="1555769"/>
            <a:ext cx="1371600" cy="2286000"/>
          </a:xfrm>
          <a:prstGeom prst="roundRect">
            <a:avLst/>
          </a:prstGeom>
          <a:gradFill rotWithShape="1">
            <a:gsLst>
              <a:gs pos="0">
                <a:srgbClr val="666666">
                  <a:alpha val="89000"/>
                </a:srgbClr>
              </a:gs>
              <a:gs pos="100000">
                <a:srgbClr val="ADADAD"/>
              </a:gs>
            </a:gsLst>
            <a:lin ang="16200000" scaled="0"/>
          </a:gradFill>
          <a:ln w="12700" cap="flat" cmpd="sng" algn="ctr">
            <a:solidFill>
              <a:srgbClr val="A6A6A6"/>
            </a:solidFill>
            <a:prstDash val="solid"/>
            <a:headEnd type="none" w="med" len="med"/>
            <a:tailEnd type="none" w="med" len="med"/>
          </a:ln>
          <a:effectLst/>
          <a:scene3d>
            <a:camera prst="orthographicFront"/>
            <a:lightRig rig="threePt" dir="t"/>
          </a:scene3d>
          <a:sp3d>
            <a:bevelT w="25400" h="6350"/>
          </a:sp3d>
        </p:spPr>
        <p:txBody>
          <a:bodyPr lIns="0" tIns="0" rIns="0" bIns="0" anchor="t" anchorCtr="1"/>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Arial"/>
                <a:ea typeface="ＭＳ Ｐゴシック"/>
                <a:cs typeface="+mn-cs"/>
              </a:rPr>
              <a:t>Small VM</a:t>
            </a:r>
            <a:endParaRPr kumimoji="0" lang="en-US" sz="1600" b="1"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45" name="Rounded Rectangle 44"/>
          <p:cNvSpPr/>
          <p:nvPr/>
        </p:nvSpPr>
        <p:spPr bwMode="auto">
          <a:xfrm>
            <a:off x="4718687" y="1555769"/>
            <a:ext cx="1371600" cy="2286000"/>
          </a:xfrm>
          <a:prstGeom prst="roundRect">
            <a:avLst/>
          </a:prstGeom>
          <a:gradFill rotWithShape="1">
            <a:gsLst>
              <a:gs pos="0">
                <a:srgbClr val="666666">
                  <a:alpha val="89000"/>
                </a:srgbClr>
              </a:gs>
              <a:gs pos="100000">
                <a:srgbClr val="ADADAD"/>
              </a:gs>
            </a:gsLst>
            <a:lin ang="16200000" scaled="0"/>
          </a:gradFill>
          <a:ln w="12700" cap="flat" cmpd="sng" algn="ctr">
            <a:solidFill>
              <a:srgbClr val="A6A6A6"/>
            </a:solidFill>
            <a:prstDash val="solid"/>
            <a:headEnd type="none" w="med" len="med"/>
            <a:tailEnd type="none" w="med" len="med"/>
          </a:ln>
          <a:effectLst/>
          <a:scene3d>
            <a:camera prst="orthographicFront"/>
            <a:lightRig rig="threePt" dir="t"/>
          </a:scene3d>
          <a:sp3d>
            <a:bevelT w="25400" h="6350"/>
          </a:sp3d>
        </p:spPr>
        <p:txBody>
          <a:bodyPr lIns="0" tIns="0" rIns="0" bIns="0" anchor="t" anchorCtr="1"/>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Arial"/>
                <a:ea typeface="ＭＳ Ｐゴシック"/>
                <a:cs typeface="+mn-cs"/>
              </a:rPr>
              <a:t>Small VM</a:t>
            </a:r>
            <a:endParaRPr kumimoji="0" lang="en-US" sz="1600" b="1"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54" name="Rounded Rectangle 53"/>
          <p:cNvSpPr/>
          <p:nvPr/>
        </p:nvSpPr>
        <p:spPr bwMode="auto">
          <a:xfrm>
            <a:off x="995363" y="824249"/>
            <a:ext cx="3200400" cy="3017520"/>
          </a:xfrm>
          <a:prstGeom prst="roundRect">
            <a:avLst/>
          </a:prstGeom>
          <a:gradFill rotWithShape="1">
            <a:gsLst>
              <a:gs pos="0">
                <a:srgbClr val="666666">
                  <a:alpha val="89000"/>
                </a:srgbClr>
              </a:gs>
              <a:gs pos="100000">
                <a:srgbClr val="ADADAD"/>
              </a:gs>
            </a:gsLst>
            <a:lin ang="16200000" scaled="0"/>
          </a:gradFill>
          <a:ln w="12700" cap="flat" cmpd="sng" algn="ctr">
            <a:solidFill>
              <a:srgbClr val="A6A6A6"/>
            </a:solidFill>
            <a:prstDash val="solid"/>
            <a:headEnd type="none" w="med" len="med"/>
            <a:tailEnd type="none" w="med" len="med"/>
          </a:ln>
          <a:effectLst/>
          <a:scene3d>
            <a:camera prst="orthographicFront"/>
            <a:lightRig rig="threePt" dir="t"/>
          </a:scene3d>
          <a:sp3d>
            <a:bevelT w="25400" h="6350"/>
          </a:sp3d>
        </p:spPr>
        <p:txBody>
          <a:bodyPr lIns="0" tIns="0" rIns="0" bIns="0" anchor="t" anchorCtr="1"/>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Arial"/>
                <a:ea typeface="ＭＳ Ｐゴシック"/>
                <a:cs typeface="+mn-cs"/>
              </a:rPr>
              <a:t>Medium Virtual Machine</a:t>
            </a:r>
            <a:endParaRPr kumimoji="0" lang="en-US" sz="1600" b="1"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55" name="Title 1"/>
          <p:cNvSpPr txBox="1">
            <a:spLocks/>
          </p:cNvSpPr>
          <p:nvPr/>
        </p:nvSpPr>
        <p:spPr bwMode="auto">
          <a:xfrm>
            <a:off x="374905" y="171450"/>
            <a:ext cx="6780912" cy="43815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rgbClr val="003D79"/>
                </a:solidFill>
                <a:effectLst/>
                <a:uLnTx/>
                <a:uFillTx/>
                <a:latin typeface="Arial"/>
                <a:ea typeface="ＭＳ Ｐゴシック"/>
                <a:cs typeface="+mj-cs"/>
              </a:rPr>
              <a:t>Deployment Flexibility:</a:t>
            </a:r>
            <a:r>
              <a:rPr kumimoji="0" lang="en-US" sz="2200" b="0" i="1" u="none" strike="noStrike" kern="0" cap="none" spc="0" normalizeH="0" baseline="0" noProof="0" dirty="0" smtClean="0">
                <a:ln>
                  <a:noFill/>
                </a:ln>
                <a:solidFill>
                  <a:srgbClr val="003D79"/>
                </a:solidFill>
                <a:effectLst/>
                <a:uLnTx/>
                <a:uFillTx/>
                <a:latin typeface="Arial"/>
                <a:ea typeface="ＭＳ Ｐゴシック"/>
                <a:cs typeface="+mj-cs"/>
              </a:rPr>
              <a:t> </a:t>
            </a:r>
            <a:r>
              <a:rPr kumimoji="0" lang="en-US" sz="2200" b="0" i="1" u="none" strike="noStrike" kern="0" cap="none" spc="0" normalizeH="0" baseline="0" noProof="0" dirty="0" err="1" smtClean="0">
                <a:ln>
                  <a:noFill/>
                </a:ln>
                <a:solidFill>
                  <a:srgbClr val="003D79"/>
                </a:solidFill>
                <a:effectLst/>
                <a:uLnTx/>
                <a:uFillTx/>
                <a:latin typeface="Arial"/>
                <a:ea typeface="ＭＳ Ｐゴシック"/>
                <a:cs typeface="+mj-cs"/>
              </a:rPr>
              <a:t>tc</a:t>
            </a:r>
            <a:r>
              <a:rPr kumimoji="0" lang="en-US" sz="2200" b="0" i="1" u="none" strike="noStrike" kern="0" cap="none" spc="0" normalizeH="0" baseline="0" noProof="0" dirty="0" smtClean="0">
                <a:ln>
                  <a:noFill/>
                </a:ln>
                <a:solidFill>
                  <a:srgbClr val="003D79"/>
                </a:solidFill>
                <a:effectLst/>
                <a:uLnTx/>
                <a:uFillTx/>
                <a:latin typeface="Arial"/>
                <a:ea typeface="ＭＳ Ｐゴシック"/>
                <a:cs typeface="+mj-cs"/>
              </a:rPr>
              <a:t> Server Instances (virtualized platform)</a:t>
            </a:r>
            <a:endParaRPr kumimoji="0" lang="en-US" sz="2200" b="0" i="1" u="none" strike="noStrike" kern="0" cap="none" spc="0" normalizeH="0" baseline="0" noProof="0" dirty="0">
              <a:ln>
                <a:noFill/>
              </a:ln>
              <a:solidFill>
                <a:srgbClr val="003D79"/>
              </a:solidFill>
              <a:effectLst/>
              <a:uLnTx/>
              <a:uFillTx/>
              <a:latin typeface="Arial"/>
              <a:ea typeface="ＭＳ Ｐゴシック"/>
              <a:cs typeface="+mj-cs"/>
            </a:endParaRPr>
          </a:p>
        </p:txBody>
      </p:sp>
      <p:sp>
        <p:nvSpPr>
          <p:cNvPr id="57" name="Rectangle 56"/>
          <p:cNvSpPr/>
          <p:nvPr/>
        </p:nvSpPr>
        <p:spPr>
          <a:xfrm>
            <a:off x="566670" y="5139654"/>
            <a:ext cx="7843233" cy="75713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rgbClr val="333333"/>
                </a:solidFill>
                <a:effectLst/>
                <a:uLnTx/>
                <a:uFillTx/>
              </a:rPr>
              <a:t>Complete flexibility to deploy large, medium, and small “machines”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rgbClr val="333333"/>
                </a:solidFill>
                <a:effectLst/>
                <a:uLnTx/>
                <a:uFillTx/>
              </a:rPr>
              <a:t>Lightweight footprint ensures maximum resource utilization</a:t>
            </a:r>
            <a:endParaRPr kumimoji="0" lang="en-US" sz="1800" b="0" i="1" u="none" strike="noStrike" kern="0" cap="none" spc="0" normalizeH="0" baseline="0" noProof="0" dirty="0">
              <a:ln>
                <a:noFill/>
              </a:ln>
              <a:solidFill>
                <a:srgbClr val="333333"/>
              </a:solidFill>
              <a:effectLst/>
              <a:uLnTx/>
              <a:uFillTx/>
            </a:endParaRPr>
          </a:p>
        </p:txBody>
      </p:sp>
      <p:sp>
        <p:nvSpPr>
          <p:cNvPr id="58" name="Rounded Rectangle 57"/>
          <p:cNvSpPr/>
          <p:nvPr/>
        </p:nvSpPr>
        <p:spPr bwMode="auto">
          <a:xfrm>
            <a:off x="1293218" y="3269899"/>
            <a:ext cx="2587752" cy="457200"/>
          </a:xfrm>
          <a:prstGeom prst="roundRect">
            <a:avLst/>
          </a:prstGeom>
          <a:gradFill rotWithShape="1">
            <a:gsLst>
              <a:gs pos="0">
                <a:srgbClr val="89CBDF">
                  <a:lumMod val="75000"/>
                  <a:alpha val="87000"/>
                </a:srgbClr>
              </a:gs>
              <a:gs pos="100000">
                <a:srgbClr val="8FD1F0">
                  <a:alpha val="83000"/>
                </a:srgbClr>
              </a:gs>
            </a:gsLst>
            <a:lin ang="16200000" scaled="0"/>
          </a:gradFill>
          <a:ln w="12700" cap="flat" cmpd="sng" algn="ctr">
            <a:solidFill>
              <a:srgbClr val="39A5E5"/>
            </a:solidFill>
            <a:prstDash val="solid"/>
            <a:headEnd type="none" w="med" len="med"/>
            <a:tailEnd type="none" w="med" len="med"/>
          </a:ln>
          <a:effectLst/>
          <a:scene3d>
            <a:camera prst="orthographicFront"/>
            <a:lightRig rig="threePt" dir="t"/>
          </a:scene3d>
          <a:sp3d>
            <a:bevelT w="25400" h="6350"/>
          </a:sp3d>
        </p:spPr>
        <p:txBody>
          <a:bodyPr anchor="ctr" anchorCtr="1"/>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Operating System &amp; JVM</a:t>
            </a:r>
            <a:endParaRPr kumimoji="0" lang="en-US" sz="1400" b="0" i="0" u="none" strike="noStrike" kern="0" cap="none" spc="0" normalizeH="0" baseline="0" noProof="0" dirty="0">
              <a:ln>
                <a:noFill/>
              </a:ln>
              <a:solidFill>
                <a:srgbClr val="333333"/>
              </a:solidFill>
              <a:effectLst/>
              <a:uLnTx/>
              <a:uFillTx/>
              <a:latin typeface="Arial"/>
              <a:ea typeface="ＭＳ Ｐゴシック"/>
              <a:cs typeface="+mn-cs"/>
            </a:endParaRPr>
          </a:p>
        </p:txBody>
      </p:sp>
      <p:sp>
        <p:nvSpPr>
          <p:cNvPr id="59" name="Rectangle 58"/>
          <p:cNvSpPr/>
          <p:nvPr/>
        </p:nvSpPr>
        <p:spPr>
          <a:xfrm>
            <a:off x="2299525" y="1534642"/>
            <a:ext cx="609462" cy="46166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ct val="0"/>
              </a:spcAft>
              <a:buClrTx/>
              <a:buSzTx/>
              <a:buFontTx/>
              <a:buNone/>
              <a:tabLst/>
              <a:defRPr/>
            </a:pPr>
            <a:r>
              <a:rPr kumimoji="0" lang="en-US" sz="1800" b="1" i="0" u="none" strike="noStrike" kern="0" cap="none" spc="0" normalizeH="0" baseline="0" noProof="0" dirty="0" smtClean="0">
                <a:ln>
                  <a:noFill/>
                </a:ln>
                <a:solidFill>
                  <a:srgbClr val="333333"/>
                </a:solidFill>
                <a:effectLst/>
                <a:uLnTx/>
                <a:uFillTx/>
              </a:rPr>
              <a:t>. . .</a:t>
            </a:r>
            <a:endParaRPr kumimoji="0" lang="en-US" sz="1800" b="1" i="0" u="none" strike="noStrike" kern="0" cap="none" spc="0" normalizeH="0" baseline="0" noProof="0" dirty="0">
              <a:ln>
                <a:noFill/>
              </a:ln>
              <a:solidFill>
                <a:srgbClr val="333333"/>
              </a:solidFill>
              <a:effectLst/>
              <a:uLnTx/>
              <a:uFillTx/>
            </a:endParaRPr>
          </a:p>
        </p:txBody>
      </p:sp>
      <p:sp>
        <p:nvSpPr>
          <p:cNvPr id="60" name="Rounded Rectangle 59"/>
          <p:cNvSpPr/>
          <p:nvPr/>
        </p:nvSpPr>
        <p:spPr bwMode="auto">
          <a:xfrm>
            <a:off x="856701" y="3943353"/>
            <a:ext cx="7315200" cy="457200"/>
          </a:xfrm>
          <a:prstGeom prst="roundRect">
            <a:avLst/>
          </a:prstGeom>
          <a:gradFill rotWithShape="1">
            <a:gsLst>
              <a:gs pos="0">
                <a:srgbClr val="037BB1"/>
              </a:gs>
              <a:gs pos="83000">
                <a:srgbClr val="0383BD">
                  <a:alpha val="64000"/>
                </a:srgbClr>
              </a:gs>
            </a:gsLst>
            <a:lin ang="16200000" scaled="0"/>
          </a:gradFill>
          <a:ln w="12700" cap="flat" cmpd="sng" algn="ctr">
            <a:solidFill>
              <a:srgbClr val="0095D3">
                <a:lumMod val="75000"/>
              </a:srgbClr>
            </a:solidFill>
            <a:prstDash val="solid"/>
            <a:headEnd type="none" w="med" len="med"/>
            <a:tailEnd type="none" w="med" len="med"/>
          </a:ln>
          <a:effectLst/>
          <a:scene3d>
            <a:camera prst="orthographicFront"/>
            <a:lightRig rig="threePt" dir="t"/>
          </a:scene3d>
          <a:sp3d>
            <a:bevelT w="31750" h="6350"/>
          </a:sp3d>
        </p:spPr>
        <p:txBody>
          <a:bodyPr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333333"/>
                </a:solidFill>
                <a:effectLst/>
                <a:uLnTx/>
                <a:uFillTx/>
                <a:latin typeface="Arial"/>
                <a:ea typeface="ＭＳ Ｐゴシック"/>
                <a:cs typeface="+mn-cs"/>
              </a:rPr>
              <a:t>Virtual Infrastructure Platform</a:t>
            </a:r>
          </a:p>
        </p:txBody>
      </p:sp>
      <p:pic>
        <p:nvPicPr>
          <p:cNvPr id="61" name="Picture 8" descr="ICON_Server_flat_Q408.png"/>
          <p:cNvPicPr>
            <a:picLocks/>
          </p:cNvPicPr>
          <p:nvPr/>
        </p:nvPicPr>
        <p:blipFill>
          <a:blip r:embed="rId3" cstate="email"/>
          <a:srcRect/>
          <a:stretch>
            <a:fillRect/>
          </a:stretch>
        </p:blipFill>
        <p:spPr bwMode="auto">
          <a:xfrm>
            <a:off x="856701" y="4488177"/>
            <a:ext cx="1645920" cy="457200"/>
          </a:xfrm>
          <a:prstGeom prst="rect">
            <a:avLst/>
          </a:prstGeom>
          <a:noFill/>
          <a:ln w="9525">
            <a:noFill/>
            <a:miter lim="800000"/>
            <a:headEnd/>
            <a:tailEnd/>
          </a:ln>
        </p:spPr>
      </p:pic>
      <p:pic>
        <p:nvPicPr>
          <p:cNvPr id="62" name="Picture 8" descr="ICON_Server_flat_Q408.png"/>
          <p:cNvPicPr>
            <a:picLocks/>
          </p:cNvPicPr>
          <p:nvPr/>
        </p:nvPicPr>
        <p:blipFill>
          <a:blip r:embed="rId3" cstate="email"/>
          <a:srcRect/>
          <a:stretch>
            <a:fillRect/>
          </a:stretch>
        </p:blipFill>
        <p:spPr bwMode="auto">
          <a:xfrm>
            <a:off x="2746461" y="4488177"/>
            <a:ext cx="1645920" cy="457200"/>
          </a:xfrm>
          <a:prstGeom prst="rect">
            <a:avLst/>
          </a:prstGeom>
          <a:noFill/>
          <a:ln w="9525">
            <a:noFill/>
            <a:miter lim="800000"/>
            <a:headEnd/>
            <a:tailEnd/>
          </a:ln>
        </p:spPr>
      </p:pic>
      <p:pic>
        <p:nvPicPr>
          <p:cNvPr id="63" name="Picture 8" descr="ICON_Server_flat_Q408.png"/>
          <p:cNvPicPr>
            <a:picLocks/>
          </p:cNvPicPr>
          <p:nvPr/>
        </p:nvPicPr>
        <p:blipFill>
          <a:blip r:embed="rId3" cstate="email"/>
          <a:srcRect/>
          <a:stretch>
            <a:fillRect/>
          </a:stretch>
        </p:blipFill>
        <p:spPr bwMode="auto">
          <a:xfrm>
            <a:off x="6525981" y="4488177"/>
            <a:ext cx="1645920" cy="457200"/>
          </a:xfrm>
          <a:prstGeom prst="rect">
            <a:avLst/>
          </a:prstGeom>
          <a:noFill/>
          <a:ln w="9525">
            <a:noFill/>
            <a:miter lim="800000"/>
            <a:headEnd/>
            <a:tailEnd/>
          </a:ln>
        </p:spPr>
      </p:pic>
      <p:sp>
        <p:nvSpPr>
          <p:cNvPr id="64" name="Rounded Rectangle 63"/>
          <p:cNvSpPr/>
          <p:nvPr/>
        </p:nvSpPr>
        <p:spPr bwMode="auto">
          <a:xfrm>
            <a:off x="4946503" y="3254872"/>
            <a:ext cx="914400" cy="457200"/>
          </a:xfrm>
          <a:prstGeom prst="roundRect">
            <a:avLst/>
          </a:prstGeom>
          <a:gradFill rotWithShape="1">
            <a:gsLst>
              <a:gs pos="0">
                <a:srgbClr val="89CBDF">
                  <a:lumMod val="75000"/>
                  <a:alpha val="87000"/>
                </a:srgbClr>
              </a:gs>
              <a:gs pos="100000">
                <a:srgbClr val="8FD1F0">
                  <a:alpha val="83000"/>
                </a:srgbClr>
              </a:gs>
            </a:gsLst>
            <a:lin ang="16200000" scaled="0"/>
          </a:gradFill>
          <a:ln w="12700" cap="flat" cmpd="sng" algn="ctr">
            <a:solidFill>
              <a:srgbClr val="39A5E5"/>
            </a:solidFill>
            <a:prstDash val="solid"/>
            <a:headEnd type="none" w="med" len="med"/>
            <a:tailEnd type="none" w="med" len="med"/>
          </a:ln>
          <a:effectLst/>
          <a:scene3d>
            <a:camera prst="orthographicFront"/>
            <a:lightRig rig="threePt" dir="t"/>
          </a:scene3d>
          <a:sp3d>
            <a:bevelT w="25400" h="6350"/>
          </a:sp3d>
        </p:spPr>
        <p:txBody>
          <a:bodyPr lIns="0" rIns="0" anchor="ctr" anchorCtr="1"/>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OS &amp; JVM</a:t>
            </a:r>
            <a:endParaRPr kumimoji="0" lang="en-US" sz="1400" b="0" i="0" u="none" strike="noStrike" kern="0" cap="none" spc="0" normalizeH="0" baseline="0" noProof="0" dirty="0">
              <a:ln>
                <a:noFill/>
              </a:ln>
              <a:solidFill>
                <a:srgbClr val="333333"/>
              </a:solidFill>
              <a:effectLst/>
              <a:uLnTx/>
              <a:uFillTx/>
              <a:latin typeface="Arial"/>
              <a:ea typeface="ＭＳ Ｐゴシック"/>
              <a:cs typeface="+mn-cs"/>
            </a:endParaRPr>
          </a:p>
        </p:txBody>
      </p:sp>
      <p:pic>
        <p:nvPicPr>
          <p:cNvPr id="65" name="Picture 8" descr="ICON_Server_flat_Q408.png"/>
          <p:cNvPicPr>
            <a:picLocks/>
          </p:cNvPicPr>
          <p:nvPr/>
        </p:nvPicPr>
        <p:blipFill>
          <a:blip r:embed="rId3" cstate="email"/>
          <a:srcRect/>
          <a:stretch>
            <a:fillRect/>
          </a:stretch>
        </p:blipFill>
        <p:spPr bwMode="auto">
          <a:xfrm>
            <a:off x="4636221" y="4488177"/>
            <a:ext cx="1645920" cy="457200"/>
          </a:xfrm>
          <a:prstGeom prst="rect">
            <a:avLst/>
          </a:prstGeom>
          <a:noFill/>
          <a:ln w="9525">
            <a:noFill/>
            <a:miter lim="800000"/>
            <a:headEnd/>
            <a:tailEnd/>
          </a:ln>
        </p:spPr>
      </p:pic>
      <p:grpSp>
        <p:nvGrpSpPr>
          <p:cNvPr id="66" name="Group 99"/>
          <p:cNvGrpSpPr/>
          <p:nvPr/>
        </p:nvGrpSpPr>
        <p:grpSpPr>
          <a:xfrm>
            <a:off x="4957590" y="1982108"/>
            <a:ext cx="914400" cy="320040"/>
            <a:chOff x="5205184" y="1711649"/>
            <a:chExt cx="914400" cy="320040"/>
          </a:xfrm>
        </p:grpSpPr>
        <p:pic>
          <p:nvPicPr>
            <p:cNvPr id="67" name="Picture 66" descr="app2.png"/>
            <p:cNvPicPr>
              <a:picLocks noChangeAspect="1"/>
            </p:cNvPicPr>
            <p:nvPr/>
          </p:nvPicPr>
          <p:blipFill>
            <a:blip r:embed="rId4" cstate="email"/>
            <a:srcRect/>
            <a:stretch>
              <a:fillRect/>
            </a:stretch>
          </p:blipFill>
          <p:spPr bwMode="auto">
            <a:xfrm>
              <a:off x="5205184" y="1711649"/>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69" name="Picture 68" descr="app2.png"/>
            <p:cNvPicPr>
              <a:picLocks noChangeAspect="1"/>
            </p:cNvPicPr>
            <p:nvPr/>
          </p:nvPicPr>
          <p:blipFill>
            <a:blip r:embed="rId4" cstate="email"/>
            <a:srcRect/>
            <a:stretch>
              <a:fillRect/>
            </a:stretch>
          </p:blipFill>
          <p:spPr bwMode="auto">
            <a:xfrm>
              <a:off x="5799544" y="1711649"/>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nvGrpSpPr>
          <p:cNvPr id="71" name="Group 102"/>
          <p:cNvGrpSpPr/>
          <p:nvPr/>
        </p:nvGrpSpPr>
        <p:grpSpPr>
          <a:xfrm>
            <a:off x="6835776" y="1967081"/>
            <a:ext cx="914400" cy="320040"/>
            <a:chOff x="5205184" y="1711649"/>
            <a:chExt cx="914400" cy="320040"/>
          </a:xfrm>
        </p:grpSpPr>
        <p:pic>
          <p:nvPicPr>
            <p:cNvPr id="73" name="Picture 72" descr="app2.png"/>
            <p:cNvPicPr>
              <a:picLocks noChangeAspect="1"/>
            </p:cNvPicPr>
            <p:nvPr/>
          </p:nvPicPr>
          <p:blipFill>
            <a:blip r:embed="rId4" cstate="email"/>
            <a:srcRect/>
            <a:stretch>
              <a:fillRect/>
            </a:stretch>
          </p:blipFill>
          <p:spPr bwMode="auto">
            <a:xfrm>
              <a:off x="5205184" y="1711649"/>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74" name="Picture 73" descr="app2.png"/>
            <p:cNvPicPr>
              <a:picLocks noChangeAspect="1"/>
            </p:cNvPicPr>
            <p:nvPr/>
          </p:nvPicPr>
          <p:blipFill>
            <a:blip r:embed="rId4" cstate="email"/>
            <a:srcRect/>
            <a:stretch>
              <a:fillRect/>
            </a:stretch>
          </p:blipFill>
          <p:spPr bwMode="auto">
            <a:xfrm>
              <a:off x="5799544" y="1711649"/>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nvGrpSpPr>
          <p:cNvPr id="77" name="Group 42"/>
          <p:cNvGrpSpPr/>
          <p:nvPr/>
        </p:nvGrpSpPr>
        <p:grpSpPr>
          <a:xfrm>
            <a:off x="1320345" y="1287889"/>
            <a:ext cx="1035675" cy="1371600"/>
            <a:chOff x="1320345" y="1287889"/>
            <a:chExt cx="1035675" cy="1371600"/>
          </a:xfrm>
        </p:grpSpPr>
        <p:grpSp>
          <p:nvGrpSpPr>
            <p:cNvPr id="79" name="Group 70"/>
            <p:cNvGrpSpPr/>
            <p:nvPr/>
          </p:nvGrpSpPr>
          <p:grpSpPr>
            <a:xfrm>
              <a:off x="1320345" y="1287889"/>
              <a:ext cx="1035675" cy="1371600"/>
              <a:chOff x="1320345" y="1159099"/>
              <a:chExt cx="1035675" cy="1371600"/>
            </a:xfrm>
          </p:grpSpPr>
          <p:sp>
            <p:nvSpPr>
              <p:cNvPr id="83" name="Rounded Rectangle 82"/>
              <p:cNvSpPr/>
              <p:nvPr/>
            </p:nvSpPr>
            <p:spPr bwMode="auto">
              <a:xfrm>
                <a:off x="1320345" y="1159099"/>
                <a:ext cx="1035675" cy="1371600"/>
              </a:xfrm>
              <a:prstGeom prst="roundRect">
                <a:avLst/>
              </a:prstGeom>
              <a:solidFill>
                <a:srgbClr val="FFFFFF"/>
              </a:solidFill>
              <a:ln w="28575" cap="flat" cmpd="sng" algn="ctr">
                <a:solidFill>
                  <a:srgbClr val="A6A6A6"/>
                </a:solidFill>
                <a:prstDash val="solid"/>
                <a:headEnd type="none" w="med" len="med"/>
                <a:tailEnd type="none" w="med" len="med"/>
              </a:ln>
              <a:effectLst/>
              <a:scene3d>
                <a:camera prst="orthographicFront"/>
                <a:lightRig rig="threePt" dir="t"/>
              </a:scene3d>
              <a:sp3d>
                <a:bevelT w="25400" h="6350"/>
              </a:sp3d>
            </p:spPr>
            <p:txBody>
              <a:bodyPr lIns="0" rIns="0" anchor="t" anchorCtr="1"/>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tc Server</a:t>
                </a:r>
              </a:p>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Instance 1</a:t>
                </a:r>
                <a:endParaRPr kumimoji="0" lang="en-US" sz="1400" b="0" i="0" u="none" strike="noStrike" kern="0" cap="none" spc="0" normalizeH="0" baseline="0" noProof="0" dirty="0">
                  <a:ln>
                    <a:noFill/>
                  </a:ln>
                  <a:solidFill>
                    <a:srgbClr val="333333"/>
                  </a:solidFill>
                  <a:effectLst/>
                  <a:uLnTx/>
                  <a:uFillTx/>
                  <a:latin typeface="Arial"/>
                  <a:ea typeface="ＭＳ Ｐゴシック"/>
                  <a:cs typeface="+mn-cs"/>
                </a:endParaRPr>
              </a:p>
            </p:txBody>
          </p:sp>
          <p:grpSp>
            <p:nvGrpSpPr>
              <p:cNvPr id="84" name="Group 17"/>
              <p:cNvGrpSpPr/>
              <p:nvPr/>
            </p:nvGrpSpPr>
            <p:grpSpPr>
              <a:xfrm>
                <a:off x="1472422" y="1709505"/>
                <a:ext cx="731520" cy="320040"/>
                <a:chOff x="1137439" y="2336287"/>
                <a:chExt cx="731520" cy="320040"/>
              </a:xfrm>
            </p:grpSpPr>
            <p:pic>
              <p:nvPicPr>
                <p:cNvPr id="85" name="Picture 84" descr="app2.png"/>
                <p:cNvPicPr>
                  <a:picLocks noChangeAspect="1"/>
                </p:cNvPicPr>
                <p:nvPr/>
              </p:nvPicPr>
              <p:blipFill>
                <a:blip r:embed="rId4" cstate="email"/>
                <a:srcRect/>
                <a:stretch>
                  <a:fillRect/>
                </a:stretch>
              </p:blipFill>
              <p:spPr bwMode="auto">
                <a:xfrm>
                  <a:off x="113743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86" name="Picture 85" descr="app2.png"/>
                <p:cNvPicPr>
                  <a:picLocks noChangeAspect="1"/>
                </p:cNvPicPr>
                <p:nvPr/>
              </p:nvPicPr>
              <p:blipFill>
                <a:blip r:embed="rId4" cstate="email"/>
                <a:srcRect/>
                <a:stretch>
                  <a:fillRect/>
                </a:stretch>
              </p:blipFill>
              <p:spPr bwMode="auto">
                <a:xfrm>
                  <a:off x="154891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sp>
          <p:nvSpPr>
            <p:cNvPr id="80" name="Rounded Rectangle 79"/>
            <p:cNvSpPr/>
            <p:nvPr/>
          </p:nvSpPr>
          <p:spPr bwMode="auto">
            <a:xfrm>
              <a:off x="1473591" y="2234648"/>
              <a:ext cx="731520" cy="365760"/>
            </a:xfrm>
            <a:prstGeom prst="roundRect">
              <a:avLst/>
            </a:prstGeom>
            <a:gradFill flip="none" rotWithShape="1">
              <a:gsLst>
                <a:gs pos="99000">
                  <a:srgbClr val="92D050">
                    <a:alpha val="88000"/>
                  </a:srgbClr>
                </a:gs>
                <a:gs pos="0">
                  <a:srgbClr val="6C9E3B"/>
                </a:gs>
              </a:gsLst>
              <a:lin ang="16200000" scaled="0"/>
              <a:tileRect/>
            </a:gradFill>
            <a:ln w="12700" cap="flat" cmpd="sng" algn="ctr">
              <a:solidFill>
                <a:srgbClr val="689739"/>
              </a:solidFill>
              <a:prstDash val="solid"/>
              <a:headEnd type="none" w="med" len="med"/>
              <a:tailEnd type="none" w="med" len="med"/>
            </a:ln>
            <a:effectLst/>
            <a:scene3d>
              <a:camera prst="orthographicFront"/>
              <a:lightRig rig="threePt" dir="t"/>
            </a:scene3d>
            <a:sp3d>
              <a:bevelT w="31750" h="6350"/>
            </a:sp3d>
          </p:spPr>
          <p:txBody>
            <a:bodyPr anchor="ctr" anchorCtr="1"/>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ＭＳ Ｐゴシック"/>
                  <a:cs typeface="+mn-cs"/>
                </a:rPr>
                <a:t>Spring</a:t>
              </a:r>
              <a:endParaRPr kumimoji="0" lang="en-US" sz="1400" b="0" i="0" u="none" strike="noStrike" kern="0" cap="none" spc="0" normalizeH="0" baseline="0" noProof="0" dirty="0">
                <a:ln>
                  <a:noFill/>
                </a:ln>
                <a:solidFill>
                  <a:srgbClr val="FFFFFF"/>
                </a:solidFill>
                <a:effectLst/>
                <a:uLnTx/>
                <a:uFillTx/>
                <a:latin typeface="Arial"/>
                <a:ea typeface="ＭＳ Ｐゴシック"/>
                <a:cs typeface="+mn-cs"/>
              </a:endParaRPr>
            </a:p>
          </p:txBody>
        </p:sp>
      </p:grpSp>
      <p:grpSp>
        <p:nvGrpSpPr>
          <p:cNvPr id="87" name="Group 44"/>
          <p:cNvGrpSpPr/>
          <p:nvPr/>
        </p:nvGrpSpPr>
        <p:grpSpPr>
          <a:xfrm>
            <a:off x="2850798" y="1287889"/>
            <a:ext cx="1035675" cy="1371600"/>
            <a:chOff x="2850798" y="1287889"/>
            <a:chExt cx="1035675" cy="1371600"/>
          </a:xfrm>
        </p:grpSpPr>
        <p:grpSp>
          <p:nvGrpSpPr>
            <p:cNvPr id="88" name="Group 76"/>
            <p:cNvGrpSpPr/>
            <p:nvPr/>
          </p:nvGrpSpPr>
          <p:grpSpPr>
            <a:xfrm>
              <a:off x="2850798" y="1287889"/>
              <a:ext cx="1035675" cy="1371600"/>
              <a:chOff x="2850798" y="1159099"/>
              <a:chExt cx="1035675" cy="1371600"/>
            </a:xfrm>
          </p:grpSpPr>
          <p:sp>
            <p:nvSpPr>
              <p:cNvPr id="90" name="Rounded Rectangle 89"/>
              <p:cNvSpPr/>
              <p:nvPr/>
            </p:nvSpPr>
            <p:spPr bwMode="auto">
              <a:xfrm>
                <a:off x="2850798" y="1159099"/>
                <a:ext cx="1035675" cy="1371600"/>
              </a:xfrm>
              <a:prstGeom prst="roundRect">
                <a:avLst/>
              </a:prstGeom>
              <a:solidFill>
                <a:srgbClr val="FFFFFF"/>
              </a:solidFill>
              <a:ln w="28575" cap="flat" cmpd="sng" algn="ctr">
                <a:solidFill>
                  <a:srgbClr val="A6A6A6"/>
                </a:solidFill>
                <a:prstDash val="solid"/>
                <a:headEnd type="none" w="med" len="med"/>
                <a:tailEnd type="none" w="med" len="med"/>
              </a:ln>
              <a:effectLst/>
              <a:scene3d>
                <a:camera prst="orthographicFront"/>
                <a:lightRig rig="threePt" dir="t"/>
              </a:scene3d>
              <a:sp3d>
                <a:bevelT w="25400" h="6350"/>
              </a:sp3d>
            </p:spPr>
            <p:txBody>
              <a:bodyPr lIns="0" rIns="0" anchor="t" anchorCtr="1"/>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tc Server</a:t>
                </a:r>
              </a:p>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Instance m</a:t>
                </a:r>
                <a:endParaRPr kumimoji="0" lang="en-US" sz="1400" b="0" i="0" u="none" strike="noStrike" kern="0" cap="none" spc="0" normalizeH="0" baseline="0" noProof="0" dirty="0">
                  <a:ln>
                    <a:noFill/>
                  </a:ln>
                  <a:solidFill>
                    <a:srgbClr val="333333"/>
                  </a:solidFill>
                  <a:effectLst/>
                  <a:uLnTx/>
                  <a:uFillTx/>
                  <a:latin typeface="Arial"/>
                  <a:ea typeface="ＭＳ Ｐゴシック"/>
                  <a:cs typeface="+mn-cs"/>
                </a:endParaRPr>
              </a:p>
            </p:txBody>
          </p:sp>
          <p:grpSp>
            <p:nvGrpSpPr>
              <p:cNvPr id="91" name="Group 17"/>
              <p:cNvGrpSpPr/>
              <p:nvPr/>
            </p:nvGrpSpPr>
            <p:grpSpPr>
              <a:xfrm>
                <a:off x="3002875" y="1722389"/>
                <a:ext cx="731520" cy="320040"/>
                <a:chOff x="1137439" y="2336287"/>
                <a:chExt cx="731520" cy="320040"/>
              </a:xfrm>
            </p:grpSpPr>
            <p:pic>
              <p:nvPicPr>
                <p:cNvPr id="92" name="Picture 91" descr="app2.png"/>
                <p:cNvPicPr>
                  <a:picLocks noChangeAspect="1"/>
                </p:cNvPicPr>
                <p:nvPr/>
              </p:nvPicPr>
              <p:blipFill>
                <a:blip r:embed="rId4" cstate="email"/>
                <a:srcRect/>
                <a:stretch>
                  <a:fillRect/>
                </a:stretch>
              </p:blipFill>
              <p:spPr bwMode="auto">
                <a:xfrm>
                  <a:off x="113743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93" name="Picture 92" descr="app2.png"/>
                <p:cNvPicPr>
                  <a:picLocks noChangeAspect="1"/>
                </p:cNvPicPr>
                <p:nvPr/>
              </p:nvPicPr>
              <p:blipFill>
                <a:blip r:embed="rId4" cstate="email"/>
                <a:srcRect/>
                <a:stretch>
                  <a:fillRect/>
                </a:stretch>
              </p:blipFill>
              <p:spPr bwMode="auto">
                <a:xfrm>
                  <a:off x="154891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sp>
          <p:nvSpPr>
            <p:cNvPr id="89" name="Rounded Rectangle 88"/>
            <p:cNvSpPr/>
            <p:nvPr/>
          </p:nvSpPr>
          <p:spPr bwMode="auto">
            <a:xfrm>
              <a:off x="3004655" y="2246368"/>
              <a:ext cx="731520" cy="365760"/>
            </a:xfrm>
            <a:prstGeom prst="roundRect">
              <a:avLst/>
            </a:prstGeom>
            <a:gradFill flip="none" rotWithShape="1">
              <a:gsLst>
                <a:gs pos="99000">
                  <a:srgbClr val="92D050">
                    <a:alpha val="88000"/>
                  </a:srgbClr>
                </a:gs>
                <a:gs pos="0">
                  <a:srgbClr val="6C9E3B"/>
                </a:gs>
              </a:gsLst>
              <a:lin ang="16200000" scaled="0"/>
              <a:tileRect/>
            </a:gradFill>
            <a:ln w="12700" cap="flat" cmpd="sng" algn="ctr">
              <a:solidFill>
                <a:srgbClr val="689739"/>
              </a:solidFill>
              <a:prstDash val="solid"/>
              <a:headEnd type="none" w="med" len="med"/>
              <a:tailEnd type="none" w="med" len="med"/>
            </a:ln>
            <a:effectLst/>
            <a:scene3d>
              <a:camera prst="orthographicFront"/>
              <a:lightRig rig="threePt" dir="t"/>
            </a:scene3d>
            <a:sp3d>
              <a:bevelT w="31750" h="6350"/>
            </a:sp3d>
          </p:spPr>
          <p:txBody>
            <a:bodyPr anchor="ctr" anchorCtr="1"/>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ＭＳ Ｐゴシック"/>
                  <a:cs typeface="+mn-cs"/>
                </a:rPr>
                <a:t>Spring</a:t>
              </a:r>
              <a:endParaRPr kumimoji="0" lang="en-US" sz="1400" b="0" i="0" u="none" strike="noStrike" kern="0" cap="none" spc="0" normalizeH="0" baseline="0" noProof="0" dirty="0">
                <a:ln>
                  <a:noFill/>
                </a:ln>
                <a:solidFill>
                  <a:srgbClr val="FFFFFF"/>
                </a:solidFill>
                <a:effectLst/>
                <a:uLnTx/>
                <a:uFillTx/>
                <a:latin typeface="Arial"/>
                <a:ea typeface="ＭＳ Ｐゴシック"/>
                <a:cs typeface="+mn-cs"/>
              </a:endParaRPr>
            </a:p>
          </p:txBody>
        </p:sp>
      </p:grpSp>
      <p:sp>
        <p:nvSpPr>
          <p:cNvPr id="94" name="Rounded Rectangle 93"/>
          <p:cNvSpPr/>
          <p:nvPr/>
        </p:nvSpPr>
        <p:spPr bwMode="auto">
          <a:xfrm>
            <a:off x="4946503" y="2396428"/>
            <a:ext cx="914400" cy="365760"/>
          </a:xfrm>
          <a:prstGeom prst="roundRect">
            <a:avLst/>
          </a:prstGeom>
          <a:gradFill flip="none" rotWithShape="1">
            <a:gsLst>
              <a:gs pos="99000">
                <a:srgbClr val="92D050">
                  <a:alpha val="88000"/>
                </a:srgbClr>
              </a:gs>
              <a:gs pos="0">
                <a:srgbClr val="6C9E3B"/>
              </a:gs>
            </a:gsLst>
            <a:lin ang="16200000" scaled="0"/>
            <a:tileRect/>
          </a:gradFill>
          <a:ln w="12700" cap="flat" cmpd="sng" algn="ctr">
            <a:solidFill>
              <a:srgbClr val="689739"/>
            </a:solidFill>
            <a:prstDash val="solid"/>
            <a:headEnd type="none" w="med" len="med"/>
            <a:tailEnd type="none" w="med" len="med"/>
          </a:ln>
          <a:effectLst/>
          <a:scene3d>
            <a:camera prst="orthographicFront"/>
            <a:lightRig rig="threePt" dir="t"/>
          </a:scene3d>
          <a:sp3d>
            <a:bevelT w="31750" h="6350"/>
          </a:sp3d>
        </p:spPr>
        <p:txBody>
          <a:bodyPr anchor="ctr" anchorCtr="1"/>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ＭＳ Ｐゴシック"/>
                <a:cs typeface="+mn-cs"/>
              </a:rPr>
              <a:t>Spring</a:t>
            </a:r>
            <a:endParaRPr kumimoji="0" lang="en-US" sz="1400" b="0"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97" name="Rounded Rectangle 96"/>
          <p:cNvSpPr/>
          <p:nvPr/>
        </p:nvSpPr>
        <p:spPr bwMode="auto">
          <a:xfrm>
            <a:off x="1293218" y="2734052"/>
            <a:ext cx="2587752" cy="457200"/>
          </a:xfrm>
          <a:prstGeom prst="roundRect">
            <a:avLst/>
          </a:prstGeom>
          <a:gradFill flip="none" rotWithShape="1">
            <a:gsLst>
              <a:gs pos="99000">
                <a:srgbClr val="92D050">
                  <a:alpha val="88000"/>
                </a:srgbClr>
              </a:gs>
              <a:gs pos="0">
                <a:srgbClr val="6C9E3B"/>
              </a:gs>
            </a:gsLst>
            <a:lin ang="16200000" scaled="0"/>
            <a:tileRect/>
          </a:gradFill>
          <a:ln w="12700" cap="flat" cmpd="sng" algn="ctr">
            <a:solidFill>
              <a:srgbClr val="689739"/>
            </a:solidFill>
            <a:prstDash val="solid"/>
            <a:headEnd type="none" w="med" len="med"/>
            <a:tailEnd type="none" w="med" len="med"/>
          </a:ln>
          <a:effectLst/>
          <a:scene3d>
            <a:camera prst="orthographicFront"/>
            <a:lightRig rig="threePt" dir="t"/>
          </a:scene3d>
          <a:sp3d>
            <a:bevelT w="31750" h="6350"/>
          </a:sp3d>
        </p:spPr>
        <p:txBody>
          <a:bodyPr lIns="0" rIns="0" anchor="ctr" anchorCtr="1"/>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ＭＳ Ｐゴシック"/>
                <a:cs typeface="+mn-cs"/>
              </a:rPr>
              <a:t>tc Server</a:t>
            </a:r>
          </a:p>
          <a:p>
            <a:pPr marL="0" marR="0" lvl="0" indent="0" defTabSz="914400" eaLnBrk="1" fontAlgn="auto" latinLnBrk="0" hangingPunct="1">
              <a:lnSpc>
                <a:spcPct val="100000"/>
              </a:lnSpc>
              <a:spcBef>
                <a:spcPts val="0"/>
              </a:spcBef>
              <a:spcAft>
                <a:spcPct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Arial"/>
                <a:ea typeface="ＭＳ Ｐゴシック"/>
                <a:cs typeface="+mn-cs"/>
              </a:rPr>
              <a:t>(shared binaries)</a:t>
            </a:r>
            <a:endParaRPr kumimoji="0" lang="en-US" sz="1400" b="0"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98" name="Rounded Rectangle 97"/>
          <p:cNvSpPr/>
          <p:nvPr/>
        </p:nvSpPr>
        <p:spPr bwMode="auto">
          <a:xfrm>
            <a:off x="4946503" y="2816114"/>
            <a:ext cx="914400" cy="365760"/>
          </a:xfrm>
          <a:prstGeom prst="roundRect">
            <a:avLst/>
          </a:prstGeom>
          <a:gradFill flip="none" rotWithShape="1">
            <a:gsLst>
              <a:gs pos="99000">
                <a:srgbClr val="92D050">
                  <a:alpha val="88000"/>
                </a:srgbClr>
              </a:gs>
              <a:gs pos="0">
                <a:srgbClr val="6C9E3B"/>
              </a:gs>
            </a:gsLst>
            <a:lin ang="16200000" scaled="0"/>
            <a:tileRect/>
          </a:gradFill>
          <a:ln w="12700" cap="flat" cmpd="sng" algn="ctr">
            <a:solidFill>
              <a:srgbClr val="689739"/>
            </a:solidFill>
            <a:prstDash val="solid"/>
            <a:headEnd type="none" w="med" len="med"/>
            <a:tailEnd type="none" w="med" len="med"/>
          </a:ln>
          <a:effectLst/>
          <a:scene3d>
            <a:camera prst="orthographicFront"/>
            <a:lightRig rig="threePt" dir="t"/>
          </a:scene3d>
          <a:sp3d>
            <a:bevelT w="31750" h="6350"/>
          </a:sp3d>
        </p:spPr>
        <p:txBody>
          <a:bodyPr lIns="0" rIns="0" anchor="ctr" anchorCtr="1"/>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ＭＳ Ｐゴシック"/>
                <a:cs typeface="+mn-cs"/>
              </a:rPr>
              <a:t>tc Server</a:t>
            </a:r>
            <a:endParaRPr kumimoji="0" lang="en-US" sz="1400" b="0"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99" name="Rounded Rectangle 98"/>
          <p:cNvSpPr/>
          <p:nvPr/>
        </p:nvSpPr>
        <p:spPr bwMode="auto">
          <a:xfrm>
            <a:off x="6815199" y="3238456"/>
            <a:ext cx="914400" cy="457200"/>
          </a:xfrm>
          <a:prstGeom prst="roundRect">
            <a:avLst/>
          </a:prstGeom>
          <a:gradFill rotWithShape="1">
            <a:gsLst>
              <a:gs pos="0">
                <a:srgbClr val="89CBDF">
                  <a:lumMod val="75000"/>
                  <a:alpha val="87000"/>
                </a:srgbClr>
              </a:gs>
              <a:gs pos="100000">
                <a:srgbClr val="8FD1F0">
                  <a:alpha val="83000"/>
                </a:srgbClr>
              </a:gs>
            </a:gsLst>
            <a:lin ang="16200000" scaled="0"/>
          </a:gradFill>
          <a:ln w="12700" cap="flat" cmpd="sng" algn="ctr">
            <a:solidFill>
              <a:srgbClr val="39A5E5"/>
            </a:solidFill>
            <a:prstDash val="solid"/>
            <a:headEnd type="none" w="med" len="med"/>
            <a:tailEnd type="none" w="med" len="med"/>
          </a:ln>
          <a:effectLst/>
          <a:scene3d>
            <a:camera prst="orthographicFront"/>
            <a:lightRig rig="threePt" dir="t"/>
          </a:scene3d>
          <a:sp3d>
            <a:bevelT w="25400" h="6350"/>
          </a:sp3d>
        </p:spPr>
        <p:txBody>
          <a:bodyPr lIns="0" rIns="0" anchor="ctr" anchorCtr="1"/>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OS &amp; JVM</a:t>
            </a:r>
            <a:endParaRPr kumimoji="0" lang="en-US" sz="1400" b="0" i="0" u="none" strike="noStrike" kern="0" cap="none" spc="0" normalizeH="0" baseline="0" noProof="0" dirty="0">
              <a:ln>
                <a:noFill/>
              </a:ln>
              <a:solidFill>
                <a:srgbClr val="333333"/>
              </a:solidFill>
              <a:effectLst/>
              <a:uLnTx/>
              <a:uFillTx/>
              <a:latin typeface="Arial"/>
              <a:ea typeface="ＭＳ Ｐゴシック"/>
              <a:cs typeface="+mn-cs"/>
            </a:endParaRPr>
          </a:p>
        </p:txBody>
      </p:sp>
      <p:sp>
        <p:nvSpPr>
          <p:cNvPr id="100" name="Rounded Rectangle 99"/>
          <p:cNvSpPr/>
          <p:nvPr/>
        </p:nvSpPr>
        <p:spPr bwMode="auto">
          <a:xfrm>
            <a:off x="6815199" y="2380012"/>
            <a:ext cx="914400" cy="365760"/>
          </a:xfrm>
          <a:prstGeom prst="roundRect">
            <a:avLst/>
          </a:prstGeom>
          <a:gradFill flip="none" rotWithShape="1">
            <a:gsLst>
              <a:gs pos="99000">
                <a:srgbClr val="92D050">
                  <a:alpha val="88000"/>
                </a:srgbClr>
              </a:gs>
              <a:gs pos="0">
                <a:srgbClr val="6C9E3B"/>
              </a:gs>
            </a:gsLst>
            <a:lin ang="16200000" scaled="0"/>
            <a:tileRect/>
          </a:gradFill>
          <a:ln w="12700" cap="flat" cmpd="sng" algn="ctr">
            <a:solidFill>
              <a:srgbClr val="689739"/>
            </a:solidFill>
            <a:prstDash val="solid"/>
            <a:headEnd type="none" w="med" len="med"/>
            <a:tailEnd type="none" w="med" len="med"/>
          </a:ln>
          <a:effectLst/>
          <a:scene3d>
            <a:camera prst="orthographicFront"/>
            <a:lightRig rig="threePt" dir="t"/>
          </a:scene3d>
          <a:sp3d>
            <a:bevelT w="31750" h="6350"/>
          </a:sp3d>
        </p:spPr>
        <p:txBody>
          <a:bodyPr anchor="ctr" anchorCtr="1"/>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ＭＳ Ｐゴシック"/>
                <a:cs typeface="+mn-cs"/>
              </a:rPr>
              <a:t>Spring</a:t>
            </a:r>
            <a:endParaRPr kumimoji="0" lang="en-US" sz="1400" b="0"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101" name="Rounded Rectangle 100"/>
          <p:cNvSpPr/>
          <p:nvPr/>
        </p:nvSpPr>
        <p:spPr bwMode="auto">
          <a:xfrm>
            <a:off x="6815199" y="2799698"/>
            <a:ext cx="914400" cy="365760"/>
          </a:xfrm>
          <a:prstGeom prst="roundRect">
            <a:avLst/>
          </a:prstGeom>
          <a:gradFill flip="none" rotWithShape="1">
            <a:gsLst>
              <a:gs pos="99000">
                <a:srgbClr val="92D050">
                  <a:alpha val="88000"/>
                </a:srgbClr>
              </a:gs>
              <a:gs pos="0">
                <a:srgbClr val="6C9E3B"/>
              </a:gs>
            </a:gsLst>
            <a:lin ang="16200000" scaled="0"/>
            <a:tileRect/>
          </a:gradFill>
          <a:ln w="12700" cap="flat" cmpd="sng" algn="ctr">
            <a:solidFill>
              <a:srgbClr val="689739"/>
            </a:solidFill>
            <a:prstDash val="solid"/>
            <a:headEnd type="none" w="med" len="med"/>
            <a:tailEnd type="none" w="med" len="med"/>
          </a:ln>
          <a:effectLst/>
          <a:scene3d>
            <a:camera prst="orthographicFront"/>
            <a:lightRig rig="threePt" dir="t"/>
          </a:scene3d>
          <a:sp3d>
            <a:bevelT w="31750" h="6350"/>
          </a:sp3d>
        </p:spPr>
        <p:txBody>
          <a:bodyPr lIns="0" rIns="0" anchor="ctr" anchorCtr="1"/>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ＭＳ Ｐゴシック"/>
                <a:cs typeface="+mn-cs"/>
              </a:rPr>
              <a:t>tc Server</a:t>
            </a:r>
            <a:endParaRPr kumimoji="0" lang="en-US" sz="1400" b="0" i="0" u="none" strike="noStrike" kern="0" cap="none" spc="0" normalizeH="0" baseline="0" noProof="0" dirty="0">
              <a:ln>
                <a:noFill/>
              </a:ln>
              <a:solidFill>
                <a:srgbClr val="FFFFFF"/>
              </a:solidFill>
              <a:effectLst/>
              <a:uLnTx/>
              <a:uFillTx/>
              <a:latin typeface="Arial"/>
              <a:ea typeface="ＭＳ Ｐゴシック"/>
              <a:cs typeface="+mn-cs"/>
            </a:endParaRPr>
          </a:p>
        </p:txBody>
      </p:sp>
    </p:spTree>
    <p:extLst>
      <p:ext uri="{BB962C8B-B14F-4D97-AF65-F5344CB8AC3E}">
        <p14:creationId xmlns:p14="http://schemas.microsoft.com/office/powerpoint/2010/main" val="2075662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6248400" y="964317"/>
            <a:ext cx="2600325" cy="2540884"/>
          </a:xfrm>
          <a:prstGeom prst="roundRect">
            <a:avLst>
              <a:gd name="adj" fmla="val 8283"/>
            </a:avLst>
          </a:prstGeom>
          <a:noFill/>
          <a:ln w="12700">
            <a:solidFill>
              <a:schemeClr val="bg2">
                <a:lumMod val="75000"/>
              </a:schemeClr>
            </a:solidFill>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t"/>
          <a:lstStyle/>
          <a:p>
            <a:pPr algn="ctr">
              <a:spcAft>
                <a:spcPts val="0"/>
              </a:spcAft>
              <a:buClr>
                <a:srgbClr val="000000"/>
              </a:buClr>
              <a:defRPr/>
            </a:pPr>
            <a:r>
              <a:rPr lang="en-US" sz="2200" i="1" dirty="0" smtClean="0">
                <a:solidFill>
                  <a:srgbClr val="000000"/>
                </a:solidFill>
                <a:latin typeface="Arial" pitchFamily="34" charset="0"/>
                <a:cs typeface="Arial" pitchFamily="34" charset="0"/>
              </a:rPr>
              <a:t>     Tomcat</a:t>
            </a:r>
          </a:p>
        </p:txBody>
      </p:sp>
      <p:sp>
        <p:nvSpPr>
          <p:cNvPr id="8" name="Rounded Rectangle 7"/>
          <p:cNvSpPr/>
          <p:nvPr/>
        </p:nvSpPr>
        <p:spPr bwMode="auto">
          <a:xfrm>
            <a:off x="3148130" y="964317"/>
            <a:ext cx="2590800" cy="2540884"/>
          </a:xfrm>
          <a:prstGeom prst="roundRect">
            <a:avLst>
              <a:gd name="adj" fmla="val 8283"/>
            </a:avLst>
          </a:prstGeom>
          <a:noFill/>
          <a:ln w="12700">
            <a:solidFill>
              <a:schemeClr val="bg2">
                <a:lumMod val="75000"/>
              </a:schemeClr>
            </a:solidFill>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t"/>
          <a:lstStyle/>
          <a:p>
            <a:pPr algn="ctr">
              <a:spcAft>
                <a:spcPts val="0"/>
              </a:spcAft>
              <a:buClr>
                <a:srgbClr val="000000"/>
              </a:buClr>
              <a:defRPr/>
            </a:pPr>
            <a:r>
              <a:rPr lang="en-US" sz="2200" i="1" dirty="0" smtClean="0">
                <a:solidFill>
                  <a:srgbClr val="000000"/>
                </a:solidFill>
                <a:latin typeface="Arial" pitchFamily="34" charset="0"/>
                <a:cs typeface="Arial" pitchFamily="34" charset="0"/>
              </a:rPr>
              <a:t>     tc Server</a:t>
            </a:r>
          </a:p>
        </p:txBody>
      </p:sp>
      <p:sp>
        <p:nvSpPr>
          <p:cNvPr id="7" name="Rounded Rectangle 6"/>
          <p:cNvSpPr/>
          <p:nvPr/>
        </p:nvSpPr>
        <p:spPr bwMode="auto">
          <a:xfrm>
            <a:off x="352425" y="964317"/>
            <a:ext cx="2543175" cy="2540884"/>
          </a:xfrm>
          <a:prstGeom prst="roundRect">
            <a:avLst>
              <a:gd name="adj" fmla="val 8283"/>
            </a:avLst>
          </a:prstGeom>
          <a:noFill/>
          <a:ln w="12700">
            <a:solidFill>
              <a:schemeClr val="bg2">
                <a:lumMod val="75000"/>
              </a:schemeClr>
            </a:solidFill>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t"/>
          <a:lstStyle/>
          <a:p>
            <a:pPr algn="ctr">
              <a:spcAft>
                <a:spcPts val="0"/>
              </a:spcAft>
              <a:buClr>
                <a:srgbClr val="000000"/>
              </a:buClr>
              <a:defRPr/>
            </a:pPr>
            <a:r>
              <a:rPr lang="en-US" sz="2200" i="1" dirty="0" smtClean="0">
                <a:solidFill>
                  <a:srgbClr val="000000"/>
                </a:solidFill>
                <a:latin typeface="Arial" pitchFamily="34" charset="0"/>
                <a:cs typeface="Arial" pitchFamily="34" charset="0"/>
              </a:rPr>
              <a:t>JEE Server</a:t>
            </a:r>
          </a:p>
        </p:txBody>
      </p:sp>
      <p:sp>
        <p:nvSpPr>
          <p:cNvPr id="2" name="Title 1"/>
          <p:cNvSpPr>
            <a:spLocks noGrp="1"/>
          </p:cNvSpPr>
          <p:nvPr>
            <p:ph type="ctrTitle"/>
          </p:nvPr>
        </p:nvSpPr>
        <p:spPr>
          <a:xfrm>
            <a:off x="214325" y="50800"/>
            <a:ext cx="7334237" cy="654070"/>
          </a:xfrm>
        </p:spPr>
        <p:txBody>
          <a:bodyPr/>
          <a:lstStyle/>
          <a:p>
            <a:r>
              <a:rPr lang="en-US" sz="2200" dirty="0" smtClean="0">
                <a:solidFill>
                  <a:schemeClr val="accent1">
                    <a:lumMod val="50000"/>
                  </a:schemeClr>
                </a:solidFill>
              </a:rPr>
              <a:t>Elastic Application Server: </a:t>
            </a:r>
            <a:r>
              <a:rPr lang="en-US" sz="2200" b="0" i="1" dirty="0" smtClean="0">
                <a:solidFill>
                  <a:schemeClr val="accent1">
                    <a:lumMod val="50000"/>
                  </a:schemeClr>
                </a:solidFill>
              </a:rPr>
              <a:t>Lightweight Application Platform</a:t>
            </a:r>
            <a:endParaRPr lang="en-US" sz="2200" dirty="0">
              <a:solidFill>
                <a:schemeClr val="accent1">
                  <a:lumMod val="50000"/>
                </a:schemeClr>
              </a:solidFill>
            </a:endParaRPr>
          </a:p>
        </p:txBody>
      </p:sp>
      <p:sp>
        <p:nvSpPr>
          <p:cNvPr id="3" name="Text Placeholder 2"/>
          <p:cNvSpPr>
            <a:spLocks noGrp="1"/>
          </p:cNvSpPr>
          <p:nvPr>
            <p:ph type="subTitle" idx="1"/>
          </p:nvPr>
        </p:nvSpPr>
        <p:spPr>
          <a:xfrm>
            <a:off x="214325" y="3691467"/>
            <a:ext cx="8634400" cy="2573866"/>
          </a:xfrm>
        </p:spPr>
        <p:txBody>
          <a:bodyPr/>
          <a:lstStyle/>
          <a:p>
            <a:pPr marL="800100" lvl="1" indent="-342900" algn="l">
              <a:buFont typeface="Arial" pitchFamily="34" charset="0"/>
              <a:buChar char="•"/>
            </a:pPr>
            <a:r>
              <a:rPr lang="en-US" sz="2000" dirty="0" err="1" smtClean="0">
                <a:solidFill>
                  <a:schemeClr val="tx1">
                    <a:lumMod val="95000"/>
                    <a:lumOff val="5000"/>
                  </a:schemeClr>
                </a:solidFill>
              </a:rPr>
              <a:t>tc</a:t>
            </a:r>
            <a:r>
              <a:rPr lang="en-US" sz="2000" dirty="0" smtClean="0">
                <a:solidFill>
                  <a:schemeClr val="tx1">
                    <a:lumMod val="95000"/>
                    <a:lumOff val="5000"/>
                  </a:schemeClr>
                </a:solidFill>
              </a:rPr>
              <a:t> Server is Enterprise Tomcat – The best of both worlds</a:t>
            </a:r>
          </a:p>
          <a:p>
            <a:pPr marL="800100" lvl="1" indent="-342900" algn="l">
              <a:buFont typeface="Arial" pitchFamily="34" charset="0"/>
              <a:buChar char="•"/>
            </a:pPr>
            <a:r>
              <a:rPr lang="en-US" sz="2000" dirty="0" smtClean="0">
                <a:solidFill>
                  <a:schemeClr val="tx1">
                    <a:lumMod val="95000"/>
                    <a:lumOff val="5000"/>
                  </a:schemeClr>
                </a:solidFill>
              </a:rPr>
              <a:t>Optimized for Cloud/Virtualization</a:t>
            </a:r>
          </a:p>
          <a:p>
            <a:pPr marL="800100" lvl="1" indent="-342900" algn="l">
              <a:buFont typeface="Arial" pitchFamily="34" charset="0"/>
              <a:buChar char="•"/>
            </a:pPr>
            <a:r>
              <a:rPr lang="en-US" sz="2000" dirty="0" smtClean="0">
                <a:solidFill>
                  <a:schemeClr val="tx1">
                    <a:lumMod val="95000"/>
                    <a:lumOff val="5000"/>
                  </a:schemeClr>
                </a:solidFill>
              </a:rPr>
              <a:t>Same great high performance, low complexity, lean platform (10 MB Server)</a:t>
            </a:r>
          </a:p>
          <a:p>
            <a:pPr marL="800100" lvl="1" indent="-342900" algn="l">
              <a:buFont typeface="Arial" pitchFamily="34" charset="0"/>
              <a:buChar char="•"/>
            </a:pPr>
            <a:r>
              <a:rPr lang="en-US" sz="2000" dirty="0" smtClean="0">
                <a:solidFill>
                  <a:schemeClr val="tx1">
                    <a:lumMod val="95000"/>
                    <a:lumOff val="5000"/>
                  </a:schemeClr>
                </a:solidFill>
              </a:rPr>
              <a:t>Best platform to run Spring (or any non-EJB Java) applications on</a:t>
            </a:r>
          </a:p>
          <a:p>
            <a:pPr marL="800100" lvl="1" indent="-342900" algn="l">
              <a:buFont typeface="Arial" pitchFamily="34" charset="0"/>
              <a:buChar char="•"/>
            </a:pPr>
            <a:r>
              <a:rPr lang="en-US" sz="2000" dirty="0" smtClean="0">
                <a:solidFill>
                  <a:schemeClr val="tx1">
                    <a:lumMod val="95000"/>
                    <a:lumOff val="5000"/>
                  </a:schemeClr>
                </a:solidFill>
              </a:rPr>
              <a:t>Has Features/Capabilities Enterprises need and expect</a:t>
            </a:r>
          </a:p>
          <a:p>
            <a:pPr marL="1257300" lvl="2" indent="-342900" algn="l">
              <a:buFont typeface="Arial" pitchFamily="34" charset="0"/>
              <a:buChar char="•"/>
            </a:pPr>
            <a:r>
              <a:rPr lang="en-US" sz="2000" dirty="0" smtClean="0">
                <a:solidFill>
                  <a:schemeClr val="tx1">
                    <a:lumMod val="95000"/>
                    <a:lumOff val="5000"/>
                  </a:schemeClr>
                </a:solidFill>
              </a:rPr>
              <a:t>Management, Monitoring, Diagnostics, Support</a:t>
            </a:r>
          </a:p>
        </p:txBody>
      </p:sp>
      <p:sp>
        <p:nvSpPr>
          <p:cNvPr id="4" name="Rounded Rectangle 3"/>
          <p:cNvSpPr/>
          <p:nvPr/>
        </p:nvSpPr>
        <p:spPr bwMode="auto">
          <a:xfrm>
            <a:off x="6553200" y="1447800"/>
            <a:ext cx="2057400" cy="800100"/>
          </a:xfrm>
          <a:prstGeom prst="roundRect">
            <a:avLst/>
          </a:prstGeom>
          <a:gradFill>
            <a:gsLst>
              <a:gs pos="0">
                <a:srgbClr val="F8930C"/>
              </a:gs>
              <a:gs pos="100000">
                <a:srgbClr val="F9A22F">
                  <a:alpha val="79000"/>
                </a:srgbClr>
              </a:gs>
            </a:gsLst>
          </a:gradFill>
          <a:ln w="12700">
            <a:solidFill>
              <a:srgbClr val="F97E1D"/>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ctr">
              <a:spcAft>
                <a:spcPct val="0"/>
              </a:spcAft>
              <a:defRPr/>
            </a:pPr>
            <a:r>
              <a:rPr lang="en-US" sz="1600" dirty="0" smtClean="0">
                <a:solidFill>
                  <a:srgbClr val="FFFFFF"/>
                </a:solidFill>
              </a:rPr>
              <a:t>Lightweight App Container</a:t>
            </a:r>
            <a:endParaRPr lang="en-US" sz="1600" dirty="0">
              <a:solidFill>
                <a:srgbClr val="FFFFFF"/>
              </a:solidFill>
            </a:endParaRPr>
          </a:p>
        </p:txBody>
      </p:sp>
      <p:sp>
        <p:nvSpPr>
          <p:cNvPr id="5" name="Rounded Rectangle 4"/>
          <p:cNvSpPr/>
          <p:nvPr/>
        </p:nvSpPr>
        <p:spPr bwMode="auto">
          <a:xfrm>
            <a:off x="533400" y="1447800"/>
            <a:ext cx="2057400" cy="800100"/>
          </a:xfrm>
          <a:prstGeom prst="roundRect">
            <a:avLst/>
          </a:prstGeom>
          <a:gradFill>
            <a:gsLst>
              <a:gs pos="0">
                <a:srgbClr val="666666">
                  <a:alpha val="89000"/>
                </a:srgbClr>
              </a:gs>
              <a:gs pos="100000">
                <a:srgbClr val="ADADAD"/>
              </a:gs>
            </a:gsLst>
          </a:gradFill>
          <a:ln w="12700">
            <a:solidFill>
              <a:srgbClr val="A6A6A6"/>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ctr">
              <a:spcAft>
                <a:spcPct val="0"/>
              </a:spcAft>
              <a:defRPr/>
            </a:pPr>
            <a:r>
              <a:rPr lang="en-US" sz="1600" dirty="0" smtClean="0">
                <a:solidFill>
                  <a:srgbClr val="FFFFFF"/>
                </a:solidFill>
              </a:rPr>
              <a:t>Heavyweight App Container</a:t>
            </a:r>
            <a:endParaRPr lang="en-US" sz="1600" dirty="0">
              <a:solidFill>
                <a:srgbClr val="FFFFFF"/>
              </a:solidFill>
            </a:endParaRPr>
          </a:p>
        </p:txBody>
      </p:sp>
      <p:sp>
        <p:nvSpPr>
          <p:cNvPr id="6" name="Rounded Rectangle 5"/>
          <p:cNvSpPr/>
          <p:nvPr/>
        </p:nvSpPr>
        <p:spPr bwMode="auto">
          <a:xfrm>
            <a:off x="3544246" y="2400300"/>
            <a:ext cx="2057400" cy="800100"/>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ctr">
              <a:spcAft>
                <a:spcPct val="0"/>
              </a:spcAft>
              <a:defRPr/>
            </a:pPr>
            <a:r>
              <a:rPr lang="en-US" sz="1600" dirty="0" smtClean="0">
                <a:solidFill>
                  <a:srgbClr val="FFFFFF"/>
                </a:solidFill>
              </a:rPr>
              <a:t>Enterprise Capabilities</a:t>
            </a:r>
            <a:endParaRPr lang="en-US" sz="1600" dirty="0">
              <a:solidFill>
                <a:srgbClr val="FFFFFF"/>
              </a:solidFill>
            </a:endParaRPr>
          </a:p>
        </p:txBody>
      </p:sp>
      <p:pic>
        <p:nvPicPr>
          <p:cNvPr id="10" name="Picture 27"/>
          <p:cNvPicPr>
            <a:picLocks noChangeAspect="1" noChangeArrowheads="1"/>
          </p:cNvPicPr>
          <p:nvPr/>
        </p:nvPicPr>
        <p:blipFill>
          <a:blip r:embed="rId3" cstate="print"/>
          <a:srcRect/>
          <a:stretch>
            <a:fillRect/>
          </a:stretch>
        </p:blipFill>
        <p:spPr bwMode="auto">
          <a:xfrm>
            <a:off x="6781386" y="990600"/>
            <a:ext cx="457614" cy="323850"/>
          </a:xfrm>
          <a:prstGeom prst="rect">
            <a:avLst/>
          </a:prstGeom>
          <a:noFill/>
          <a:ln w="9525">
            <a:noFill/>
            <a:miter lim="800000"/>
            <a:headEnd/>
            <a:tailEnd/>
          </a:ln>
        </p:spPr>
      </p:pic>
      <p:sp>
        <p:nvSpPr>
          <p:cNvPr id="11" name="Rounded Rectangle 10"/>
          <p:cNvSpPr/>
          <p:nvPr/>
        </p:nvSpPr>
        <p:spPr bwMode="auto">
          <a:xfrm>
            <a:off x="533400" y="2438400"/>
            <a:ext cx="2057400" cy="800100"/>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ctr">
              <a:spcAft>
                <a:spcPct val="0"/>
              </a:spcAft>
              <a:defRPr/>
            </a:pPr>
            <a:r>
              <a:rPr lang="en-US" sz="1600" dirty="0" smtClean="0">
                <a:solidFill>
                  <a:srgbClr val="FFFFFF"/>
                </a:solidFill>
              </a:rPr>
              <a:t>Enterprise Capabilities</a:t>
            </a:r>
            <a:endParaRPr lang="en-US" sz="1600" dirty="0">
              <a:solidFill>
                <a:srgbClr val="FFFFFF"/>
              </a:solidFill>
            </a:endParaRPr>
          </a:p>
        </p:txBody>
      </p:sp>
      <p:sp>
        <p:nvSpPr>
          <p:cNvPr id="13" name="Rounded Rectangle 12"/>
          <p:cNvSpPr/>
          <p:nvPr/>
        </p:nvSpPr>
        <p:spPr bwMode="auto">
          <a:xfrm>
            <a:off x="6553200" y="2450879"/>
            <a:ext cx="2057400" cy="787621"/>
          </a:xfrm>
          <a:prstGeom prst="roundRect">
            <a:avLst>
              <a:gd name="adj" fmla="val 8283"/>
            </a:avLst>
          </a:prstGeom>
          <a:noFill/>
          <a:ln w="12700">
            <a:solidFill>
              <a:schemeClr val="bg2">
                <a:lumMod val="75000"/>
              </a:schemeClr>
            </a:solidFill>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ctr">
              <a:spcAft>
                <a:spcPts val="0"/>
              </a:spcAft>
              <a:buClr>
                <a:srgbClr val="000000"/>
              </a:buClr>
              <a:defRPr/>
            </a:pPr>
            <a:r>
              <a:rPr lang="en-US" sz="2200" i="1" dirty="0" smtClean="0">
                <a:solidFill>
                  <a:schemeClr val="tx1">
                    <a:lumMod val="40000"/>
                    <a:lumOff val="60000"/>
                  </a:schemeClr>
                </a:solidFill>
                <a:latin typeface="Arial" pitchFamily="34" charset="0"/>
                <a:cs typeface="Arial" pitchFamily="34" charset="0"/>
              </a:rPr>
              <a:t>(?)</a:t>
            </a:r>
          </a:p>
        </p:txBody>
      </p:sp>
      <p:pic>
        <p:nvPicPr>
          <p:cNvPr id="14"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461553" y="998157"/>
            <a:ext cx="388751" cy="38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Group 69"/>
          <p:cNvGrpSpPr/>
          <p:nvPr/>
        </p:nvGrpSpPr>
        <p:grpSpPr>
          <a:xfrm>
            <a:off x="3544247" y="1511405"/>
            <a:ext cx="2070624" cy="1140799"/>
            <a:chOff x="3143251" y="900112"/>
            <a:chExt cx="2386013" cy="1517931"/>
          </a:xfrm>
        </p:grpSpPr>
        <p:sp>
          <p:nvSpPr>
            <p:cNvPr id="16" name="Rounded Rectangle 15"/>
            <p:cNvSpPr/>
            <p:nvPr/>
          </p:nvSpPr>
          <p:spPr bwMode="auto">
            <a:xfrm>
              <a:off x="3143251" y="900112"/>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7" name="TextBox 16"/>
            <p:cNvSpPr txBox="1"/>
            <p:nvPr/>
          </p:nvSpPr>
          <p:spPr>
            <a:xfrm>
              <a:off x="3250804" y="1926615"/>
              <a:ext cx="212867" cy="491428"/>
            </a:xfrm>
            <a:prstGeom prst="rect">
              <a:avLst/>
            </a:prstGeom>
            <a:noFill/>
          </p:spPr>
          <p:txBody>
            <a:bodyPr wrap="none" rtlCol="0">
              <a:spAutoFit/>
            </a:bodyPr>
            <a:lstStyle/>
            <a:p>
              <a:endParaRPr lang="en-US" sz="1800" b="1" dirty="0" smtClean="0">
                <a:solidFill>
                  <a:schemeClr val="tx1"/>
                </a:solidFill>
                <a:latin typeface="+mn-lt"/>
                <a:ea typeface="+mn-ea"/>
              </a:endParaRPr>
            </a:p>
          </p:txBody>
        </p:sp>
        <p:pic>
          <p:nvPicPr>
            <p:cNvPr id="18" name="Picture 24" descr="ICON_OSWindows_Q308"/>
            <p:cNvPicPr>
              <a:picLocks noChangeAspect="1" noChangeArrowheads="1"/>
            </p:cNvPicPr>
            <p:nvPr/>
          </p:nvPicPr>
          <p:blipFill>
            <a:blip r:embed="rId5" cstate="email">
              <a:grayscl/>
            </a:blip>
            <a:srcRect/>
            <a:stretch>
              <a:fillRect/>
            </a:stretch>
          </p:blipFill>
          <p:spPr bwMode="auto">
            <a:xfrm rot="1204461">
              <a:off x="3907896" y="909768"/>
              <a:ext cx="921121" cy="1020119"/>
            </a:xfrm>
            <a:prstGeom prst="rect">
              <a:avLst/>
            </a:prstGeom>
            <a:noFill/>
            <a:ln w="9525">
              <a:noFill/>
              <a:miter lim="800000"/>
              <a:headEnd/>
              <a:tailEnd/>
            </a:ln>
          </p:spPr>
        </p:pic>
      </p:grpSp>
    </p:spTree>
    <p:extLst>
      <p:ext uri="{BB962C8B-B14F-4D97-AF65-F5344CB8AC3E}">
        <p14:creationId xmlns:p14="http://schemas.microsoft.com/office/powerpoint/2010/main" val="1526296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rgbClr val="003D79"/>
                </a:solidFill>
                <a:effectLst/>
                <a:uLnTx/>
                <a:uFillTx/>
                <a:latin typeface="Arial"/>
                <a:ea typeface="ＭＳ Ｐゴシック"/>
                <a:cs typeface="+mj-cs"/>
              </a:rPr>
              <a:t>Elastic</a:t>
            </a:r>
            <a:r>
              <a:rPr kumimoji="0" lang="en-US" sz="2200" b="1" i="0" u="none" strike="noStrike" kern="0" cap="none" spc="0" normalizeH="0" noProof="0" dirty="0" smtClean="0">
                <a:ln>
                  <a:noFill/>
                </a:ln>
                <a:solidFill>
                  <a:srgbClr val="003D79"/>
                </a:solidFill>
                <a:effectLst/>
                <a:uLnTx/>
                <a:uFillTx/>
                <a:latin typeface="Arial"/>
                <a:ea typeface="ＭＳ Ｐゴシック"/>
                <a:cs typeface="+mj-cs"/>
              </a:rPr>
              <a:t> Memory for Java – EM4J</a:t>
            </a:r>
            <a:endParaRPr kumimoji="0" lang="en-US" sz="2200" b="0" i="1" u="none" strike="noStrike" kern="0" cap="none" spc="0" normalizeH="0" baseline="0" noProof="0" dirty="0">
              <a:ln>
                <a:noFill/>
              </a:ln>
              <a:solidFill>
                <a:srgbClr val="003D79"/>
              </a:solidFill>
              <a:effectLst/>
              <a:uLnTx/>
              <a:uFillTx/>
              <a:latin typeface="Arial"/>
              <a:ea typeface="ＭＳ Ｐゴシック"/>
              <a:cs typeface="+mj-cs"/>
            </a:endParaRPr>
          </a:p>
        </p:txBody>
      </p:sp>
      <p:sp>
        <p:nvSpPr>
          <p:cNvPr id="7" name="Text Placeholder 33"/>
          <p:cNvSpPr txBox="1">
            <a:spLocks/>
          </p:cNvSpPr>
          <p:nvPr/>
        </p:nvSpPr>
        <p:spPr bwMode="auto">
          <a:xfrm>
            <a:off x="352425" y="786384"/>
            <a:ext cx="8385048" cy="50109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a:lstStyle>
          <a:p>
            <a:pPr lvl="0" defTabSz="914400">
              <a:lnSpc>
                <a:spcPct val="150000"/>
              </a:lnSpc>
              <a:buClr>
                <a:srgbClr val="0095D3">
                  <a:lumMod val="75000"/>
                </a:srgbClr>
              </a:buClr>
              <a:defRPr/>
            </a:pPr>
            <a:r>
              <a:rPr lang="en-IN" b="0" kern="0" dirty="0">
                <a:latin typeface="Arial"/>
              </a:rPr>
              <a:t>EM4J manages a memory balloon that sits directly in the Java </a:t>
            </a:r>
            <a:r>
              <a:rPr lang="en-IN" b="0" kern="0" dirty="0" smtClean="0">
                <a:latin typeface="Arial"/>
              </a:rPr>
              <a:t>heap</a:t>
            </a:r>
          </a:p>
          <a:p>
            <a:pPr lvl="0" defTabSz="914400">
              <a:lnSpc>
                <a:spcPct val="150000"/>
              </a:lnSpc>
              <a:buClr>
                <a:srgbClr val="0095D3">
                  <a:lumMod val="75000"/>
                </a:srgbClr>
              </a:buClr>
              <a:defRPr/>
            </a:pPr>
            <a:r>
              <a:rPr lang="en-IN" b="0" dirty="0"/>
              <a:t> EM4J works with the hypervisor to communicate system-wide memory pressure directly into the Java </a:t>
            </a:r>
            <a:r>
              <a:rPr lang="en-IN" b="0" dirty="0" smtClean="0"/>
              <a:t>heap.</a:t>
            </a:r>
          </a:p>
          <a:p>
            <a:pPr lvl="0" defTabSz="914400">
              <a:lnSpc>
                <a:spcPct val="150000"/>
              </a:lnSpc>
              <a:buClr>
                <a:srgbClr val="0095D3">
                  <a:lumMod val="75000"/>
                </a:srgbClr>
              </a:buClr>
              <a:defRPr/>
            </a:pPr>
            <a:r>
              <a:rPr lang="en-IN" b="0" dirty="0" smtClean="0"/>
              <a:t>EM4J forces </a:t>
            </a:r>
            <a:r>
              <a:rPr lang="en-IN" b="0" dirty="0"/>
              <a:t>Java to clean up proactively and return memory at the most appropriate times—when it is least active. </a:t>
            </a:r>
            <a:endParaRPr lang="en-IN" b="0" dirty="0" smtClean="0"/>
          </a:p>
          <a:p>
            <a:pPr lvl="0" defTabSz="914400">
              <a:lnSpc>
                <a:spcPct val="150000"/>
              </a:lnSpc>
              <a:buClr>
                <a:srgbClr val="0095D3">
                  <a:lumMod val="75000"/>
                </a:srgbClr>
              </a:buClr>
              <a:defRPr/>
            </a:pPr>
            <a:r>
              <a:rPr lang="en-IN" b="0" kern="0" dirty="0">
                <a:latin typeface="Arial"/>
              </a:rPr>
              <a:t>You no longer have to be so conservative with your heap sizing because unused heap memory is no longer wasted on uncollected garbage objects</a:t>
            </a:r>
            <a:r>
              <a:rPr lang="en-IN" b="0" kern="0" dirty="0" smtClean="0">
                <a:latin typeface="Arial"/>
              </a:rPr>
              <a:t>.</a:t>
            </a:r>
          </a:p>
          <a:p>
            <a:pPr lvl="0" defTabSz="914400">
              <a:lnSpc>
                <a:spcPct val="150000"/>
              </a:lnSpc>
              <a:buClr>
                <a:srgbClr val="0095D3">
                  <a:lumMod val="75000"/>
                </a:srgbClr>
              </a:buClr>
              <a:defRPr/>
            </a:pPr>
            <a:r>
              <a:rPr lang="en-IN" b="0" dirty="0"/>
              <a:t>EM4J ensures that memory is used more efficiently, without risking sudden and unpredictable performance problems.</a:t>
            </a:r>
            <a:endParaRPr kumimoji="0" lang="en-US" sz="2000" b="0" i="0" u="none" strike="noStrike" kern="0" cap="none" spc="0" normalizeH="0" baseline="0" noProof="0" dirty="0">
              <a:ln>
                <a:noFill/>
              </a:ln>
              <a:solidFill>
                <a:srgbClr val="333333"/>
              </a:solidFill>
              <a:effectLst/>
              <a:uLnTx/>
              <a:uFillTx/>
              <a:latin typeface="Arial"/>
              <a:ea typeface="ＭＳ Ｐゴシック"/>
            </a:endParaRPr>
          </a:p>
        </p:txBody>
      </p:sp>
    </p:spTree>
    <p:extLst>
      <p:ext uri="{BB962C8B-B14F-4D97-AF65-F5344CB8AC3E}">
        <p14:creationId xmlns:p14="http://schemas.microsoft.com/office/powerpoint/2010/main" val="3686391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r>
              <a:rPr lang="en-IN" dirty="0"/>
              <a:t>How </a:t>
            </a:r>
            <a:r>
              <a:rPr lang="en-IN" dirty="0" err="1"/>
              <a:t>ESXi</a:t>
            </a:r>
            <a:r>
              <a:rPr lang="en-IN" dirty="0"/>
              <a:t> and EM4J Improve Memory </a:t>
            </a:r>
            <a:r>
              <a:rPr lang="en-IN" dirty="0" smtClean="0"/>
              <a:t>Utilization</a:t>
            </a:r>
            <a:endParaRPr lang="en-IN" dirty="0"/>
          </a:p>
        </p:txBody>
      </p:sp>
      <p:sp>
        <p:nvSpPr>
          <p:cNvPr id="7" name="Text Placeholder 33"/>
          <p:cNvSpPr txBox="1">
            <a:spLocks/>
          </p:cNvSpPr>
          <p:nvPr/>
        </p:nvSpPr>
        <p:spPr bwMode="auto">
          <a:xfrm>
            <a:off x="352425" y="786384"/>
            <a:ext cx="8385048" cy="50109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a:lstStyle>
          <a:p>
            <a:pPr lvl="0" defTabSz="914400">
              <a:lnSpc>
                <a:spcPct val="150000"/>
              </a:lnSpc>
              <a:buClr>
                <a:srgbClr val="0095D3">
                  <a:lumMod val="75000"/>
                </a:srgbClr>
              </a:buClr>
              <a:defRPr/>
            </a:pPr>
            <a:r>
              <a:rPr lang="en-IN" b="0" kern="0" dirty="0">
                <a:latin typeface="Arial"/>
              </a:rPr>
              <a:t>A chief benefit of virtualization is the ability to maximize physical host resources by adding virtual machines to consume unused computing capacity. </a:t>
            </a:r>
            <a:endParaRPr lang="en-IN" b="0" kern="0" dirty="0" smtClean="0">
              <a:latin typeface="Arial"/>
            </a:endParaRPr>
          </a:p>
          <a:p>
            <a:pPr lvl="0" defTabSz="914400">
              <a:lnSpc>
                <a:spcPct val="150000"/>
              </a:lnSpc>
              <a:buClr>
                <a:srgbClr val="0095D3">
                  <a:lumMod val="75000"/>
                </a:srgbClr>
              </a:buClr>
              <a:defRPr/>
            </a:pPr>
            <a:r>
              <a:rPr lang="en-IN" b="0" kern="0" dirty="0" smtClean="0">
                <a:latin typeface="Arial"/>
              </a:rPr>
              <a:t>Recouping </a:t>
            </a:r>
            <a:r>
              <a:rPr lang="en-IN" b="0" kern="0" dirty="0">
                <a:latin typeface="Arial"/>
              </a:rPr>
              <a:t>unused CPU cycles lowers the costs of hardware, service, management, maintenance, and </a:t>
            </a:r>
            <a:r>
              <a:rPr lang="en-IN" b="0" kern="0" dirty="0" smtClean="0">
                <a:latin typeface="Arial"/>
              </a:rPr>
              <a:t>energy.</a:t>
            </a:r>
          </a:p>
          <a:p>
            <a:pPr lvl="0" defTabSz="914400">
              <a:lnSpc>
                <a:spcPct val="150000"/>
              </a:lnSpc>
              <a:buClr>
                <a:srgbClr val="0095D3">
                  <a:lumMod val="75000"/>
                </a:srgbClr>
              </a:buClr>
              <a:defRPr/>
            </a:pPr>
            <a:r>
              <a:rPr lang="en-IN" b="0" kern="0" dirty="0" smtClean="0">
                <a:latin typeface="Arial"/>
              </a:rPr>
              <a:t>Available </a:t>
            </a:r>
            <a:r>
              <a:rPr lang="en-IN" b="0" kern="0" dirty="0">
                <a:latin typeface="Arial"/>
              </a:rPr>
              <a:t>physical memory can limit the number of virtual machines you can deploy on a host, even when CPU is still </a:t>
            </a:r>
            <a:r>
              <a:rPr lang="en-IN" b="0" kern="0" dirty="0" smtClean="0">
                <a:latin typeface="Arial"/>
              </a:rPr>
              <a:t>underutilized.</a:t>
            </a:r>
          </a:p>
          <a:p>
            <a:pPr lvl="0" defTabSz="914400">
              <a:lnSpc>
                <a:spcPct val="150000"/>
              </a:lnSpc>
              <a:buClr>
                <a:srgbClr val="0095D3">
                  <a:lumMod val="75000"/>
                </a:srgbClr>
              </a:buClr>
              <a:defRPr/>
            </a:pPr>
            <a:r>
              <a:rPr lang="en-IN" b="0" kern="0" dirty="0" smtClean="0">
                <a:latin typeface="Arial"/>
              </a:rPr>
              <a:t>To </a:t>
            </a:r>
            <a:r>
              <a:rPr lang="en-IN" b="0" kern="0" dirty="0">
                <a:latin typeface="Arial"/>
              </a:rPr>
              <a:t>get the most out of your hardware, you can either add more physical memory or use the existing memory more efficiently.</a:t>
            </a:r>
            <a:endParaRPr kumimoji="0" lang="en-US" sz="2000" b="0" i="0" u="none" strike="noStrike" kern="0" cap="none" spc="0" normalizeH="0" baseline="0" noProof="0" dirty="0">
              <a:ln>
                <a:noFill/>
              </a:ln>
              <a:solidFill>
                <a:srgbClr val="333333"/>
              </a:solidFill>
              <a:effectLst/>
              <a:uLnTx/>
              <a:uFillTx/>
              <a:latin typeface="Arial"/>
              <a:ea typeface="ＭＳ Ｐゴシック"/>
            </a:endParaRPr>
          </a:p>
        </p:txBody>
      </p:sp>
    </p:spTree>
    <p:extLst>
      <p:ext uri="{BB962C8B-B14F-4D97-AF65-F5344CB8AC3E}">
        <p14:creationId xmlns:p14="http://schemas.microsoft.com/office/powerpoint/2010/main" val="2605030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r>
              <a:rPr lang="en-IN" dirty="0"/>
              <a:t>How </a:t>
            </a:r>
            <a:r>
              <a:rPr lang="en-IN" dirty="0" err="1"/>
              <a:t>ESXi</a:t>
            </a:r>
            <a:r>
              <a:rPr lang="en-IN" dirty="0"/>
              <a:t> and EM4J Improve Memory </a:t>
            </a:r>
            <a:r>
              <a:rPr lang="en-IN" dirty="0" smtClean="0"/>
              <a:t>Utilization</a:t>
            </a:r>
            <a:endParaRPr lang="en-IN" dirty="0"/>
          </a:p>
        </p:txBody>
      </p:sp>
      <p:sp>
        <p:nvSpPr>
          <p:cNvPr id="7" name="Text Placeholder 33"/>
          <p:cNvSpPr txBox="1">
            <a:spLocks/>
          </p:cNvSpPr>
          <p:nvPr/>
        </p:nvSpPr>
        <p:spPr bwMode="auto">
          <a:xfrm>
            <a:off x="352425" y="786384"/>
            <a:ext cx="8385048" cy="50109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a:lstStyle>
          <a:p>
            <a:pPr lvl="0" defTabSz="914400">
              <a:lnSpc>
                <a:spcPct val="150000"/>
              </a:lnSpc>
              <a:buClr>
                <a:srgbClr val="0095D3">
                  <a:lumMod val="75000"/>
                </a:srgbClr>
              </a:buClr>
              <a:defRPr/>
            </a:pPr>
            <a:r>
              <a:rPr lang="en-IN" b="0" dirty="0" err="1"/>
              <a:t>ESXi</a:t>
            </a:r>
            <a:r>
              <a:rPr lang="en-IN" b="0" dirty="0"/>
              <a:t> ensures the efficient use of physical memory by employing </a:t>
            </a:r>
            <a:endParaRPr lang="en-IN" b="0" dirty="0" smtClean="0"/>
          </a:p>
          <a:p>
            <a:pPr lvl="0" defTabSz="914400">
              <a:lnSpc>
                <a:spcPct val="150000"/>
              </a:lnSpc>
              <a:buClr>
                <a:srgbClr val="0095D3">
                  <a:lumMod val="75000"/>
                </a:srgbClr>
              </a:buClr>
              <a:defRPr/>
            </a:pPr>
            <a:r>
              <a:rPr lang="en-IN" b="0" dirty="0" smtClean="0"/>
              <a:t>shared </a:t>
            </a:r>
            <a:r>
              <a:rPr lang="en-IN" b="0" dirty="0"/>
              <a:t>memory pages, </a:t>
            </a:r>
            <a:endParaRPr lang="en-IN" b="0" dirty="0" smtClean="0"/>
          </a:p>
          <a:p>
            <a:pPr lvl="0" defTabSz="914400">
              <a:lnSpc>
                <a:spcPct val="150000"/>
              </a:lnSpc>
              <a:buClr>
                <a:srgbClr val="0095D3">
                  <a:lumMod val="75000"/>
                </a:srgbClr>
              </a:buClr>
              <a:defRPr/>
            </a:pPr>
            <a:r>
              <a:rPr lang="en-IN" b="0" dirty="0" smtClean="0"/>
              <a:t>ballooning</a:t>
            </a:r>
            <a:r>
              <a:rPr lang="en-IN" b="0" dirty="0"/>
              <a:t>, </a:t>
            </a:r>
            <a:endParaRPr lang="en-IN" b="0" dirty="0" smtClean="0"/>
          </a:p>
          <a:p>
            <a:pPr lvl="0" defTabSz="914400">
              <a:lnSpc>
                <a:spcPct val="150000"/>
              </a:lnSpc>
              <a:buClr>
                <a:srgbClr val="0095D3">
                  <a:lumMod val="75000"/>
                </a:srgbClr>
              </a:buClr>
              <a:defRPr/>
            </a:pPr>
            <a:r>
              <a:rPr lang="en-IN" b="0" dirty="0" smtClean="0"/>
              <a:t>memory </a:t>
            </a:r>
            <a:r>
              <a:rPr lang="en-IN" b="0" dirty="0"/>
              <a:t>compression and, as a last resort, </a:t>
            </a:r>
            <a:endParaRPr lang="en-IN" b="0" dirty="0" smtClean="0"/>
          </a:p>
          <a:p>
            <a:pPr lvl="0" defTabSz="914400">
              <a:lnSpc>
                <a:spcPct val="150000"/>
              </a:lnSpc>
              <a:buClr>
                <a:srgbClr val="0095D3">
                  <a:lumMod val="75000"/>
                </a:srgbClr>
              </a:buClr>
              <a:defRPr/>
            </a:pPr>
            <a:r>
              <a:rPr lang="en-IN" b="0" dirty="0" smtClean="0"/>
              <a:t>disk </a:t>
            </a:r>
            <a:r>
              <a:rPr lang="en-IN" b="0" dirty="0"/>
              <a:t>swapping. </a:t>
            </a:r>
            <a:endParaRPr kumimoji="0" lang="en-US" sz="2000" b="0" i="0" u="none" strike="noStrike" kern="0" cap="none" spc="0" normalizeH="0" baseline="0" noProof="0" dirty="0">
              <a:ln>
                <a:noFill/>
              </a:ln>
              <a:solidFill>
                <a:srgbClr val="333333"/>
              </a:solidFill>
              <a:effectLst/>
              <a:uLnTx/>
              <a:uFillTx/>
              <a:latin typeface="Arial"/>
              <a:ea typeface="ＭＳ Ｐゴシック"/>
            </a:endParaRPr>
          </a:p>
        </p:txBody>
      </p:sp>
    </p:spTree>
    <p:extLst>
      <p:ext uri="{BB962C8B-B14F-4D97-AF65-F5344CB8AC3E}">
        <p14:creationId xmlns:p14="http://schemas.microsoft.com/office/powerpoint/2010/main" val="2604747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r>
              <a:rPr lang="en-IN" dirty="0" smtClean="0"/>
              <a:t>Memory Utilization Techniques</a:t>
            </a:r>
            <a:endParaRPr lang="en-IN" dirty="0"/>
          </a:p>
        </p:txBody>
      </p:sp>
      <p:sp>
        <p:nvSpPr>
          <p:cNvPr id="7" name="Text Placeholder 33"/>
          <p:cNvSpPr txBox="1">
            <a:spLocks/>
          </p:cNvSpPr>
          <p:nvPr/>
        </p:nvSpPr>
        <p:spPr bwMode="auto">
          <a:xfrm>
            <a:off x="352425" y="786384"/>
            <a:ext cx="8385048" cy="50109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a:lstStyle>
          <a:p>
            <a:pPr lvl="0" defTabSz="914400">
              <a:lnSpc>
                <a:spcPct val="150000"/>
              </a:lnSpc>
              <a:buClr>
                <a:srgbClr val="0095D3">
                  <a:lumMod val="75000"/>
                </a:srgbClr>
              </a:buClr>
              <a:defRPr/>
            </a:pPr>
            <a:r>
              <a:rPr lang="en-IN" dirty="0" smtClean="0"/>
              <a:t>Transparent Page Sharing:</a:t>
            </a:r>
          </a:p>
          <a:p>
            <a:pPr lvl="1" defTabSz="914400">
              <a:lnSpc>
                <a:spcPct val="150000"/>
              </a:lnSpc>
              <a:buClr>
                <a:srgbClr val="0095D3">
                  <a:lumMod val="75000"/>
                </a:srgbClr>
              </a:buClr>
              <a:defRPr/>
            </a:pPr>
            <a:r>
              <a:rPr lang="en-IN" b="0" kern="0" dirty="0">
                <a:latin typeface="Arial"/>
              </a:rPr>
              <a:t>scans memory pages in virtual machines for duplicate contents and can reduce memory overhead by eliminating the duplication</a:t>
            </a:r>
            <a:r>
              <a:rPr lang="en-IN" b="0" kern="0" dirty="0" smtClean="0">
                <a:latin typeface="Arial"/>
              </a:rPr>
              <a:t>.</a:t>
            </a:r>
          </a:p>
          <a:p>
            <a:pPr lvl="1" defTabSz="914400">
              <a:lnSpc>
                <a:spcPct val="150000"/>
              </a:lnSpc>
              <a:buClr>
                <a:srgbClr val="0095D3">
                  <a:lumMod val="75000"/>
                </a:srgbClr>
              </a:buClr>
              <a:defRPr/>
            </a:pPr>
            <a:r>
              <a:rPr lang="en-IN" dirty="0"/>
              <a:t>Duplicate pages are mapped to the same physical page, </a:t>
            </a:r>
            <a:endParaRPr lang="en-IN" dirty="0" smtClean="0"/>
          </a:p>
          <a:p>
            <a:pPr lvl="1" defTabSz="914400">
              <a:lnSpc>
                <a:spcPct val="150000"/>
              </a:lnSpc>
              <a:buClr>
                <a:srgbClr val="0095D3">
                  <a:lumMod val="75000"/>
                </a:srgbClr>
              </a:buClr>
              <a:defRPr/>
            </a:pPr>
            <a:r>
              <a:rPr lang="en-IN" dirty="0" smtClean="0"/>
              <a:t>and </a:t>
            </a:r>
            <a:r>
              <a:rPr lang="en-IN" dirty="0"/>
              <a:t>if a virtual page is modified, a unique new copy is created transparently</a:t>
            </a:r>
            <a:r>
              <a:rPr lang="en-IN" dirty="0" smtClean="0"/>
              <a:t>.</a:t>
            </a:r>
          </a:p>
          <a:p>
            <a:pPr lvl="1" defTabSz="914400">
              <a:lnSpc>
                <a:spcPct val="150000"/>
              </a:lnSpc>
              <a:buClr>
                <a:srgbClr val="0095D3">
                  <a:lumMod val="75000"/>
                </a:srgbClr>
              </a:buClr>
              <a:defRPr/>
            </a:pPr>
            <a:r>
              <a:rPr lang="en-IN" dirty="0" smtClean="0"/>
              <a:t>Example: initialized </a:t>
            </a:r>
            <a:r>
              <a:rPr lang="en-IN" dirty="0"/>
              <a:t>memory pages can be shared if they are written with zeros and static code in virtual machines running the same OS and applications. </a:t>
            </a:r>
            <a:endParaRPr lang="en-IN" b="0" kern="0" dirty="0" smtClean="0">
              <a:latin typeface="Arial"/>
            </a:endParaRPr>
          </a:p>
          <a:p>
            <a:pPr lvl="1" defTabSz="914400">
              <a:lnSpc>
                <a:spcPct val="150000"/>
              </a:lnSpc>
              <a:buClr>
                <a:srgbClr val="0095D3">
                  <a:lumMod val="75000"/>
                </a:srgbClr>
              </a:buClr>
              <a:defRPr/>
            </a:pPr>
            <a:endParaRPr kumimoji="0" lang="en-US" sz="1800" b="0" i="0" u="none" strike="noStrike" kern="0" cap="none" spc="0" normalizeH="0" baseline="0" noProof="0" dirty="0">
              <a:ln>
                <a:noFill/>
              </a:ln>
              <a:solidFill>
                <a:srgbClr val="333333"/>
              </a:solidFill>
              <a:effectLst/>
              <a:uLnTx/>
              <a:uFillTx/>
              <a:latin typeface="Arial"/>
              <a:ea typeface="ＭＳ Ｐゴシック"/>
            </a:endParaRPr>
          </a:p>
        </p:txBody>
      </p:sp>
    </p:spTree>
    <p:extLst>
      <p:ext uri="{BB962C8B-B14F-4D97-AF65-F5344CB8AC3E}">
        <p14:creationId xmlns:p14="http://schemas.microsoft.com/office/powerpoint/2010/main" val="1204288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r>
              <a:rPr lang="en-IN" dirty="0" smtClean="0"/>
              <a:t>Memory Utilization Techniques</a:t>
            </a:r>
            <a:endParaRPr lang="en-IN" dirty="0"/>
          </a:p>
        </p:txBody>
      </p:sp>
      <p:sp>
        <p:nvSpPr>
          <p:cNvPr id="7" name="Text Placeholder 33"/>
          <p:cNvSpPr txBox="1">
            <a:spLocks/>
          </p:cNvSpPr>
          <p:nvPr/>
        </p:nvSpPr>
        <p:spPr bwMode="auto">
          <a:xfrm>
            <a:off x="352425" y="786384"/>
            <a:ext cx="8385048" cy="50109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a:lstStyle>
          <a:p>
            <a:pPr lvl="0" defTabSz="914400">
              <a:lnSpc>
                <a:spcPct val="150000"/>
              </a:lnSpc>
              <a:buClr>
                <a:srgbClr val="0095D3">
                  <a:lumMod val="75000"/>
                </a:srgbClr>
              </a:buClr>
              <a:defRPr/>
            </a:pPr>
            <a:r>
              <a:rPr lang="en-IN" dirty="0" smtClean="0"/>
              <a:t>Memory Compression</a:t>
            </a:r>
          </a:p>
          <a:p>
            <a:pPr lvl="1" defTabSz="914400">
              <a:lnSpc>
                <a:spcPct val="150000"/>
              </a:lnSpc>
              <a:buClr>
                <a:srgbClr val="0095D3">
                  <a:lumMod val="75000"/>
                </a:srgbClr>
              </a:buClr>
              <a:defRPr/>
            </a:pPr>
            <a:r>
              <a:rPr lang="en-IN" kern="0" dirty="0" err="1" smtClean="0">
                <a:latin typeface="Arial"/>
              </a:rPr>
              <a:t>ESXi</a:t>
            </a:r>
            <a:r>
              <a:rPr lang="en-IN" kern="0" dirty="0" smtClean="0">
                <a:latin typeface="Arial"/>
              </a:rPr>
              <a:t> employs </a:t>
            </a:r>
            <a:r>
              <a:rPr lang="en-IN" kern="0" dirty="0">
                <a:latin typeface="Arial"/>
              </a:rPr>
              <a:t>memory compression to avoid swapping when memory becomes </a:t>
            </a:r>
            <a:r>
              <a:rPr lang="en-IN" kern="0" dirty="0" smtClean="0">
                <a:latin typeface="Arial"/>
              </a:rPr>
              <a:t>tight</a:t>
            </a:r>
          </a:p>
          <a:p>
            <a:pPr lvl="1" defTabSz="914400">
              <a:lnSpc>
                <a:spcPct val="150000"/>
              </a:lnSpc>
              <a:buClr>
                <a:srgbClr val="0095D3">
                  <a:lumMod val="75000"/>
                </a:srgbClr>
              </a:buClr>
              <a:defRPr/>
            </a:pPr>
            <a:r>
              <a:rPr lang="en-IN" dirty="0"/>
              <a:t>To free memory, </a:t>
            </a:r>
            <a:r>
              <a:rPr lang="en-IN" dirty="0" err="1"/>
              <a:t>ESXi</a:t>
            </a:r>
            <a:r>
              <a:rPr lang="en-IN" dirty="0"/>
              <a:t> attempts to compress memory pages and save them in a compression cache. </a:t>
            </a:r>
            <a:endParaRPr lang="en-IN" dirty="0" smtClean="0"/>
          </a:p>
          <a:p>
            <a:pPr lvl="1" defTabSz="914400">
              <a:lnSpc>
                <a:spcPct val="150000"/>
              </a:lnSpc>
              <a:buClr>
                <a:srgbClr val="0095D3">
                  <a:lumMod val="75000"/>
                </a:srgbClr>
              </a:buClr>
              <a:defRPr/>
            </a:pPr>
            <a:r>
              <a:rPr lang="en-IN" dirty="0" smtClean="0"/>
              <a:t>Compressing </a:t>
            </a:r>
            <a:r>
              <a:rPr lang="en-IN" dirty="0"/>
              <a:t>and decompressing uses CPU cycles, but is still far more efficient than disk I/O. </a:t>
            </a:r>
            <a:endParaRPr lang="en-IN" dirty="0" smtClean="0"/>
          </a:p>
          <a:p>
            <a:pPr lvl="1" defTabSz="914400">
              <a:lnSpc>
                <a:spcPct val="150000"/>
              </a:lnSpc>
              <a:buClr>
                <a:srgbClr val="0095D3">
                  <a:lumMod val="75000"/>
                </a:srgbClr>
              </a:buClr>
              <a:defRPr/>
            </a:pPr>
            <a:r>
              <a:rPr lang="en-IN" dirty="0" smtClean="0"/>
              <a:t>Memory </a:t>
            </a:r>
            <a:r>
              <a:rPr lang="en-IN" dirty="0"/>
              <a:t>compression is the last opportunity to reclaim memory before disk swapping.</a:t>
            </a:r>
            <a:endParaRPr kumimoji="0" lang="en-US" sz="1800" b="0" i="0" u="none" strike="noStrike" kern="0" cap="none" spc="0" normalizeH="0" baseline="0" noProof="0" dirty="0">
              <a:ln>
                <a:noFill/>
              </a:ln>
              <a:solidFill>
                <a:srgbClr val="333333"/>
              </a:solidFill>
              <a:effectLst/>
              <a:uLnTx/>
              <a:uFillTx/>
              <a:latin typeface="Arial"/>
              <a:ea typeface="ＭＳ Ｐゴシック"/>
            </a:endParaRPr>
          </a:p>
        </p:txBody>
      </p:sp>
    </p:spTree>
    <p:extLst>
      <p:ext uri="{BB962C8B-B14F-4D97-AF65-F5344CB8AC3E}">
        <p14:creationId xmlns:p14="http://schemas.microsoft.com/office/powerpoint/2010/main" val="2771932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r>
              <a:rPr lang="en-IN" dirty="0" smtClean="0"/>
              <a:t>Memory Utilization Techniques</a:t>
            </a:r>
            <a:endParaRPr lang="en-IN" dirty="0"/>
          </a:p>
        </p:txBody>
      </p:sp>
      <p:sp>
        <p:nvSpPr>
          <p:cNvPr id="7" name="Text Placeholder 33"/>
          <p:cNvSpPr txBox="1">
            <a:spLocks/>
          </p:cNvSpPr>
          <p:nvPr/>
        </p:nvSpPr>
        <p:spPr bwMode="auto">
          <a:xfrm>
            <a:off x="352425" y="786384"/>
            <a:ext cx="8385048" cy="50109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a:lstStyle>
          <a:p>
            <a:pPr lvl="0" defTabSz="914400">
              <a:lnSpc>
                <a:spcPct val="150000"/>
              </a:lnSpc>
              <a:buClr>
                <a:srgbClr val="0095D3">
                  <a:lumMod val="75000"/>
                </a:srgbClr>
              </a:buClr>
              <a:defRPr/>
            </a:pPr>
            <a:r>
              <a:rPr lang="en-IN" dirty="0" smtClean="0"/>
              <a:t>VMware Tools Balloon</a:t>
            </a:r>
          </a:p>
          <a:p>
            <a:pPr lvl="1" defTabSz="914400">
              <a:lnSpc>
                <a:spcPct val="150000"/>
              </a:lnSpc>
              <a:buClr>
                <a:srgbClr val="0095D3">
                  <a:lumMod val="75000"/>
                </a:srgbClr>
              </a:buClr>
              <a:defRPr/>
            </a:pPr>
            <a:r>
              <a:rPr lang="en-IN" dirty="0"/>
              <a:t>runs as a process within the virtual </a:t>
            </a:r>
            <a:r>
              <a:rPr lang="en-IN" dirty="0" smtClean="0"/>
              <a:t>machine</a:t>
            </a:r>
          </a:p>
          <a:p>
            <a:pPr lvl="1" defTabSz="914400">
              <a:lnSpc>
                <a:spcPct val="150000"/>
              </a:lnSpc>
              <a:buClr>
                <a:srgbClr val="0095D3">
                  <a:lumMod val="75000"/>
                </a:srgbClr>
              </a:buClr>
              <a:defRPr/>
            </a:pPr>
            <a:r>
              <a:rPr lang="en-IN" dirty="0"/>
              <a:t>allocates and pins unused </a:t>
            </a:r>
            <a:r>
              <a:rPr lang="en-IN" dirty="0" smtClean="0"/>
              <a:t>memory </a:t>
            </a:r>
            <a:r>
              <a:rPr lang="en-IN" dirty="0"/>
              <a:t>communicates the pages back to the hypervisor</a:t>
            </a:r>
            <a:r>
              <a:rPr lang="en-IN" dirty="0" smtClean="0"/>
              <a:t>.</a:t>
            </a:r>
            <a:r>
              <a:rPr lang="en-IN" dirty="0"/>
              <a:t> </a:t>
            </a:r>
            <a:endParaRPr lang="en-IN" dirty="0" smtClean="0"/>
          </a:p>
          <a:p>
            <a:pPr lvl="1" defTabSz="914400">
              <a:lnSpc>
                <a:spcPct val="150000"/>
              </a:lnSpc>
              <a:buClr>
                <a:srgbClr val="0095D3">
                  <a:lumMod val="75000"/>
                </a:srgbClr>
              </a:buClr>
              <a:defRPr/>
            </a:pPr>
            <a:r>
              <a:rPr lang="en-IN" dirty="0"/>
              <a:t>The memory owned by the balloon driver can then be temporarily de-coupled from the virtual machine and used elsewhere</a:t>
            </a:r>
            <a:r>
              <a:rPr lang="en-IN" dirty="0" smtClean="0"/>
              <a:t>.</a:t>
            </a:r>
          </a:p>
          <a:p>
            <a:pPr lvl="1" defTabSz="914400">
              <a:lnSpc>
                <a:spcPct val="150000"/>
              </a:lnSpc>
              <a:buClr>
                <a:srgbClr val="0095D3">
                  <a:lumMod val="75000"/>
                </a:srgbClr>
              </a:buClr>
              <a:defRPr/>
            </a:pPr>
            <a:r>
              <a:rPr lang="en-IN" dirty="0"/>
              <a:t> </a:t>
            </a:r>
            <a:r>
              <a:rPr lang="en-IN" dirty="0" smtClean="0"/>
              <a:t>Balloons </a:t>
            </a:r>
            <a:r>
              <a:rPr lang="en-IN" dirty="0"/>
              <a:t>in each host virtual machine expand or shrink depending on the shifting requirements of the virtual </a:t>
            </a:r>
            <a:r>
              <a:rPr lang="en-IN" dirty="0" smtClean="0"/>
              <a:t>machines</a:t>
            </a:r>
          </a:p>
          <a:p>
            <a:pPr defTabSz="914400">
              <a:lnSpc>
                <a:spcPct val="150000"/>
              </a:lnSpc>
              <a:buClr>
                <a:srgbClr val="0095D3">
                  <a:lumMod val="75000"/>
                </a:srgbClr>
              </a:buClr>
              <a:defRPr/>
            </a:pPr>
            <a:endParaRPr lang="en-IN" kern="0" dirty="0" smtClean="0">
              <a:latin typeface="Arial"/>
            </a:endParaRPr>
          </a:p>
          <a:p>
            <a:pPr lvl="1" defTabSz="914400">
              <a:lnSpc>
                <a:spcPct val="150000"/>
              </a:lnSpc>
              <a:buClr>
                <a:srgbClr val="0095D3">
                  <a:lumMod val="75000"/>
                </a:srgbClr>
              </a:buClr>
              <a:defRPr/>
            </a:pPr>
            <a:endParaRPr kumimoji="0" lang="en-US" sz="1800" b="0" i="0" u="none" strike="noStrike" kern="0" cap="none" spc="0" normalizeH="0" baseline="0" noProof="0" dirty="0">
              <a:ln>
                <a:noFill/>
              </a:ln>
              <a:solidFill>
                <a:srgbClr val="333333"/>
              </a:solidFill>
              <a:effectLst/>
              <a:uLnTx/>
              <a:uFillTx/>
              <a:latin typeface="Arial"/>
              <a:ea typeface="ＭＳ Ｐゴシック"/>
            </a:endParaRPr>
          </a:p>
        </p:txBody>
      </p:sp>
    </p:spTree>
    <p:extLst>
      <p:ext uri="{BB962C8B-B14F-4D97-AF65-F5344CB8AC3E}">
        <p14:creationId xmlns:p14="http://schemas.microsoft.com/office/powerpoint/2010/main" val="2771932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r>
              <a:rPr lang="en-IN" dirty="0" smtClean="0"/>
              <a:t>Memory Utilization Techniques</a:t>
            </a:r>
            <a:endParaRPr lang="en-IN" dirty="0"/>
          </a:p>
        </p:txBody>
      </p:sp>
      <p:sp>
        <p:nvSpPr>
          <p:cNvPr id="7" name="Text Placeholder 33"/>
          <p:cNvSpPr txBox="1">
            <a:spLocks/>
          </p:cNvSpPr>
          <p:nvPr/>
        </p:nvSpPr>
        <p:spPr bwMode="auto">
          <a:xfrm>
            <a:off x="352425" y="786384"/>
            <a:ext cx="8385048" cy="50109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a:lstStyle>
          <a:p>
            <a:pPr defTabSz="914400">
              <a:lnSpc>
                <a:spcPct val="150000"/>
              </a:lnSpc>
              <a:buClr>
                <a:srgbClr val="0095D3">
                  <a:lumMod val="75000"/>
                </a:srgbClr>
              </a:buClr>
              <a:defRPr/>
            </a:pPr>
            <a:r>
              <a:rPr lang="en-IN" kern="0" dirty="0" smtClean="0">
                <a:latin typeface="Arial"/>
              </a:rPr>
              <a:t>EM4J Balloon</a:t>
            </a:r>
          </a:p>
          <a:p>
            <a:pPr lvl="1" defTabSz="914400">
              <a:lnSpc>
                <a:spcPct val="150000"/>
              </a:lnSpc>
              <a:buClr>
                <a:srgbClr val="0095D3">
                  <a:lumMod val="75000"/>
                </a:srgbClr>
              </a:buClr>
              <a:defRPr/>
            </a:pPr>
            <a:r>
              <a:rPr lang="en-IN" dirty="0"/>
              <a:t> The JVM manages its object heap as a single block of memory which is entirely opaque to the OS. </a:t>
            </a:r>
            <a:endParaRPr lang="en-IN" dirty="0" smtClean="0"/>
          </a:p>
          <a:p>
            <a:pPr lvl="1" defTabSz="914400">
              <a:lnSpc>
                <a:spcPct val="150000"/>
              </a:lnSpc>
              <a:buClr>
                <a:srgbClr val="0095D3">
                  <a:lumMod val="75000"/>
                </a:srgbClr>
              </a:buClr>
              <a:defRPr/>
            </a:pPr>
            <a:r>
              <a:rPr lang="en-IN" dirty="0" smtClean="0"/>
              <a:t>When </a:t>
            </a:r>
            <a:r>
              <a:rPr lang="en-IN" dirty="0"/>
              <a:t>Java objects become garbage, there is no way that the OS can reclaim this memory, and if the OS cannot reclaim the memory, then neither can the VMware tools balloon. </a:t>
            </a:r>
            <a:endParaRPr lang="en-IN" dirty="0" smtClean="0"/>
          </a:p>
          <a:p>
            <a:pPr lvl="1" defTabSz="914400">
              <a:lnSpc>
                <a:spcPct val="150000"/>
              </a:lnSpc>
              <a:buClr>
                <a:srgbClr val="0095D3">
                  <a:lumMod val="75000"/>
                </a:srgbClr>
              </a:buClr>
              <a:defRPr/>
            </a:pPr>
            <a:r>
              <a:rPr lang="en-IN" smtClean="0"/>
              <a:t>Hence a </a:t>
            </a:r>
            <a:r>
              <a:rPr lang="en-IN" dirty="0"/>
              <a:t>balloon operating within the Java heap can be much more efficient.</a:t>
            </a:r>
            <a:endParaRPr lang="en-IN" kern="0" dirty="0" smtClean="0">
              <a:latin typeface="Arial"/>
            </a:endParaRPr>
          </a:p>
          <a:p>
            <a:pPr defTabSz="914400">
              <a:lnSpc>
                <a:spcPct val="150000"/>
              </a:lnSpc>
              <a:buClr>
                <a:srgbClr val="0095D3">
                  <a:lumMod val="75000"/>
                </a:srgbClr>
              </a:buClr>
              <a:defRPr/>
            </a:pPr>
            <a:endParaRPr lang="en-IN" kern="0" dirty="0" smtClean="0">
              <a:latin typeface="Arial"/>
            </a:endParaRPr>
          </a:p>
          <a:p>
            <a:pPr lvl="1" defTabSz="914400">
              <a:lnSpc>
                <a:spcPct val="150000"/>
              </a:lnSpc>
              <a:buClr>
                <a:srgbClr val="0095D3">
                  <a:lumMod val="75000"/>
                </a:srgbClr>
              </a:buClr>
              <a:defRPr/>
            </a:pPr>
            <a:endParaRPr kumimoji="0" lang="en-US" sz="1800" b="0" i="0" u="none" strike="noStrike" kern="0" cap="none" spc="0" normalizeH="0" baseline="0" noProof="0" dirty="0">
              <a:ln>
                <a:noFill/>
              </a:ln>
              <a:solidFill>
                <a:srgbClr val="333333"/>
              </a:solidFill>
              <a:effectLst/>
              <a:uLnTx/>
              <a:uFillTx/>
              <a:latin typeface="Arial"/>
              <a:ea typeface="ＭＳ Ｐゴシック"/>
            </a:endParaRPr>
          </a:p>
        </p:txBody>
      </p:sp>
    </p:spTree>
    <p:extLst>
      <p:ext uri="{BB962C8B-B14F-4D97-AF65-F5344CB8AC3E}">
        <p14:creationId xmlns:p14="http://schemas.microsoft.com/office/powerpoint/2010/main" val="161543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ctrTitle"/>
          </p:nvPr>
        </p:nvSpPr>
        <p:spPr>
          <a:xfrm>
            <a:off x="0" y="137632"/>
            <a:ext cx="7247467" cy="612775"/>
          </a:xfrm>
        </p:spPr>
        <p:txBody>
          <a:bodyPr/>
          <a:lstStyle/>
          <a:p>
            <a:r>
              <a:rPr lang="en-US" sz="2200" dirty="0" smtClean="0">
                <a:solidFill>
                  <a:schemeClr val="tx2">
                    <a:lumMod val="50000"/>
                  </a:schemeClr>
                </a:solidFill>
              </a:rPr>
              <a:t>SpringSource tc Server:</a:t>
            </a:r>
            <a:r>
              <a:rPr lang="en-US" sz="2200" b="0" i="1" dirty="0" smtClean="0">
                <a:solidFill>
                  <a:schemeClr val="tx2">
                    <a:lumMod val="50000"/>
                  </a:schemeClr>
                </a:solidFill>
              </a:rPr>
              <a:t> Key Highlights</a:t>
            </a:r>
          </a:p>
        </p:txBody>
      </p:sp>
      <p:sp>
        <p:nvSpPr>
          <p:cNvPr id="2" name="Subtitle 1"/>
          <p:cNvSpPr>
            <a:spLocks noGrp="1"/>
          </p:cNvSpPr>
          <p:nvPr>
            <p:ph type="subTitle" idx="1"/>
          </p:nvPr>
        </p:nvSpPr>
        <p:spPr/>
        <p:txBody>
          <a:bodyPr/>
          <a:lstStyle/>
          <a:p>
            <a:endParaRPr lang="en-US"/>
          </a:p>
        </p:txBody>
      </p:sp>
      <p:sp>
        <p:nvSpPr>
          <p:cNvPr id="28" name="Rounded Rectangle 27"/>
          <p:cNvSpPr/>
          <p:nvPr/>
        </p:nvSpPr>
        <p:spPr bwMode="auto">
          <a:xfrm>
            <a:off x="2471898" y="772729"/>
            <a:ext cx="6400800" cy="1554480"/>
          </a:xfrm>
          <a:prstGeom prst="roundRect">
            <a:avLst>
              <a:gd name="adj" fmla="val 8283"/>
            </a:avLst>
          </a:prstGeom>
          <a:gradFill>
            <a:gsLst>
              <a:gs pos="0">
                <a:schemeClr val="bg1">
                  <a:lumMod val="85000"/>
                </a:schemeClr>
              </a:gs>
              <a:gs pos="100000">
                <a:schemeClr val="bg1"/>
              </a:gs>
            </a:gsLst>
          </a:gradFill>
          <a:ln w="12700">
            <a:solidFill>
              <a:schemeClr val="bg2">
                <a:lumMod val="75000"/>
              </a:schemeClr>
            </a:solidFill>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ctr">
              <a:buClr>
                <a:srgbClr val="000000"/>
              </a:buClr>
              <a:defRPr/>
            </a:pPr>
            <a:endParaRPr lang="en-US" sz="2000" b="1" i="1" dirty="0">
              <a:solidFill>
                <a:srgbClr val="000000"/>
              </a:solidFill>
            </a:endParaRPr>
          </a:p>
        </p:txBody>
      </p:sp>
      <p:sp>
        <p:nvSpPr>
          <p:cNvPr id="16" name="AutoShape 12"/>
          <p:cNvSpPr>
            <a:spLocks noChangeArrowheads="1"/>
          </p:cNvSpPr>
          <p:nvPr/>
        </p:nvSpPr>
        <p:spPr bwMode="auto">
          <a:xfrm>
            <a:off x="409575" y="1092769"/>
            <a:ext cx="2286000" cy="914400"/>
          </a:xfrm>
          <a:prstGeom prst="roundRect">
            <a:avLst>
              <a:gd name="adj" fmla="val 3167"/>
            </a:avLst>
          </a:prstGeom>
          <a:solidFill>
            <a:schemeClr val="bg1"/>
          </a:solidFill>
          <a:ln w="9525">
            <a:solidFill>
              <a:srgbClr val="86AA1D"/>
            </a:solidFill>
            <a:round/>
            <a:headEnd/>
            <a:tailEnd/>
          </a:ln>
          <a:effectLst>
            <a:outerShdw dist="40161" dir="6506097" algn="ctr" rotWithShape="0">
              <a:srgbClr val="6B6B6B">
                <a:alpha val="24001"/>
              </a:srgbClr>
            </a:outerShdw>
          </a:effectLst>
        </p:spPr>
        <p:txBody>
          <a:bodyPr wrap="none" anchor="ctr"/>
          <a:lstStyle/>
          <a:p>
            <a:pPr algn="l">
              <a:spcAft>
                <a:spcPts val="0"/>
              </a:spcAft>
              <a:defRPr/>
            </a:pPr>
            <a:r>
              <a:rPr lang="en-US" sz="2000" i="1" dirty="0" smtClean="0">
                <a:solidFill>
                  <a:schemeClr val="tx1"/>
                </a:solidFill>
                <a:latin typeface="+mj-lt"/>
              </a:rPr>
              <a:t>Developer </a:t>
            </a:r>
          </a:p>
          <a:p>
            <a:pPr algn="l">
              <a:spcAft>
                <a:spcPts val="0"/>
              </a:spcAft>
              <a:defRPr/>
            </a:pPr>
            <a:r>
              <a:rPr lang="en-US" sz="2000" i="1" dirty="0" smtClean="0">
                <a:solidFill>
                  <a:schemeClr val="tx1"/>
                </a:solidFill>
                <a:latin typeface="+mj-lt"/>
              </a:rPr>
              <a:t>Efficiency</a:t>
            </a:r>
            <a:endParaRPr lang="en-US" sz="2000" i="1" dirty="0">
              <a:solidFill>
                <a:schemeClr val="tx1"/>
              </a:solidFill>
              <a:latin typeface="+mj-lt"/>
            </a:endParaRPr>
          </a:p>
        </p:txBody>
      </p:sp>
      <p:sp>
        <p:nvSpPr>
          <p:cNvPr id="17" name="Text Box 8"/>
          <p:cNvSpPr txBox="1">
            <a:spLocks noChangeArrowheads="1"/>
          </p:cNvSpPr>
          <p:nvPr/>
        </p:nvSpPr>
        <p:spPr bwMode="auto">
          <a:xfrm>
            <a:off x="3052482" y="1000193"/>
            <a:ext cx="5607424" cy="1077218"/>
          </a:xfrm>
          <a:prstGeom prst="rect">
            <a:avLst/>
          </a:prstGeom>
          <a:noFill/>
          <a:ln w="9525" algn="ctr">
            <a:noFill/>
            <a:miter lim="800000"/>
            <a:headEnd/>
            <a:tailEnd/>
          </a:ln>
        </p:spPr>
        <p:txBody>
          <a:bodyPr wrap="square" anchor="ctr">
            <a:spAutoFit/>
          </a:bodyPr>
          <a:lstStyle/>
          <a:p>
            <a:pPr algn="l">
              <a:spcBef>
                <a:spcPts val="0"/>
              </a:spcBef>
              <a:spcAft>
                <a:spcPts val="600"/>
              </a:spcAft>
              <a:defRPr/>
            </a:pPr>
            <a:r>
              <a:rPr lang="en-US" sz="1800" dirty="0" smtClean="0">
                <a:solidFill>
                  <a:schemeClr val="tx1"/>
                </a:solidFill>
              </a:rPr>
              <a:t>Familiar Spring + Tomcat experience</a:t>
            </a:r>
          </a:p>
          <a:p>
            <a:pPr algn="l">
              <a:spcBef>
                <a:spcPts val="0"/>
              </a:spcBef>
              <a:spcAft>
                <a:spcPts val="600"/>
              </a:spcAft>
              <a:defRPr/>
            </a:pPr>
            <a:r>
              <a:rPr lang="en-US" sz="1800" dirty="0" smtClean="0">
                <a:solidFill>
                  <a:schemeClr val="tx1"/>
                </a:solidFill>
              </a:rPr>
              <a:t>Deep performance insight into Spring apps</a:t>
            </a:r>
          </a:p>
          <a:p>
            <a:pPr algn="l">
              <a:spcBef>
                <a:spcPts val="0"/>
              </a:spcBef>
              <a:spcAft>
                <a:spcPts val="600"/>
              </a:spcAft>
              <a:defRPr/>
            </a:pPr>
            <a:r>
              <a:rPr lang="en-US" sz="1800" dirty="0" smtClean="0">
                <a:solidFill>
                  <a:schemeClr val="tx1"/>
                </a:solidFill>
              </a:rPr>
              <a:t>Agile Spring development experience via STS </a:t>
            </a:r>
          </a:p>
        </p:txBody>
      </p:sp>
      <p:sp>
        <p:nvSpPr>
          <p:cNvPr id="32" name="Rounded Rectangle 31"/>
          <p:cNvSpPr/>
          <p:nvPr/>
        </p:nvSpPr>
        <p:spPr bwMode="auto">
          <a:xfrm>
            <a:off x="2471898" y="2537138"/>
            <a:ext cx="6400800" cy="1828800"/>
          </a:xfrm>
          <a:prstGeom prst="roundRect">
            <a:avLst>
              <a:gd name="adj" fmla="val 8283"/>
            </a:avLst>
          </a:prstGeom>
          <a:gradFill>
            <a:gsLst>
              <a:gs pos="0">
                <a:schemeClr val="bg1">
                  <a:lumMod val="85000"/>
                </a:schemeClr>
              </a:gs>
              <a:gs pos="100000">
                <a:schemeClr val="bg1"/>
              </a:gs>
            </a:gsLst>
          </a:gradFill>
          <a:ln w="12700">
            <a:solidFill>
              <a:schemeClr val="bg2">
                <a:lumMod val="75000"/>
              </a:schemeClr>
            </a:solidFill>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ctr">
              <a:buClr>
                <a:srgbClr val="000000"/>
              </a:buClr>
              <a:defRPr/>
            </a:pPr>
            <a:endParaRPr lang="en-US" sz="2000" b="1" i="1" dirty="0">
              <a:solidFill>
                <a:srgbClr val="000000"/>
              </a:solidFill>
            </a:endParaRPr>
          </a:p>
        </p:txBody>
      </p:sp>
      <p:sp>
        <p:nvSpPr>
          <p:cNvPr id="36876" name="AutoShape 12"/>
          <p:cNvSpPr>
            <a:spLocks noChangeArrowheads="1"/>
          </p:cNvSpPr>
          <p:nvPr/>
        </p:nvSpPr>
        <p:spPr bwMode="auto">
          <a:xfrm>
            <a:off x="409575" y="3009866"/>
            <a:ext cx="2286000" cy="914400"/>
          </a:xfrm>
          <a:prstGeom prst="roundRect">
            <a:avLst>
              <a:gd name="adj" fmla="val 3167"/>
            </a:avLst>
          </a:prstGeom>
          <a:solidFill>
            <a:schemeClr val="bg1"/>
          </a:solidFill>
          <a:ln w="9525">
            <a:solidFill>
              <a:srgbClr val="86AA1D"/>
            </a:solidFill>
            <a:round/>
            <a:headEnd/>
            <a:tailEnd/>
          </a:ln>
          <a:effectLst>
            <a:outerShdw dist="40161" dir="6506097" algn="ctr" rotWithShape="0">
              <a:srgbClr val="6B6B6B">
                <a:alpha val="24001"/>
              </a:srgbClr>
            </a:outerShdw>
          </a:effectLst>
        </p:spPr>
        <p:txBody>
          <a:bodyPr wrap="none" anchor="ctr"/>
          <a:lstStyle/>
          <a:p>
            <a:pPr algn="l">
              <a:spcAft>
                <a:spcPts val="0"/>
              </a:spcAft>
              <a:defRPr/>
            </a:pPr>
            <a:r>
              <a:rPr lang="en-US" sz="2000" i="1" dirty="0" smtClean="0">
                <a:solidFill>
                  <a:schemeClr val="tx1"/>
                </a:solidFill>
                <a:latin typeface="+mj-lt"/>
              </a:rPr>
              <a:t>Operational</a:t>
            </a:r>
            <a:endParaRPr lang="en-US" sz="2000" i="1" dirty="0">
              <a:solidFill>
                <a:schemeClr val="tx1"/>
              </a:solidFill>
              <a:latin typeface="+mj-lt"/>
            </a:endParaRPr>
          </a:p>
          <a:p>
            <a:pPr algn="l">
              <a:spcAft>
                <a:spcPts val="0"/>
              </a:spcAft>
              <a:defRPr/>
            </a:pPr>
            <a:r>
              <a:rPr lang="en-US" sz="2000" i="1" dirty="0" smtClean="0">
                <a:solidFill>
                  <a:schemeClr val="tx1"/>
                </a:solidFill>
                <a:latin typeface="+mj-lt"/>
              </a:rPr>
              <a:t>Control</a:t>
            </a:r>
            <a:endParaRPr lang="en-US" sz="2000" i="1" dirty="0">
              <a:solidFill>
                <a:schemeClr val="tx1"/>
              </a:solidFill>
              <a:latin typeface="+mj-lt"/>
            </a:endParaRPr>
          </a:p>
        </p:txBody>
      </p:sp>
      <p:sp>
        <p:nvSpPr>
          <p:cNvPr id="25611" name="Text Box 8"/>
          <p:cNvSpPr txBox="1">
            <a:spLocks noChangeArrowheads="1"/>
          </p:cNvSpPr>
          <p:nvPr/>
        </p:nvSpPr>
        <p:spPr bwMode="auto">
          <a:xfrm>
            <a:off x="3052482" y="2548756"/>
            <a:ext cx="5607424" cy="1785104"/>
          </a:xfrm>
          <a:prstGeom prst="rect">
            <a:avLst/>
          </a:prstGeom>
          <a:noFill/>
          <a:ln w="9525" algn="ctr">
            <a:noFill/>
            <a:miter lim="800000"/>
            <a:headEnd/>
            <a:tailEnd/>
          </a:ln>
        </p:spPr>
        <p:txBody>
          <a:bodyPr wrap="square" anchor="ctr">
            <a:spAutoFit/>
          </a:bodyPr>
          <a:lstStyle/>
          <a:p>
            <a:pPr algn="l">
              <a:spcBef>
                <a:spcPts val="0"/>
              </a:spcBef>
              <a:spcAft>
                <a:spcPts val="600"/>
              </a:spcAft>
              <a:defRPr/>
            </a:pPr>
            <a:r>
              <a:rPr lang="en-US" sz="1800" dirty="0" smtClean="0">
                <a:solidFill>
                  <a:schemeClr val="tx1"/>
                </a:solidFill>
              </a:rPr>
              <a:t>Performance &amp; SLA management of Spring apps </a:t>
            </a:r>
          </a:p>
          <a:p>
            <a:pPr algn="l">
              <a:spcBef>
                <a:spcPts val="0"/>
              </a:spcBef>
              <a:spcAft>
                <a:spcPts val="600"/>
              </a:spcAft>
              <a:defRPr/>
            </a:pPr>
            <a:r>
              <a:rPr lang="en-US" sz="1800" dirty="0" smtClean="0">
                <a:solidFill>
                  <a:schemeClr val="tx1"/>
                </a:solidFill>
                <a:latin typeface="+mj-lt"/>
              </a:rPr>
              <a:t>Application provisioning and server administration</a:t>
            </a:r>
          </a:p>
          <a:p>
            <a:pPr algn="l">
              <a:spcBef>
                <a:spcPts val="0"/>
              </a:spcBef>
              <a:spcAft>
                <a:spcPts val="600"/>
              </a:spcAft>
              <a:defRPr/>
            </a:pPr>
            <a:r>
              <a:rPr lang="en-US" sz="1800" dirty="0" smtClean="0">
                <a:solidFill>
                  <a:schemeClr val="tx1"/>
                </a:solidFill>
                <a:latin typeface="+mj-lt"/>
              </a:rPr>
              <a:t>Rich alert definition, workflows, and control actions</a:t>
            </a:r>
          </a:p>
          <a:p>
            <a:pPr algn="l">
              <a:spcBef>
                <a:spcPts val="0"/>
              </a:spcBef>
              <a:spcAft>
                <a:spcPts val="600"/>
              </a:spcAft>
              <a:defRPr/>
            </a:pPr>
            <a:r>
              <a:rPr lang="en-US" sz="1800" dirty="0" smtClean="0">
                <a:solidFill>
                  <a:schemeClr val="tx1"/>
                </a:solidFill>
                <a:latin typeface="+mj-lt"/>
              </a:rPr>
              <a:t>Group availability &amp; event dashboards</a:t>
            </a:r>
          </a:p>
          <a:p>
            <a:pPr algn="l">
              <a:spcBef>
                <a:spcPts val="0"/>
              </a:spcBef>
              <a:spcAft>
                <a:spcPts val="600"/>
              </a:spcAft>
              <a:defRPr/>
            </a:pPr>
            <a:r>
              <a:rPr lang="en-US" sz="1800" dirty="0" smtClean="0">
                <a:solidFill>
                  <a:schemeClr val="tx1"/>
                </a:solidFill>
              </a:rPr>
              <a:t>Secure unidirectional agent communications</a:t>
            </a:r>
          </a:p>
        </p:txBody>
      </p:sp>
      <p:sp>
        <p:nvSpPr>
          <p:cNvPr id="31" name="Rounded Rectangle 30"/>
          <p:cNvSpPr/>
          <p:nvPr/>
        </p:nvSpPr>
        <p:spPr bwMode="auto">
          <a:xfrm>
            <a:off x="2471898" y="4635225"/>
            <a:ext cx="6400800" cy="1554480"/>
          </a:xfrm>
          <a:prstGeom prst="roundRect">
            <a:avLst>
              <a:gd name="adj" fmla="val 8283"/>
            </a:avLst>
          </a:prstGeom>
          <a:gradFill>
            <a:gsLst>
              <a:gs pos="0">
                <a:schemeClr val="bg1">
                  <a:lumMod val="85000"/>
                </a:schemeClr>
              </a:gs>
              <a:gs pos="100000">
                <a:schemeClr val="bg1"/>
              </a:gs>
            </a:gsLst>
          </a:gradFill>
          <a:ln w="12700">
            <a:solidFill>
              <a:schemeClr val="bg2">
                <a:lumMod val="75000"/>
              </a:schemeClr>
            </a:solidFill>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ctr">
              <a:buClr>
                <a:srgbClr val="000000"/>
              </a:buClr>
              <a:defRPr/>
            </a:pPr>
            <a:endParaRPr lang="en-US" sz="2000" b="1" i="1" dirty="0">
              <a:solidFill>
                <a:srgbClr val="000000"/>
              </a:solidFill>
            </a:endParaRPr>
          </a:p>
        </p:txBody>
      </p:sp>
      <p:sp>
        <p:nvSpPr>
          <p:cNvPr id="36877" name="AutoShape 13"/>
          <p:cNvSpPr>
            <a:spLocks noChangeArrowheads="1"/>
          </p:cNvSpPr>
          <p:nvPr/>
        </p:nvSpPr>
        <p:spPr bwMode="auto">
          <a:xfrm>
            <a:off x="409575" y="4955265"/>
            <a:ext cx="2286000" cy="914400"/>
          </a:xfrm>
          <a:prstGeom prst="roundRect">
            <a:avLst>
              <a:gd name="adj" fmla="val 3167"/>
            </a:avLst>
          </a:prstGeom>
          <a:solidFill>
            <a:schemeClr val="bg1"/>
          </a:solidFill>
          <a:ln w="9525">
            <a:solidFill>
              <a:srgbClr val="86AA1D"/>
            </a:solidFill>
            <a:round/>
            <a:headEnd/>
            <a:tailEnd/>
          </a:ln>
          <a:effectLst>
            <a:outerShdw dist="40161" dir="6506097" algn="ctr" rotWithShape="0">
              <a:srgbClr val="6B6B6B">
                <a:alpha val="24001"/>
              </a:srgbClr>
            </a:outerShdw>
          </a:effectLst>
        </p:spPr>
        <p:txBody>
          <a:bodyPr wrap="none" anchor="ctr"/>
          <a:lstStyle/>
          <a:p>
            <a:pPr algn="l">
              <a:spcAft>
                <a:spcPts val="0"/>
              </a:spcAft>
              <a:defRPr/>
            </a:pPr>
            <a:r>
              <a:rPr lang="en-US" sz="2000" i="1" dirty="0" smtClean="0">
                <a:solidFill>
                  <a:schemeClr val="tx1"/>
                </a:solidFill>
                <a:latin typeface="+mj-lt"/>
              </a:rPr>
              <a:t>Deployment</a:t>
            </a:r>
            <a:endParaRPr lang="en-US" sz="2000" i="1" dirty="0">
              <a:solidFill>
                <a:schemeClr val="tx1"/>
              </a:solidFill>
              <a:latin typeface="+mj-lt"/>
            </a:endParaRPr>
          </a:p>
          <a:p>
            <a:pPr algn="l">
              <a:spcAft>
                <a:spcPts val="0"/>
              </a:spcAft>
              <a:defRPr/>
            </a:pPr>
            <a:r>
              <a:rPr lang="en-US" sz="2000" i="1" dirty="0" smtClean="0">
                <a:solidFill>
                  <a:schemeClr val="tx1"/>
                </a:solidFill>
                <a:latin typeface="+mj-lt"/>
              </a:rPr>
              <a:t>Flexibility</a:t>
            </a:r>
            <a:endParaRPr lang="en-US" sz="2000" i="1" dirty="0">
              <a:solidFill>
                <a:schemeClr val="tx1"/>
              </a:solidFill>
              <a:latin typeface="+mj-lt"/>
            </a:endParaRPr>
          </a:p>
        </p:txBody>
      </p:sp>
      <p:sp>
        <p:nvSpPr>
          <p:cNvPr id="25612" name="Text Box 9"/>
          <p:cNvSpPr txBox="1">
            <a:spLocks noChangeArrowheads="1"/>
          </p:cNvSpPr>
          <p:nvPr/>
        </p:nvSpPr>
        <p:spPr bwMode="auto">
          <a:xfrm>
            <a:off x="3052482" y="4686711"/>
            <a:ext cx="5607424" cy="1431161"/>
          </a:xfrm>
          <a:prstGeom prst="rect">
            <a:avLst/>
          </a:prstGeom>
          <a:noFill/>
          <a:ln w="9525" algn="ctr">
            <a:noFill/>
            <a:miter lim="800000"/>
            <a:headEnd/>
            <a:tailEnd/>
          </a:ln>
        </p:spPr>
        <p:txBody>
          <a:bodyPr wrap="square" anchor="ctr">
            <a:spAutoFit/>
          </a:bodyPr>
          <a:lstStyle/>
          <a:p>
            <a:pPr algn="l">
              <a:spcBef>
                <a:spcPts val="0"/>
              </a:spcBef>
              <a:spcAft>
                <a:spcPts val="600"/>
              </a:spcAft>
              <a:defRPr/>
            </a:pPr>
            <a:r>
              <a:rPr lang="en-US" sz="1800" dirty="0" smtClean="0">
                <a:solidFill>
                  <a:schemeClr val="tx1"/>
                </a:solidFill>
              </a:rPr>
              <a:t>Lean server </a:t>
            </a:r>
            <a:r>
              <a:rPr lang="en-US" sz="1400" dirty="0" smtClean="0">
                <a:solidFill>
                  <a:schemeClr val="tx1"/>
                </a:solidFill>
              </a:rPr>
              <a:t>(10 MB)</a:t>
            </a:r>
            <a:r>
              <a:rPr lang="en-US" sz="1800" dirty="0" smtClean="0">
                <a:solidFill>
                  <a:schemeClr val="tx1"/>
                </a:solidFill>
              </a:rPr>
              <a:t> ideal for virtual environments</a:t>
            </a:r>
          </a:p>
          <a:p>
            <a:pPr algn="l">
              <a:spcBef>
                <a:spcPts val="0"/>
              </a:spcBef>
              <a:spcAft>
                <a:spcPts val="600"/>
              </a:spcAft>
              <a:defRPr/>
            </a:pPr>
            <a:r>
              <a:rPr lang="en-US" sz="1800" dirty="0" smtClean="0">
                <a:solidFill>
                  <a:schemeClr val="tx1"/>
                </a:solidFill>
              </a:rPr>
              <a:t>Template-driven server instance creation</a:t>
            </a:r>
          </a:p>
          <a:p>
            <a:pPr algn="l">
              <a:spcBef>
                <a:spcPts val="0"/>
              </a:spcBef>
              <a:spcAft>
                <a:spcPts val="600"/>
              </a:spcAft>
              <a:defRPr/>
            </a:pPr>
            <a:r>
              <a:rPr lang="en-US" sz="1800" dirty="0" smtClean="0">
                <a:solidFill>
                  <a:schemeClr val="tx1"/>
                </a:solidFill>
              </a:rPr>
              <a:t>Integrated experience with VMware environments</a:t>
            </a:r>
          </a:p>
          <a:p>
            <a:pPr algn="l">
              <a:spcBef>
                <a:spcPts val="0"/>
              </a:spcBef>
              <a:spcAft>
                <a:spcPts val="600"/>
              </a:spcAft>
              <a:defRPr/>
            </a:pPr>
            <a:r>
              <a:rPr lang="en-US" sz="1800" dirty="0" smtClean="0">
                <a:solidFill>
                  <a:schemeClr val="tx1"/>
                </a:solidFill>
              </a:rPr>
              <a:t>Open, secure API for all operations</a:t>
            </a:r>
          </a:p>
        </p:txBody>
      </p:sp>
      <p:pic>
        <p:nvPicPr>
          <p:cNvPr id="2050" name="Picture 2"/>
          <p:cNvPicPr>
            <a:picLocks noChangeAspect="1" noChangeArrowheads="1"/>
          </p:cNvPicPr>
          <p:nvPr/>
        </p:nvPicPr>
        <p:blipFill>
          <a:blip r:embed="rId3" cstate="email">
            <a:clrChange>
              <a:clrFrom>
                <a:srgbClr val="FFFFFF"/>
              </a:clrFrom>
              <a:clrTo>
                <a:srgbClr val="FFFFFF">
                  <a:alpha val="0"/>
                </a:srgbClr>
              </a:clrTo>
            </a:clrChange>
          </a:blip>
          <a:srcRect/>
          <a:stretch>
            <a:fillRect/>
          </a:stretch>
        </p:blipFill>
        <p:spPr bwMode="auto">
          <a:xfrm>
            <a:off x="1849523" y="1192782"/>
            <a:ext cx="885825" cy="714375"/>
          </a:xfrm>
          <a:prstGeom prst="rect">
            <a:avLst/>
          </a:prstGeom>
          <a:noFill/>
          <a:ln w="9525">
            <a:noFill/>
            <a:miter lim="800000"/>
            <a:headEnd/>
            <a:tailEnd/>
          </a:ln>
        </p:spPr>
      </p:pic>
      <p:pic>
        <p:nvPicPr>
          <p:cNvPr id="2051" name="Picture 3"/>
          <p:cNvPicPr>
            <a:picLocks noChangeAspect="1" noChangeArrowheads="1"/>
          </p:cNvPicPr>
          <p:nvPr/>
        </p:nvPicPr>
        <p:blipFill>
          <a:blip r:embed="rId4" cstate="email">
            <a:clrChange>
              <a:clrFrom>
                <a:srgbClr val="FFFFFF"/>
              </a:clrFrom>
              <a:clrTo>
                <a:srgbClr val="FFFFFF">
                  <a:alpha val="0"/>
                </a:srgbClr>
              </a:clrTo>
            </a:clrChange>
          </a:blip>
          <a:srcRect/>
          <a:stretch>
            <a:fillRect/>
          </a:stretch>
        </p:blipFill>
        <p:spPr bwMode="auto">
          <a:xfrm>
            <a:off x="1849523" y="3109879"/>
            <a:ext cx="885825" cy="714375"/>
          </a:xfrm>
          <a:prstGeom prst="rect">
            <a:avLst/>
          </a:prstGeom>
          <a:noFill/>
          <a:ln w="9525">
            <a:noFill/>
            <a:miter lim="800000"/>
            <a:headEnd/>
            <a:tailEnd/>
          </a:ln>
        </p:spPr>
      </p:pic>
      <p:pic>
        <p:nvPicPr>
          <p:cNvPr id="2052" name="Picture 4"/>
          <p:cNvPicPr>
            <a:picLocks noChangeAspect="1" noChangeArrowheads="1"/>
          </p:cNvPicPr>
          <p:nvPr/>
        </p:nvPicPr>
        <p:blipFill>
          <a:blip r:embed="rId5" cstate="email">
            <a:clrChange>
              <a:clrFrom>
                <a:srgbClr val="FFFFFF"/>
              </a:clrFrom>
              <a:clrTo>
                <a:srgbClr val="FFFFFF">
                  <a:alpha val="0"/>
                </a:srgbClr>
              </a:clrTo>
            </a:clrChange>
          </a:blip>
          <a:srcRect/>
          <a:stretch>
            <a:fillRect/>
          </a:stretch>
        </p:blipFill>
        <p:spPr bwMode="auto">
          <a:xfrm>
            <a:off x="1849523" y="5055278"/>
            <a:ext cx="885825" cy="714375"/>
          </a:xfrm>
          <a:prstGeom prst="rect">
            <a:avLst/>
          </a:prstGeom>
          <a:noFill/>
          <a:ln w="9525">
            <a:noFill/>
            <a:miter lim="800000"/>
            <a:headEnd/>
            <a:tailEnd/>
          </a:ln>
        </p:spPr>
      </p:pic>
    </p:spTree>
    <p:extLst>
      <p:ext uri="{BB962C8B-B14F-4D97-AF65-F5344CB8AC3E}">
        <p14:creationId xmlns:p14="http://schemas.microsoft.com/office/powerpoint/2010/main" val="3712083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ctrTitle"/>
          </p:nvPr>
        </p:nvSpPr>
        <p:spPr>
          <a:xfrm>
            <a:off x="160866" y="75287"/>
            <a:ext cx="7052734" cy="697442"/>
          </a:xfrm>
        </p:spPr>
        <p:txBody>
          <a:bodyPr/>
          <a:lstStyle/>
          <a:p>
            <a:r>
              <a:rPr lang="en-US" sz="2200" dirty="0" smtClean="0">
                <a:solidFill>
                  <a:schemeClr val="tx2">
                    <a:lumMod val="50000"/>
                  </a:schemeClr>
                </a:solidFill>
              </a:rPr>
              <a:t>SpringSource tc Server:</a:t>
            </a:r>
            <a:r>
              <a:rPr lang="en-US" sz="2200" b="0" i="1" dirty="0" smtClean="0">
                <a:solidFill>
                  <a:schemeClr val="tx2">
                    <a:lumMod val="50000"/>
                  </a:schemeClr>
                </a:solidFill>
              </a:rPr>
              <a:t> Key Highlights</a:t>
            </a:r>
          </a:p>
        </p:txBody>
      </p:sp>
      <p:sp>
        <p:nvSpPr>
          <p:cNvPr id="2" name="Subtitle 1"/>
          <p:cNvSpPr>
            <a:spLocks noGrp="1"/>
          </p:cNvSpPr>
          <p:nvPr>
            <p:ph type="subTitle" idx="1"/>
          </p:nvPr>
        </p:nvSpPr>
        <p:spPr/>
        <p:txBody>
          <a:bodyPr/>
          <a:lstStyle/>
          <a:p>
            <a:endParaRPr lang="en-US"/>
          </a:p>
        </p:txBody>
      </p:sp>
      <p:sp>
        <p:nvSpPr>
          <p:cNvPr id="28" name="Rounded Rectangle 27"/>
          <p:cNvSpPr/>
          <p:nvPr/>
        </p:nvSpPr>
        <p:spPr bwMode="auto">
          <a:xfrm>
            <a:off x="2471898" y="772729"/>
            <a:ext cx="6400800" cy="1554480"/>
          </a:xfrm>
          <a:prstGeom prst="roundRect">
            <a:avLst>
              <a:gd name="adj" fmla="val 8283"/>
            </a:avLst>
          </a:prstGeom>
          <a:gradFill>
            <a:gsLst>
              <a:gs pos="0">
                <a:schemeClr val="bg1">
                  <a:lumMod val="85000"/>
                </a:schemeClr>
              </a:gs>
              <a:gs pos="100000">
                <a:schemeClr val="bg1"/>
              </a:gs>
            </a:gsLst>
          </a:gradFill>
          <a:ln w="12700">
            <a:solidFill>
              <a:schemeClr val="bg2">
                <a:lumMod val="75000"/>
              </a:schemeClr>
            </a:solidFill>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ctr">
              <a:buClr>
                <a:srgbClr val="000000"/>
              </a:buClr>
              <a:defRPr/>
            </a:pPr>
            <a:endParaRPr lang="en-US" sz="2000" b="1" i="1" dirty="0">
              <a:solidFill>
                <a:srgbClr val="000000"/>
              </a:solidFill>
            </a:endParaRPr>
          </a:p>
        </p:txBody>
      </p:sp>
      <p:sp>
        <p:nvSpPr>
          <p:cNvPr id="16" name="AutoShape 12"/>
          <p:cNvSpPr>
            <a:spLocks noChangeArrowheads="1"/>
          </p:cNvSpPr>
          <p:nvPr/>
        </p:nvSpPr>
        <p:spPr bwMode="auto">
          <a:xfrm>
            <a:off x="409575" y="1092769"/>
            <a:ext cx="2286000" cy="914400"/>
          </a:xfrm>
          <a:prstGeom prst="roundRect">
            <a:avLst>
              <a:gd name="adj" fmla="val 3167"/>
            </a:avLst>
          </a:prstGeom>
          <a:solidFill>
            <a:schemeClr val="bg1"/>
          </a:solidFill>
          <a:ln w="9525">
            <a:solidFill>
              <a:srgbClr val="86AA1D"/>
            </a:solidFill>
            <a:round/>
            <a:headEnd/>
            <a:tailEnd/>
          </a:ln>
          <a:effectLst>
            <a:outerShdw dist="40161" dir="6506097" algn="ctr" rotWithShape="0">
              <a:srgbClr val="6B6B6B">
                <a:alpha val="24001"/>
              </a:srgbClr>
            </a:outerShdw>
          </a:effectLst>
        </p:spPr>
        <p:txBody>
          <a:bodyPr wrap="none" anchor="ctr"/>
          <a:lstStyle/>
          <a:p>
            <a:pPr algn="l">
              <a:spcAft>
                <a:spcPts val="0"/>
              </a:spcAft>
              <a:defRPr/>
            </a:pPr>
            <a:r>
              <a:rPr lang="en-US" sz="2000" i="1" dirty="0" smtClean="0">
                <a:solidFill>
                  <a:schemeClr val="tx1"/>
                </a:solidFill>
                <a:latin typeface="+mj-lt"/>
              </a:rPr>
              <a:t>Developer </a:t>
            </a:r>
          </a:p>
          <a:p>
            <a:pPr algn="l">
              <a:spcAft>
                <a:spcPts val="0"/>
              </a:spcAft>
              <a:defRPr/>
            </a:pPr>
            <a:r>
              <a:rPr lang="en-US" sz="2000" i="1" dirty="0" smtClean="0">
                <a:solidFill>
                  <a:schemeClr val="tx1"/>
                </a:solidFill>
                <a:latin typeface="+mj-lt"/>
              </a:rPr>
              <a:t>Efficiency</a:t>
            </a:r>
            <a:endParaRPr lang="en-US" sz="2000" i="1" dirty="0">
              <a:solidFill>
                <a:schemeClr val="tx1"/>
              </a:solidFill>
              <a:latin typeface="+mj-lt"/>
            </a:endParaRPr>
          </a:p>
        </p:txBody>
      </p:sp>
      <p:sp>
        <p:nvSpPr>
          <p:cNvPr id="17" name="Text Box 8"/>
          <p:cNvSpPr txBox="1">
            <a:spLocks noChangeArrowheads="1"/>
          </p:cNvSpPr>
          <p:nvPr/>
        </p:nvSpPr>
        <p:spPr bwMode="auto">
          <a:xfrm>
            <a:off x="3052482" y="1000193"/>
            <a:ext cx="5607424" cy="1077218"/>
          </a:xfrm>
          <a:prstGeom prst="rect">
            <a:avLst/>
          </a:prstGeom>
          <a:noFill/>
          <a:ln w="9525" algn="ctr">
            <a:noFill/>
            <a:miter lim="800000"/>
            <a:headEnd/>
            <a:tailEnd/>
          </a:ln>
        </p:spPr>
        <p:txBody>
          <a:bodyPr wrap="square" anchor="ctr">
            <a:spAutoFit/>
          </a:bodyPr>
          <a:lstStyle/>
          <a:p>
            <a:pPr algn="l">
              <a:spcBef>
                <a:spcPts val="0"/>
              </a:spcBef>
              <a:spcAft>
                <a:spcPts val="600"/>
              </a:spcAft>
              <a:defRPr/>
            </a:pPr>
            <a:r>
              <a:rPr lang="en-US" sz="1800" dirty="0" smtClean="0">
                <a:solidFill>
                  <a:schemeClr val="tx1"/>
                </a:solidFill>
              </a:rPr>
              <a:t>Familiar Spring + Tomcat experience</a:t>
            </a:r>
          </a:p>
          <a:p>
            <a:pPr algn="l">
              <a:spcBef>
                <a:spcPts val="0"/>
              </a:spcBef>
              <a:spcAft>
                <a:spcPts val="600"/>
              </a:spcAft>
              <a:defRPr/>
            </a:pPr>
            <a:r>
              <a:rPr lang="en-US" sz="1800" dirty="0" smtClean="0">
                <a:solidFill>
                  <a:schemeClr val="tx1"/>
                </a:solidFill>
              </a:rPr>
              <a:t>Deep performance insight into Spring apps</a:t>
            </a:r>
          </a:p>
          <a:p>
            <a:pPr algn="l">
              <a:spcBef>
                <a:spcPts val="0"/>
              </a:spcBef>
              <a:spcAft>
                <a:spcPts val="600"/>
              </a:spcAft>
              <a:defRPr/>
            </a:pPr>
            <a:r>
              <a:rPr lang="en-US" sz="1800" dirty="0" smtClean="0">
                <a:solidFill>
                  <a:schemeClr val="tx1"/>
                </a:solidFill>
              </a:rPr>
              <a:t>Agile Spring development experience via STS </a:t>
            </a:r>
          </a:p>
        </p:txBody>
      </p:sp>
      <p:sp>
        <p:nvSpPr>
          <p:cNvPr id="32" name="Rounded Rectangle 31"/>
          <p:cNvSpPr/>
          <p:nvPr/>
        </p:nvSpPr>
        <p:spPr bwMode="auto">
          <a:xfrm>
            <a:off x="2471898" y="2537138"/>
            <a:ext cx="6400800" cy="1828800"/>
          </a:xfrm>
          <a:prstGeom prst="roundRect">
            <a:avLst>
              <a:gd name="adj" fmla="val 8283"/>
            </a:avLst>
          </a:prstGeom>
          <a:gradFill>
            <a:gsLst>
              <a:gs pos="0">
                <a:schemeClr val="bg1">
                  <a:lumMod val="85000"/>
                </a:schemeClr>
              </a:gs>
              <a:gs pos="100000">
                <a:schemeClr val="bg1"/>
              </a:gs>
            </a:gsLst>
          </a:gradFill>
          <a:ln w="12700">
            <a:solidFill>
              <a:schemeClr val="bg2">
                <a:lumMod val="75000"/>
              </a:schemeClr>
            </a:solidFill>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ctr">
              <a:buClr>
                <a:srgbClr val="000000"/>
              </a:buClr>
              <a:defRPr/>
            </a:pPr>
            <a:endParaRPr lang="en-US" sz="2000" b="1" i="1" dirty="0">
              <a:solidFill>
                <a:srgbClr val="000000"/>
              </a:solidFill>
            </a:endParaRPr>
          </a:p>
        </p:txBody>
      </p:sp>
      <p:sp>
        <p:nvSpPr>
          <p:cNvPr id="36876" name="AutoShape 12"/>
          <p:cNvSpPr>
            <a:spLocks noChangeArrowheads="1"/>
          </p:cNvSpPr>
          <p:nvPr/>
        </p:nvSpPr>
        <p:spPr bwMode="auto">
          <a:xfrm>
            <a:off x="409575" y="3009866"/>
            <a:ext cx="2286000" cy="914400"/>
          </a:xfrm>
          <a:prstGeom prst="roundRect">
            <a:avLst>
              <a:gd name="adj" fmla="val 3167"/>
            </a:avLst>
          </a:prstGeom>
          <a:solidFill>
            <a:schemeClr val="bg1"/>
          </a:solidFill>
          <a:ln w="9525">
            <a:solidFill>
              <a:srgbClr val="86AA1D"/>
            </a:solidFill>
            <a:round/>
            <a:headEnd/>
            <a:tailEnd/>
          </a:ln>
          <a:effectLst>
            <a:outerShdw dist="40161" dir="6506097" algn="ctr" rotWithShape="0">
              <a:srgbClr val="6B6B6B">
                <a:alpha val="24001"/>
              </a:srgbClr>
            </a:outerShdw>
          </a:effectLst>
        </p:spPr>
        <p:txBody>
          <a:bodyPr wrap="none" anchor="ctr"/>
          <a:lstStyle/>
          <a:p>
            <a:pPr algn="l">
              <a:spcAft>
                <a:spcPts val="0"/>
              </a:spcAft>
              <a:defRPr/>
            </a:pPr>
            <a:r>
              <a:rPr lang="en-US" sz="2000" i="1" dirty="0" smtClean="0">
                <a:solidFill>
                  <a:schemeClr val="bg2"/>
                </a:solidFill>
                <a:latin typeface="+mj-lt"/>
              </a:rPr>
              <a:t>Operational</a:t>
            </a:r>
            <a:endParaRPr lang="en-US" sz="2000" i="1" dirty="0">
              <a:solidFill>
                <a:schemeClr val="bg2"/>
              </a:solidFill>
              <a:latin typeface="+mj-lt"/>
            </a:endParaRPr>
          </a:p>
          <a:p>
            <a:pPr algn="l">
              <a:spcAft>
                <a:spcPts val="0"/>
              </a:spcAft>
              <a:defRPr/>
            </a:pPr>
            <a:r>
              <a:rPr lang="en-US" sz="2000" i="1" dirty="0" smtClean="0">
                <a:solidFill>
                  <a:schemeClr val="bg2"/>
                </a:solidFill>
                <a:latin typeface="+mj-lt"/>
              </a:rPr>
              <a:t>Control</a:t>
            </a:r>
            <a:endParaRPr lang="en-US" sz="2000" i="1" dirty="0">
              <a:solidFill>
                <a:schemeClr val="bg2"/>
              </a:solidFill>
              <a:latin typeface="+mj-lt"/>
            </a:endParaRPr>
          </a:p>
        </p:txBody>
      </p:sp>
      <p:sp>
        <p:nvSpPr>
          <p:cNvPr id="25611" name="Text Box 8"/>
          <p:cNvSpPr txBox="1">
            <a:spLocks noChangeArrowheads="1"/>
          </p:cNvSpPr>
          <p:nvPr/>
        </p:nvSpPr>
        <p:spPr bwMode="auto">
          <a:xfrm>
            <a:off x="3052482" y="2548756"/>
            <a:ext cx="5607424" cy="1785104"/>
          </a:xfrm>
          <a:prstGeom prst="rect">
            <a:avLst/>
          </a:prstGeom>
          <a:noFill/>
          <a:ln w="9525" algn="ctr">
            <a:noFill/>
            <a:miter lim="800000"/>
            <a:headEnd/>
            <a:tailEnd/>
          </a:ln>
        </p:spPr>
        <p:txBody>
          <a:bodyPr wrap="square" anchor="ctr">
            <a:spAutoFit/>
          </a:bodyPr>
          <a:lstStyle/>
          <a:p>
            <a:pPr algn="l">
              <a:spcBef>
                <a:spcPts val="0"/>
              </a:spcBef>
              <a:spcAft>
                <a:spcPts val="600"/>
              </a:spcAft>
              <a:defRPr/>
            </a:pPr>
            <a:r>
              <a:rPr lang="en-US" sz="1800" dirty="0" smtClean="0">
                <a:solidFill>
                  <a:schemeClr val="bg2"/>
                </a:solidFill>
              </a:rPr>
              <a:t>Performance &amp; SLA management of Spring apps </a:t>
            </a:r>
          </a:p>
          <a:p>
            <a:pPr algn="l">
              <a:spcBef>
                <a:spcPts val="0"/>
              </a:spcBef>
              <a:spcAft>
                <a:spcPts val="600"/>
              </a:spcAft>
              <a:defRPr/>
            </a:pPr>
            <a:r>
              <a:rPr lang="en-US" sz="1800" dirty="0" smtClean="0">
                <a:solidFill>
                  <a:schemeClr val="bg2"/>
                </a:solidFill>
                <a:latin typeface="+mj-lt"/>
              </a:rPr>
              <a:t>Application provisioning and server administration</a:t>
            </a:r>
          </a:p>
          <a:p>
            <a:pPr algn="l">
              <a:spcBef>
                <a:spcPts val="0"/>
              </a:spcBef>
              <a:spcAft>
                <a:spcPts val="600"/>
              </a:spcAft>
              <a:defRPr/>
            </a:pPr>
            <a:r>
              <a:rPr lang="en-US" sz="1800" dirty="0" smtClean="0">
                <a:solidFill>
                  <a:schemeClr val="bg2"/>
                </a:solidFill>
                <a:latin typeface="+mj-lt"/>
              </a:rPr>
              <a:t>Rich alert definition, workflows, and control actions</a:t>
            </a:r>
          </a:p>
          <a:p>
            <a:pPr algn="l">
              <a:spcBef>
                <a:spcPts val="0"/>
              </a:spcBef>
              <a:spcAft>
                <a:spcPts val="600"/>
              </a:spcAft>
              <a:defRPr/>
            </a:pPr>
            <a:r>
              <a:rPr lang="en-US" sz="1800" dirty="0" smtClean="0">
                <a:solidFill>
                  <a:schemeClr val="bg2"/>
                </a:solidFill>
                <a:latin typeface="+mj-lt"/>
              </a:rPr>
              <a:t>Group availability &amp; event dashboards</a:t>
            </a:r>
          </a:p>
          <a:p>
            <a:pPr algn="l">
              <a:spcBef>
                <a:spcPts val="0"/>
              </a:spcBef>
              <a:spcAft>
                <a:spcPts val="600"/>
              </a:spcAft>
              <a:defRPr/>
            </a:pPr>
            <a:r>
              <a:rPr lang="en-US" sz="1800" dirty="0" smtClean="0">
                <a:solidFill>
                  <a:schemeClr val="bg2"/>
                </a:solidFill>
              </a:rPr>
              <a:t>Secure unidirectional agent communications</a:t>
            </a:r>
          </a:p>
        </p:txBody>
      </p:sp>
      <p:sp>
        <p:nvSpPr>
          <p:cNvPr id="31" name="Rounded Rectangle 30"/>
          <p:cNvSpPr/>
          <p:nvPr/>
        </p:nvSpPr>
        <p:spPr bwMode="auto">
          <a:xfrm>
            <a:off x="2471898" y="4635225"/>
            <a:ext cx="6400800" cy="1554480"/>
          </a:xfrm>
          <a:prstGeom prst="roundRect">
            <a:avLst>
              <a:gd name="adj" fmla="val 8283"/>
            </a:avLst>
          </a:prstGeom>
          <a:gradFill>
            <a:gsLst>
              <a:gs pos="0">
                <a:schemeClr val="bg1">
                  <a:lumMod val="85000"/>
                </a:schemeClr>
              </a:gs>
              <a:gs pos="100000">
                <a:schemeClr val="bg1"/>
              </a:gs>
            </a:gsLst>
          </a:gradFill>
          <a:ln w="12700">
            <a:solidFill>
              <a:schemeClr val="bg2">
                <a:lumMod val="75000"/>
              </a:schemeClr>
            </a:solidFill>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ctr">
              <a:buClr>
                <a:srgbClr val="000000"/>
              </a:buClr>
              <a:defRPr/>
            </a:pPr>
            <a:endParaRPr lang="en-US" sz="2000" b="1" i="1" dirty="0">
              <a:solidFill>
                <a:srgbClr val="000000"/>
              </a:solidFill>
            </a:endParaRPr>
          </a:p>
        </p:txBody>
      </p:sp>
      <p:sp>
        <p:nvSpPr>
          <p:cNvPr id="36877" name="AutoShape 13"/>
          <p:cNvSpPr>
            <a:spLocks noChangeArrowheads="1"/>
          </p:cNvSpPr>
          <p:nvPr/>
        </p:nvSpPr>
        <p:spPr bwMode="auto">
          <a:xfrm>
            <a:off x="409575" y="4955265"/>
            <a:ext cx="2286000" cy="914400"/>
          </a:xfrm>
          <a:prstGeom prst="roundRect">
            <a:avLst>
              <a:gd name="adj" fmla="val 3167"/>
            </a:avLst>
          </a:prstGeom>
          <a:solidFill>
            <a:schemeClr val="bg1"/>
          </a:solidFill>
          <a:ln w="9525">
            <a:solidFill>
              <a:srgbClr val="86AA1D"/>
            </a:solidFill>
            <a:round/>
            <a:headEnd/>
            <a:tailEnd/>
          </a:ln>
          <a:effectLst>
            <a:outerShdw dist="40161" dir="6506097" algn="ctr" rotWithShape="0">
              <a:srgbClr val="6B6B6B">
                <a:alpha val="24001"/>
              </a:srgbClr>
            </a:outerShdw>
          </a:effectLst>
        </p:spPr>
        <p:txBody>
          <a:bodyPr wrap="none" anchor="ctr"/>
          <a:lstStyle/>
          <a:p>
            <a:pPr algn="l">
              <a:spcAft>
                <a:spcPts val="0"/>
              </a:spcAft>
              <a:defRPr/>
            </a:pPr>
            <a:r>
              <a:rPr lang="en-US" sz="2000" i="1" dirty="0" smtClean="0">
                <a:solidFill>
                  <a:schemeClr val="bg2"/>
                </a:solidFill>
                <a:latin typeface="+mj-lt"/>
              </a:rPr>
              <a:t>Deployment</a:t>
            </a:r>
            <a:endParaRPr lang="en-US" sz="2000" i="1" dirty="0">
              <a:solidFill>
                <a:schemeClr val="bg2"/>
              </a:solidFill>
              <a:latin typeface="+mj-lt"/>
            </a:endParaRPr>
          </a:p>
          <a:p>
            <a:pPr algn="l">
              <a:spcAft>
                <a:spcPts val="0"/>
              </a:spcAft>
              <a:defRPr/>
            </a:pPr>
            <a:r>
              <a:rPr lang="en-US" sz="2000" i="1" dirty="0" smtClean="0">
                <a:solidFill>
                  <a:schemeClr val="bg2"/>
                </a:solidFill>
                <a:latin typeface="+mj-lt"/>
              </a:rPr>
              <a:t>Flexibility</a:t>
            </a:r>
            <a:endParaRPr lang="en-US" sz="2000" i="1" dirty="0">
              <a:solidFill>
                <a:schemeClr val="bg2"/>
              </a:solidFill>
              <a:latin typeface="+mj-lt"/>
            </a:endParaRPr>
          </a:p>
        </p:txBody>
      </p:sp>
      <p:sp>
        <p:nvSpPr>
          <p:cNvPr id="25612" name="Text Box 9"/>
          <p:cNvSpPr txBox="1">
            <a:spLocks noChangeArrowheads="1"/>
          </p:cNvSpPr>
          <p:nvPr/>
        </p:nvSpPr>
        <p:spPr bwMode="auto">
          <a:xfrm>
            <a:off x="3052482" y="4686711"/>
            <a:ext cx="5607424" cy="1431161"/>
          </a:xfrm>
          <a:prstGeom prst="rect">
            <a:avLst/>
          </a:prstGeom>
          <a:noFill/>
          <a:ln w="9525" algn="ctr">
            <a:noFill/>
            <a:miter lim="800000"/>
            <a:headEnd/>
            <a:tailEnd/>
          </a:ln>
        </p:spPr>
        <p:txBody>
          <a:bodyPr wrap="square" anchor="ctr">
            <a:spAutoFit/>
          </a:bodyPr>
          <a:lstStyle/>
          <a:p>
            <a:pPr algn="l">
              <a:spcBef>
                <a:spcPts val="0"/>
              </a:spcBef>
              <a:spcAft>
                <a:spcPts val="600"/>
              </a:spcAft>
              <a:defRPr/>
            </a:pPr>
            <a:r>
              <a:rPr lang="en-US" sz="1800" dirty="0" smtClean="0">
                <a:solidFill>
                  <a:schemeClr val="bg2"/>
                </a:solidFill>
              </a:rPr>
              <a:t>Lean server </a:t>
            </a:r>
            <a:r>
              <a:rPr lang="en-US" sz="1400" dirty="0" smtClean="0">
                <a:solidFill>
                  <a:schemeClr val="bg2"/>
                </a:solidFill>
              </a:rPr>
              <a:t>(10 MB)</a:t>
            </a:r>
            <a:r>
              <a:rPr lang="en-US" sz="1800" dirty="0" smtClean="0">
                <a:solidFill>
                  <a:schemeClr val="bg2"/>
                </a:solidFill>
              </a:rPr>
              <a:t> ideal for virtual environments</a:t>
            </a:r>
          </a:p>
          <a:p>
            <a:pPr algn="l">
              <a:spcBef>
                <a:spcPts val="0"/>
              </a:spcBef>
              <a:spcAft>
                <a:spcPts val="600"/>
              </a:spcAft>
              <a:defRPr/>
            </a:pPr>
            <a:r>
              <a:rPr lang="en-US" sz="1800" dirty="0" smtClean="0">
                <a:solidFill>
                  <a:schemeClr val="bg2"/>
                </a:solidFill>
              </a:rPr>
              <a:t>Template-driven server instance creation</a:t>
            </a:r>
          </a:p>
          <a:p>
            <a:pPr algn="l">
              <a:spcBef>
                <a:spcPts val="0"/>
              </a:spcBef>
              <a:spcAft>
                <a:spcPts val="600"/>
              </a:spcAft>
              <a:defRPr/>
            </a:pPr>
            <a:r>
              <a:rPr lang="en-US" sz="1800" dirty="0" smtClean="0">
                <a:solidFill>
                  <a:schemeClr val="bg2"/>
                </a:solidFill>
              </a:rPr>
              <a:t>Integrated experience with VMware environments</a:t>
            </a:r>
          </a:p>
          <a:p>
            <a:pPr algn="l">
              <a:spcBef>
                <a:spcPts val="0"/>
              </a:spcBef>
              <a:spcAft>
                <a:spcPts val="600"/>
              </a:spcAft>
              <a:defRPr/>
            </a:pPr>
            <a:r>
              <a:rPr lang="en-US" sz="1800" dirty="0" smtClean="0">
                <a:solidFill>
                  <a:schemeClr val="bg2"/>
                </a:solidFill>
              </a:rPr>
              <a:t>Open, secure API for all operations</a:t>
            </a:r>
          </a:p>
        </p:txBody>
      </p:sp>
      <p:pic>
        <p:nvPicPr>
          <p:cNvPr id="2050"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849523" y="1192782"/>
            <a:ext cx="885825" cy="714375"/>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849523" y="3109879"/>
            <a:ext cx="885825" cy="714375"/>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849523" y="5055278"/>
            <a:ext cx="885825" cy="714375"/>
          </a:xfrm>
          <a:prstGeom prst="rect">
            <a:avLst/>
          </a:prstGeom>
          <a:noFill/>
          <a:ln w="9525">
            <a:noFill/>
            <a:miter lim="800000"/>
            <a:headEnd/>
            <a:tailEnd/>
          </a:ln>
        </p:spPr>
      </p:pic>
    </p:spTree>
    <p:extLst>
      <p:ext uri="{BB962C8B-B14F-4D97-AF65-F5344CB8AC3E}">
        <p14:creationId xmlns:p14="http://schemas.microsoft.com/office/powerpoint/2010/main" val="2646149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133"/>
            <a:ext cx="6443133" cy="541867"/>
          </a:xfrm>
        </p:spPr>
        <p:txBody>
          <a:bodyPr/>
          <a:lstStyle/>
          <a:p>
            <a:r>
              <a:rPr lang="en-US" sz="2200" dirty="0" smtClean="0">
                <a:solidFill>
                  <a:schemeClr val="tx2">
                    <a:lumMod val="50000"/>
                  </a:schemeClr>
                </a:solidFill>
              </a:rPr>
              <a:t>Developer Efficiency:</a:t>
            </a:r>
            <a:r>
              <a:rPr lang="en-US" sz="2200" b="0" i="1" dirty="0" smtClean="0">
                <a:solidFill>
                  <a:schemeClr val="tx2">
                    <a:lumMod val="50000"/>
                  </a:schemeClr>
                </a:solidFill>
              </a:rPr>
              <a:t> Deep Performance Insight into Spring Apps</a:t>
            </a:r>
            <a:endParaRPr lang="en-US" sz="2200" b="0" i="1" dirty="0">
              <a:solidFill>
                <a:schemeClr val="tx2">
                  <a:lumMod val="50000"/>
                </a:schemeClr>
              </a:solidFill>
            </a:endParaRPr>
          </a:p>
        </p:txBody>
      </p:sp>
      <p:pic>
        <p:nvPicPr>
          <p:cNvPr id="1027" name="Picture 3"/>
          <p:cNvPicPr>
            <a:picLocks noChangeAspect="1" noChangeArrowheads="1"/>
          </p:cNvPicPr>
          <p:nvPr/>
        </p:nvPicPr>
        <p:blipFill>
          <a:blip r:embed="rId2" cstate="print"/>
          <a:srcRect/>
          <a:stretch>
            <a:fillRect/>
          </a:stretch>
        </p:blipFill>
        <p:spPr bwMode="auto">
          <a:xfrm>
            <a:off x="-19050" y="1066801"/>
            <a:ext cx="9163050" cy="5483216"/>
          </a:xfrm>
          <a:prstGeom prst="rect">
            <a:avLst/>
          </a:prstGeom>
          <a:noFill/>
          <a:ln w="9525">
            <a:noFill/>
            <a:miter lim="800000"/>
            <a:headEnd/>
            <a:tailEnd/>
          </a:ln>
        </p:spPr>
      </p:pic>
    </p:spTree>
    <p:extLst>
      <p:ext uri="{BB962C8B-B14F-4D97-AF65-F5344CB8AC3E}">
        <p14:creationId xmlns:p14="http://schemas.microsoft.com/office/powerpoint/2010/main" val="43232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934" y="28177"/>
            <a:ext cx="7289799" cy="832908"/>
          </a:xfrm>
        </p:spPr>
        <p:txBody>
          <a:bodyPr/>
          <a:lstStyle/>
          <a:p>
            <a:r>
              <a:rPr lang="en-US" sz="2200" dirty="0" smtClean="0">
                <a:solidFill>
                  <a:schemeClr val="tx2">
                    <a:lumMod val="50000"/>
                  </a:schemeClr>
                </a:solidFill>
              </a:rPr>
              <a:t>Developer Efficiency:</a:t>
            </a:r>
            <a:r>
              <a:rPr lang="en-US" sz="2200" b="0" dirty="0" smtClean="0">
                <a:solidFill>
                  <a:schemeClr val="tx2">
                    <a:lumMod val="50000"/>
                  </a:schemeClr>
                </a:solidFill>
              </a:rPr>
              <a:t> </a:t>
            </a:r>
            <a:r>
              <a:rPr lang="en-US" sz="2200" b="0" i="1" dirty="0" smtClean="0">
                <a:solidFill>
                  <a:schemeClr val="tx2">
                    <a:lumMod val="50000"/>
                  </a:schemeClr>
                </a:solidFill>
              </a:rPr>
              <a:t>Deep Performance Insight into Spring Apps</a:t>
            </a:r>
            <a:endParaRPr lang="en-US" sz="2200" i="1" dirty="0">
              <a:solidFill>
                <a:schemeClr val="tx2">
                  <a:lumMod val="50000"/>
                </a:schemeClr>
              </a:solidFill>
            </a:endParaRPr>
          </a:p>
        </p:txBody>
      </p:sp>
      <p:sp>
        <p:nvSpPr>
          <p:cNvPr id="3" name="Subtitle 2"/>
          <p:cNvSpPr>
            <a:spLocks noGrp="1"/>
          </p:cNvSpPr>
          <p:nvPr>
            <p:ph type="subTitle" idx="1"/>
          </p:nvPr>
        </p:nvSpPr>
        <p:spPr/>
        <p:txBody>
          <a:bodyPr/>
          <a:lstStyle/>
          <a:p>
            <a:endParaRPr lang="en-US"/>
          </a:p>
        </p:txBody>
      </p:sp>
      <p:pic>
        <p:nvPicPr>
          <p:cNvPr id="4" name="Picture 3" descr="SpringInsight-trace_details_with_labels.png"/>
          <p:cNvPicPr>
            <a:picLocks noChangeAspect="1"/>
          </p:cNvPicPr>
          <p:nvPr/>
        </p:nvPicPr>
        <p:blipFill>
          <a:blip r:embed="rId2" cstate="print"/>
          <a:stretch>
            <a:fillRect/>
          </a:stretch>
        </p:blipFill>
        <p:spPr>
          <a:xfrm>
            <a:off x="0" y="1061140"/>
            <a:ext cx="9144000" cy="4880483"/>
          </a:xfrm>
          <a:prstGeom prst="rect">
            <a:avLst/>
          </a:prstGeom>
        </p:spPr>
      </p:pic>
      <p:sp>
        <p:nvSpPr>
          <p:cNvPr id="5" name="Rectangle 4"/>
          <p:cNvSpPr/>
          <p:nvPr/>
        </p:nvSpPr>
        <p:spPr>
          <a:xfrm>
            <a:off x="7645672" y="661030"/>
            <a:ext cx="1039066" cy="400110"/>
          </a:xfrm>
          <a:prstGeom prst="rect">
            <a:avLst/>
          </a:prstGeom>
        </p:spPr>
        <p:txBody>
          <a:bodyPr wrap="none">
            <a:spAutoFit/>
          </a:bodyPr>
          <a:lstStyle/>
          <a:p>
            <a:r>
              <a:rPr lang="en-US" sz="2000" i="1" dirty="0" smtClean="0">
                <a:solidFill>
                  <a:schemeClr val="tx1"/>
                </a:solidFill>
              </a:rPr>
              <a:t>(cont’d)</a:t>
            </a:r>
            <a:endParaRPr lang="en-US" sz="2000" dirty="0">
              <a:solidFill>
                <a:schemeClr val="tx1"/>
              </a:solidFill>
            </a:endParaRPr>
          </a:p>
        </p:txBody>
      </p:sp>
    </p:spTree>
    <p:extLst>
      <p:ext uri="{BB962C8B-B14F-4D97-AF65-F5344CB8AC3E}">
        <p14:creationId xmlns:p14="http://schemas.microsoft.com/office/powerpoint/2010/main" val="300503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endParaRPr lang="en-US"/>
          </a:p>
        </p:txBody>
      </p:sp>
      <p:sp>
        <p:nvSpPr>
          <p:cNvPr id="21" name="Content Placeholder 14"/>
          <p:cNvSpPr txBox="1">
            <a:spLocks/>
          </p:cNvSpPr>
          <p:nvPr/>
        </p:nvSpPr>
        <p:spPr bwMode="auto">
          <a:xfrm>
            <a:off x="352425" y="786384"/>
            <a:ext cx="8385048" cy="501091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a:lstStyle>
          <a:p>
            <a:pPr marL="233363" marR="0" lvl="0" indent="-233363" algn="l" defTabSz="914400" rtl="0" eaLnBrk="0" fontAlgn="base" latinLnBrk="0" hangingPunct="0">
              <a:lnSpc>
                <a:spcPts val="2400"/>
              </a:lnSpc>
              <a:spcBef>
                <a:spcPts val="600"/>
              </a:spcBef>
              <a:spcAft>
                <a:spcPct val="0"/>
              </a:spcAft>
              <a:buClr>
                <a:srgbClr val="0095D3">
                  <a:lumMod val="75000"/>
                </a:srgbClr>
              </a:buClr>
              <a:buSzPct val="115000"/>
              <a:buFont typeface="Wingdings" pitchFamily="2" charset="2"/>
              <a:buChar char="§"/>
              <a:tabLst/>
              <a:defRPr/>
            </a:pPr>
            <a:r>
              <a:rPr kumimoji="0" lang="en-US" sz="2000" b="1" i="0" u="none" strike="noStrike" kern="0" cap="none" spc="0" normalizeH="0" baseline="0" noProof="0" smtClean="0">
                <a:ln>
                  <a:noFill/>
                </a:ln>
                <a:solidFill>
                  <a:srgbClr val="333333"/>
                </a:solidFill>
                <a:effectLst/>
                <a:uLnTx/>
                <a:uFillTx/>
                <a:latin typeface="Arial"/>
                <a:ea typeface="ＭＳ Ｐゴシック"/>
                <a:cs typeface="+mn-cs"/>
              </a:rPr>
              <a:t>Rich visual tools for rapidly building modern applications</a:t>
            </a:r>
          </a:p>
          <a:p>
            <a:pPr marL="400050" marR="0" lvl="1" indent="-171450" algn="l" defTabSz="914400" rtl="0" eaLnBrk="0" fontAlgn="base" latinLnBrk="0" hangingPunct="0">
              <a:lnSpc>
                <a:spcPts val="2200"/>
              </a:lnSpc>
              <a:spcBef>
                <a:spcPts val="600"/>
              </a:spcBef>
              <a:spcAft>
                <a:spcPct val="0"/>
              </a:spcAft>
              <a:buClr>
                <a:srgbClr val="0095D3">
                  <a:lumMod val="75000"/>
                </a:srgbClr>
              </a:buClr>
              <a:buSzPct val="110000"/>
              <a:buFont typeface="Times" pitchFamily="18" charset="0"/>
              <a:buChar char="•"/>
              <a:tabLst/>
              <a:defRPr/>
            </a:pPr>
            <a:r>
              <a:rPr kumimoji="0" lang="en-US" sz="1800" b="0" i="0" u="none" strike="noStrike" kern="0" cap="none" spc="0" normalizeH="0" baseline="0" noProof="0" smtClean="0">
                <a:ln>
                  <a:noFill/>
                </a:ln>
                <a:solidFill>
                  <a:srgbClr val="333333"/>
                </a:solidFill>
                <a:effectLst/>
                <a:uLnTx/>
                <a:uFillTx/>
                <a:latin typeface="Arial"/>
                <a:ea typeface="ＭＳ Ｐゴシック"/>
              </a:rPr>
              <a:t>Spring 3.0, Spring Roo, Groovy &amp; Grails tools</a:t>
            </a:r>
          </a:p>
          <a:p>
            <a:pPr marL="233363" marR="0" lvl="0" indent="-233363" algn="l" defTabSz="914400" rtl="0" eaLnBrk="0" fontAlgn="base" latinLnBrk="0" hangingPunct="0">
              <a:lnSpc>
                <a:spcPts val="2400"/>
              </a:lnSpc>
              <a:spcBef>
                <a:spcPts val="600"/>
              </a:spcBef>
              <a:spcAft>
                <a:spcPct val="0"/>
              </a:spcAft>
              <a:buClr>
                <a:srgbClr val="0095D3">
                  <a:lumMod val="75000"/>
                </a:srgbClr>
              </a:buClr>
              <a:buSzPct val="115000"/>
              <a:buFont typeface="Wingdings" pitchFamily="2" charset="2"/>
              <a:buChar char="§"/>
              <a:tabLst/>
              <a:defRPr/>
            </a:pPr>
            <a:r>
              <a:rPr kumimoji="0" lang="en-US" sz="2000" b="1" i="0" u="none" strike="noStrike" kern="0" cap="none" spc="0" normalizeH="0" baseline="0" noProof="0" smtClean="0">
                <a:ln>
                  <a:noFill/>
                </a:ln>
                <a:solidFill>
                  <a:srgbClr val="333333"/>
                </a:solidFill>
                <a:effectLst/>
                <a:uLnTx/>
                <a:uFillTx/>
                <a:latin typeface="Arial"/>
                <a:ea typeface="ＭＳ Ｐゴシック"/>
                <a:cs typeface="+mn-cs"/>
              </a:rPr>
              <a:t>Encourages agile development and testing </a:t>
            </a:r>
          </a:p>
          <a:p>
            <a:pPr marL="400050" marR="0" lvl="1" indent="-171450" algn="l" defTabSz="914400" rtl="0" eaLnBrk="0" fontAlgn="base" latinLnBrk="0" hangingPunct="0">
              <a:lnSpc>
                <a:spcPts val="2200"/>
              </a:lnSpc>
              <a:spcBef>
                <a:spcPts val="600"/>
              </a:spcBef>
              <a:spcAft>
                <a:spcPct val="0"/>
              </a:spcAft>
              <a:buClr>
                <a:srgbClr val="0095D3">
                  <a:lumMod val="75000"/>
                </a:srgbClr>
              </a:buClr>
              <a:buSzPct val="110000"/>
              <a:buFont typeface="Times" pitchFamily="18" charset="0"/>
              <a:buChar char="•"/>
              <a:tabLst/>
              <a:defRPr/>
            </a:pPr>
            <a:r>
              <a:rPr kumimoji="0" lang="en-US" sz="1800" b="0" i="0" u="none" strike="noStrike" kern="0" cap="none" spc="0" normalizeH="0" baseline="0" noProof="0" smtClean="0">
                <a:ln>
                  <a:noFill/>
                </a:ln>
                <a:solidFill>
                  <a:srgbClr val="333333"/>
                </a:solidFill>
                <a:effectLst/>
                <a:uLnTx/>
                <a:uFillTx/>
                <a:latin typeface="Arial"/>
                <a:ea typeface="ＭＳ Ｐゴシック"/>
              </a:rPr>
              <a:t>Tight integration with tc Server minimizes application redeploys/restarts</a:t>
            </a:r>
          </a:p>
          <a:p>
            <a:pPr marL="400050" marR="0" lvl="1" indent="-171450" algn="l" defTabSz="914400" rtl="0" eaLnBrk="0" fontAlgn="base" latinLnBrk="0" hangingPunct="0">
              <a:lnSpc>
                <a:spcPts val="2200"/>
              </a:lnSpc>
              <a:spcBef>
                <a:spcPts val="600"/>
              </a:spcBef>
              <a:spcAft>
                <a:spcPct val="0"/>
              </a:spcAft>
              <a:buClr>
                <a:srgbClr val="0095D3">
                  <a:lumMod val="75000"/>
                </a:srgbClr>
              </a:buClr>
              <a:buSzPct val="110000"/>
              <a:buFont typeface="Times" pitchFamily="18" charset="0"/>
              <a:buChar char="•"/>
              <a:tabLst/>
              <a:defRPr/>
            </a:pPr>
            <a:r>
              <a:rPr kumimoji="0" lang="en-US" sz="1800" b="0" i="0" u="none" strike="noStrike" kern="0" cap="none" spc="0" normalizeH="0" baseline="0" noProof="0" smtClean="0">
                <a:ln>
                  <a:noFill/>
                </a:ln>
                <a:solidFill>
                  <a:srgbClr val="333333"/>
                </a:solidFill>
                <a:effectLst/>
                <a:uLnTx/>
                <a:uFillTx/>
                <a:latin typeface="Arial"/>
                <a:ea typeface="ＭＳ Ｐゴシック"/>
              </a:rPr>
              <a:t>Links performance issues to code traces highlighted in Spring Insight</a:t>
            </a:r>
          </a:p>
          <a:p>
            <a:pPr marL="233363" marR="0" lvl="0" indent="-233363" algn="l" defTabSz="914400" rtl="0" eaLnBrk="0" fontAlgn="base" latinLnBrk="0" hangingPunct="0">
              <a:lnSpc>
                <a:spcPts val="2400"/>
              </a:lnSpc>
              <a:spcBef>
                <a:spcPts val="600"/>
              </a:spcBef>
              <a:spcAft>
                <a:spcPct val="0"/>
              </a:spcAft>
              <a:buClr>
                <a:srgbClr val="0095D3">
                  <a:lumMod val="75000"/>
                </a:srgbClr>
              </a:buClr>
              <a:buSzPct val="115000"/>
              <a:buFont typeface="Wingdings" pitchFamily="2" charset="2"/>
              <a:buChar char="§"/>
              <a:tabLst/>
              <a:defRPr/>
            </a:pPr>
            <a:r>
              <a:rPr kumimoji="0" lang="en-US" sz="2000" b="1" i="0" u="none" strike="noStrike" kern="0" cap="none" spc="0" normalizeH="0" baseline="0" noProof="0" smtClean="0">
                <a:ln>
                  <a:noFill/>
                </a:ln>
                <a:solidFill>
                  <a:srgbClr val="333333"/>
                </a:solidFill>
                <a:effectLst/>
                <a:uLnTx/>
                <a:uFillTx/>
                <a:latin typeface="Arial"/>
                <a:ea typeface="ＭＳ Ｐゴシック"/>
                <a:cs typeface="+mn-cs"/>
              </a:rPr>
              <a:t>Supports flexible deployment targets</a:t>
            </a:r>
          </a:p>
          <a:p>
            <a:pPr marL="400050" marR="0" lvl="1" indent="-171450" algn="l" defTabSz="914400" rtl="0" eaLnBrk="0" fontAlgn="base" latinLnBrk="0" hangingPunct="0">
              <a:lnSpc>
                <a:spcPts val="2200"/>
              </a:lnSpc>
              <a:spcBef>
                <a:spcPts val="600"/>
              </a:spcBef>
              <a:spcAft>
                <a:spcPct val="0"/>
              </a:spcAft>
              <a:buClr>
                <a:srgbClr val="0095D3">
                  <a:lumMod val="75000"/>
                </a:srgbClr>
              </a:buClr>
              <a:buSzPct val="110000"/>
              <a:buFont typeface="Times" pitchFamily="18" charset="0"/>
              <a:buChar char="•"/>
              <a:tabLst/>
              <a:defRPr/>
            </a:pPr>
            <a:r>
              <a:rPr kumimoji="0" lang="en-US" sz="1800" b="0" i="0" u="none" strike="noStrike" kern="0" cap="none" spc="0" normalizeH="0" baseline="0" noProof="0" smtClean="0">
                <a:ln>
                  <a:noFill/>
                </a:ln>
                <a:solidFill>
                  <a:srgbClr val="333333"/>
                </a:solidFill>
                <a:effectLst/>
                <a:uLnTx/>
                <a:uFillTx/>
                <a:latin typeface="Arial"/>
                <a:ea typeface="ＭＳ Ｐゴシック"/>
              </a:rPr>
              <a:t>tc Server, Java EE servers, VMware, Cloud, etc.</a:t>
            </a:r>
            <a:endParaRPr kumimoji="0" lang="en-US" sz="1800" b="0" i="0" u="none" strike="noStrike" kern="0" cap="none" spc="0" normalizeH="0" baseline="0" noProof="0" dirty="0" smtClean="0">
              <a:ln>
                <a:noFill/>
              </a:ln>
              <a:solidFill>
                <a:srgbClr val="333333"/>
              </a:solidFill>
              <a:effectLst/>
              <a:uLnTx/>
              <a:uFillTx/>
              <a:latin typeface="Arial"/>
              <a:ea typeface="ＭＳ Ｐゴシック"/>
            </a:endParaRPr>
          </a:p>
        </p:txBody>
      </p:sp>
      <p:sp>
        <p:nvSpPr>
          <p:cNvPr id="22" name="Rounded Rectangle 21"/>
          <p:cNvSpPr/>
          <p:nvPr/>
        </p:nvSpPr>
        <p:spPr bwMode="auto">
          <a:xfrm>
            <a:off x="1339403" y="754996"/>
            <a:ext cx="6400800" cy="2468880"/>
          </a:xfrm>
          <a:prstGeom prst="roundRect">
            <a:avLst>
              <a:gd name="adj" fmla="val 8283"/>
            </a:avLst>
          </a:prstGeom>
          <a:gradFill rotWithShape="1">
            <a:gsLst>
              <a:gs pos="0">
                <a:srgbClr val="FFFFFF">
                  <a:lumMod val="85000"/>
                </a:srgbClr>
              </a:gs>
              <a:gs pos="100000">
                <a:srgbClr val="FFFFFF"/>
              </a:gs>
            </a:gsLst>
            <a:lin ang="16200000" scaled="0"/>
          </a:gradFill>
          <a:ln w="12700" cap="flat" cmpd="sng" algn="ctr">
            <a:solidFill>
              <a:srgbClr val="C0C0C0">
                <a:lumMod val="75000"/>
              </a:srgbClr>
            </a:solidFill>
            <a:prstDash val="solid"/>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txBody>
          <a:bodyPr anchor="t"/>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2000" b="1" i="0" u="none" strike="noStrike" kern="0" cap="none" spc="0" normalizeH="0" baseline="0" noProof="0" dirty="0" smtClean="0">
                <a:ln>
                  <a:noFill/>
                </a:ln>
                <a:solidFill>
                  <a:srgbClr val="338313"/>
                </a:solidFill>
                <a:effectLst/>
                <a:uLnTx/>
                <a:uFillTx/>
                <a:latin typeface="Arial"/>
                <a:ea typeface="ＭＳ Ｐゴシック"/>
                <a:cs typeface="+mn-cs"/>
              </a:rPr>
              <a:t>SpringSource Tool Suite</a:t>
            </a:r>
          </a:p>
        </p:txBody>
      </p:sp>
      <p:grpSp>
        <p:nvGrpSpPr>
          <p:cNvPr id="23" name="Group 24"/>
          <p:cNvGrpSpPr/>
          <p:nvPr/>
        </p:nvGrpSpPr>
        <p:grpSpPr>
          <a:xfrm>
            <a:off x="2258382" y="1773445"/>
            <a:ext cx="1371600" cy="457200"/>
            <a:chOff x="3729982" y="1466683"/>
            <a:chExt cx="1371600" cy="457200"/>
          </a:xfrm>
          <a:solidFill>
            <a:srgbClr val="FFFFFF"/>
          </a:solidFill>
        </p:grpSpPr>
        <p:sp>
          <p:nvSpPr>
            <p:cNvPr id="24" name="Snip Single Corner Rectangle 23"/>
            <p:cNvSpPr/>
            <p:nvPr/>
          </p:nvSpPr>
          <p:spPr bwMode="auto">
            <a:xfrm flipV="1">
              <a:off x="3729982" y="1466683"/>
              <a:ext cx="1371600" cy="457200"/>
            </a:xfrm>
            <a:prstGeom prst="snip1Rect">
              <a:avLst>
                <a:gd name="adj" fmla="val 45327"/>
              </a:avLst>
            </a:prstGeom>
            <a:grpFill/>
            <a:ln w="9525">
              <a:solidFill>
                <a:srgbClr val="338313"/>
              </a:solidFill>
              <a:round/>
              <a:headEnd/>
              <a:tailEn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endParaRPr>
            </a:p>
          </p:txBody>
        </p:sp>
        <p:sp>
          <p:nvSpPr>
            <p:cNvPr id="25" name="TextBox 24"/>
            <p:cNvSpPr txBox="1"/>
            <p:nvPr/>
          </p:nvSpPr>
          <p:spPr>
            <a:xfrm>
              <a:off x="3747777" y="1479236"/>
              <a:ext cx="1339401"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333333"/>
                  </a:solidFill>
                  <a:effectLst/>
                  <a:uLnTx/>
                  <a:uFillTx/>
                  <a:latin typeface="Arial"/>
                  <a:ea typeface="ＭＳ Ｐゴシック"/>
                </a:rPr>
                <a:t>Spring </a:t>
              </a:r>
              <a:r>
                <a:rPr kumimoji="0" lang="en-US" sz="1600" b="0" i="0" u="none" strike="noStrike" kern="0" cap="none" spc="0" normalizeH="0" baseline="0" noProof="0" dirty="0" err="1" smtClean="0">
                  <a:ln>
                    <a:noFill/>
                  </a:ln>
                  <a:solidFill>
                    <a:srgbClr val="333333"/>
                  </a:solidFill>
                  <a:effectLst/>
                  <a:uLnTx/>
                  <a:uFillTx/>
                  <a:latin typeface="Arial"/>
                  <a:ea typeface="ＭＳ Ｐゴシック"/>
                </a:rPr>
                <a:t>Roo</a:t>
              </a:r>
              <a:endParaRPr kumimoji="0" lang="en-US" sz="1600" b="0" i="0" u="none" strike="noStrike" kern="0" cap="none" spc="0" normalizeH="0" baseline="0" noProof="0" dirty="0" smtClean="0">
                <a:ln>
                  <a:noFill/>
                </a:ln>
                <a:solidFill>
                  <a:srgbClr val="333333"/>
                </a:solidFill>
                <a:effectLst/>
                <a:uLnTx/>
                <a:uFillTx/>
                <a:latin typeface="Arial"/>
                <a:ea typeface="ＭＳ Ｐゴシック"/>
              </a:endParaRPr>
            </a:p>
          </p:txBody>
        </p:sp>
      </p:grpSp>
      <p:grpSp>
        <p:nvGrpSpPr>
          <p:cNvPr id="28" name="Group 27"/>
          <p:cNvGrpSpPr/>
          <p:nvPr/>
        </p:nvGrpSpPr>
        <p:grpSpPr>
          <a:xfrm>
            <a:off x="5542404" y="1773445"/>
            <a:ext cx="1371600" cy="457200"/>
            <a:chOff x="5957926" y="1466683"/>
            <a:chExt cx="1371600" cy="457200"/>
          </a:xfrm>
          <a:solidFill>
            <a:srgbClr val="FFFFFF"/>
          </a:solidFill>
        </p:grpSpPr>
        <p:sp>
          <p:nvSpPr>
            <p:cNvPr id="31" name="Snip Single Corner Rectangle 30"/>
            <p:cNvSpPr/>
            <p:nvPr/>
          </p:nvSpPr>
          <p:spPr bwMode="auto">
            <a:xfrm flipH="1" flipV="1">
              <a:off x="5957926" y="1466683"/>
              <a:ext cx="1371600" cy="457200"/>
            </a:xfrm>
            <a:prstGeom prst="snip1Rect">
              <a:avLst>
                <a:gd name="adj" fmla="val 45327"/>
              </a:avLst>
            </a:prstGeom>
            <a:grpFill/>
            <a:ln w="9525">
              <a:solidFill>
                <a:srgbClr val="338313"/>
              </a:solidFill>
              <a:round/>
              <a:headEnd/>
              <a:tailEn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rgbClr val="FFFFFF"/>
                </a:solidFill>
                <a:effectLst/>
                <a:uLnTx/>
                <a:uFillTx/>
              </a:endParaRPr>
            </a:p>
          </p:txBody>
        </p:sp>
        <p:sp>
          <p:nvSpPr>
            <p:cNvPr id="33" name="TextBox 32"/>
            <p:cNvSpPr txBox="1"/>
            <p:nvPr/>
          </p:nvSpPr>
          <p:spPr>
            <a:xfrm>
              <a:off x="6234549" y="1492115"/>
              <a:ext cx="818356"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333333"/>
                  </a:solidFill>
                  <a:effectLst/>
                  <a:uLnTx/>
                  <a:uFillTx/>
                  <a:latin typeface="Arial"/>
                  <a:ea typeface="ＭＳ Ｐゴシック"/>
                </a:rPr>
                <a:t>Grails</a:t>
              </a:r>
            </a:p>
          </p:txBody>
        </p:sp>
      </p:grpSp>
      <p:grpSp>
        <p:nvGrpSpPr>
          <p:cNvPr id="34" name="Group 33"/>
          <p:cNvGrpSpPr/>
          <p:nvPr/>
        </p:nvGrpSpPr>
        <p:grpSpPr>
          <a:xfrm>
            <a:off x="3442768" y="2576988"/>
            <a:ext cx="2286000" cy="523220"/>
            <a:chOff x="4359499" y="2270226"/>
            <a:chExt cx="2286000" cy="523220"/>
          </a:xfrm>
        </p:grpSpPr>
        <p:sp>
          <p:nvSpPr>
            <p:cNvPr id="40" name="Rectangle 39"/>
            <p:cNvSpPr/>
            <p:nvPr/>
          </p:nvSpPr>
          <p:spPr bwMode="auto">
            <a:xfrm>
              <a:off x="4359499" y="2296310"/>
              <a:ext cx="2286000" cy="457200"/>
            </a:xfrm>
            <a:prstGeom prst="rect">
              <a:avLst/>
            </a:prstGeom>
            <a:solidFill>
              <a:srgbClr val="FFFFFF"/>
            </a:solidFill>
            <a:ln w="9525">
              <a:solidFill>
                <a:srgbClr val="338313"/>
              </a:solidFill>
              <a:round/>
              <a:headEnd/>
              <a:tailEn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rgbClr val="FFFFFF"/>
                </a:solidFill>
                <a:effectLst/>
                <a:uLnTx/>
                <a:uFillTx/>
              </a:endParaRPr>
            </a:p>
          </p:txBody>
        </p:sp>
        <p:sp>
          <p:nvSpPr>
            <p:cNvPr id="43" name="TextBox 42"/>
            <p:cNvSpPr txBox="1"/>
            <p:nvPr/>
          </p:nvSpPr>
          <p:spPr>
            <a:xfrm>
              <a:off x="4832798" y="2270226"/>
              <a:ext cx="1339403"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333333"/>
                  </a:solidFill>
                  <a:effectLst/>
                  <a:uLnTx/>
                  <a:uFillTx/>
                  <a:latin typeface="Arial"/>
                  <a:ea typeface="ＭＳ Ｐゴシック"/>
                </a:rPr>
                <a:t>tc Server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smtClean="0">
                  <a:ln>
                    <a:noFill/>
                  </a:ln>
                  <a:solidFill>
                    <a:srgbClr val="333333"/>
                  </a:solidFill>
                  <a:effectLst/>
                  <a:uLnTx/>
                  <a:uFillTx/>
                  <a:latin typeface="Arial"/>
                  <a:ea typeface="ＭＳ Ｐゴシック"/>
                </a:rPr>
                <a:t>(Spring Insight)</a:t>
              </a:r>
            </a:p>
          </p:txBody>
        </p:sp>
      </p:grpSp>
      <p:sp>
        <p:nvSpPr>
          <p:cNvPr id="44" name="Rectangle 43"/>
          <p:cNvSpPr/>
          <p:nvPr/>
        </p:nvSpPr>
        <p:spPr>
          <a:xfrm>
            <a:off x="2546614" y="2229921"/>
            <a:ext cx="706488" cy="30777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smtClean="0">
                <a:ln>
                  <a:noFill/>
                </a:ln>
                <a:solidFill>
                  <a:srgbClr val="333333"/>
                </a:solidFill>
                <a:effectLst/>
                <a:uLnTx/>
                <a:uFillTx/>
              </a:rPr>
              <a:t>Java</a:t>
            </a:r>
          </a:p>
        </p:txBody>
      </p:sp>
      <p:sp>
        <p:nvSpPr>
          <p:cNvPr id="45" name="Rectangle 44"/>
          <p:cNvSpPr/>
          <p:nvPr/>
        </p:nvSpPr>
        <p:spPr>
          <a:xfrm>
            <a:off x="5880126" y="2227773"/>
            <a:ext cx="852119" cy="30777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smtClean="0">
                <a:ln>
                  <a:noFill/>
                </a:ln>
                <a:solidFill>
                  <a:srgbClr val="333333"/>
                </a:solidFill>
                <a:effectLst/>
                <a:uLnTx/>
                <a:uFillTx/>
              </a:rPr>
              <a:t>Groovy</a:t>
            </a:r>
          </a:p>
        </p:txBody>
      </p:sp>
      <p:pic>
        <p:nvPicPr>
          <p:cNvPr id="46" name="Content Placeholder 7" descr="STS-Graphic.png"/>
          <p:cNvPicPr>
            <a:picLocks noChangeAspect="1"/>
          </p:cNvPicPr>
          <p:nvPr/>
        </p:nvPicPr>
        <p:blipFill>
          <a:blip r:embed="rId3" cstate="email"/>
          <a:stretch>
            <a:fillRect/>
          </a:stretch>
        </p:blipFill>
        <p:spPr>
          <a:xfrm>
            <a:off x="6748530" y="831137"/>
            <a:ext cx="874937" cy="836285"/>
          </a:xfrm>
          <a:prstGeom prst="roundRect">
            <a:avLst>
              <a:gd name="adj" fmla="val 8594"/>
            </a:avLst>
          </a:prstGeom>
          <a:solidFill>
            <a:srgbClr val="FFFFFF">
              <a:shade val="85000"/>
            </a:srgbClr>
          </a:solidFill>
          <a:ln>
            <a:noFill/>
          </a:ln>
          <a:effectLst/>
        </p:spPr>
      </p:pic>
      <p:sp>
        <p:nvSpPr>
          <p:cNvPr id="47" name="Title 4"/>
          <p:cNvSpPr txBox="1">
            <a:spLocks/>
          </p:cNvSpPr>
          <p:nvPr/>
        </p:nvSpPr>
        <p:spPr bwMode="auto">
          <a:xfrm>
            <a:off x="374904" y="171450"/>
            <a:ext cx="7365299"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rgbClr val="003D79"/>
                </a:solidFill>
                <a:effectLst/>
                <a:uLnTx/>
                <a:uFillTx/>
                <a:latin typeface="Arial"/>
                <a:ea typeface="ＭＳ Ｐゴシック"/>
                <a:cs typeface="+mj-cs"/>
              </a:rPr>
              <a:t>Developer Efficiency:</a:t>
            </a:r>
            <a:r>
              <a:rPr kumimoji="0" lang="en-US" sz="2200" b="0" i="0" u="none" strike="noStrike" kern="0" cap="none" spc="0" normalizeH="0" baseline="0" noProof="0" dirty="0" smtClean="0">
                <a:ln>
                  <a:noFill/>
                </a:ln>
                <a:solidFill>
                  <a:srgbClr val="003D79"/>
                </a:solidFill>
                <a:effectLst/>
                <a:uLnTx/>
                <a:uFillTx/>
                <a:latin typeface="Arial"/>
                <a:ea typeface="ＭＳ Ｐゴシック"/>
                <a:cs typeface="+mj-cs"/>
              </a:rPr>
              <a:t> </a:t>
            </a:r>
            <a:r>
              <a:rPr kumimoji="0" lang="en-US" sz="2200" b="0" i="1" u="none" strike="noStrike" kern="0" cap="none" spc="0" normalizeH="0" baseline="0" noProof="0" dirty="0" smtClean="0">
                <a:ln>
                  <a:noFill/>
                </a:ln>
                <a:solidFill>
                  <a:srgbClr val="003D79"/>
                </a:solidFill>
                <a:effectLst/>
                <a:uLnTx/>
                <a:uFillTx/>
                <a:latin typeface="Arial"/>
                <a:ea typeface="ＭＳ Ｐゴシック"/>
                <a:cs typeface="+mj-cs"/>
              </a:rPr>
              <a:t>Agile Spring Development Experience</a:t>
            </a:r>
          </a:p>
        </p:txBody>
      </p:sp>
      <p:sp>
        <p:nvSpPr>
          <p:cNvPr id="48" name="Snip Same Side Corner Rectangle 47"/>
          <p:cNvSpPr/>
          <p:nvPr/>
        </p:nvSpPr>
        <p:spPr bwMode="auto">
          <a:xfrm>
            <a:off x="3442768" y="2064301"/>
            <a:ext cx="2286000" cy="457200"/>
          </a:xfrm>
          <a:prstGeom prst="snip2SameRect">
            <a:avLst>
              <a:gd name="adj1" fmla="val 50000"/>
              <a:gd name="adj2" fmla="val 0"/>
            </a:avLst>
          </a:prstGeom>
          <a:solidFill>
            <a:srgbClr val="FFFFFF"/>
          </a:solidFill>
          <a:ln w="9525">
            <a:solidFill>
              <a:srgbClr val="338313"/>
            </a:solidFill>
            <a:round/>
            <a:headEnd/>
            <a:tailEn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rgbClr val="FFFFFF"/>
              </a:solidFill>
              <a:effectLst/>
              <a:uLnTx/>
              <a:uFillTx/>
            </a:endParaRPr>
          </a:p>
        </p:txBody>
      </p:sp>
      <p:sp>
        <p:nvSpPr>
          <p:cNvPr id="49" name="TextBox 48"/>
          <p:cNvSpPr txBox="1"/>
          <p:nvPr/>
        </p:nvSpPr>
        <p:spPr>
          <a:xfrm>
            <a:off x="3457278" y="2068659"/>
            <a:ext cx="2240924" cy="430887"/>
          </a:xfrm>
          <a:prstGeom prst="rect">
            <a:avLst/>
          </a:prstGeom>
          <a:noFill/>
          <a:ln>
            <a:noFill/>
          </a:ln>
        </p:spPr>
        <p:txBody>
          <a:bodyPr wrap="square"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333333"/>
                </a:solidFill>
                <a:effectLst/>
                <a:uLnTx/>
                <a:uFillTx/>
                <a:latin typeface="Arial"/>
                <a:ea typeface="ＭＳ Ｐゴシック"/>
              </a:rPr>
              <a:t>Spring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smtClean="0">
                <a:ln>
                  <a:noFill/>
                </a:ln>
                <a:solidFill>
                  <a:srgbClr val="333333"/>
                </a:solidFill>
                <a:effectLst/>
                <a:uLnTx/>
                <a:uFillTx/>
                <a:latin typeface="Arial"/>
                <a:ea typeface="ＭＳ Ｐゴシック"/>
              </a:rPr>
              <a:t>(Core, Rich Web, Integration)</a:t>
            </a:r>
          </a:p>
        </p:txBody>
      </p:sp>
    </p:spTree>
    <p:extLst>
      <p:ext uri="{BB962C8B-B14F-4D97-AF65-F5344CB8AC3E}">
        <p14:creationId xmlns:p14="http://schemas.microsoft.com/office/powerpoint/2010/main" val="3524439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endParaRPr lang="en-US" dirty="0"/>
          </a:p>
        </p:txBody>
      </p:sp>
      <p:sp>
        <p:nvSpPr>
          <p:cNvPr id="18"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1" i="0" u="none" strike="noStrike" kern="0" cap="none" spc="0" normalizeH="0" baseline="0" noProof="0" smtClean="0">
                <a:ln>
                  <a:noFill/>
                </a:ln>
                <a:solidFill>
                  <a:srgbClr val="003D79"/>
                </a:solidFill>
                <a:effectLst/>
                <a:uLnTx/>
                <a:uFillTx/>
                <a:latin typeface="Arial"/>
                <a:ea typeface="ＭＳ Ｐゴシック"/>
                <a:cs typeface="+mj-cs"/>
              </a:rPr>
              <a:t>SpringSource tc Server:</a:t>
            </a:r>
            <a:r>
              <a:rPr kumimoji="0" lang="en-US" sz="2200" b="0" i="1" u="none" strike="noStrike" kern="0" cap="none" spc="0" normalizeH="0" baseline="0" noProof="0" smtClean="0">
                <a:ln>
                  <a:noFill/>
                </a:ln>
                <a:solidFill>
                  <a:srgbClr val="003D79"/>
                </a:solidFill>
                <a:effectLst/>
                <a:uLnTx/>
                <a:uFillTx/>
                <a:latin typeface="Arial"/>
                <a:ea typeface="ＭＳ Ｐゴシック"/>
                <a:cs typeface="+mj-cs"/>
              </a:rPr>
              <a:t> Key Highlights</a:t>
            </a:r>
            <a:endParaRPr kumimoji="0" lang="en-US" sz="2200" b="0" i="1" u="none" strike="noStrike" kern="0" cap="none" spc="0" normalizeH="0" baseline="0" noProof="0" dirty="0" smtClean="0">
              <a:ln>
                <a:noFill/>
              </a:ln>
              <a:solidFill>
                <a:srgbClr val="003D79"/>
              </a:solidFill>
              <a:effectLst/>
              <a:uLnTx/>
              <a:uFillTx/>
              <a:latin typeface="Arial"/>
              <a:ea typeface="ＭＳ Ｐゴシック"/>
              <a:cs typeface="+mj-cs"/>
            </a:endParaRPr>
          </a:p>
        </p:txBody>
      </p:sp>
      <p:sp>
        <p:nvSpPr>
          <p:cNvPr id="19" name="Rounded Rectangle 18"/>
          <p:cNvSpPr/>
          <p:nvPr/>
        </p:nvSpPr>
        <p:spPr bwMode="auto">
          <a:xfrm>
            <a:off x="2471898" y="772729"/>
            <a:ext cx="6400800" cy="1554480"/>
          </a:xfrm>
          <a:prstGeom prst="roundRect">
            <a:avLst>
              <a:gd name="adj" fmla="val 8283"/>
            </a:avLst>
          </a:prstGeom>
          <a:gradFill rotWithShape="1">
            <a:gsLst>
              <a:gs pos="0">
                <a:srgbClr val="FFFFFF">
                  <a:lumMod val="85000"/>
                </a:srgbClr>
              </a:gs>
              <a:gs pos="100000">
                <a:srgbClr val="FFFFFF"/>
              </a:gs>
            </a:gsLst>
            <a:lin ang="16200000" scaled="0"/>
          </a:gradFill>
          <a:ln w="12700" cap="flat" cmpd="sng" algn="ctr">
            <a:solidFill>
              <a:srgbClr val="C0C0C0">
                <a:lumMod val="75000"/>
              </a:srgbClr>
            </a:solidFill>
            <a:prstDash val="solid"/>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txBody>
          <a:bodyPr anchor="ctr"/>
          <a:lstStyle/>
          <a:p>
            <a:pPr marL="0" marR="0" lvl="0" indent="0" algn="ctr" defTabSz="914400" eaLnBrk="1" fontAlgn="auto" latinLnBrk="0" hangingPunct="1">
              <a:lnSpc>
                <a:spcPct val="100000"/>
              </a:lnSpc>
              <a:spcBef>
                <a:spcPts val="0"/>
              </a:spcBef>
              <a:spcAft>
                <a:spcPts val="0"/>
              </a:spcAft>
              <a:buClr>
                <a:srgbClr val="000000"/>
              </a:buClr>
              <a:buSzTx/>
              <a:buFontTx/>
              <a:buNone/>
              <a:tabLst/>
              <a:defRPr/>
            </a:pPr>
            <a:endParaRPr kumimoji="0" lang="en-US" sz="2000" b="1" i="1" u="none" strike="noStrike" kern="0" cap="none" spc="0" normalizeH="0" baseline="0" noProof="0" dirty="0">
              <a:ln>
                <a:noFill/>
              </a:ln>
              <a:solidFill>
                <a:srgbClr val="000000"/>
              </a:solidFill>
              <a:effectLst/>
              <a:uLnTx/>
              <a:uFillTx/>
              <a:latin typeface="Arial"/>
              <a:ea typeface="ＭＳ Ｐゴシック"/>
              <a:cs typeface="+mn-cs"/>
            </a:endParaRPr>
          </a:p>
        </p:txBody>
      </p:sp>
      <p:sp>
        <p:nvSpPr>
          <p:cNvPr id="20" name="AutoShape 12"/>
          <p:cNvSpPr>
            <a:spLocks noChangeArrowheads="1"/>
          </p:cNvSpPr>
          <p:nvPr/>
        </p:nvSpPr>
        <p:spPr bwMode="auto">
          <a:xfrm>
            <a:off x="409575" y="1092769"/>
            <a:ext cx="2286000" cy="914400"/>
          </a:xfrm>
          <a:prstGeom prst="roundRect">
            <a:avLst>
              <a:gd name="adj" fmla="val 3167"/>
            </a:avLst>
          </a:prstGeom>
          <a:solidFill>
            <a:srgbClr val="FFFFFF"/>
          </a:solidFill>
          <a:ln w="9525">
            <a:solidFill>
              <a:srgbClr val="86AA1D"/>
            </a:solidFill>
            <a:round/>
            <a:headEnd/>
            <a:tailEnd/>
          </a:ln>
          <a:effectLst>
            <a:outerShdw dist="40161" dir="6506097" algn="ctr" rotWithShape="0">
              <a:srgbClr val="6B6B6B">
                <a:alpha val="24001"/>
              </a:srgbClr>
            </a:outerShdw>
          </a:effec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smtClean="0">
                <a:ln>
                  <a:noFill/>
                </a:ln>
                <a:solidFill>
                  <a:srgbClr val="C0C0C0"/>
                </a:solidFill>
                <a:effectLst/>
                <a:uLnTx/>
                <a:uFillTx/>
                <a:latin typeface="Arial"/>
              </a:rPr>
              <a:t>Developer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smtClean="0">
                <a:ln>
                  <a:noFill/>
                </a:ln>
                <a:solidFill>
                  <a:srgbClr val="C0C0C0"/>
                </a:solidFill>
                <a:effectLst/>
                <a:uLnTx/>
                <a:uFillTx/>
                <a:latin typeface="Arial"/>
              </a:rPr>
              <a:t>Efficiency</a:t>
            </a:r>
            <a:endParaRPr kumimoji="0" lang="en-US" sz="2000" b="0" i="1" u="none" strike="noStrike" kern="0" cap="none" spc="0" normalizeH="0" baseline="0" noProof="0" dirty="0">
              <a:ln>
                <a:noFill/>
              </a:ln>
              <a:solidFill>
                <a:srgbClr val="C0C0C0"/>
              </a:solidFill>
              <a:effectLst/>
              <a:uLnTx/>
              <a:uFillTx/>
              <a:latin typeface="Arial"/>
            </a:endParaRPr>
          </a:p>
        </p:txBody>
      </p:sp>
      <p:sp>
        <p:nvSpPr>
          <p:cNvPr id="21" name="Text Box 8"/>
          <p:cNvSpPr txBox="1">
            <a:spLocks noChangeArrowheads="1"/>
          </p:cNvSpPr>
          <p:nvPr/>
        </p:nvSpPr>
        <p:spPr bwMode="auto">
          <a:xfrm>
            <a:off x="3052482" y="1000193"/>
            <a:ext cx="5607424" cy="1077218"/>
          </a:xfrm>
          <a:prstGeom prst="rect">
            <a:avLst/>
          </a:prstGeom>
          <a:noFill/>
          <a:ln w="9525" algn="ctr">
            <a:noFill/>
            <a:miter lim="800000"/>
            <a:headEnd/>
            <a:tailEnd/>
          </a:ln>
        </p:spPr>
        <p:txBody>
          <a:bodyPr wrap="square" anchor="ctr">
            <a:spAutoFit/>
          </a:bodyPr>
          <a:lstStyle/>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C0C0C0"/>
                </a:solidFill>
                <a:effectLst/>
                <a:uLnTx/>
                <a:uFillTx/>
              </a:rPr>
              <a:t>Familiar Spring + Tomcat experience</a:t>
            </a:r>
          </a:p>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C0C0C0"/>
                </a:solidFill>
                <a:effectLst/>
                <a:uLnTx/>
                <a:uFillTx/>
              </a:rPr>
              <a:t>Deep performance insight into Spring apps</a:t>
            </a:r>
          </a:p>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C0C0C0"/>
                </a:solidFill>
                <a:effectLst/>
                <a:uLnTx/>
                <a:uFillTx/>
              </a:rPr>
              <a:t>Agile Spring development experience via STS </a:t>
            </a:r>
          </a:p>
        </p:txBody>
      </p:sp>
      <p:sp>
        <p:nvSpPr>
          <p:cNvPr id="22" name="Rounded Rectangle 21"/>
          <p:cNvSpPr/>
          <p:nvPr/>
        </p:nvSpPr>
        <p:spPr bwMode="auto">
          <a:xfrm>
            <a:off x="2471898" y="2537138"/>
            <a:ext cx="6400800" cy="1828800"/>
          </a:xfrm>
          <a:prstGeom prst="roundRect">
            <a:avLst>
              <a:gd name="adj" fmla="val 8283"/>
            </a:avLst>
          </a:prstGeom>
          <a:gradFill rotWithShape="1">
            <a:gsLst>
              <a:gs pos="0">
                <a:srgbClr val="FFFFFF">
                  <a:lumMod val="85000"/>
                </a:srgbClr>
              </a:gs>
              <a:gs pos="100000">
                <a:srgbClr val="FFFFFF"/>
              </a:gs>
            </a:gsLst>
            <a:lin ang="16200000" scaled="0"/>
          </a:gradFill>
          <a:ln w="12700" cap="flat" cmpd="sng" algn="ctr">
            <a:solidFill>
              <a:srgbClr val="C0C0C0">
                <a:lumMod val="75000"/>
              </a:srgbClr>
            </a:solidFill>
            <a:prstDash val="solid"/>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txBody>
          <a:bodyPr anchor="ctr"/>
          <a:lstStyle/>
          <a:p>
            <a:pPr marL="0" marR="0" lvl="0" indent="0" algn="ctr" defTabSz="914400" eaLnBrk="1" fontAlgn="auto" latinLnBrk="0" hangingPunct="1">
              <a:lnSpc>
                <a:spcPct val="100000"/>
              </a:lnSpc>
              <a:spcBef>
                <a:spcPts val="0"/>
              </a:spcBef>
              <a:spcAft>
                <a:spcPts val="0"/>
              </a:spcAft>
              <a:buClr>
                <a:srgbClr val="000000"/>
              </a:buClr>
              <a:buSzTx/>
              <a:buFontTx/>
              <a:buNone/>
              <a:tabLst/>
              <a:defRPr/>
            </a:pPr>
            <a:endParaRPr kumimoji="0" lang="en-US" sz="2000" b="1" i="1" u="none" strike="noStrike" kern="0" cap="none" spc="0" normalizeH="0" baseline="0" noProof="0" dirty="0">
              <a:ln>
                <a:noFill/>
              </a:ln>
              <a:solidFill>
                <a:srgbClr val="000000"/>
              </a:solidFill>
              <a:effectLst/>
              <a:uLnTx/>
              <a:uFillTx/>
              <a:latin typeface="Arial"/>
              <a:ea typeface="ＭＳ Ｐゴシック"/>
              <a:cs typeface="+mn-cs"/>
            </a:endParaRPr>
          </a:p>
        </p:txBody>
      </p:sp>
      <p:sp>
        <p:nvSpPr>
          <p:cNvPr id="23" name="AutoShape 12"/>
          <p:cNvSpPr>
            <a:spLocks noChangeArrowheads="1"/>
          </p:cNvSpPr>
          <p:nvPr/>
        </p:nvSpPr>
        <p:spPr bwMode="auto">
          <a:xfrm>
            <a:off x="409575" y="3009866"/>
            <a:ext cx="2286000" cy="914400"/>
          </a:xfrm>
          <a:prstGeom prst="roundRect">
            <a:avLst>
              <a:gd name="adj" fmla="val 3167"/>
            </a:avLst>
          </a:prstGeom>
          <a:solidFill>
            <a:srgbClr val="FFFFFF"/>
          </a:solidFill>
          <a:ln w="9525">
            <a:solidFill>
              <a:srgbClr val="86AA1D"/>
            </a:solidFill>
            <a:round/>
            <a:headEnd/>
            <a:tailEnd/>
          </a:ln>
          <a:effectLst>
            <a:outerShdw dist="40161" dir="6506097" algn="ctr" rotWithShape="0">
              <a:srgbClr val="6B6B6B">
                <a:alpha val="24001"/>
              </a:srgbClr>
            </a:outerShdw>
          </a:effec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smtClean="0">
                <a:ln>
                  <a:noFill/>
                </a:ln>
                <a:solidFill>
                  <a:srgbClr val="333333"/>
                </a:solidFill>
                <a:effectLst/>
                <a:uLnTx/>
                <a:uFillTx/>
                <a:latin typeface="Arial"/>
              </a:rPr>
              <a:t>Operational</a:t>
            </a:r>
            <a:endParaRPr kumimoji="0" lang="en-US" sz="2000" b="0" i="1" u="none" strike="noStrike" kern="0" cap="none" spc="0" normalizeH="0" baseline="0" noProof="0" dirty="0">
              <a:ln>
                <a:noFill/>
              </a:ln>
              <a:solidFill>
                <a:srgbClr val="333333"/>
              </a:solidFill>
              <a:effectLst/>
              <a:uLnTx/>
              <a:uFillTx/>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smtClean="0">
                <a:ln>
                  <a:noFill/>
                </a:ln>
                <a:solidFill>
                  <a:srgbClr val="333333"/>
                </a:solidFill>
                <a:effectLst/>
                <a:uLnTx/>
                <a:uFillTx/>
                <a:latin typeface="Arial"/>
              </a:rPr>
              <a:t>Control</a:t>
            </a:r>
            <a:endParaRPr kumimoji="0" lang="en-US" sz="2000" b="0" i="1" u="none" strike="noStrike" kern="0" cap="none" spc="0" normalizeH="0" baseline="0" noProof="0" dirty="0">
              <a:ln>
                <a:noFill/>
              </a:ln>
              <a:solidFill>
                <a:srgbClr val="333333"/>
              </a:solidFill>
              <a:effectLst/>
              <a:uLnTx/>
              <a:uFillTx/>
              <a:latin typeface="Arial"/>
            </a:endParaRPr>
          </a:p>
        </p:txBody>
      </p:sp>
      <p:sp>
        <p:nvSpPr>
          <p:cNvPr id="24" name="Text Box 8"/>
          <p:cNvSpPr txBox="1">
            <a:spLocks noChangeArrowheads="1"/>
          </p:cNvSpPr>
          <p:nvPr/>
        </p:nvSpPr>
        <p:spPr bwMode="auto">
          <a:xfrm>
            <a:off x="3052482" y="2548756"/>
            <a:ext cx="5607424" cy="1785104"/>
          </a:xfrm>
          <a:prstGeom prst="rect">
            <a:avLst/>
          </a:prstGeom>
          <a:noFill/>
          <a:ln w="9525" algn="ctr">
            <a:noFill/>
            <a:miter lim="800000"/>
            <a:headEnd/>
            <a:tailEnd/>
          </a:ln>
        </p:spPr>
        <p:txBody>
          <a:bodyPr wrap="square" anchor="ctr">
            <a:spAutoFit/>
          </a:bodyPr>
          <a:lstStyle/>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333333"/>
                </a:solidFill>
                <a:effectLst/>
                <a:uLnTx/>
                <a:uFillTx/>
              </a:rPr>
              <a:t>Performance &amp; SLA management of Spring apps </a:t>
            </a:r>
          </a:p>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333333"/>
                </a:solidFill>
                <a:effectLst/>
                <a:uLnTx/>
                <a:uFillTx/>
                <a:latin typeface="Arial"/>
              </a:rPr>
              <a:t>Application provisioning and server administration</a:t>
            </a:r>
          </a:p>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333333"/>
                </a:solidFill>
                <a:effectLst/>
                <a:uLnTx/>
                <a:uFillTx/>
                <a:latin typeface="Arial"/>
              </a:rPr>
              <a:t>Rich alert definition, workflows, and control actions</a:t>
            </a:r>
          </a:p>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333333"/>
                </a:solidFill>
                <a:effectLst/>
                <a:uLnTx/>
                <a:uFillTx/>
                <a:latin typeface="Arial"/>
              </a:rPr>
              <a:t>Group availability &amp; event dashboards</a:t>
            </a:r>
          </a:p>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333333"/>
                </a:solidFill>
                <a:effectLst/>
                <a:uLnTx/>
                <a:uFillTx/>
              </a:rPr>
              <a:t>Secure unidirectional agent communications</a:t>
            </a:r>
          </a:p>
        </p:txBody>
      </p:sp>
      <p:sp>
        <p:nvSpPr>
          <p:cNvPr id="25" name="Rounded Rectangle 24"/>
          <p:cNvSpPr/>
          <p:nvPr/>
        </p:nvSpPr>
        <p:spPr bwMode="auto">
          <a:xfrm>
            <a:off x="2471898" y="4635225"/>
            <a:ext cx="6400800" cy="1554480"/>
          </a:xfrm>
          <a:prstGeom prst="roundRect">
            <a:avLst>
              <a:gd name="adj" fmla="val 8283"/>
            </a:avLst>
          </a:prstGeom>
          <a:gradFill rotWithShape="1">
            <a:gsLst>
              <a:gs pos="0">
                <a:srgbClr val="FFFFFF">
                  <a:lumMod val="85000"/>
                </a:srgbClr>
              </a:gs>
              <a:gs pos="100000">
                <a:srgbClr val="FFFFFF"/>
              </a:gs>
            </a:gsLst>
            <a:lin ang="16200000" scaled="0"/>
          </a:gradFill>
          <a:ln w="12700" cap="flat" cmpd="sng" algn="ctr">
            <a:solidFill>
              <a:srgbClr val="C0C0C0">
                <a:lumMod val="75000"/>
              </a:srgbClr>
            </a:solidFill>
            <a:prstDash val="solid"/>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txBody>
          <a:bodyPr anchor="ctr"/>
          <a:lstStyle/>
          <a:p>
            <a:pPr marL="0" marR="0" lvl="0" indent="0" algn="ctr" defTabSz="914400" eaLnBrk="1" fontAlgn="auto" latinLnBrk="0" hangingPunct="1">
              <a:lnSpc>
                <a:spcPct val="100000"/>
              </a:lnSpc>
              <a:spcBef>
                <a:spcPts val="0"/>
              </a:spcBef>
              <a:spcAft>
                <a:spcPts val="0"/>
              </a:spcAft>
              <a:buClr>
                <a:srgbClr val="000000"/>
              </a:buClr>
              <a:buSzTx/>
              <a:buFontTx/>
              <a:buNone/>
              <a:tabLst/>
              <a:defRPr/>
            </a:pPr>
            <a:endParaRPr kumimoji="0" lang="en-US" sz="2000" b="1" i="1" u="none" strike="noStrike" kern="0" cap="none" spc="0" normalizeH="0" baseline="0" noProof="0" dirty="0">
              <a:ln>
                <a:noFill/>
              </a:ln>
              <a:solidFill>
                <a:srgbClr val="000000"/>
              </a:solidFill>
              <a:effectLst/>
              <a:uLnTx/>
              <a:uFillTx/>
              <a:latin typeface="Arial"/>
              <a:ea typeface="ＭＳ Ｐゴシック"/>
              <a:cs typeface="+mn-cs"/>
            </a:endParaRPr>
          </a:p>
        </p:txBody>
      </p:sp>
      <p:sp>
        <p:nvSpPr>
          <p:cNvPr id="26" name="AutoShape 13"/>
          <p:cNvSpPr>
            <a:spLocks noChangeArrowheads="1"/>
          </p:cNvSpPr>
          <p:nvPr/>
        </p:nvSpPr>
        <p:spPr bwMode="auto">
          <a:xfrm>
            <a:off x="409575" y="4955265"/>
            <a:ext cx="2286000" cy="914400"/>
          </a:xfrm>
          <a:prstGeom prst="roundRect">
            <a:avLst>
              <a:gd name="adj" fmla="val 3167"/>
            </a:avLst>
          </a:prstGeom>
          <a:solidFill>
            <a:srgbClr val="FFFFFF"/>
          </a:solidFill>
          <a:ln w="9525">
            <a:solidFill>
              <a:srgbClr val="86AA1D"/>
            </a:solidFill>
            <a:round/>
            <a:headEnd/>
            <a:tailEnd/>
          </a:ln>
          <a:effectLst>
            <a:outerShdw dist="40161" dir="6506097" algn="ctr" rotWithShape="0">
              <a:srgbClr val="6B6B6B">
                <a:alpha val="24001"/>
              </a:srgbClr>
            </a:outerShdw>
          </a:effec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smtClean="0">
                <a:ln>
                  <a:noFill/>
                </a:ln>
                <a:solidFill>
                  <a:srgbClr val="C0C0C0"/>
                </a:solidFill>
                <a:effectLst/>
                <a:uLnTx/>
                <a:uFillTx/>
                <a:latin typeface="Arial"/>
              </a:rPr>
              <a:t>Deployment</a:t>
            </a:r>
            <a:endParaRPr kumimoji="0" lang="en-US" sz="2000" b="0" i="1" u="none" strike="noStrike" kern="0" cap="none" spc="0" normalizeH="0" baseline="0" noProof="0" dirty="0">
              <a:ln>
                <a:noFill/>
              </a:ln>
              <a:solidFill>
                <a:srgbClr val="C0C0C0"/>
              </a:solidFill>
              <a:effectLst/>
              <a:uLnTx/>
              <a:uFillTx/>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smtClean="0">
                <a:ln>
                  <a:noFill/>
                </a:ln>
                <a:solidFill>
                  <a:srgbClr val="C0C0C0"/>
                </a:solidFill>
                <a:effectLst/>
                <a:uLnTx/>
                <a:uFillTx/>
                <a:latin typeface="Arial"/>
              </a:rPr>
              <a:t>Flexibility</a:t>
            </a:r>
            <a:endParaRPr kumimoji="0" lang="en-US" sz="2000" b="0" i="1" u="none" strike="noStrike" kern="0" cap="none" spc="0" normalizeH="0" baseline="0" noProof="0" dirty="0">
              <a:ln>
                <a:noFill/>
              </a:ln>
              <a:solidFill>
                <a:srgbClr val="C0C0C0"/>
              </a:solidFill>
              <a:effectLst/>
              <a:uLnTx/>
              <a:uFillTx/>
              <a:latin typeface="Arial"/>
            </a:endParaRPr>
          </a:p>
        </p:txBody>
      </p:sp>
      <p:sp>
        <p:nvSpPr>
          <p:cNvPr id="27" name="Text Box 9"/>
          <p:cNvSpPr txBox="1">
            <a:spLocks noChangeArrowheads="1"/>
          </p:cNvSpPr>
          <p:nvPr/>
        </p:nvSpPr>
        <p:spPr bwMode="auto">
          <a:xfrm>
            <a:off x="3052482" y="4686711"/>
            <a:ext cx="5607424" cy="1431161"/>
          </a:xfrm>
          <a:prstGeom prst="rect">
            <a:avLst/>
          </a:prstGeom>
          <a:noFill/>
          <a:ln w="9525" algn="ctr">
            <a:noFill/>
            <a:miter lim="800000"/>
            <a:headEnd/>
            <a:tailEnd/>
          </a:ln>
        </p:spPr>
        <p:txBody>
          <a:bodyPr wrap="square" anchor="ctr">
            <a:spAutoFit/>
          </a:bodyPr>
          <a:lstStyle/>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C0C0C0"/>
                </a:solidFill>
                <a:effectLst/>
                <a:uLnTx/>
                <a:uFillTx/>
              </a:rPr>
              <a:t>Lean server </a:t>
            </a:r>
            <a:r>
              <a:rPr kumimoji="0" lang="en-US" sz="1400" b="0" i="0" u="none" strike="noStrike" kern="0" cap="none" spc="0" normalizeH="0" baseline="0" noProof="0" dirty="0" smtClean="0">
                <a:ln>
                  <a:noFill/>
                </a:ln>
                <a:solidFill>
                  <a:srgbClr val="C0C0C0"/>
                </a:solidFill>
                <a:effectLst/>
                <a:uLnTx/>
                <a:uFillTx/>
              </a:rPr>
              <a:t>(10 MB)</a:t>
            </a:r>
            <a:r>
              <a:rPr kumimoji="0" lang="en-US" sz="1800" b="0" i="0" u="none" strike="noStrike" kern="0" cap="none" spc="0" normalizeH="0" baseline="0" noProof="0" dirty="0" smtClean="0">
                <a:ln>
                  <a:noFill/>
                </a:ln>
                <a:solidFill>
                  <a:srgbClr val="C0C0C0"/>
                </a:solidFill>
                <a:effectLst/>
                <a:uLnTx/>
                <a:uFillTx/>
              </a:rPr>
              <a:t> ideal for virtual environments</a:t>
            </a:r>
          </a:p>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C0C0C0"/>
                </a:solidFill>
                <a:effectLst/>
                <a:uLnTx/>
                <a:uFillTx/>
              </a:rPr>
              <a:t>Template-driven server instance creation</a:t>
            </a:r>
          </a:p>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C0C0C0"/>
                </a:solidFill>
                <a:effectLst/>
                <a:uLnTx/>
                <a:uFillTx/>
              </a:rPr>
              <a:t>Integrated experience with VMware environments</a:t>
            </a:r>
          </a:p>
          <a:p>
            <a:pPr marL="0" marR="0" lvl="0" indent="0" algn="l"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C0C0C0"/>
                </a:solidFill>
                <a:effectLst/>
                <a:uLnTx/>
                <a:uFillTx/>
              </a:rPr>
              <a:t>Open, secure API for all operations</a:t>
            </a:r>
          </a:p>
        </p:txBody>
      </p:sp>
      <p:pic>
        <p:nvPicPr>
          <p:cNvPr id="29"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849523" y="1192782"/>
            <a:ext cx="885825" cy="714375"/>
          </a:xfrm>
          <a:prstGeom prst="rect">
            <a:avLst/>
          </a:prstGeom>
          <a:noFill/>
          <a:ln w="9525">
            <a:noFill/>
            <a:miter lim="800000"/>
            <a:headEnd/>
            <a:tailEnd/>
          </a:ln>
        </p:spPr>
      </p:pic>
      <p:pic>
        <p:nvPicPr>
          <p:cNvPr id="30"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849523" y="3109879"/>
            <a:ext cx="885825" cy="714375"/>
          </a:xfrm>
          <a:prstGeom prst="rect">
            <a:avLst/>
          </a:prstGeom>
          <a:noFill/>
          <a:ln w="9525">
            <a:noFill/>
            <a:miter lim="800000"/>
            <a:headEnd/>
            <a:tailEnd/>
          </a:ln>
        </p:spPr>
      </p:pic>
      <p:pic>
        <p:nvPicPr>
          <p:cNvPr id="33"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849523" y="5055278"/>
            <a:ext cx="885825" cy="714375"/>
          </a:xfrm>
          <a:prstGeom prst="rect">
            <a:avLst/>
          </a:prstGeom>
          <a:noFill/>
          <a:ln w="9525">
            <a:noFill/>
            <a:miter lim="800000"/>
            <a:headEnd/>
            <a:tailEnd/>
          </a:ln>
        </p:spPr>
      </p:pic>
    </p:spTree>
    <p:extLst>
      <p:ext uri="{BB962C8B-B14F-4D97-AF65-F5344CB8AC3E}">
        <p14:creationId xmlns:p14="http://schemas.microsoft.com/office/powerpoint/2010/main" val="2368814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ctrTitle"/>
          </p:nvPr>
        </p:nvSpPr>
        <p:spPr/>
        <p:txBody>
          <a:bodyPr/>
          <a:lstStyle/>
          <a:p>
            <a:endParaRPr lang="en-US"/>
          </a:p>
        </p:txBody>
      </p:sp>
      <p:sp>
        <p:nvSpPr>
          <p:cNvPr id="191" name="Rounded Rectangle 190"/>
          <p:cNvSpPr/>
          <p:nvPr/>
        </p:nvSpPr>
        <p:spPr bwMode="auto">
          <a:xfrm>
            <a:off x="4352816" y="938549"/>
            <a:ext cx="2661014" cy="2669624"/>
          </a:xfrm>
          <a:prstGeom prst="roundRect">
            <a:avLst/>
          </a:prstGeom>
          <a:solidFill>
            <a:srgbClr val="C0C0C0">
              <a:lumMod val="60000"/>
              <a:lumOff val="40000"/>
            </a:srgbClr>
          </a:solidFill>
          <a:ln w="28575" cap="flat" cmpd="sng" algn="ctr">
            <a:solidFill>
              <a:srgbClr val="A6A6A6"/>
            </a:solidFill>
            <a:prstDash val="solid"/>
            <a:headEnd type="none" w="med" len="med"/>
            <a:tailEnd type="none" w="med" len="med"/>
          </a:ln>
          <a:effectLst/>
          <a:scene3d>
            <a:camera prst="orthographicFront"/>
            <a:lightRig rig="threePt" dir="t"/>
          </a:scene3d>
          <a:sp3d>
            <a:bevelT w="25400" h="6350"/>
          </a:sp3d>
        </p:spPr>
        <p:txBody>
          <a:bodyPr lIns="0" tIns="0" rIns="0" anchor="t"/>
          <a:lstStyle/>
          <a:p>
            <a:pPr marL="0" marR="0" lvl="0" indent="0" defTabSz="914400" eaLnBrk="1" fontAlgn="auto" latinLnBrk="0" hangingPunct="1">
              <a:lnSpc>
                <a:spcPct val="100000"/>
              </a:lnSpc>
              <a:spcBef>
                <a:spcPts val="0"/>
              </a:spcBef>
              <a:spcAft>
                <a:spcPct val="0"/>
              </a:spcAft>
              <a:buClrTx/>
              <a:buSzTx/>
              <a:buFontTx/>
              <a:buNone/>
              <a:tabLst/>
              <a:defRPr/>
            </a:pPr>
            <a:endParaRPr kumimoji="0" lang="en-US" sz="1600" b="1" i="0" u="none" strike="noStrike" kern="0" cap="none" spc="0" normalizeH="0" baseline="0" noProof="0" dirty="0">
              <a:ln>
                <a:noFill/>
              </a:ln>
              <a:solidFill>
                <a:srgbClr val="333333"/>
              </a:solidFill>
              <a:effectLst/>
              <a:uLnTx/>
              <a:uFillTx/>
              <a:latin typeface="Arial"/>
              <a:ea typeface="ＭＳ Ｐゴシック"/>
              <a:cs typeface="+mn-cs"/>
            </a:endParaRPr>
          </a:p>
        </p:txBody>
      </p:sp>
      <p:sp>
        <p:nvSpPr>
          <p:cNvPr id="194"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1" i="0" u="none" strike="noStrike" kern="0" cap="none" spc="0" normalizeH="0" baseline="0" noProof="0" smtClean="0">
                <a:ln>
                  <a:noFill/>
                </a:ln>
                <a:solidFill>
                  <a:srgbClr val="003D79"/>
                </a:solidFill>
                <a:effectLst/>
                <a:uLnTx/>
                <a:uFillTx/>
                <a:latin typeface="Arial"/>
                <a:ea typeface="ＭＳ Ｐゴシック"/>
                <a:cs typeface="+mj-cs"/>
              </a:rPr>
              <a:t>Operational Control:</a:t>
            </a:r>
            <a:r>
              <a:rPr kumimoji="0" lang="en-US" sz="2200" b="0" i="1" u="none" strike="noStrike" kern="0" cap="none" spc="0" normalizeH="0" baseline="0" noProof="0" smtClean="0">
                <a:ln>
                  <a:noFill/>
                </a:ln>
                <a:solidFill>
                  <a:srgbClr val="003D79"/>
                </a:solidFill>
                <a:effectLst/>
                <a:uLnTx/>
                <a:uFillTx/>
                <a:latin typeface="Arial"/>
                <a:ea typeface="ＭＳ Ｐゴシック"/>
                <a:cs typeface="+mj-cs"/>
              </a:rPr>
              <a:t> Production Deployment Architecture</a:t>
            </a:r>
            <a:endParaRPr kumimoji="0" lang="en-US" sz="2200" b="0" i="1" u="none" strike="noStrike" kern="0" cap="none" spc="0" normalizeH="0" baseline="0" noProof="0" dirty="0">
              <a:ln>
                <a:noFill/>
              </a:ln>
              <a:solidFill>
                <a:srgbClr val="003D79"/>
              </a:solidFill>
              <a:effectLst/>
              <a:uLnTx/>
              <a:uFillTx/>
              <a:latin typeface="Arial"/>
              <a:ea typeface="ＭＳ Ｐゴシック"/>
              <a:cs typeface="+mj-cs"/>
            </a:endParaRPr>
          </a:p>
        </p:txBody>
      </p:sp>
      <p:sp>
        <p:nvSpPr>
          <p:cNvPr id="195" name="Rounded Rectangle 194"/>
          <p:cNvSpPr/>
          <p:nvPr/>
        </p:nvSpPr>
        <p:spPr bwMode="auto">
          <a:xfrm>
            <a:off x="7356275" y="1309814"/>
            <a:ext cx="1359355" cy="941858"/>
          </a:xfrm>
          <a:prstGeom prst="roundRect">
            <a:avLst/>
          </a:prstGeom>
          <a:gradFill rotWithShape="1">
            <a:gsLst>
              <a:gs pos="0">
                <a:srgbClr val="89CBDF">
                  <a:lumMod val="75000"/>
                  <a:alpha val="87000"/>
                </a:srgbClr>
              </a:gs>
              <a:gs pos="100000">
                <a:srgbClr val="8FD1F0">
                  <a:alpha val="83000"/>
                </a:srgbClr>
              </a:gs>
            </a:gsLst>
            <a:lin ang="16200000" scaled="0"/>
          </a:gradFill>
          <a:ln w="12700" cap="flat" cmpd="sng" algn="ctr">
            <a:solidFill>
              <a:srgbClr val="39A5E5"/>
            </a:solidFill>
            <a:prstDash val="solid"/>
            <a:headEnd type="none" w="med" len="med"/>
            <a:tailEnd type="none" w="med" len="med"/>
          </a:ln>
          <a:effectLst/>
          <a:scene3d>
            <a:camera prst="orthographicFront"/>
            <a:lightRig rig="threePt" dir="t"/>
          </a:scene3d>
          <a:sp3d>
            <a:bevelT w="25400" h="6350"/>
          </a:sp3d>
        </p:spPr>
        <p:txBody>
          <a:bodyPr anchor="ctr"/>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Web</a:t>
            </a:r>
          </a:p>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Dashboard</a:t>
            </a:r>
            <a:endParaRPr kumimoji="0" lang="en-US" sz="1400" b="0" i="0" u="none" strike="noStrike" kern="0" cap="none" spc="0" normalizeH="0" baseline="0" noProof="0" dirty="0">
              <a:ln>
                <a:noFill/>
              </a:ln>
              <a:solidFill>
                <a:srgbClr val="333333"/>
              </a:solidFill>
              <a:effectLst/>
              <a:uLnTx/>
              <a:uFillTx/>
              <a:latin typeface="Arial"/>
              <a:ea typeface="ＭＳ Ｐゴシック"/>
              <a:cs typeface="+mn-cs"/>
            </a:endParaRPr>
          </a:p>
        </p:txBody>
      </p:sp>
      <p:sp>
        <p:nvSpPr>
          <p:cNvPr id="197" name="Rounded Rectangle 196"/>
          <p:cNvSpPr/>
          <p:nvPr/>
        </p:nvSpPr>
        <p:spPr bwMode="auto">
          <a:xfrm>
            <a:off x="4181730" y="4513136"/>
            <a:ext cx="4597400" cy="1519363"/>
          </a:xfrm>
          <a:prstGeom prst="roundRect">
            <a:avLst/>
          </a:prstGeom>
          <a:gradFill rotWithShape="1">
            <a:gsLst>
              <a:gs pos="0">
                <a:srgbClr val="037BB1"/>
              </a:gs>
              <a:gs pos="83000">
                <a:srgbClr val="0383BD">
                  <a:alpha val="64000"/>
                </a:srgbClr>
              </a:gs>
            </a:gsLst>
            <a:lin ang="16200000" scaled="0"/>
          </a:gradFill>
          <a:ln w="12700" cap="flat" cmpd="sng" algn="ctr">
            <a:solidFill>
              <a:srgbClr val="0095D3">
                <a:lumMod val="75000"/>
              </a:srgbClr>
            </a:solidFill>
            <a:prstDash val="solid"/>
            <a:headEnd type="none" w="med" len="med"/>
            <a:tailEnd type="none" w="med" len="med"/>
          </a:ln>
          <a:effectLst/>
          <a:scene3d>
            <a:camera prst="orthographicFront"/>
            <a:lightRig rig="threePt" dir="t"/>
          </a:scene3d>
          <a:sp3d>
            <a:bevelT w="31750" h="6350"/>
          </a:sp3d>
        </p:spPr>
        <p:txBody>
          <a:bodyPr lIns="0" r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333333"/>
                </a:solidFill>
                <a:effectLst/>
                <a:uLnTx/>
                <a:uFillTx/>
                <a:latin typeface="Arial"/>
                <a:ea typeface="ＭＳ Ｐゴシック"/>
                <a:cs typeface="+mn-cs"/>
              </a:rPr>
              <a:t>Hyperic Monitoring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333333"/>
                </a:solidFill>
                <a:effectLst/>
                <a:uLnTx/>
                <a:uFillTx/>
                <a:latin typeface="Arial"/>
                <a:ea typeface="ＭＳ Ｐゴシック"/>
                <a:cs typeface="+mn-cs"/>
              </a:rPr>
              <a:t>Web Servers, App Servers, Databases, Caching, Messaging, Directories, Virtualization, etc.</a:t>
            </a:r>
          </a:p>
        </p:txBody>
      </p:sp>
      <p:grpSp>
        <p:nvGrpSpPr>
          <p:cNvPr id="198" name="Group 61"/>
          <p:cNvGrpSpPr/>
          <p:nvPr/>
        </p:nvGrpSpPr>
        <p:grpSpPr>
          <a:xfrm>
            <a:off x="465220" y="986844"/>
            <a:ext cx="3246610" cy="2340555"/>
            <a:chOff x="588790" y="986844"/>
            <a:chExt cx="3246610" cy="2340555"/>
          </a:xfrm>
        </p:grpSpPr>
        <p:sp>
          <p:nvSpPr>
            <p:cNvPr id="199" name="Rounded Rectangle 198"/>
            <p:cNvSpPr/>
            <p:nvPr/>
          </p:nvSpPr>
          <p:spPr bwMode="auto">
            <a:xfrm>
              <a:off x="588790" y="986844"/>
              <a:ext cx="3246610" cy="2340555"/>
            </a:xfrm>
            <a:prstGeom prst="roundRect">
              <a:avLst/>
            </a:prstGeom>
            <a:solidFill>
              <a:srgbClr val="C0C0C0">
                <a:lumMod val="60000"/>
                <a:lumOff val="40000"/>
              </a:srgbClr>
            </a:solidFill>
            <a:ln w="28575" cap="flat" cmpd="sng" algn="ctr">
              <a:solidFill>
                <a:srgbClr val="A6A6A6"/>
              </a:solidFill>
              <a:prstDash val="solid"/>
              <a:headEnd type="none" w="med" len="med"/>
              <a:tailEnd type="none" w="med" len="med"/>
            </a:ln>
            <a:effectLst/>
            <a:scene3d>
              <a:camera prst="orthographicFront"/>
              <a:lightRig rig="threePt" dir="t"/>
            </a:scene3d>
            <a:sp3d>
              <a:bevelT w="25400" h="6350"/>
            </a:sp3d>
          </p:spPr>
          <p:txBody>
            <a:bodyPr lIns="0" tIns="0" rIns="0" anchor="t"/>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600" b="1" i="0" u="none" strike="noStrike" kern="0" cap="none" spc="0" normalizeH="0" baseline="0" noProof="0" dirty="0" smtClean="0">
                  <a:ln>
                    <a:noFill/>
                  </a:ln>
                  <a:solidFill>
                    <a:srgbClr val="333333"/>
                  </a:solidFill>
                  <a:effectLst/>
                  <a:uLnTx/>
                  <a:uFillTx/>
                  <a:latin typeface="Arial"/>
                  <a:ea typeface="ＭＳ Ｐゴシック"/>
                  <a:cs typeface="+mn-cs"/>
                </a:rPr>
                <a:t>Server 1</a:t>
              </a:r>
              <a:endParaRPr kumimoji="0" lang="en-US" sz="1600" b="1" i="0" u="none" strike="noStrike" kern="0" cap="none" spc="0" normalizeH="0" baseline="0" noProof="0" dirty="0">
                <a:ln>
                  <a:noFill/>
                </a:ln>
                <a:solidFill>
                  <a:srgbClr val="333333"/>
                </a:solidFill>
                <a:effectLst/>
                <a:uLnTx/>
                <a:uFillTx/>
                <a:latin typeface="Arial"/>
                <a:ea typeface="ＭＳ Ｐゴシック"/>
                <a:cs typeface="+mn-cs"/>
              </a:endParaRPr>
            </a:p>
          </p:txBody>
        </p:sp>
        <p:sp>
          <p:nvSpPr>
            <p:cNvPr id="200" name="Rounded Rectangle 199"/>
            <p:cNvSpPr/>
            <p:nvPr/>
          </p:nvSpPr>
          <p:spPr bwMode="auto">
            <a:xfrm>
              <a:off x="2595390" y="1984872"/>
              <a:ext cx="914400" cy="457200"/>
            </a:xfrm>
            <a:prstGeom prst="roundRect">
              <a:avLst/>
            </a:prstGeom>
            <a:gradFill flip="none" rotWithShape="1">
              <a:gsLst>
                <a:gs pos="0">
                  <a:srgbClr val="DDEBCF"/>
                </a:gs>
                <a:gs pos="50000">
                  <a:srgbClr val="9CB86E"/>
                </a:gs>
                <a:gs pos="100000">
                  <a:srgbClr val="156B13"/>
                </a:gs>
              </a:gsLst>
              <a:lin ang="5400000" scaled="1"/>
              <a:tileRect/>
            </a:gradFill>
            <a:ln w="12700" cap="flat" cmpd="sng" algn="ctr">
              <a:solidFill>
                <a:srgbClr val="6DB33F">
                  <a:lumMod val="75000"/>
                </a:srgbClr>
              </a:solidFill>
              <a:prstDash val="solid"/>
              <a:headEnd type="none" w="med" len="med"/>
              <a:tailEnd type="none" w="med" len="med"/>
            </a:ln>
            <a:effectLst/>
            <a:scene3d>
              <a:camera prst="orthographicFront"/>
              <a:lightRig rig="threePt" dir="t"/>
            </a:scene3d>
            <a:sp3d>
              <a:bevelT w="25400" h="6350"/>
            </a:sp3d>
          </p:spPr>
          <p:txBody>
            <a:bodyPr lIns="0" rIns="0" anchor="ctr"/>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Agent</a:t>
              </a:r>
              <a:endParaRPr kumimoji="0" lang="en-US" sz="1400" b="0" i="0" u="none" strike="noStrike" kern="0" cap="none" spc="0" normalizeH="0" baseline="0" noProof="0" dirty="0">
                <a:ln>
                  <a:noFill/>
                </a:ln>
                <a:solidFill>
                  <a:srgbClr val="333333"/>
                </a:solidFill>
                <a:effectLst/>
                <a:uLnTx/>
                <a:uFillTx/>
                <a:latin typeface="Arial"/>
                <a:ea typeface="ＭＳ Ｐゴシック"/>
                <a:cs typeface="+mn-cs"/>
              </a:endParaRPr>
            </a:p>
          </p:txBody>
        </p:sp>
        <p:grpSp>
          <p:nvGrpSpPr>
            <p:cNvPr id="203" name="Group 70"/>
            <p:cNvGrpSpPr/>
            <p:nvPr/>
          </p:nvGrpSpPr>
          <p:grpSpPr>
            <a:xfrm>
              <a:off x="1091745" y="1757789"/>
              <a:ext cx="1035675" cy="1371600"/>
              <a:chOff x="1320345" y="1159099"/>
              <a:chExt cx="1035675" cy="1371600"/>
            </a:xfrm>
          </p:grpSpPr>
          <p:sp>
            <p:nvSpPr>
              <p:cNvPr id="214" name="Rounded Rectangle 213"/>
              <p:cNvSpPr/>
              <p:nvPr/>
            </p:nvSpPr>
            <p:spPr bwMode="auto">
              <a:xfrm>
                <a:off x="1320345" y="1159099"/>
                <a:ext cx="1035675" cy="1371600"/>
              </a:xfrm>
              <a:prstGeom prst="roundRect">
                <a:avLst/>
              </a:prstGeom>
              <a:solidFill>
                <a:srgbClr val="FFFFFF"/>
              </a:solidFill>
              <a:ln w="28575" cap="flat" cmpd="sng" algn="ctr">
                <a:solidFill>
                  <a:srgbClr val="A6A6A6"/>
                </a:solidFill>
                <a:prstDash val="solid"/>
                <a:headEnd type="none" w="med" len="med"/>
                <a:tailEnd type="none" w="med" len="med"/>
              </a:ln>
              <a:effectLst/>
              <a:scene3d>
                <a:camera prst="orthographicFront"/>
                <a:lightRig rig="threePt" dir="t"/>
              </a:scene3d>
              <a:sp3d>
                <a:bevelT w="25400" h="6350"/>
              </a:sp3d>
            </p:spPr>
            <p:txBody>
              <a:bodyPr lIns="0" rIns="0" anchor="t"/>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tc Server</a:t>
                </a:r>
              </a:p>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Instance 1</a:t>
                </a:r>
                <a:endParaRPr kumimoji="0" lang="en-US" sz="1400" b="0" i="0" u="none" strike="noStrike" kern="0" cap="none" spc="0" normalizeH="0" baseline="0" noProof="0" dirty="0">
                  <a:ln>
                    <a:noFill/>
                  </a:ln>
                  <a:solidFill>
                    <a:srgbClr val="333333"/>
                  </a:solidFill>
                  <a:effectLst/>
                  <a:uLnTx/>
                  <a:uFillTx/>
                  <a:latin typeface="Arial"/>
                  <a:ea typeface="ＭＳ Ｐゴシック"/>
                  <a:cs typeface="+mn-cs"/>
                </a:endParaRPr>
              </a:p>
            </p:txBody>
          </p:sp>
          <p:grpSp>
            <p:nvGrpSpPr>
              <p:cNvPr id="215" name="Group 17"/>
              <p:cNvGrpSpPr/>
              <p:nvPr/>
            </p:nvGrpSpPr>
            <p:grpSpPr>
              <a:xfrm>
                <a:off x="1472422" y="1709505"/>
                <a:ext cx="731520" cy="320040"/>
                <a:chOff x="1137439" y="2336287"/>
                <a:chExt cx="731520" cy="320040"/>
              </a:xfrm>
            </p:grpSpPr>
            <p:pic>
              <p:nvPicPr>
                <p:cNvPr id="216" name="Picture 215" descr="app2.png"/>
                <p:cNvPicPr>
                  <a:picLocks noChangeAspect="1"/>
                </p:cNvPicPr>
                <p:nvPr/>
              </p:nvPicPr>
              <p:blipFill>
                <a:blip r:embed="rId3" cstate="email"/>
                <a:srcRect/>
                <a:stretch>
                  <a:fillRect/>
                </a:stretch>
              </p:blipFill>
              <p:spPr bwMode="auto">
                <a:xfrm>
                  <a:off x="113743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217" name="Picture 216" descr="app2.png"/>
                <p:cNvPicPr>
                  <a:picLocks noChangeAspect="1"/>
                </p:cNvPicPr>
                <p:nvPr/>
              </p:nvPicPr>
              <p:blipFill>
                <a:blip r:embed="rId3" cstate="email"/>
                <a:srcRect/>
                <a:stretch>
                  <a:fillRect/>
                </a:stretch>
              </p:blipFill>
              <p:spPr bwMode="auto">
                <a:xfrm>
                  <a:off x="154891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grpSp>
          <p:nvGrpSpPr>
            <p:cNvPr id="204" name="Group 70"/>
            <p:cNvGrpSpPr/>
            <p:nvPr/>
          </p:nvGrpSpPr>
          <p:grpSpPr>
            <a:xfrm>
              <a:off x="952045" y="1579989"/>
              <a:ext cx="1035675" cy="1371600"/>
              <a:chOff x="1320345" y="1159099"/>
              <a:chExt cx="1035675" cy="1371600"/>
            </a:xfrm>
          </p:grpSpPr>
          <p:sp>
            <p:nvSpPr>
              <p:cNvPr id="210" name="Rounded Rectangle 209"/>
              <p:cNvSpPr/>
              <p:nvPr/>
            </p:nvSpPr>
            <p:spPr bwMode="auto">
              <a:xfrm>
                <a:off x="1320345" y="1159099"/>
                <a:ext cx="1035675" cy="1371600"/>
              </a:xfrm>
              <a:prstGeom prst="roundRect">
                <a:avLst/>
              </a:prstGeom>
              <a:solidFill>
                <a:srgbClr val="FFFFFF"/>
              </a:solidFill>
              <a:ln w="28575" cap="flat" cmpd="sng" algn="ctr">
                <a:solidFill>
                  <a:srgbClr val="A6A6A6"/>
                </a:solidFill>
                <a:prstDash val="solid"/>
                <a:headEnd type="none" w="med" len="med"/>
                <a:tailEnd type="none" w="med" len="med"/>
              </a:ln>
              <a:effectLst/>
              <a:scene3d>
                <a:camera prst="orthographicFront"/>
                <a:lightRig rig="threePt" dir="t"/>
              </a:scene3d>
              <a:sp3d>
                <a:bevelT w="25400" h="6350"/>
              </a:sp3d>
            </p:spPr>
            <p:txBody>
              <a:bodyPr lIns="0" rIns="0" anchor="t"/>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tc Server</a:t>
                </a:r>
              </a:p>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Instance 1</a:t>
                </a:r>
                <a:endParaRPr kumimoji="0" lang="en-US" sz="1400" b="0" i="0" u="none" strike="noStrike" kern="0" cap="none" spc="0" normalizeH="0" baseline="0" noProof="0" dirty="0">
                  <a:ln>
                    <a:noFill/>
                  </a:ln>
                  <a:solidFill>
                    <a:srgbClr val="333333"/>
                  </a:solidFill>
                  <a:effectLst/>
                  <a:uLnTx/>
                  <a:uFillTx/>
                  <a:latin typeface="Arial"/>
                  <a:ea typeface="ＭＳ Ｐゴシック"/>
                  <a:cs typeface="+mn-cs"/>
                </a:endParaRPr>
              </a:p>
            </p:txBody>
          </p:sp>
          <p:grpSp>
            <p:nvGrpSpPr>
              <p:cNvPr id="211" name="Group 17"/>
              <p:cNvGrpSpPr/>
              <p:nvPr/>
            </p:nvGrpSpPr>
            <p:grpSpPr>
              <a:xfrm>
                <a:off x="1472422" y="1709505"/>
                <a:ext cx="731520" cy="320040"/>
                <a:chOff x="1137439" y="2336287"/>
                <a:chExt cx="731520" cy="320040"/>
              </a:xfrm>
            </p:grpSpPr>
            <p:pic>
              <p:nvPicPr>
                <p:cNvPr id="212" name="Picture 211" descr="app2.png"/>
                <p:cNvPicPr>
                  <a:picLocks noChangeAspect="1"/>
                </p:cNvPicPr>
                <p:nvPr/>
              </p:nvPicPr>
              <p:blipFill>
                <a:blip r:embed="rId3" cstate="email"/>
                <a:srcRect/>
                <a:stretch>
                  <a:fillRect/>
                </a:stretch>
              </p:blipFill>
              <p:spPr bwMode="auto">
                <a:xfrm>
                  <a:off x="113743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213" name="Picture 212" descr="app2.png"/>
                <p:cNvPicPr>
                  <a:picLocks noChangeAspect="1"/>
                </p:cNvPicPr>
                <p:nvPr/>
              </p:nvPicPr>
              <p:blipFill>
                <a:blip r:embed="rId3" cstate="email"/>
                <a:srcRect/>
                <a:stretch>
                  <a:fillRect/>
                </a:stretch>
              </p:blipFill>
              <p:spPr bwMode="auto">
                <a:xfrm>
                  <a:off x="154891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grpSp>
          <p:nvGrpSpPr>
            <p:cNvPr id="205" name="Group 70"/>
            <p:cNvGrpSpPr/>
            <p:nvPr/>
          </p:nvGrpSpPr>
          <p:grpSpPr>
            <a:xfrm>
              <a:off x="812345" y="1414889"/>
              <a:ext cx="1035675" cy="1371600"/>
              <a:chOff x="1320345" y="1159099"/>
              <a:chExt cx="1035675" cy="1371600"/>
            </a:xfrm>
          </p:grpSpPr>
          <p:sp>
            <p:nvSpPr>
              <p:cNvPr id="206" name="Rounded Rectangle 205"/>
              <p:cNvSpPr/>
              <p:nvPr/>
            </p:nvSpPr>
            <p:spPr bwMode="auto">
              <a:xfrm>
                <a:off x="1320345" y="1159099"/>
                <a:ext cx="1035675" cy="1371600"/>
              </a:xfrm>
              <a:prstGeom prst="roundRect">
                <a:avLst/>
              </a:prstGeom>
              <a:solidFill>
                <a:srgbClr val="FFFFFF"/>
              </a:solidFill>
              <a:ln w="28575" cap="flat" cmpd="sng" algn="ctr">
                <a:solidFill>
                  <a:srgbClr val="A6A6A6"/>
                </a:solidFill>
                <a:prstDash val="solid"/>
                <a:headEnd type="none" w="med" len="med"/>
                <a:tailEnd type="none" w="med" len="med"/>
              </a:ln>
              <a:effectLst/>
              <a:scene3d>
                <a:camera prst="orthographicFront"/>
                <a:lightRig rig="threePt" dir="t"/>
              </a:scene3d>
              <a:sp3d>
                <a:bevelT w="25400" h="6350"/>
              </a:sp3d>
            </p:spPr>
            <p:txBody>
              <a:bodyPr lIns="0" rIns="0" anchor="b"/>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tc Server</a:t>
                </a:r>
              </a:p>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Instance 1</a:t>
                </a:r>
                <a:endParaRPr kumimoji="0" lang="en-US" sz="1400" b="0" i="0" u="none" strike="noStrike" kern="0" cap="none" spc="0" normalizeH="0" baseline="0" noProof="0" dirty="0">
                  <a:ln>
                    <a:noFill/>
                  </a:ln>
                  <a:solidFill>
                    <a:srgbClr val="333333"/>
                  </a:solidFill>
                  <a:effectLst/>
                  <a:uLnTx/>
                  <a:uFillTx/>
                  <a:latin typeface="Arial"/>
                  <a:ea typeface="ＭＳ Ｐゴシック"/>
                  <a:cs typeface="+mn-cs"/>
                </a:endParaRPr>
              </a:p>
            </p:txBody>
          </p:sp>
          <p:grpSp>
            <p:nvGrpSpPr>
              <p:cNvPr id="207" name="Group 17"/>
              <p:cNvGrpSpPr/>
              <p:nvPr/>
            </p:nvGrpSpPr>
            <p:grpSpPr>
              <a:xfrm>
                <a:off x="1472422" y="1210725"/>
                <a:ext cx="731520" cy="320040"/>
                <a:chOff x="1137439" y="1837507"/>
                <a:chExt cx="731520" cy="320040"/>
              </a:xfrm>
            </p:grpSpPr>
            <p:pic>
              <p:nvPicPr>
                <p:cNvPr id="208" name="Picture 207" descr="app2.png"/>
                <p:cNvPicPr>
                  <a:picLocks noChangeAspect="1"/>
                </p:cNvPicPr>
                <p:nvPr/>
              </p:nvPicPr>
              <p:blipFill>
                <a:blip r:embed="rId3" cstate="email"/>
                <a:srcRect/>
                <a:stretch>
                  <a:fillRect/>
                </a:stretch>
              </p:blipFill>
              <p:spPr bwMode="auto">
                <a:xfrm>
                  <a:off x="1137439" y="1837507"/>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209" name="Picture 208" descr="app2.png"/>
                <p:cNvPicPr>
                  <a:picLocks noChangeAspect="1"/>
                </p:cNvPicPr>
                <p:nvPr/>
              </p:nvPicPr>
              <p:blipFill>
                <a:blip r:embed="rId3" cstate="email"/>
                <a:srcRect/>
                <a:stretch>
                  <a:fillRect/>
                </a:stretch>
              </p:blipFill>
              <p:spPr bwMode="auto">
                <a:xfrm>
                  <a:off x="1548919" y="1837507"/>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grpSp>
      <p:cxnSp>
        <p:nvCxnSpPr>
          <p:cNvPr id="218" name="Straight Connector 217"/>
          <p:cNvCxnSpPr/>
          <p:nvPr/>
        </p:nvCxnSpPr>
        <p:spPr bwMode="auto">
          <a:xfrm flipV="1">
            <a:off x="2010030" y="2213472"/>
            <a:ext cx="461790" cy="9028"/>
          </a:xfrm>
          <a:prstGeom prst="line">
            <a:avLst/>
          </a:prstGeom>
          <a:solidFill>
            <a:srgbClr val="0095D3"/>
          </a:solidFill>
          <a:ln w="38100" cap="flat" cmpd="sng" algn="ctr">
            <a:solidFill>
              <a:srgbClr val="FFFFFF">
                <a:lumMod val="50000"/>
              </a:srgbClr>
            </a:solidFill>
            <a:prstDash val="solid"/>
            <a:round/>
            <a:headEnd type="stealth" w="med" len="med"/>
            <a:tailEnd type="stealth" w="med" len="med"/>
          </a:ln>
          <a:effectLst/>
        </p:spPr>
      </p:cxnSp>
      <p:grpSp>
        <p:nvGrpSpPr>
          <p:cNvPr id="219" name="Group 129"/>
          <p:cNvGrpSpPr/>
          <p:nvPr/>
        </p:nvGrpSpPr>
        <p:grpSpPr>
          <a:xfrm>
            <a:off x="617620" y="3552244"/>
            <a:ext cx="3246610" cy="2340555"/>
            <a:chOff x="588790" y="986844"/>
            <a:chExt cx="3246610" cy="2340555"/>
          </a:xfrm>
        </p:grpSpPr>
        <p:sp>
          <p:nvSpPr>
            <p:cNvPr id="220" name="Rounded Rectangle 219"/>
            <p:cNvSpPr/>
            <p:nvPr/>
          </p:nvSpPr>
          <p:spPr bwMode="auto">
            <a:xfrm>
              <a:off x="588790" y="986844"/>
              <a:ext cx="3246610" cy="2340555"/>
            </a:xfrm>
            <a:prstGeom prst="roundRect">
              <a:avLst/>
            </a:prstGeom>
            <a:solidFill>
              <a:srgbClr val="C0C0C0">
                <a:lumMod val="60000"/>
                <a:lumOff val="40000"/>
              </a:srgbClr>
            </a:solidFill>
            <a:ln w="28575" cap="flat" cmpd="sng" algn="ctr">
              <a:solidFill>
                <a:srgbClr val="A6A6A6"/>
              </a:solidFill>
              <a:prstDash val="solid"/>
              <a:headEnd type="none" w="med" len="med"/>
              <a:tailEnd type="none" w="med" len="med"/>
            </a:ln>
            <a:effectLst/>
            <a:scene3d>
              <a:camera prst="orthographicFront"/>
              <a:lightRig rig="threePt" dir="t"/>
            </a:scene3d>
            <a:sp3d>
              <a:bevelT w="25400" h="6350"/>
            </a:sp3d>
          </p:spPr>
          <p:txBody>
            <a:bodyPr lIns="0" tIns="0" rIns="0" anchor="t"/>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600" b="1" i="0" u="none" strike="noStrike" kern="0" cap="none" spc="0" normalizeH="0" baseline="0" noProof="0" dirty="0" smtClean="0">
                  <a:ln>
                    <a:noFill/>
                  </a:ln>
                  <a:solidFill>
                    <a:srgbClr val="333333"/>
                  </a:solidFill>
                  <a:effectLst/>
                  <a:uLnTx/>
                  <a:uFillTx/>
                  <a:latin typeface="Arial"/>
                  <a:ea typeface="ＭＳ Ｐゴシック"/>
                  <a:cs typeface="+mn-cs"/>
                </a:rPr>
                <a:t>Server 1</a:t>
              </a:r>
              <a:endParaRPr kumimoji="0" lang="en-US" sz="1600" b="1" i="0" u="none" strike="noStrike" kern="0" cap="none" spc="0" normalizeH="0" baseline="0" noProof="0" dirty="0">
                <a:ln>
                  <a:noFill/>
                </a:ln>
                <a:solidFill>
                  <a:srgbClr val="333333"/>
                </a:solidFill>
                <a:effectLst/>
                <a:uLnTx/>
                <a:uFillTx/>
                <a:latin typeface="Arial"/>
                <a:ea typeface="ＭＳ Ｐゴシック"/>
                <a:cs typeface="+mn-cs"/>
              </a:endParaRPr>
            </a:p>
          </p:txBody>
        </p:sp>
        <p:sp>
          <p:nvSpPr>
            <p:cNvPr id="221" name="Rounded Rectangle 220"/>
            <p:cNvSpPr/>
            <p:nvPr/>
          </p:nvSpPr>
          <p:spPr bwMode="auto">
            <a:xfrm>
              <a:off x="2595390" y="1984872"/>
              <a:ext cx="914400" cy="457200"/>
            </a:xfrm>
            <a:prstGeom prst="roundRect">
              <a:avLst/>
            </a:prstGeom>
            <a:gradFill rotWithShape="1">
              <a:gsLst>
                <a:gs pos="0">
                  <a:srgbClr val="DDEBCF"/>
                </a:gs>
                <a:gs pos="50000">
                  <a:srgbClr val="9CB86E"/>
                </a:gs>
                <a:gs pos="100000">
                  <a:srgbClr val="156B13"/>
                </a:gs>
              </a:gsLst>
              <a:lin ang="16200000" scaled="0"/>
            </a:gradFill>
            <a:ln w="12700" cap="flat" cmpd="sng" algn="ctr">
              <a:solidFill>
                <a:srgbClr val="00B050"/>
              </a:solidFill>
              <a:prstDash val="solid"/>
              <a:headEnd type="none" w="med" len="med"/>
              <a:tailEnd type="none" w="med" len="med"/>
            </a:ln>
            <a:effectLst/>
            <a:scene3d>
              <a:camera prst="orthographicFront"/>
              <a:lightRig rig="threePt" dir="t"/>
            </a:scene3d>
            <a:sp3d>
              <a:bevelT w="25400" h="6350"/>
            </a:sp3d>
          </p:spPr>
          <p:txBody>
            <a:bodyPr lIns="0" rIns="0" anchor="ctr"/>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Agent</a:t>
              </a:r>
              <a:endParaRPr kumimoji="0" lang="en-US" sz="1400" b="0" i="0" u="none" strike="noStrike" kern="0" cap="none" spc="0" normalizeH="0" baseline="0" noProof="0" dirty="0">
                <a:ln>
                  <a:noFill/>
                </a:ln>
                <a:solidFill>
                  <a:srgbClr val="333333"/>
                </a:solidFill>
                <a:effectLst/>
                <a:uLnTx/>
                <a:uFillTx/>
                <a:latin typeface="Arial"/>
                <a:ea typeface="ＭＳ Ｐゴシック"/>
                <a:cs typeface="+mn-cs"/>
              </a:endParaRPr>
            </a:p>
          </p:txBody>
        </p:sp>
        <p:grpSp>
          <p:nvGrpSpPr>
            <p:cNvPr id="222" name="Group 70"/>
            <p:cNvGrpSpPr/>
            <p:nvPr/>
          </p:nvGrpSpPr>
          <p:grpSpPr>
            <a:xfrm>
              <a:off x="1091745" y="1757789"/>
              <a:ext cx="1035675" cy="1371600"/>
              <a:chOff x="1320345" y="1159099"/>
              <a:chExt cx="1035675" cy="1371600"/>
            </a:xfrm>
          </p:grpSpPr>
          <p:sp>
            <p:nvSpPr>
              <p:cNvPr id="235" name="Rounded Rectangle 234"/>
              <p:cNvSpPr/>
              <p:nvPr/>
            </p:nvSpPr>
            <p:spPr bwMode="auto">
              <a:xfrm>
                <a:off x="1320345" y="1159099"/>
                <a:ext cx="1035675" cy="1371600"/>
              </a:xfrm>
              <a:prstGeom prst="roundRect">
                <a:avLst/>
              </a:prstGeom>
              <a:solidFill>
                <a:srgbClr val="FFFFFF"/>
              </a:solidFill>
              <a:ln w="28575" cap="flat" cmpd="sng" algn="ctr">
                <a:solidFill>
                  <a:srgbClr val="A6A6A6"/>
                </a:solidFill>
                <a:prstDash val="solid"/>
                <a:headEnd type="none" w="med" len="med"/>
                <a:tailEnd type="none" w="med" len="med"/>
              </a:ln>
              <a:effectLst/>
              <a:scene3d>
                <a:camera prst="orthographicFront"/>
                <a:lightRig rig="threePt" dir="t"/>
              </a:scene3d>
              <a:sp3d>
                <a:bevelT w="25400" h="6350"/>
              </a:sp3d>
            </p:spPr>
            <p:txBody>
              <a:bodyPr lIns="0" rIns="0" anchor="t"/>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tc Server</a:t>
                </a:r>
              </a:p>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Instance 1</a:t>
                </a:r>
                <a:endParaRPr kumimoji="0" lang="en-US" sz="1400" b="0" i="0" u="none" strike="noStrike" kern="0" cap="none" spc="0" normalizeH="0" baseline="0" noProof="0" dirty="0">
                  <a:ln>
                    <a:noFill/>
                  </a:ln>
                  <a:solidFill>
                    <a:srgbClr val="333333"/>
                  </a:solidFill>
                  <a:effectLst/>
                  <a:uLnTx/>
                  <a:uFillTx/>
                  <a:latin typeface="Arial"/>
                  <a:ea typeface="ＭＳ Ｐゴシック"/>
                  <a:cs typeface="+mn-cs"/>
                </a:endParaRPr>
              </a:p>
            </p:txBody>
          </p:sp>
          <p:grpSp>
            <p:nvGrpSpPr>
              <p:cNvPr id="236" name="Group 17"/>
              <p:cNvGrpSpPr/>
              <p:nvPr/>
            </p:nvGrpSpPr>
            <p:grpSpPr>
              <a:xfrm>
                <a:off x="1472422" y="1709505"/>
                <a:ext cx="731520" cy="762317"/>
                <a:chOff x="1137439" y="2336287"/>
                <a:chExt cx="731520" cy="762317"/>
              </a:xfrm>
            </p:grpSpPr>
            <p:sp>
              <p:nvSpPr>
                <p:cNvPr id="237" name="Rectangle 12"/>
                <p:cNvSpPr>
                  <a:spLocks noChangeArrowheads="1"/>
                </p:cNvSpPr>
                <p:nvPr/>
              </p:nvSpPr>
              <p:spPr bwMode="auto">
                <a:xfrm>
                  <a:off x="1137439" y="2732882"/>
                  <a:ext cx="731520" cy="365722"/>
                </a:xfrm>
                <a:prstGeom prst="roundRect">
                  <a:avLst/>
                </a:prstGeom>
                <a:solidFill>
                  <a:srgbClr val="338313"/>
                </a:solidFill>
                <a:ln w="25400" cap="flat" cmpd="sng" algn="ctr">
                  <a:noFill/>
                  <a:prstDash val="solid"/>
                </a:ln>
                <a:effectLst/>
                <a:scene3d>
                  <a:camera prst="orthographicFront">
                    <a:rot lat="0" lon="0" rev="0"/>
                  </a:camera>
                  <a:lightRig rig="contrasting" dir="t">
                    <a:rot lat="0" lon="0" rev="1500000"/>
                  </a:lightRig>
                </a:scene3d>
                <a:sp3d prstMaterial="metal">
                  <a:bevelT w="88900" h="88900"/>
                </a:sp3d>
              </p:spPr>
              <p:txBody>
                <a:bodyPr lIns="45720" rIns="4572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Arial"/>
                      <a:ea typeface="ＭＳ Ｐゴシック"/>
                      <a:cs typeface="MS PGothic" charset="0"/>
                    </a:rPr>
                    <a:t>Spring</a:t>
                  </a:r>
                </a:p>
              </p:txBody>
            </p:sp>
            <p:pic>
              <p:nvPicPr>
                <p:cNvPr id="238" name="Picture 237" descr="app2.png"/>
                <p:cNvPicPr>
                  <a:picLocks noChangeAspect="1"/>
                </p:cNvPicPr>
                <p:nvPr/>
              </p:nvPicPr>
              <p:blipFill>
                <a:blip r:embed="rId3" cstate="email"/>
                <a:srcRect/>
                <a:stretch>
                  <a:fillRect/>
                </a:stretch>
              </p:blipFill>
              <p:spPr bwMode="auto">
                <a:xfrm>
                  <a:off x="113743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239" name="Picture 238" descr="app2.png"/>
                <p:cNvPicPr>
                  <a:picLocks noChangeAspect="1"/>
                </p:cNvPicPr>
                <p:nvPr/>
              </p:nvPicPr>
              <p:blipFill>
                <a:blip r:embed="rId3" cstate="email"/>
                <a:srcRect/>
                <a:stretch>
                  <a:fillRect/>
                </a:stretch>
              </p:blipFill>
              <p:spPr bwMode="auto">
                <a:xfrm>
                  <a:off x="154891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grpSp>
          <p:nvGrpSpPr>
            <p:cNvPr id="223" name="Group 70"/>
            <p:cNvGrpSpPr/>
            <p:nvPr/>
          </p:nvGrpSpPr>
          <p:grpSpPr>
            <a:xfrm>
              <a:off x="952045" y="1579989"/>
              <a:ext cx="1035675" cy="1371600"/>
              <a:chOff x="1320345" y="1159099"/>
              <a:chExt cx="1035675" cy="1371600"/>
            </a:xfrm>
          </p:grpSpPr>
          <p:sp>
            <p:nvSpPr>
              <p:cNvPr id="230" name="Rounded Rectangle 229"/>
              <p:cNvSpPr/>
              <p:nvPr/>
            </p:nvSpPr>
            <p:spPr bwMode="auto">
              <a:xfrm>
                <a:off x="1320345" y="1159099"/>
                <a:ext cx="1035675" cy="1371600"/>
              </a:xfrm>
              <a:prstGeom prst="roundRect">
                <a:avLst/>
              </a:prstGeom>
              <a:solidFill>
                <a:srgbClr val="FFFFFF"/>
              </a:solidFill>
              <a:ln w="28575" cap="flat" cmpd="sng" algn="ctr">
                <a:solidFill>
                  <a:srgbClr val="A6A6A6"/>
                </a:solidFill>
                <a:prstDash val="solid"/>
                <a:headEnd type="none" w="med" len="med"/>
                <a:tailEnd type="none" w="med" len="med"/>
              </a:ln>
              <a:effectLst/>
              <a:scene3d>
                <a:camera prst="orthographicFront"/>
                <a:lightRig rig="threePt" dir="t"/>
              </a:scene3d>
              <a:sp3d>
                <a:bevelT w="25400" h="6350"/>
              </a:sp3d>
            </p:spPr>
            <p:txBody>
              <a:bodyPr lIns="0" rIns="0" anchor="t"/>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tc Server</a:t>
                </a:r>
              </a:p>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Instance 1</a:t>
                </a:r>
                <a:endParaRPr kumimoji="0" lang="en-US" sz="1400" b="0" i="0" u="none" strike="noStrike" kern="0" cap="none" spc="0" normalizeH="0" baseline="0" noProof="0" dirty="0">
                  <a:ln>
                    <a:noFill/>
                  </a:ln>
                  <a:solidFill>
                    <a:srgbClr val="333333"/>
                  </a:solidFill>
                  <a:effectLst/>
                  <a:uLnTx/>
                  <a:uFillTx/>
                  <a:latin typeface="Arial"/>
                  <a:ea typeface="ＭＳ Ｐゴシック"/>
                  <a:cs typeface="+mn-cs"/>
                </a:endParaRPr>
              </a:p>
            </p:txBody>
          </p:sp>
          <p:grpSp>
            <p:nvGrpSpPr>
              <p:cNvPr id="231" name="Group 17"/>
              <p:cNvGrpSpPr/>
              <p:nvPr/>
            </p:nvGrpSpPr>
            <p:grpSpPr>
              <a:xfrm>
                <a:off x="1472422" y="1709505"/>
                <a:ext cx="731520" cy="762317"/>
                <a:chOff x="1137439" y="2336287"/>
                <a:chExt cx="731520" cy="762317"/>
              </a:xfrm>
            </p:grpSpPr>
            <p:sp>
              <p:nvSpPr>
                <p:cNvPr id="232" name="Rectangle 12"/>
                <p:cNvSpPr>
                  <a:spLocks noChangeArrowheads="1"/>
                </p:cNvSpPr>
                <p:nvPr/>
              </p:nvSpPr>
              <p:spPr bwMode="auto">
                <a:xfrm>
                  <a:off x="1137439" y="2732882"/>
                  <a:ext cx="731520" cy="365722"/>
                </a:xfrm>
                <a:prstGeom prst="roundRect">
                  <a:avLst/>
                </a:prstGeom>
                <a:solidFill>
                  <a:srgbClr val="338313"/>
                </a:solidFill>
                <a:ln w="25400" cap="flat" cmpd="sng" algn="ctr">
                  <a:noFill/>
                  <a:prstDash val="solid"/>
                </a:ln>
                <a:effectLst/>
                <a:scene3d>
                  <a:camera prst="orthographicFront">
                    <a:rot lat="0" lon="0" rev="0"/>
                  </a:camera>
                  <a:lightRig rig="contrasting" dir="t">
                    <a:rot lat="0" lon="0" rev="1500000"/>
                  </a:lightRig>
                </a:scene3d>
                <a:sp3d prstMaterial="metal">
                  <a:bevelT w="88900" h="88900"/>
                </a:sp3d>
              </p:spPr>
              <p:txBody>
                <a:bodyPr lIns="45720" rIns="4572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Arial"/>
                      <a:ea typeface="ＭＳ Ｐゴシック"/>
                      <a:cs typeface="MS PGothic" charset="0"/>
                    </a:rPr>
                    <a:t>Spring</a:t>
                  </a:r>
                </a:p>
              </p:txBody>
            </p:sp>
            <p:pic>
              <p:nvPicPr>
                <p:cNvPr id="233" name="Picture 232" descr="app2.png"/>
                <p:cNvPicPr>
                  <a:picLocks noChangeAspect="1"/>
                </p:cNvPicPr>
                <p:nvPr/>
              </p:nvPicPr>
              <p:blipFill>
                <a:blip r:embed="rId3" cstate="email"/>
                <a:srcRect/>
                <a:stretch>
                  <a:fillRect/>
                </a:stretch>
              </p:blipFill>
              <p:spPr bwMode="auto">
                <a:xfrm>
                  <a:off x="113743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234" name="Picture 233" descr="app2.png"/>
                <p:cNvPicPr>
                  <a:picLocks noChangeAspect="1"/>
                </p:cNvPicPr>
                <p:nvPr/>
              </p:nvPicPr>
              <p:blipFill>
                <a:blip r:embed="rId3" cstate="email"/>
                <a:srcRect/>
                <a:stretch>
                  <a:fillRect/>
                </a:stretch>
              </p:blipFill>
              <p:spPr bwMode="auto">
                <a:xfrm>
                  <a:off x="154891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grpSp>
          <p:nvGrpSpPr>
            <p:cNvPr id="224" name="Group 70"/>
            <p:cNvGrpSpPr/>
            <p:nvPr/>
          </p:nvGrpSpPr>
          <p:grpSpPr>
            <a:xfrm>
              <a:off x="812345" y="1414889"/>
              <a:ext cx="1035675" cy="1371600"/>
              <a:chOff x="1320345" y="1159099"/>
              <a:chExt cx="1035675" cy="1371600"/>
            </a:xfrm>
          </p:grpSpPr>
          <p:sp>
            <p:nvSpPr>
              <p:cNvPr id="225" name="Rounded Rectangle 224"/>
              <p:cNvSpPr/>
              <p:nvPr/>
            </p:nvSpPr>
            <p:spPr bwMode="auto">
              <a:xfrm>
                <a:off x="1320345" y="1159099"/>
                <a:ext cx="1035675" cy="1371600"/>
              </a:xfrm>
              <a:prstGeom prst="roundRect">
                <a:avLst/>
              </a:prstGeom>
              <a:solidFill>
                <a:srgbClr val="FFFFFF"/>
              </a:solidFill>
              <a:ln w="28575" cap="flat" cmpd="sng" algn="ctr">
                <a:solidFill>
                  <a:srgbClr val="A6A6A6"/>
                </a:solidFill>
                <a:prstDash val="solid"/>
                <a:headEnd type="none" w="med" len="med"/>
                <a:tailEnd type="none" w="med" len="med"/>
              </a:ln>
              <a:effectLst/>
              <a:scene3d>
                <a:camera prst="orthographicFront"/>
                <a:lightRig rig="threePt" dir="t"/>
              </a:scene3d>
              <a:sp3d>
                <a:bevelT w="25400" h="6350"/>
              </a:sp3d>
            </p:spPr>
            <p:txBody>
              <a:bodyPr lIns="0" rIns="0" anchor="t"/>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tc Server</a:t>
                </a:r>
              </a:p>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Instance 1</a:t>
                </a:r>
                <a:endParaRPr kumimoji="0" lang="en-US" sz="1400" b="0" i="0" u="none" strike="noStrike" kern="0" cap="none" spc="0" normalizeH="0" baseline="0" noProof="0" dirty="0">
                  <a:ln>
                    <a:noFill/>
                  </a:ln>
                  <a:solidFill>
                    <a:srgbClr val="333333"/>
                  </a:solidFill>
                  <a:effectLst/>
                  <a:uLnTx/>
                  <a:uFillTx/>
                  <a:latin typeface="Arial"/>
                  <a:ea typeface="ＭＳ Ｐゴシック"/>
                  <a:cs typeface="+mn-cs"/>
                </a:endParaRPr>
              </a:p>
            </p:txBody>
          </p:sp>
          <p:grpSp>
            <p:nvGrpSpPr>
              <p:cNvPr id="226" name="Group 17"/>
              <p:cNvGrpSpPr/>
              <p:nvPr/>
            </p:nvGrpSpPr>
            <p:grpSpPr>
              <a:xfrm>
                <a:off x="1472422" y="1709505"/>
                <a:ext cx="731520" cy="762317"/>
                <a:chOff x="1137439" y="2336287"/>
                <a:chExt cx="731520" cy="762317"/>
              </a:xfrm>
            </p:grpSpPr>
            <p:sp>
              <p:nvSpPr>
                <p:cNvPr id="227" name="Rectangle 12"/>
                <p:cNvSpPr>
                  <a:spLocks noChangeArrowheads="1"/>
                </p:cNvSpPr>
                <p:nvPr/>
              </p:nvSpPr>
              <p:spPr bwMode="auto">
                <a:xfrm>
                  <a:off x="1137439" y="2732882"/>
                  <a:ext cx="731520" cy="365722"/>
                </a:xfrm>
                <a:prstGeom prst="roundRect">
                  <a:avLst/>
                </a:prstGeom>
                <a:solidFill>
                  <a:srgbClr val="338313"/>
                </a:solidFill>
                <a:ln w="25400" cap="flat" cmpd="sng" algn="ctr">
                  <a:noFill/>
                  <a:prstDash val="solid"/>
                </a:ln>
                <a:effectLst/>
                <a:scene3d>
                  <a:camera prst="orthographicFront">
                    <a:rot lat="0" lon="0" rev="0"/>
                  </a:camera>
                  <a:lightRig rig="contrasting" dir="t">
                    <a:rot lat="0" lon="0" rev="1500000"/>
                  </a:lightRig>
                </a:scene3d>
                <a:sp3d prstMaterial="metal">
                  <a:bevelT w="88900" h="88900"/>
                </a:sp3d>
              </p:spPr>
              <p:txBody>
                <a:bodyPr lIns="45720" rIns="4572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Arial"/>
                      <a:ea typeface="ＭＳ Ｐゴシック"/>
                      <a:cs typeface="MS PGothic" charset="0"/>
                    </a:rPr>
                    <a:t>Spring</a:t>
                  </a:r>
                </a:p>
              </p:txBody>
            </p:sp>
            <p:pic>
              <p:nvPicPr>
                <p:cNvPr id="228" name="Picture 227" descr="app2.png"/>
                <p:cNvPicPr>
                  <a:picLocks noChangeAspect="1"/>
                </p:cNvPicPr>
                <p:nvPr/>
              </p:nvPicPr>
              <p:blipFill>
                <a:blip r:embed="rId3" cstate="email"/>
                <a:srcRect/>
                <a:stretch>
                  <a:fillRect/>
                </a:stretch>
              </p:blipFill>
              <p:spPr bwMode="auto">
                <a:xfrm>
                  <a:off x="113743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229" name="Picture 228" descr="app2.png"/>
                <p:cNvPicPr>
                  <a:picLocks noChangeAspect="1"/>
                </p:cNvPicPr>
                <p:nvPr/>
              </p:nvPicPr>
              <p:blipFill>
                <a:blip r:embed="rId3" cstate="email"/>
                <a:srcRect/>
                <a:stretch>
                  <a:fillRect/>
                </a:stretch>
              </p:blipFill>
              <p:spPr bwMode="auto">
                <a:xfrm>
                  <a:off x="154891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grpSp>
      <p:cxnSp>
        <p:nvCxnSpPr>
          <p:cNvPr id="240" name="Straight Connector 239"/>
          <p:cNvCxnSpPr/>
          <p:nvPr/>
        </p:nvCxnSpPr>
        <p:spPr bwMode="auto">
          <a:xfrm flipV="1">
            <a:off x="2162430" y="4778872"/>
            <a:ext cx="461790" cy="9028"/>
          </a:xfrm>
          <a:prstGeom prst="line">
            <a:avLst/>
          </a:prstGeom>
          <a:solidFill>
            <a:srgbClr val="0095D3"/>
          </a:solidFill>
          <a:ln w="38100" cap="flat" cmpd="sng" algn="ctr">
            <a:solidFill>
              <a:srgbClr val="FFFFFF">
                <a:lumMod val="50000"/>
              </a:srgbClr>
            </a:solidFill>
            <a:prstDash val="solid"/>
            <a:round/>
            <a:headEnd type="stealth" w="med" len="med"/>
            <a:tailEnd type="stealth" w="med" len="med"/>
          </a:ln>
          <a:effectLst/>
        </p:spPr>
      </p:cxnSp>
      <p:grpSp>
        <p:nvGrpSpPr>
          <p:cNvPr id="241" name="Group 151"/>
          <p:cNvGrpSpPr/>
          <p:nvPr/>
        </p:nvGrpSpPr>
        <p:grpSpPr>
          <a:xfrm>
            <a:off x="465220" y="3450644"/>
            <a:ext cx="3246610" cy="2340555"/>
            <a:chOff x="588790" y="986844"/>
            <a:chExt cx="3246610" cy="2340555"/>
          </a:xfrm>
        </p:grpSpPr>
        <p:sp>
          <p:nvSpPr>
            <p:cNvPr id="242" name="Rounded Rectangle 241"/>
            <p:cNvSpPr/>
            <p:nvPr/>
          </p:nvSpPr>
          <p:spPr bwMode="auto">
            <a:xfrm>
              <a:off x="588790" y="986844"/>
              <a:ext cx="3246610" cy="2340555"/>
            </a:xfrm>
            <a:prstGeom prst="roundRect">
              <a:avLst/>
            </a:prstGeom>
            <a:solidFill>
              <a:srgbClr val="C0C0C0">
                <a:lumMod val="60000"/>
                <a:lumOff val="40000"/>
              </a:srgbClr>
            </a:solidFill>
            <a:ln w="28575" cap="flat" cmpd="sng" algn="ctr">
              <a:solidFill>
                <a:srgbClr val="A6A6A6"/>
              </a:solidFill>
              <a:prstDash val="solid"/>
              <a:headEnd type="none" w="med" len="med"/>
              <a:tailEnd type="none" w="med" len="med"/>
            </a:ln>
            <a:effectLst/>
            <a:scene3d>
              <a:camera prst="orthographicFront"/>
              <a:lightRig rig="threePt" dir="t"/>
            </a:scene3d>
            <a:sp3d>
              <a:bevelT w="25400" h="6350"/>
            </a:sp3d>
          </p:spPr>
          <p:txBody>
            <a:bodyPr lIns="0" tIns="0" rIns="0" anchor="t"/>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600" b="1" i="0" u="none" strike="noStrike" kern="0" cap="none" spc="0" normalizeH="0" baseline="0" noProof="0" dirty="0" smtClean="0">
                  <a:ln>
                    <a:noFill/>
                  </a:ln>
                  <a:solidFill>
                    <a:srgbClr val="333333"/>
                  </a:solidFill>
                  <a:effectLst/>
                  <a:uLnTx/>
                  <a:uFillTx/>
                  <a:latin typeface="Arial"/>
                  <a:ea typeface="ＭＳ Ｐゴシック"/>
                  <a:cs typeface="+mn-cs"/>
                </a:rPr>
                <a:t>Server 2</a:t>
              </a:r>
              <a:endParaRPr kumimoji="0" lang="en-US" sz="1600" b="1" i="0" u="none" strike="noStrike" kern="0" cap="none" spc="0" normalizeH="0" baseline="0" noProof="0" dirty="0">
                <a:ln>
                  <a:noFill/>
                </a:ln>
                <a:solidFill>
                  <a:srgbClr val="333333"/>
                </a:solidFill>
                <a:effectLst/>
                <a:uLnTx/>
                <a:uFillTx/>
                <a:latin typeface="Arial"/>
                <a:ea typeface="ＭＳ Ｐゴシック"/>
                <a:cs typeface="+mn-cs"/>
              </a:endParaRPr>
            </a:p>
          </p:txBody>
        </p:sp>
        <p:sp>
          <p:nvSpPr>
            <p:cNvPr id="243" name="Rounded Rectangle 242"/>
            <p:cNvSpPr/>
            <p:nvPr/>
          </p:nvSpPr>
          <p:spPr bwMode="auto">
            <a:xfrm>
              <a:off x="2595390" y="1984872"/>
              <a:ext cx="914400" cy="457200"/>
            </a:xfrm>
            <a:prstGeom prst="roundRect">
              <a:avLst/>
            </a:prstGeom>
            <a:gradFill flip="none" rotWithShape="1">
              <a:gsLst>
                <a:gs pos="0">
                  <a:srgbClr val="DDEBCF"/>
                </a:gs>
                <a:gs pos="50000">
                  <a:srgbClr val="9CB86E"/>
                </a:gs>
                <a:gs pos="100000">
                  <a:srgbClr val="156B13"/>
                </a:gs>
              </a:gsLst>
              <a:lin ang="5400000" scaled="1"/>
              <a:tileRect/>
            </a:gradFill>
            <a:ln w="12700" cap="flat" cmpd="sng" algn="ctr">
              <a:solidFill>
                <a:srgbClr val="6DB33F">
                  <a:lumMod val="75000"/>
                </a:srgbClr>
              </a:solidFill>
              <a:prstDash val="solid"/>
              <a:headEnd type="none" w="med" len="med"/>
              <a:tailEnd type="none" w="med" len="med"/>
            </a:ln>
            <a:effectLst/>
            <a:scene3d>
              <a:camera prst="orthographicFront"/>
              <a:lightRig rig="threePt" dir="t"/>
            </a:scene3d>
            <a:sp3d>
              <a:bevelT w="25400" h="6350"/>
            </a:sp3d>
          </p:spPr>
          <p:txBody>
            <a:bodyPr lIns="0" rIns="0" anchor="ctr"/>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Agent</a:t>
              </a:r>
              <a:endParaRPr kumimoji="0" lang="en-US" sz="1400" b="0" i="0" u="none" strike="noStrike" kern="0" cap="none" spc="0" normalizeH="0" baseline="0" noProof="0" dirty="0">
                <a:ln>
                  <a:noFill/>
                </a:ln>
                <a:solidFill>
                  <a:srgbClr val="333333"/>
                </a:solidFill>
                <a:effectLst/>
                <a:uLnTx/>
                <a:uFillTx/>
                <a:latin typeface="Arial"/>
                <a:ea typeface="ＭＳ Ｐゴシック"/>
                <a:cs typeface="+mn-cs"/>
              </a:endParaRPr>
            </a:p>
          </p:txBody>
        </p:sp>
        <p:grpSp>
          <p:nvGrpSpPr>
            <p:cNvPr id="244" name="Group 70"/>
            <p:cNvGrpSpPr/>
            <p:nvPr/>
          </p:nvGrpSpPr>
          <p:grpSpPr>
            <a:xfrm>
              <a:off x="1091745" y="1757789"/>
              <a:ext cx="1035675" cy="1371600"/>
              <a:chOff x="1320345" y="1159099"/>
              <a:chExt cx="1035675" cy="1371600"/>
            </a:xfrm>
          </p:grpSpPr>
          <p:sp>
            <p:nvSpPr>
              <p:cNvPr id="255" name="Rounded Rectangle 254"/>
              <p:cNvSpPr/>
              <p:nvPr/>
            </p:nvSpPr>
            <p:spPr bwMode="auto">
              <a:xfrm>
                <a:off x="1320345" y="1159099"/>
                <a:ext cx="1035675" cy="1371600"/>
              </a:xfrm>
              <a:prstGeom prst="roundRect">
                <a:avLst/>
              </a:prstGeom>
              <a:solidFill>
                <a:srgbClr val="FFFFFF"/>
              </a:solidFill>
              <a:ln w="28575" cap="flat" cmpd="sng" algn="ctr">
                <a:solidFill>
                  <a:srgbClr val="A6A6A6"/>
                </a:solidFill>
                <a:prstDash val="solid"/>
                <a:headEnd type="none" w="med" len="med"/>
                <a:tailEnd type="none" w="med" len="med"/>
              </a:ln>
              <a:effectLst/>
              <a:scene3d>
                <a:camera prst="orthographicFront"/>
                <a:lightRig rig="threePt" dir="t"/>
              </a:scene3d>
              <a:sp3d>
                <a:bevelT w="25400" h="6350"/>
              </a:sp3d>
            </p:spPr>
            <p:txBody>
              <a:bodyPr lIns="0" rIns="0" anchor="t"/>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tc Server</a:t>
                </a:r>
              </a:p>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Instance 1</a:t>
                </a:r>
                <a:endParaRPr kumimoji="0" lang="en-US" sz="1400" b="0" i="0" u="none" strike="noStrike" kern="0" cap="none" spc="0" normalizeH="0" baseline="0" noProof="0" dirty="0">
                  <a:ln>
                    <a:noFill/>
                  </a:ln>
                  <a:solidFill>
                    <a:srgbClr val="333333"/>
                  </a:solidFill>
                  <a:effectLst/>
                  <a:uLnTx/>
                  <a:uFillTx/>
                  <a:latin typeface="Arial"/>
                  <a:ea typeface="ＭＳ Ｐゴシック"/>
                  <a:cs typeface="+mn-cs"/>
                </a:endParaRPr>
              </a:p>
            </p:txBody>
          </p:sp>
          <p:grpSp>
            <p:nvGrpSpPr>
              <p:cNvPr id="256" name="Group 17"/>
              <p:cNvGrpSpPr/>
              <p:nvPr/>
            </p:nvGrpSpPr>
            <p:grpSpPr>
              <a:xfrm>
                <a:off x="1472422" y="1709505"/>
                <a:ext cx="731520" cy="320040"/>
                <a:chOff x="1137439" y="2336287"/>
                <a:chExt cx="731520" cy="320040"/>
              </a:xfrm>
            </p:grpSpPr>
            <p:pic>
              <p:nvPicPr>
                <p:cNvPr id="257" name="Picture 256" descr="app2.png"/>
                <p:cNvPicPr>
                  <a:picLocks noChangeAspect="1"/>
                </p:cNvPicPr>
                <p:nvPr/>
              </p:nvPicPr>
              <p:blipFill>
                <a:blip r:embed="rId3" cstate="email"/>
                <a:srcRect/>
                <a:stretch>
                  <a:fillRect/>
                </a:stretch>
              </p:blipFill>
              <p:spPr bwMode="auto">
                <a:xfrm>
                  <a:off x="113743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258" name="Picture 257" descr="app2.png"/>
                <p:cNvPicPr>
                  <a:picLocks noChangeAspect="1"/>
                </p:cNvPicPr>
                <p:nvPr/>
              </p:nvPicPr>
              <p:blipFill>
                <a:blip r:embed="rId3" cstate="email"/>
                <a:srcRect/>
                <a:stretch>
                  <a:fillRect/>
                </a:stretch>
              </p:blipFill>
              <p:spPr bwMode="auto">
                <a:xfrm>
                  <a:off x="154891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grpSp>
          <p:nvGrpSpPr>
            <p:cNvPr id="245" name="Group 70"/>
            <p:cNvGrpSpPr/>
            <p:nvPr/>
          </p:nvGrpSpPr>
          <p:grpSpPr>
            <a:xfrm>
              <a:off x="952045" y="1579989"/>
              <a:ext cx="1035675" cy="1371600"/>
              <a:chOff x="1320345" y="1159099"/>
              <a:chExt cx="1035675" cy="1371600"/>
            </a:xfrm>
          </p:grpSpPr>
          <p:sp>
            <p:nvSpPr>
              <p:cNvPr id="251" name="Rounded Rectangle 250"/>
              <p:cNvSpPr/>
              <p:nvPr/>
            </p:nvSpPr>
            <p:spPr bwMode="auto">
              <a:xfrm>
                <a:off x="1320345" y="1159099"/>
                <a:ext cx="1035675" cy="1371600"/>
              </a:xfrm>
              <a:prstGeom prst="roundRect">
                <a:avLst/>
              </a:prstGeom>
              <a:solidFill>
                <a:srgbClr val="FFFFFF"/>
              </a:solidFill>
              <a:ln w="28575" cap="flat" cmpd="sng" algn="ctr">
                <a:solidFill>
                  <a:srgbClr val="A6A6A6"/>
                </a:solidFill>
                <a:prstDash val="solid"/>
                <a:headEnd type="none" w="med" len="med"/>
                <a:tailEnd type="none" w="med" len="med"/>
              </a:ln>
              <a:effectLst/>
              <a:scene3d>
                <a:camera prst="orthographicFront"/>
                <a:lightRig rig="threePt" dir="t"/>
              </a:scene3d>
              <a:sp3d>
                <a:bevelT w="25400" h="6350"/>
              </a:sp3d>
            </p:spPr>
            <p:txBody>
              <a:bodyPr lIns="0" rIns="0" anchor="t"/>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tc Server</a:t>
                </a:r>
              </a:p>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Instance 1</a:t>
                </a:r>
                <a:endParaRPr kumimoji="0" lang="en-US" sz="1400" b="0" i="0" u="none" strike="noStrike" kern="0" cap="none" spc="0" normalizeH="0" baseline="0" noProof="0" dirty="0">
                  <a:ln>
                    <a:noFill/>
                  </a:ln>
                  <a:solidFill>
                    <a:srgbClr val="333333"/>
                  </a:solidFill>
                  <a:effectLst/>
                  <a:uLnTx/>
                  <a:uFillTx/>
                  <a:latin typeface="Arial"/>
                  <a:ea typeface="ＭＳ Ｐゴシック"/>
                  <a:cs typeface="+mn-cs"/>
                </a:endParaRPr>
              </a:p>
            </p:txBody>
          </p:sp>
          <p:grpSp>
            <p:nvGrpSpPr>
              <p:cNvPr id="252" name="Group 17"/>
              <p:cNvGrpSpPr/>
              <p:nvPr/>
            </p:nvGrpSpPr>
            <p:grpSpPr>
              <a:xfrm>
                <a:off x="1472422" y="1709505"/>
                <a:ext cx="731520" cy="320040"/>
                <a:chOff x="1137439" y="2336287"/>
                <a:chExt cx="731520" cy="320040"/>
              </a:xfrm>
            </p:grpSpPr>
            <p:pic>
              <p:nvPicPr>
                <p:cNvPr id="253" name="Picture 252" descr="app2.png"/>
                <p:cNvPicPr>
                  <a:picLocks noChangeAspect="1"/>
                </p:cNvPicPr>
                <p:nvPr/>
              </p:nvPicPr>
              <p:blipFill>
                <a:blip r:embed="rId3" cstate="email"/>
                <a:srcRect/>
                <a:stretch>
                  <a:fillRect/>
                </a:stretch>
              </p:blipFill>
              <p:spPr bwMode="auto">
                <a:xfrm>
                  <a:off x="113743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254" name="Picture 253" descr="app2.png"/>
                <p:cNvPicPr>
                  <a:picLocks noChangeAspect="1"/>
                </p:cNvPicPr>
                <p:nvPr/>
              </p:nvPicPr>
              <p:blipFill>
                <a:blip r:embed="rId3" cstate="email"/>
                <a:srcRect/>
                <a:stretch>
                  <a:fillRect/>
                </a:stretch>
              </p:blipFill>
              <p:spPr bwMode="auto">
                <a:xfrm>
                  <a:off x="154891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grpSp>
          <p:nvGrpSpPr>
            <p:cNvPr id="246" name="Group 70"/>
            <p:cNvGrpSpPr/>
            <p:nvPr/>
          </p:nvGrpSpPr>
          <p:grpSpPr>
            <a:xfrm>
              <a:off x="812345" y="1414889"/>
              <a:ext cx="1035675" cy="1371600"/>
              <a:chOff x="1320345" y="1159099"/>
              <a:chExt cx="1035675" cy="1371600"/>
            </a:xfrm>
          </p:grpSpPr>
          <p:sp>
            <p:nvSpPr>
              <p:cNvPr id="247" name="Rounded Rectangle 246"/>
              <p:cNvSpPr/>
              <p:nvPr/>
            </p:nvSpPr>
            <p:spPr bwMode="auto">
              <a:xfrm>
                <a:off x="1320345" y="1159099"/>
                <a:ext cx="1035675" cy="1371600"/>
              </a:xfrm>
              <a:prstGeom prst="roundRect">
                <a:avLst/>
              </a:prstGeom>
              <a:solidFill>
                <a:srgbClr val="FFFFFF"/>
              </a:solidFill>
              <a:ln w="28575" cap="flat" cmpd="sng" algn="ctr">
                <a:solidFill>
                  <a:srgbClr val="A6A6A6"/>
                </a:solidFill>
                <a:prstDash val="solid"/>
                <a:headEnd type="none" w="med" len="med"/>
                <a:tailEnd type="none" w="med" len="med"/>
              </a:ln>
              <a:effectLst/>
              <a:scene3d>
                <a:camera prst="orthographicFront"/>
                <a:lightRig rig="threePt" dir="t"/>
              </a:scene3d>
              <a:sp3d>
                <a:bevelT w="25400" h="6350"/>
              </a:sp3d>
            </p:spPr>
            <p:txBody>
              <a:bodyPr lIns="0" rIns="0" anchor="b"/>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tc Server</a:t>
                </a:r>
              </a:p>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Instance 1</a:t>
                </a:r>
                <a:endParaRPr kumimoji="0" lang="en-US" sz="1400" b="0" i="0" u="none" strike="noStrike" kern="0" cap="none" spc="0" normalizeH="0" baseline="0" noProof="0" dirty="0">
                  <a:ln>
                    <a:noFill/>
                  </a:ln>
                  <a:solidFill>
                    <a:srgbClr val="333333"/>
                  </a:solidFill>
                  <a:effectLst/>
                  <a:uLnTx/>
                  <a:uFillTx/>
                  <a:latin typeface="Arial"/>
                  <a:ea typeface="ＭＳ Ｐゴシック"/>
                  <a:cs typeface="+mn-cs"/>
                </a:endParaRPr>
              </a:p>
            </p:txBody>
          </p:sp>
          <p:grpSp>
            <p:nvGrpSpPr>
              <p:cNvPr id="248" name="Group 17"/>
              <p:cNvGrpSpPr/>
              <p:nvPr/>
            </p:nvGrpSpPr>
            <p:grpSpPr>
              <a:xfrm>
                <a:off x="1472422" y="1210725"/>
                <a:ext cx="731520" cy="320040"/>
                <a:chOff x="1137439" y="1837507"/>
                <a:chExt cx="731520" cy="320040"/>
              </a:xfrm>
            </p:grpSpPr>
            <p:pic>
              <p:nvPicPr>
                <p:cNvPr id="249" name="Picture 248" descr="app2.png"/>
                <p:cNvPicPr>
                  <a:picLocks noChangeAspect="1"/>
                </p:cNvPicPr>
                <p:nvPr/>
              </p:nvPicPr>
              <p:blipFill>
                <a:blip r:embed="rId3" cstate="email"/>
                <a:srcRect/>
                <a:stretch>
                  <a:fillRect/>
                </a:stretch>
              </p:blipFill>
              <p:spPr bwMode="auto">
                <a:xfrm>
                  <a:off x="1137439" y="1837507"/>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250" name="Picture 249" descr="app2.png"/>
                <p:cNvPicPr>
                  <a:picLocks noChangeAspect="1"/>
                </p:cNvPicPr>
                <p:nvPr/>
              </p:nvPicPr>
              <p:blipFill>
                <a:blip r:embed="rId3" cstate="email"/>
                <a:srcRect/>
                <a:stretch>
                  <a:fillRect/>
                </a:stretch>
              </p:blipFill>
              <p:spPr bwMode="auto">
                <a:xfrm>
                  <a:off x="1548919" y="1837507"/>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grpSp>
      <p:cxnSp>
        <p:nvCxnSpPr>
          <p:cNvPr id="259" name="Straight Connector 258"/>
          <p:cNvCxnSpPr/>
          <p:nvPr/>
        </p:nvCxnSpPr>
        <p:spPr bwMode="auto">
          <a:xfrm flipV="1">
            <a:off x="2010030" y="4677272"/>
            <a:ext cx="461790" cy="9028"/>
          </a:xfrm>
          <a:prstGeom prst="line">
            <a:avLst/>
          </a:prstGeom>
          <a:solidFill>
            <a:srgbClr val="0095D3"/>
          </a:solidFill>
          <a:ln w="38100" cap="flat" cmpd="sng" algn="ctr">
            <a:solidFill>
              <a:srgbClr val="FFFFFF">
                <a:lumMod val="50000"/>
              </a:srgbClr>
            </a:solidFill>
            <a:prstDash val="solid"/>
            <a:round/>
            <a:headEnd type="stealth" w="med" len="med"/>
            <a:tailEnd type="stealth" w="med" len="med"/>
          </a:ln>
          <a:effectLst/>
        </p:spPr>
      </p:cxnSp>
      <p:cxnSp>
        <p:nvCxnSpPr>
          <p:cNvPr id="260" name="Straight Connector 259"/>
          <p:cNvCxnSpPr>
            <a:endCxn id="263" idx="1"/>
          </p:cNvCxnSpPr>
          <p:nvPr/>
        </p:nvCxnSpPr>
        <p:spPr bwMode="auto">
          <a:xfrm>
            <a:off x="3386220" y="2213472"/>
            <a:ext cx="1190367" cy="10516"/>
          </a:xfrm>
          <a:prstGeom prst="line">
            <a:avLst/>
          </a:prstGeom>
          <a:solidFill>
            <a:srgbClr val="0095D3"/>
          </a:solidFill>
          <a:ln w="38100" cap="flat" cmpd="sng" algn="ctr">
            <a:solidFill>
              <a:srgbClr val="FFFFFF">
                <a:lumMod val="50000"/>
              </a:srgbClr>
            </a:solidFill>
            <a:prstDash val="solid"/>
            <a:round/>
            <a:headEnd type="stealth" w="med" len="med"/>
            <a:tailEnd type="stealth" w="med" len="med"/>
          </a:ln>
          <a:effectLst/>
        </p:spPr>
      </p:cxnSp>
      <p:cxnSp>
        <p:nvCxnSpPr>
          <p:cNvPr id="261" name="Straight Connector 260"/>
          <p:cNvCxnSpPr/>
          <p:nvPr/>
        </p:nvCxnSpPr>
        <p:spPr bwMode="auto">
          <a:xfrm flipV="1">
            <a:off x="3386220" y="2817341"/>
            <a:ext cx="1161064" cy="1859931"/>
          </a:xfrm>
          <a:prstGeom prst="line">
            <a:avLst/>
          </a:prstGeom>
          <a:solidFill>
            <a:srgbClr val="0095D3"/>
          </a:solidFill>
          <a:ln w="38100" cap="flat" cmpd="sng" algn="ctr">
            <a:solidFill>
              <a:srgbClr val="FFFFFF">
                <a:lumMod val="50000"/>
              </a:srgbClr>
            </a:solidFill>
            <a:prstDash val="solid"/>
            <a:round/>
            <a:headEnd type="stealth" w="med" len="med"/>
            <a:tailEnd type="stealth" w="med" len="med"/>
          </a:ln>
          <a:effectLst/>
        </p:spPr>
      </p:cxnSp>
      <p:sp>
        <p:nvSpPr>
          <p:cNvPr id="262" name="Rounded Rectangle 261"/>
          <p:cNvSpPr/>
          <p:nvPr/>
        </p:nvSpPr>
        <p:spPr bwMode="auto">
          <a:xfrm>
            <a:off x="7356275" y="2473229"/>
            <a:ext cx="1359355" cy="640672"/>
          </a:xfrm>
          <a:prstGeom prst="roundRect">
            <a:avLst/>
          </a:prstGeom>
          <a:gradFill rotWithShape="1">
            <a:gsLst>
              <a:gs pos="0">
                <a:srgbClr val="89CBDF">
                  <a:lumMod val="75000"/>
                  <a:alpha val="87000"/>
                </a:srgbClr>
              </a:gs>
              <a:gs pos="100000">
                <a:srgbClr val="8FD1F0">
                  <a:alpha val="83000"/>
                </a:srgbClr>
              </a:gs>
            </a:gsLst>
            <a:lin ang="16200000" scaled="0"/>
          </a:gradFill>
          <a:ln w="12700" cap="flat" cmpd="sng" algn="ctr">
            <a:solidFill>
              <a:srgbClr val="39A5E5"/>
            </a:solidFill>
            <a:prstDash val="solid"/>
            <a:headEnd type="none" w="med" len="med"/>
            <a:tailEnd type="none" w="med" len="med"/>
          </a:ln>
          <a:effectLst/>
          <a:scene3d>
            <a:camera prst="orthographicFront"/>
            <a:lightRig rig="threePt" dir="t"/>
          </a:scene3d>
          <a:sp3d>
            <a:bevelT w="25400" h="6350"/>
          </a:sp3d>
        </p:spPr>
        <p:txBody>
          <a:bodyPr anchor="ctr"/>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333333"/>
                </a:solidFill>
                <a:effectLst/>
                <a:uLnTx/>
                <a:uFillTx/>
                <a:latin typeface="Arial"/>
                <a:ea typeface="ＭＳ Ｐゴシック"/>
                <a:cs typeface="+mn-cs"/>
              </a:rPr>
              <a:t>Open API</a:t>
            </a:r>
            <a:endParaRPr kumimoji="0" lang="en-US" sz="1400" b="1" i="0" u="none" strike="noStrike" kern="0" cap="none" spc="0" normalizeH="0" baseline="0" noProof="0" dirty="0">
              <a:ln>
                <a:noFill/>
              </a:ln>
              <a:solidFill>
                <a:srgbClr val="333333"/>
              </a:solidFill>
              <a:effectLst/>
              <a:uLnTx/>
              <a:uFillTx/>
              <a:latin typeface="Arial"/>
              <a:ea typeface="ＭＳ Ｐゴシック"/>
              <a:cs typeface="+mn-cs"/>
            </a:endParaRPr>
          </a:p>
        </p:txBody>
      </p:sp>
      <p:sp>
        <p:nvSpPr>
          <p:cNvPr id="263" name="Rounded Rectangle 262"/>
          <p:cNvSpPr/>
          <p:nvPr/>
        </p:nvSpPr>
        <p:spPr bwMode="auto">
          <a:xfrm>
            <a:off x="4576587" y="1235224"/>
            <a:ext cx="2231984" cy="1977528"/>
          </a:xfrm>
          <a:prstGeom prst="roundRect">
            <a:avLst/>
          </a:prstGeom>
          <a:gradFill flip="none" rotWithShape="1">
            <a:gsLst>
              <a:gs pos="0">
                <a:srgbClr val="DDEBCF"/>
              </a:gs>
              <a:gs pos="50000">
                <a:srgbClr val="9CB86E"/>
              </a:gs>
              <a:gs pos="100000">
                <a:srgbClr val="156B13"/>
              </a:gs>
            </a:gsLst>
            <a:lin ang="5400000" scaled="1"/>
            <a:tileRect/>
          </a:gradFill>
          <a:ln w="12700" cap="flat" cmpd="sng" algn="ctr">
            <a:solidFill>
              <a:srgbClr val="6DB33F">
                <a:lumMod val="75000"/>
              </a:srgbClr>
            </a:solidFill>
            <a:prstDash val="solid"/>
            <a:headEnd type="none" w="med" len="med"/>
            <a:tailEnd type="none" w="med" len="med"/>
          </a:ln>
          <a:effectLst/>
          <a:scene3d>
            <a:camera prst="orthographicFront"/>
            <a:lightRig rig="threePt" dir="t"/>
          </a:scene3d>
          <a:sp3d>
            <a:bevelT w="25400" h="6350"/>
          </a:sp3d>
        </p:spPr>
        <p:txBody>
          <a:bodyPr lIns="0" rIns="0" anchor="ctr"/>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333333"/>
                </a:solidFill>
                <a:effectLst/>
                <a:uLnTx/>
                <a:uFillTx/>
                <a:latin typeface="Arial"/>
                <a:ea typeface="ＭＳ Ｐゴシック"/>
                <a:cs typeface="+mn-cs"/>
              </a:rPr>
              <a:t>Management Server</a:t>
            </a:r>
          </a:p>
          <a:p>
            <a:pPr marL="0" marR="0" lvl="0" indent="0" defTabSz="914400" eaLnBrk="1" fontAlgn="auto" latinLnBrk="0" hangingPunct="1">
              <a:lnSpc>
                <a:spcPct val="100000"/>
              </a:lnSpc>
              <a:spcBef>
                <a:spcPts val="0"/>
              </a:spcBef>
              <a:spcAft>
                <a:spcPct val="0"/>
              </a:spcAft>
              <a:buClrTx/>
              <a:buSzTx/>
              <a:buFontTx/>
              <a:buNone/>
              <a:tabLst/>
              <a:defRPr/>
            </a:pPr>
            <a:endPar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endParaRPr>
          </a:p>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333333"/>
                </a:solidFill>
                <a:effectLst/>
                <a:uLnTx/>
                <a:uFillTx/>
                <a:latin typeface="Arial"/>
                <a:ea typeface="ＭＳ Ｐゴシック"/>
                <a:cs typeface="+mn-cs"/>
              </a:rPr>
              <a:t>Administration, Provisioning, Groups, Metrics, Alerts, Events, Access Control, Agent Upgrades, etc.</a:t>
            </a:r>
            <a:endParaRPr kumimoji="0" lang="en-US" sz="1400" b="0" i="0" u="none" strike="noStrike" kern="0" cap="none" spc="0" normalizeH="0" baseline="0" noProof="0" dirty="0">
              <a:ln>
                <a:noFill/>
              </a:ln>
              <a:solidFill>
                <a:srgbClr val="333333"/>
              </a:solidFill>
              <a:effectLst/>
              <a:uLnTx/>
              <a:uFillTx/>
              <a:latin typeface="Arial"/>
              <a:ea typeface="ＭＳ Ｐゴシック"/>
              <a:cs typeface="+mn-cs"/>
            </a:endParaRPr>
          </a:p>
        </p:txBody>
      </p:sp>
      <p:cxnSp>
        <p:nvCxnSpPr>
          <p:cNvPr id="264" name="Straight Connector 263"/>
          <p:cNvCxnSpPr/>
          <p:nvPr/>
        </p:nvCxnSpPr>
        <p:spPr bwMode="auto">
          <a:xfrm rot="16200000" flipV="1">
            <a:off x="5706888" y="3853364"/>
            <a:ext cx="1297464" cy="16240"/>
          </a:xfrm>
          <a:prstGeom prst="line">
            <a:avLst/>
          </a:prstGeom>
          <a:solidFill>
            <a:srgbClr val="0095D3"/>
          </a:solidFill>
          <a:ln w="38100" cap="flat" cmpd="sng" algn="ctr">
            <a:solidFill>
              <a:srgbClr val="FFFFFF">
                <a:lumMod val="50000"/>
              </a:srgbClr>
            </a:solidFill>
            <a:prstDash val="solid"/>
            <a:round/>
            <a:headEnd type="stealth" w="med" len="med"/>
            <a:tailEnd type="stealth" w="med" len="med"/>
          </a:ln>
          <a:effectLst/>
        </p:spPr>
      </p:cxnSp>
      <p:sp>
        <p:nvSpPr>
          <p:cNvPr id="265" name="Rectangle 264"/>
          <p:cNvSpPr/>
          <p:nvPr/>
        </p:nvSpPr>
        <p:spPr>
          <a:xfrm>
            <a:off x="6461905" y="3749615"/>
            <a:ext cx="2363274" cy="646331"/>
          </a:xfrm>
          <a:prstGeom prst="rect">
            <a:avLst/>
          </a:prstGeom>
        </p:spPr>
        <p:txBody>
          <a:bodyPr wrap="squar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333333"/>
                </a:solidFill>
                <a:effectLst/>
                <a:uLnTx/>
                <a:uFillTx/>
              </a:rPr>
              <a:t>Seamlessly Upgradeable</a:t>
            </a:r>
            <a:endParaRPr kumimoji="0" lang="en-US" sz="1800" b="1" i="0" u="none" strike="noStrike" kern="0" cap="none" spc="0" normalizeH="0" baseline="0" noProof="0" dirty="0">
              <a:ln>
                <a:noFill/>
              </a:ln>
              <a:solidFill>
                <a:srgbClr val="333333"/>
              </a:solidFill>
              <a:effectLst/>
              <a:uLnTx/>
              <a:uFillTx/>
            </a:endParaRPr>
          </a:p>
        </p:txBody>
      </p:sp>
      <p:cxnSp>
        <p:nvCxnSpPr>
          <p:cNvPr id="266" name="Straight Connector 265"/>
          <p:cNvCxnSpPr>
            <a:endCxn id="195" idx="1"/>
          </p:cNvCxnSpPr>
          <p:nvPr/>
        </p:nvCxnSpPr>
        <p:spPr bwMode="auto">
          <a:xfrm flipV="1">
            <a:off x="6796214" y="1780743"/>
            <a:ext cx="560061" cy="10987"/>
          </a:xfrm>
          <a:prstGeom prst="line">
            <a:avLst/>
          </a:prstGeom>
          <a:solidFill>
            <a:srgbClr val="0095D3"/>
          </a:solidFill>
          <a:ln w="38100" cap="flat" cmpd="sng" algn="ctr">
            <a:solidFill>
              <a:srgbClr val="FFFFFF">
                <a:lumMod val="50000"/>
              </a:srgbClr>
            </a:solidFill>
            <a:prstDash val="solid"/>
            <a:round/>
            <a:headEnd type="stealth" w="med" len="med"/>
            <a:tailEnd type="stealth" w="med" len="med"/>
          </a:ln>
          <a:effectLst/>
        </p:spPr>
      </p:cxnSp>
      <p:cxnSp>
        <p:nvCxnSpPr>
          <p:cNvPr id="267" name="Straight Connector 266"/>
          <p:cNvCxnSpPr>
            <a:endCxn id="262" idx="1"/>
          </p:cNvCxnSpPr>
          <p:nvPr/>
        </p:nvCxnSpPr>
        <p:spPr bwMode="auto">
          <a:xfrm>
            <a:off x="6820927" y="2780270"/>
            <a:ext cx="535348" cy="13295"/>
          </a:xfrm>
          <a:prstGeom prst="line">
            <a:avLst/>
          </a:prstGeom>
          <a:solidFill>
            <a:srgbClr val="0095D3"/>
          </a:solidFill>
          <a:ln w="38100" cap="flat" cmpd="sng" algn="ctr">
            <a:solidFill>
              <a:srgbClr val="FFFFFF">
                <a:lumMod val="50000"/>
              </a:srgbClr>
            </a:solidFill>
            <a:prstDash val="solid"/>
            <a:round/>
            <a:headEnd type="stealth" w="med" len="med"/>
            <a:tailEnd type="stealth" w="med" len="med"/>
          </a:ln>
          <a:effectLst/>
        </p:spPr>
      </p:cxnSp>
      <p:sp>
        <p:nvSpPr>
          <p:cNvPr id="268" name="AutoShape 24"/>
          <p:cNvSpPr>
            <a:spLocks noChangeArrowheads="1"/>
          </p:cNvSpPr>
          <p:nvPr/>
        </p:nvSpPr>
        <p:spPr bwMode="auto">
          <a:xfrm>
            <a:off x="4726449" y="3494910"/>
            <a:ext cx="914400" cy="838200"/>
          </a:xfrm>
          <a:prstGeom prst="can">
            <a:avLst>
              <a:gd name="adj" fmla="val 25000"/>
            </a:avLst>
          </a:prstGeom>
          <a:solidFill>
            <a:srgbClr val="FFFFFF"/>
          </a:solidFill>
          <a:ln w="9360">
            <a:solidFill>
              <a:srgbClr val="000000"/>
            </a:solidFill>
            <a:miter lim="800000"/>
            <a:headEnd/>
            <a:tailEnd/>
          </a:ln>
        </p:spPr>
        <p:txBody>
          <a:bodyPr lIns="90000" tIns="46800" rIns="90000" bIns="46800"/>
          <a:lstStyle/>
          <a:p>
            <a:pPr marL="0" marR="0" lvl="0" indent="0" algn="ctr" defTabSz="914400" eaLnBrk="1" fontAlgn="auto" latinLnBrk="0" hangingPunct="1">
              <a:lnSpc>
                <a:spcPct val="100000"/>
              </a:lnSpc>
              <a:spcBef>
                <a:spcPts val="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200" b="1" i="0" u="none" strike="noStrike" kern="0" cap="none" spc="0" normalizeH="0" baseline="0" noProof="0">
                <a:ln>
                  <a:noFill/>
                </a:ln>
                <a:solidFill>
                  <a:srgbClr val="000000"/>
                </a:solidFill>
                <a:effectLst/>
                <a:uLnTx/>
                <a:uFillTx/>
              </a:rPr>
              <a:t>Inventory, Metric, Audit, …</a:t>
            </a:r>
          </a:p>
        </p:txBody>
      </p:sp>
      <p:cxnSp>
        <p:nvCxnSpPr>
          <p:cNvPr id="269" name="Straight Connector 268"/>
          <p:cNvCxnSpPr/>
          <p:nvPr/>
        </p:nvCxnSpPr>
        <p:spPr bwMode="auto">
          <a:xfrm rot="5400000" flipH="1" flipV="1">
            <a:off x="4992127" y="3398108"/>
            <a:ext cx="395416" cy="1"/>
          </a:xfrm>
          <a:prstGeom prst="line">
            <a:avLst/>
          </a:prstGeom>
          <a:solidFill>
            <a:srgbClr val="0095D3"/>
          </a:solidFill>
          <a:ln w="38100" cap="flat" cmpd="sng" algn="ctr">
            <a:solidFill>
              <a:srgbClr val="FFFFFF">
                <a:lumMod val="50000"/>
              </a:srgbClr>
            </a:solidFill>
            <a:prstDash val="solid"/>
            <a:round/>
            <a:headEnd type="stealth" w="med" len="med"/>
            <a:tailEnd type="stealth" w="med" len="med"/>
          </a:ln>
          <a:effectLst/>
        </p:spPr>
      </p:cxnSp>
      <p:sp>
        <p:nvSpPr>
          <p:cNvPr id="270" name="Rounded Rectangle 269"/>
          <p:cNvSpPr/>
          <p:nvPr/>
        </p:nvSpPr>
        <p:spPr bwMode="auto">
          <a:xfrm>
            <a:off x="840544" y="1868888"/>
            <a:ext cx="731520" cy="365760"/>
          </a:xfrm>
          <a:prstGeom prst="roundRect">
            <a:avLst/>
          </a:prstGeom>
          <a:gradFill flip="none" rotWithShape="1">
            <a:gsLst>
              <a:gs pos="99000">
                <a:srgbClr val="92D050">
                  <a:alpha val="88000"/>
                </a:srgbClr>
              </a:gs>
              <a:gs pos="0">
                <a:srgbClr val="6C9E3B"/>
              </a:gs>
            </a:gsLst>
            <a:lin ang="16200000" scaled="0"/>
            <a:tileRect/>
          </a:gradFill>
          <a:ln w="12700" cap="flat" cmpd="sng" algn="ctr">
            <a:solidFill>
              <a:srgbClr val="689739"/>
            </a:solidFill>
            <a:prstDash val="solid"/>
            <a:headEnd type="none" w="med" len="med"/>
            <a:tailEnd type="none" w="med" len="med"/>
          </a:ln>
          <a:effectLst/>
          <a:scene3d>
            <a:camera prst="orthographicFront"/>
            <a:lightRig rig="threePt" dir="t"/>
          </a:scene3d>
          <a:sp3d>
            <a:bevelT w="31750" h="6350"/>
          </a:sp3d>
        </p:spPr>
        <p:txBody>
          <a:bodyPr anchor="ctr"/>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ＭＳ Ｐゴシック"/>
                <a:cs typeface="+mn-cs"/>
              </a:rPr>
              <a:t>Spring</a:t>
            </a:r>
            <a:endParaRPr kumimoji="0" lang="en-US" sz="1400" b="0"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271" name="Rounded Rectangle 270"/>
          <p:cNvSpPr/>
          <p:nvPr/>
        </p:nvSpPr>
        <p:spPr bwMode="auto">
          <a:xfrm>
            <a:off x="840544" y="4328440"/>
            <a:ext cx="731520" cy="365760"/>
          </a:xfrm>
          <a:prstGeom prst="roundRect">
            <a:avLst/>
          </a:prstGeom>
          <a:gradFill flip="none" rotWithShape="1">
            <a:gsLst>
              <a:gs pos="99000">
                <a:srgbClr val="92D050">
                  <a:alpha val="88000"/>
                </a:srgbClr>
              </a:gs>
              <a:gs pos="0">
                <a:srgbClr val="6C9E3B"/>
              </a:gs>
            </a:gsLst>
            <a:lin ang="16200000" scaled="0"/>
            <a:tileRect/>
          </a:gradFill>
          <a:ln w="12700" cap="flat" cmpd="sng" algn="ctr">
            <a:solidFill>
              <a:srgbClr val="689739"/>
            </a:solidFill>
            <a:prstDash val="solid"/>
            <a:headEnd type="none" w="med" len="med"/>
            <a:tailEnd type="none" w="med" len="med"/>
          </a:ln>
          <a:effectLst/>
          <a:scene3d>
            <a:camera prst="orthographicFront"/>
            <a:lightRig rig="threePt" dir="t"/>
          </a:scene3d>
          <a:sp3d>
            <a:bevelT w="31750" h="6350"/>
          </a:sp3d>
        </p:spPr>
        <p:txBody>
          <a:bodyPr anchor="ctr"/>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ＭＳ Ｐゴシック"/>
                <a:cs typeface="+mn-cs"/>
              </a:rPr>
              <a:t>Spring</a:t>
            </a:r>
            <a:endParaRPr kumimoji="0" lang="en-US" sz="1400" b="0" i="0" u="none" strike="noStrike" kern="0" cap="none" spc="0" normalizeH="0" baseline="0" noProof="0" dirty="0">
              <a:ln>
                <a:noFill/>
              </a:ln>
              <a:solidFill>
                <a:srgbClr val="FFFFFF"/>
              </a:solidFill>
              <a:effectLst/>
              <a:uLnTx/>
              <a:uFillTx/>
              <a:latin typeface="Arial"/>
              <a:ea typeface="ＭＳ Ｐゴシック"/>
              <a:cs typeface="+mn-cs"/>
            </a:endParaRPr>
          </a:p>
        </p:txBody>
      </p:sp>
    </p:spTree>
    <p:extLst>
      <p:ext uri="{BB962C8B-B14F-4D97-AF65-F5344CB8AC3E}">
        <p14:creationId xmlns:p14="http://schemas.microsoft.com/office/powerpoint/2010/main" val="2602373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Presentation Template">
      <a:majorFont>
        <a:latin typeface=""/>
        <a:ea typeface="ＭＳ Ｐゴシック"/>
        <a:cs typeface="ＭＳ Ｐゴシック"/>
      </a:majorFont>
      <a:minorFont>
        <a:latin typeface=""/>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Template</Template>
  <TotalTime>876</TotalTime>
  <Words>3000</Words>
  <Application>Microsoft Office PowerPoint</Application>
  <PresentationFormat>On-screen Show (4:3)</PresentationFormat>
  <Paragraphs>462</Paragraphs>
  <Slides>26</Slides>
  <Notes>20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Presentation Template</vt:lpstr>
      <vt:lpstr>Vmware Vfabric –  Spring tc Server</vt:lpstr>
      <vt:lpstr>Elastic Application Server: Lightweight Application Platform</vt:lpstr>
      <vt:lpstr>SpringSource tc Server: Key Highlights</vt:lpstr>
      <vt:lpstr>SpringSource tc Server: Key Highlights</vt:lpstr>
      <vt:lpstr>Developer Efficiency: Deep Performance Insight into Spring Apps</vt:lpstr>
      <vt:lpstr>Developer Efficiency: Deep Performance Insight into Spring Apps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Kalpak</dc:creator>
  <cp:lastModifiedBy>chirag</cp:lastModifiedBy>
  <cp:revision>81</cp:revision>
  <dcterms:created xsi:type="dcterms:W3CDTF">2011-08-23T12:23:41Z</dcterms:created>
  <dcterms:modified xsi:type="dcterms:W3CDTF">2011-11-12T03:42:14Z</dcterms:modified>
</cp:coreProperties>
</file>