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6" r:id="rId6"/>
    <p:sldId id="288" r:id="rId7"/>
    <p:sldId id="289" r:id="rId8"/>
    <p:sldId id="290" r:id="rId9"/>
    <p:sldId id="291" r:id="rId10"/>
    <p:sldId id="292" r:id="rId11"/>
    <p:sldId id="293" r:id="rId12"/>
    <p:sldId id="294" r:id="rId13"/>
    <p:sldId id="295" r:id="rId14"/>
    <p:sldId id="28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0" d="100"/>
          <a:sy n="80" d="100"/>
        </p:scale>
        <p:origin x="58" y="31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11316-7A0D-4852-8C45-A67189B1F6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6F5510-3D78-4865-B8F8-F94453860448}">
      <dgm:prSet custT="1"/>
      <dgm:spPr>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Objective</a:t>
          </a:r>
        </a:p>
      </dgm:t>
    </dgm:pt>
    <dgm:pt modelId="{AF248813-8534-4488-BFB0-DFC290763FAE}" type="parTrans" cxnId="{64B989F9-9E78-43A0-92C6-7E3BDEDDDA92}">
      <dgm:prSet/>
      <dgm:spPr/>
      <dgm:t>
        <a:bodyPr/>
        <a:lstStyle/>
        <a:p>
          <a:endParaRPr lang="en-US"/>
        </a:p>
      </dgm:t>
    </dgm:pt>
    <dgm:pt modelId="{8B4203DF-C35E-4546-AB6B-2349E4367121}" type="sibTrans" cxnId="{64B989F9-9E78-43A0-92C6-7E3BDEDDDA92}">
      <dgm:prSet/>
      <dgm:spPr/>
      <dgm:t>
        <a:bodyPr/>
        <a:lstStyle/>
        <a:p>
          <a:endParaRPr lang="en-US"/>
        </a:p>
      </dgm:t>
    </dgm:pt>
    <dgm:pt modelId="{FA7569B1-3877-474D-B18C-C988C6A3C1E0}">
      <dgm:prSet custT="1"/>
      <dgm:spPr>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68580" tIns="68580" rIns="68580" bIns="68580" numCol="1" spcCol="1270" anchor="ctr" anchorCtr="0"/>
        <a:lstStyle/>
        <a:p>
          <a:r>
            <a:rPr lang="en-IN" sz="1800" b="1" kern="1200" dirty="0">
              <a:solidFill>
                <a:prstClr val="white"/>
              </a:solidFill>
              <a:latin typeface="Segoe UI Light"/>
              <a:ea typeface="+mn-ea"/>
              <a:cs typeface="+mn-cs"/>
            </a:rPr>
            <a:t>Exploratory</a:t>
          </a:r>
          <a:r>
            <a:rPr lang="en-IN" sz="2000" b="0" i="0" kern="1200" dirty="0"/>
            <a:t> </a:t>
          </a:r>
          <a:r>
            <a:rPr lang="en-IN" sz="1800" b="1" kern="1200" dirty="0">
              <a:solidFill>
                <a:prstClr val="white"/>
              </a:solidFill>
              <a:latin typeface="Segoe UI Light"/>
              <a:ea typeface="+mn-ea"/>
              <a:cs typeface="+mn-cs"/>
            </a:rPr>
            <a:t>Data Analysis</a:t>
          </a:r>
          <a:endParaRPr lang="en-US" sz="1800" b="1" kern="1200" dirty="0">
            <a:solidFill>
              <a:prstClr val="white"/>
            </a:solidFill>
            <a:latin typeface="Segoe UI Light"/>
            <a:ea typeface="+mn-ea"/>
            <a:cs typeface="+mn-cs"/>
          </a:endParaRPr>
        </a:p>
      </dgm:t>
    </dgm:pt>
    <dgm:pt modelId="{687BD4D1-7F27-4CBE-A29E-8B5075158A38}" type="parTrans" cxnId="{7110D0A2-5B4A-4547-B12D-A40CD1D35450}">
      <dgm:prSet/>
      <dgm:spPr/>
      <dgm:t>
        <a:bodyPr/>
        <a:lstStyle/>
        <a:p>
          <a:endParaRPr lang="en-US"/>
        </a:p>
      </dgm:t>
    </dgm:pt>
    <dgm:pt modelId="{4DD105EF-B017-4B82-B02E-FA920D6F66C8}" type="sibTrans" cxnId="{7110D0A2-5B4A-4547-B12D-A40CD1D35450}">
      <dgm:prSet/>
      <dgm:spPr/>
      <dgm:t>
        <a:bodyPr/>
        <a:lstStyle/>
        <a:p>
          <a:endParaRPr lang="en-US"/>
        </a:p>
      </dgm:t>
    </dgm:pt>
    <dgm:pt modelId="{3C929A73-7F76-4F06-87D4-F83232BF2DC0}">
      <dgm:prSet custT="1"/>
      <dgm:spPr>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Model Building</a:t>
          </a:r>
        </a:p>
      </dgm:t>
    </dgm:pt>
    <dgm:pt modelId="{B00CEA8D-DF0C-4313-B789-EA734F86E49C}" type="parTrans" cxnId="{D6854BA0-BD88-4748-A90D-A57613B34A90}">
      <dgm:prSet/>
      <dgm:spPr/>
      <dgm:t>
        <a:bodyPr/>
        <a:lstStyle/>
        <a:p>
          <a:endParaRPr lang="en-US"/>
        </a:p>
      </dgm:t>
    </dgm:pt>
    <dgm:pt modelId="{9051344B-9B02-4B13-9E8F-D2E3022C1010}" type="sibTrans" cxnId="{D6854BA0-BD88-4748-A90D-A57613B34A90}">
      <dgm:prSet/>
      <dgm:spPr/>
      <dgm:t>
        <a:bodyPr/>
        <a:lstStyle/>
        <a:p>
          <a:endParaRPr lang="en-US"/>
        </a:p>
      </dgm:t>
    </dgm:pt>
    <dgm:pt modelId="{F0AB75C9-28EB-4BED-84DD-321B42CE0542}">
      <dgm:prSet custT="1"/>
      <dgm:spPr>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Feature Selection and Transformation</a:t>
          </a:r>
        </a:p>
      </dgm:t>
    </dgm:pt>
    <dgm:pt modelId="{35CF4CD5-BFC1-4326-9223-FD31E4A14D10}" type="parTrans" cxnId="{DB106A6D-7116-464B-96D4-34DE14E93740}">
      <dgm:prSet/>
      <dgm:spPr/>
      <dgm:t>
        <a:bodyPr/>
        <a:lstStyle/>
        <a:p>
          <a:endParaRPr lang="en-US"/>
        </a:p>
      </dgm:t>
    </dgm:pt>
    <dgm:pt modelId="{DBF32B33-62B3-4957-8AD2-728A0D06CFBD}" type="sibTrans" cxnId="{DB106A6D-7116-464B-96D4-34DE14E93740}">
      <dgm:prSet/>
      <dgm:spPr/>
      <dgm:t>
        <a:bodyPr/>
        <a:lstStyle/>
        <a:p>
          <a:endParaRPr lang="en-US"/>
        </a:p>
      </dgm:t>
    </dgm:pt>
    <dgm:pt modelId="{7F199370-A03A-4BD0-AAF2-06144368531A}">
      <dgm:prSet custT="1"/>
      <dgm:spPr>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Model Experiment, testing &amp; Evaluation</a:t>
          </a:r>
        </a:p>
      </dgm:t>
    </dgm:pt>
    <dgm:pt modelId="{1D20AE49-EC17-45FF-BECE-822E32086EC4}" type="parTrans" cxnId="{5C2D7AC4-241E-4A46-B189-B648FDA729E9}">
      <dgm:prSet/>
      <dgm:spPr/>
      <dgm:t>
        <a:bodyPr/>
        <a:lstStyle/>
        <a:p>
          <a:endParaRPr lang="en-US"/>
        </a:p>
      </dgm:t>
    </dgm:pt>
    <dgm:pt modelId="{5945612C-1959-4219-BB97-7A750ECDF0D5}" type="sibTrans" cxnId="{5C2D7AC4-241E-4A46-B189-B648FDA729E9}">
      <dgm:prSet/>
      <dgm:spPr/>
      <dgm:t>
        <a:bodyPr/>
        <a:lstStyle/>
        <a:p>
          <a:endParaRPr lang="en-US"/>
        </a:p>
      </dgm:t>
    </dgm:pt>
    <dgm:pt modelId="{E75FF99D-9CD6-4AEB-AF3E-58EF45A67442}" type="pres">
      <dgm:prSet presAssocID="{82B11316-7A0D-4852-8C45-A67189B1F6E6}" presName="linear" presStyleCnt="0">
        <dgm:presLayoutVars>
          <dgm:animLvl val="lvl"/>
          <dgm:resizeHandles val="exact"/>
        </dgm:presLayoutVars>
      </dgm:prSet>
      <dgm:spPr/>
    </dgm:pt>
    <dgm:pt modelId="{132AF5CF-6FF9-4241-B9F4-1EEB9FB90916}" type="pres">
      <dgm:prSet presAssocID="{886F5510-3D78-4865-B8F8-F94453860448}" presName="parentText" presStyleLbl="node1" presStyleIdx="0" presStyleCnt="5" custLinFactNeighborY="41510">
        <dgm:presLayoutVars>
          <dgm:chMax val="0"/>
          <dgm:bulletEnabled val="1"/>
        </dgm:presLayoutVars>
      </dgm:prSet>
      <dgm:spPr>
        <a:xfrm>
          <a:off x="0" y="48020"/>
          <a:ext cx="6635087" cy="514800"/>
        </a:xfrm>
        <a:prstGeom prst="roundRect">
          <a:avLst/>
        </a:prstGeom>
      </dgm:spPr>
    </dgm:pt>
    <dgm:pt modelId="{C9254E16-9C9B-4415-8D75-513E496B05FD}" type="pres">
      <dgm:prSet presAssocID="{8B4203DF-C35E-4546-AB6B-2349E4367121}" presName="spacer" presStyleCnt="0"/>
      <dgm:spPr/>
    </dgm:pt>
    <dgm:pt modelId="{DDCD36C1-3393-4014-9FA5-B85480479AA4}" type="pres">
      <dgm:prSet presAssocID="{FA7569B1-3877-474D-B18C-C988C6A3C1E0}" presName="parentText" presStyleLbl="node1" presStyleIdx="1" presStyleCnt="5" custLinFactNeighborY="26995">
        <dgm:presLayoutVars>
          <dgm:chMax val="0"/>
          <dgm:bulletEnabled val="1"/>
        </dgm:presLayoutVars>
      </dgm:prSet>
      <dgm:spPr>
        <a:xfrm>
          <a:off x="0" y="594430"/>
          <a:ext cx="6635087" cy="513337"/>
        </a:xfrm>
        <a:prstGeom prst="roundRect">
          <a:avLst/>
        </a:prstGeom>
      </dgm:spPr>
    </dgm:pt>
    <dgm:pt modelId="{731A324A-EC32-4AC5-9A1D-A0FCC3ED08C9}" type="pres">
      <dgm:prSet presAssocID="{4DD105EF-B017-4B82-B02E-FA920D6F66C8}" presName="spacer" presStyleCnt="0"/>
      <dgm:spPr/>
    </dgm:pt>
    <dgm:pt modelId="{F50FDC72-234E-4B80-890A-D51E1307F511}" type="pres">
      <dgm:prSet presAssocID="{3C929A73-7F76-4F06-87D4-F83232BF2DC0}" presName="parentText" presStyleLbl="node1" presStyleIdx="2" presStyleCnt="5">
        <dgm:presLayoutVars>
          <dgm:chMax val="0"/>
          <dgm:bulletEnabled val="1"/>
        </dgm:presLayoutVars>
      </dgm:prSet>
      <dgm:spPr>
        <a:xfrm>
          <a:off x="0" y="1164031"/>
          <a:ext cx="6635087" cy="514674"/>
        </a:xfrm>
        <a:prstGeom prst="roundRect">
          <a:avLst/>
        </a:prstGeom>
      </dgm:spPr>
    </dgm:pt>
    <dgm:pt modelId="{9B17F630-188B-4475-800B-C31F75282AE9}" type="pres">
      <dgm:prSet presAssocID="{9051344B-9B02-4B13-9E8F-D2E3022C1010}" presName="spacer" presStyleCnt="0"/>
      <dgm:spPr/>
    </dgm:pt>
    <dgm:pt modelId="{E80B963C-41FD-445D-B6A3-06801193F34F}" type="pres">
      <dgm:prSet presAssocID="{F0AB75C9-28EB-4BED-84DD-321B42CE0542}" presName="parentText" presStyleLbl="node1" presStyleIdx="3" presStyleCnt="5">
        <dgm:presLayoutVars>
          <dgm:chMax val="0"/>
          <dgm:bulletEnabled val="1"/>
        </dgm:presLayoutVars>
      </dgm:prSet>
      <dgm:spPr>
        <a:xfrm>
          <a:off x="0" y="1736306"/>
          <a:ext cx="6635087" cy="514674"/>
        </a:xfrm>
        <a:prstGeom prst="roundRect">
          <a:avLst/>
        </a:prstGeom>
      </dgm:spPr>
    </dgm:pt>
    <dgm:pt modelId="{6EB2D4CC-1600-44BE-BD0F-664A5D84639C}" type="pres">
      <dgm:prSet presAssocID="{DBF32B33-62B3-4957-8AD2-728A0D06CFBD}" presName="spacer" presStyleCnt="0"/>
      <dgm:spPr/>
    </dgm:pt>
    <dgm:pt modelId="{21CE3F36-E769-4F4C-B0C5-5C50BE83E5B9}" type="pres">
      <dgm:prSet presAssocID="{7F199370-A03A-4BD0-AAF2-06144368531A}" presName="parentText" presStyleLbl="node1" presStyleIdx="4" presStyleCnt="5">
        <dgm:presLayoutVars>
          <dgm:chMax val="0"/>
          <dgm:bulletEnabled val="1"/>
        </dgm:presLayoutVars>
      </dgm:prSet>
      <dgm:spPr>
        <a:xfrm>
          <a:off x="0" y="2880854"/>
          <a:ext cx="6635087" cy="514674"/>
        </a:xfrm>
        <a:prstGeom prst="roundRect">
          <a:avLst/>
        </a:prstGeom>
      </dgm:spPr>
    </dgm:pt>
  </dgm:ptLst>
  <dgm:cxnLst>
    <dgm:cxn modelId="{A1938615-9460-4063-A85E-E25911D4CCF1}" type="presOf" srcId="{3C929A73-7F76-4F06-87D4-F83232BF2DC0}" destId="{F50FDC72-234E-4B80-890A-D51E1307F511}" srcOrd="0" destOrd="0" presId="urn:microsoft.com/office/officeart/2005/8/layout/vList2"/>
    <dgm:cxn modelId="{98D7F415-E252-4D57-84A4-7A814E5DE928}" type="presOf" srcId="{886F5510-3D78-4865-B8F8-F94453860448}" destId="{132AF5CF-6FF9-4241-B9F4-1EEB9FB90916}" srcOrd="0" destOrd="0" presId="urn:microsoft.com/office/officeart/2005/8/layout/vList2"/>
    <dgm:cxn modelId="{362D8462-F23F-4D59-90DD-110CD4EB2B59}" type="presOf" srcId="{82B11316-7A0D-4852-8C45-A67189B1F6E6}" destId="{E75FF99D-9CD6-4AEB-AF3E-58EF45A67442}" srcOrd="0" destOrd="0" presId="urn:microsoft.com/office/officeart/2005/8/layout/vList2"/>
    <dgm:cxn modelId="{A4491568-21A9-465D-9E69-40C12D674422}" type="presOf" srcId="{7F199370-A03A-4BD0-AAF2-06144368531A}" destId="{21CE3F36-E769-4F4C-B0C5-5C50BE83E5B9}" srcOrd="0" destOrd="0" presId="urn:microsoft.com/office/officeart/2005/8/layout/vList2"/>
    <dgm:cxn modelId="{DB106A6D-7116-464B-96D4-34DE14E93740}" srcId="{82B11316-7A0D-4852-8C45-A67189B1F6E6}" destId="{F0AB75C9-28EB-4BED-84DD-321B42CE0542}" srcOrd="3" destOrd="0" parTransId="{35CF4CD5-BFC1-4326-9223-FD31E4A14D10}" sibTransId="{DBF32B33-62B3-4957-8AD2-728A0D06CFBD}"/>
    <dgm:cxn modelId="{2E820A9A-6F21-4A19-9133-56E0F8FB356B}" type="presOf" srcId="{F0AB75C9-28EB-4BED-84DD-321B42CE0542}" destId="{E80B963C-41FD-445D-B6A3-06801193F34F}" srcOrd="0" destOrd="0" presId="urn:microsoft.com/office/officeart/2005/8/layout/vList2"/>
    <dgm:cxn modelId="{D6854BA0-BD88-4748-A90D-A57613B34A90}" srcId="{82B11316-7A0D-4852-8C45-A67189B1F6E6}" destId="{3C929A73-7F76-4F06-87D4-F83232BF2DC0}" srcOrd="2" destOrd="0" parTransId="{B00CEA8D-DF0C-4313-B789-EA734F86E49C}" sibTransId="{9051344B-9B02-4B13-9E8F-D2E3022C1010}"/>
    <dgm:cxn modelId="{7110D0A2-5B4A-4547-B12D-A40CD1D35450}" srcId="{82B11316-7A0D-4852-8C45-A67189B1F6E6}" destId="{FA7569B1-3877-474D-B18C-C988C6A3C1E0}" srcOrd="1" destOrd="0" parTransId="{687BD4D1-7F27-4CBE-A29E-8B5075158A38}" sibTransId="{4DD105EF-B017-4B82-B02E-FA920D6F66C8}"/>
    <dgm:cxn modelId="{5C2D7AC4-241E-4A46-B189-B648FDA729E9}" srcId="{82B11316-7A0D-4852-8C45-A67189B1F6E6}" destId="{7F199370-A03A-4BD0-AAF2-06144368531A}" srcOrd="4" destOrd="0" parTransId="{1D20AE49-EC17-45FF-BECE-822E32086EC4}" sibTransId="{5945612C-1959-4219-BB97-7A750ECDF0D5}"/>
    <dgm:cxn modelId="{E6B424F4-4A3F-463F-A2C9-2920DD18E5B6}" type="presOf" srcId="{FA7569B1-3877-474D-B18C-C988C6A3C1E0}" destId="{DDCD36C1-3393-4014-9FA5-B85480479AA4}" srcOrd="0" destOrd="0" presId="urn:microsoft.com/office/officeart/2005/8/layout/vList2"/>
    <dgm:cxn modelId="{64B989F9-9E78-43A0-92C6-7E3BDEDDDA92}" srcId="{82B11316-7A0D-4852-8C45-A67189B1F6E6}" destId="{886F5510-3D78-4865-B8F8-F94453860448}" srcOrd="0" destOrd="0" parTransId="{AF248813-8534-4488-BFB0-DFC290763FAE}" sibTransId="{8B4203DF-C35E-4546-AB6B-2349E4367121}"/>
    <dgm:cxn modelId="{2686A0F3-DDD6-4FC9-82CC-3B253C127948}" type="presParOf" srcId="{E75FF99D-9CD6-4AEB-AF3E-58EF45A67442}" destId="{132AF5CF-6FF9-4241-B9F4-1EEB9FB90916}" srcOrd="0" destOrd="0" presId="urn:microsoft.com/office/officeart/2005/8/layout/vList2"/>
    <dgm:cxn modelId="{1BFE14A1-6D7D-4D1E-8767-74E3EF542EA4}" type="presParOf" srcId="{E75FF99D-9CD6-4AEB-AF3E-58EF45A67442}" destId="{C9254E16-9C9B-4415-8D75-513E496B05FD}" srcOrd="1" destOrd="0" presId="urn:microsoft.com/office/officeart/2005/8/layout/vList2"/>
    <dgm:cxn modelId="{B654661F-7528-49AE-AA3E-56DC3BC48041}" type="presParOf" srcId="{E75FF99D-9CD6-4AEB-AF3E-58EF45A67442}" destId="{DDCD36C1-3393-4014-9FA5-B85480479AA4}" srcOrd="2" destOrd="0" presId="urn:microsoft.com/office/officeart/2005/8/layout/vList2"/>
    <dgm:cxn modelId="{2A36A40A-B638-4A33-A98C-210DBC816FD0}" type="presParOf" srcId="{E75FF99D-9CD6-4AEB-AF3E-58EF45A67442}" destId="{731A324A-EC32-4AC5-9A1D-A0FCC3ED08C9}" srcOrd="3" destOrd="0" presId="urn:microsoft.com/office/officeart/2005/8/layout/vList2"/>
    <dgm:cxn modelId="{C897A514-C025-423C-9193-4F7078C49066}" type="presParOf" srcId="{E75FF99D-9CD6-4AEB-AF3E-58EF45A67442}" destId="{F50FDC72-234E-4B80-890A-D51E1307F511}" srcOrd="4" destOrd="0" presId="urn:microsoft.com/office/officeart/2005/8/layout/vList2"/>
    <dgm:cxn modelId="{041FECD9-E677-4A76-BF67-AFBA90746512}" type="presParOf" srcId="{E75FF99D-9CD6-4AEB-AF3E-58EF45A67442}" destId="{9B17F630-188B-4475-800B-C31F75282AE9}" srcOrd="5" destOrd="0" presId="urn:microsoft.com/office/officeart/2005/8/layout/vList2"/>
    <dgm:cxn modelId="{23863B73-A84F-4A07-BB7F-1C7CC9FC2927}" type="presParOf" srcId="{E75FF99D-9CD6-4AEB-AF3E-58EF45A67442}" destId="{E80B963C-41FD-445D-B6A3-06801193F34F}" srcOrd="6" destOrd="0" presId="urn:microsoft.com/office/officeart/2005/8/layout/vList2"/>
    <dgm:cxn modelId="{549F950E-970E-40AC-B918-721F2E125BEC}" type="presParOf" srcId="{E75FF99D-9CD6-4AEB-AF3E-58EF45A67442}" destId="{6EB2D4CC-1600-44BE-BD0F-664A5D84639C}" srcOrd="7" destOrd="0" presId="urn:microsoft.com/office/officeart/2005/8/layout/vList2"/>
    <dgm:cxn modelId="{BE28ED6A-A2E9-4678-B22C-9B288B730760}" type="presParOf" srcId="{E75FF99D-9CD6-4AEB-AF3E-58EF45A67442}" destId="{21CE3F36-E769-4F4C-B0C5-5C50BE83E5B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B11316-7A0D-4852-8C45-A67189B1F6E6}" type="doc">
      <dgm:prSet loTypeId="urn:microsoft.com/office/officeart/2005/8/layout/vList2" loCatId="list" qsTypeId="urn:microsoft.com/office/officeart/2005/8/quickstyle/3d3" qsCatId="3D" csTypeId="urn:microsoft.com/office/officeart/2005/8/colors/accent3_2" csCatId="accent3" phldr="1"/>
      <dgm:spPr/>
      <dgm:t>
        <a:bodyPr/>
        <a:lstStyle/>
        <a:p>
          <a:endParaRPr lang="en-US"/>
        </a:p>
      </dgm:t>
    </dgm:pt>
    <dgm:pt modelId="{886F5510-3D78-4865-B8F8-F94453860448}">
      <dgm:prSet custT="1"/>
      <dgm:spPr/>
      <dgm:t>
        <a:bodyPr/>
        <a:lstStyle/>
        <a:p>
          <a:pPr algn="ctr"/>
          <a:r>
            <a:rPr lang="en-US" sz="1800" b="1" dirty="0"/>
            <a:t>Objective:</a:t>
          </a:r>
          <a:r>
            <a:rPr lang="en-US" sz="1800" dirty="0"/>
            <a:t> Predicting Hotel Booking cancellation</a:t>
          </a:r>
        </a:p>
      </dgm:t>
    </dgm:pt>
    <dgm:pt modelId="{AF248813-8534-4488-BFB0-DFC290763FAE}" type="parTrans" cxnId="{64B989F9-9E78-43A0-92C6-7E3BDEDDDA92}">
      <dgm:prSet/>
      <dgm:spPr/>
      <dgm:t>
        <a:bodyPr/>
        <a:lstStyle/>
        <a:p>
          <a:endParaRPr lang="en-US"/>
        </a:p>
      </dgm:t>
    </dgm:pt>
    <dgm:pt modelId="{8B4203DF-C35E-4546-AB6B-2349E4367121}" type="sibTrans" cxnId="{64B989F9-9E78-43A0-92C6-7E3BDEDDDA92}">
      <dgm:prSet/>
      <dgm:spPr/>
      <dgm:t>
        <a:bodyPr/>
        <a:lstStyle/>
        <a:p>
          <a:endParaRPr lang="en-US"/>
        </a:p>
      </dgm:t>
    </dgm:pt>
    <dgm:pt modelId="{7F199370-A03A-4BD0-AAF2-06144368531A}">
      <dgm:prSet custT="1"/>
      <dgm:spPr/>
      <dgm:t>
        <a:bodyPr/>
        <a:lstStyle/>
        <a:p>
          <a:endParaRPr lang="en-US" sz="1400" dirty="0"/>
        </a:p>
        <a:p>
          <a:r>
            <a:rPr lang="en-US" sz="1400" b="1" dirty="0"/>
            <a:t>Business Problem: </a:t>
          </a:r>
        </a:p>
        <a:p>
          <a:r>
            <a:rPr lang="en-US" sz="1400" i="1" dirty="0">
              <a:latin typeface="Inter" panose="020B0502030000000004" pitchFamily="34" charset="0"/>
              <a:ea typeface="Inter" panose="020B0502030000000004" pitchFamily="34" charset="0"/>
              <a:cs typeface="Inter" panose="020B0502030000000004" pitchFamily="34" charset="0"/>
            </a:rPr>
            <a:t>It is always advisable to build a predictive model to predict if a guest/customer will certainly book or not. This can help in building  value added services like providing more rooms basis on the seasonal requirement and increase profitable or giving some discounts to attract the customer etc. Besides the model will also help in planning and fulfilling the demand and supply issues during the peak season when there will be more injection of customers</a:t>
          </a:r>
          <a:endParaRPr lang="en-US" sz="1400" dirty="0"/>
        </a:p>
        <a:p>
          <a:endParaRPr lang="en-US" sz="1400" dirty="0"/>
        </a:p>
        <a:p>
          <a:endParaRPr lang="en-US" sz="1400" dirty="0"/>
        </a:p>
      </dgm:t>
    </dgm:pt>
    <dgm:pt modelId="{1D20AE49-EC17-45FF-BECE-822E32086EC4}" type="parTrans" cxnId="{5C2D7AC4-241E-4A46-B189-B648FDA729E9}">
      <dgm:prSet/>
      <dgm:spPr/>
      <dgm:t>
        <a:bodyPr/>
        <a:lstStyle/>
        <a:p>
          <a:endParaRPr lang="en-US"/>
        </a:p>
      </dgm:t>
    </dgm:pt>
    <dgm:pt modelId="{5945612C-1959-4219-BB97-7A750ECDF0D5}" type="sibTrans" cxnId="{5C2D7AC4-241E-4A46-B189-B648FDA729E9}">
      <dgm:prSet/>
      <dgm:spPr/>
      <dgm:t>
        <a:bodyPr/>
        <a:lstStyle/>
        <a:p>
          <a:endParaRPr lang="en-US"/>
        </a:p>
      </dgm:t>
    </dgm:pt>
    <dgm:pt modelId="{E75FF99D-9CD6-4AEB-AF3E-58EF45A67442}" type="pres">
      <dgm:prSet presAssocID="{82B11316-7A0D-4852-8C45-A67189B1F6E6}" presName="linear" presStyleCnt="0">
        <dgm:presLayoutVars>
          <dgm:animLvl val="lvl"/>
          <dgm:resizeHandles val="exact"/>
        </dgm:presLayoutVars>
      </dgm:prSet>
      <dgm:spPr/>
    </dgm:pt>
    <dgm:pt modelId="{132AF5CF-6FF9-4241-B9F4-1EEB9FB90916}" type="pres">
      <dgm:prSet presAssocID="{886F5510-3D78-4865-B8F8-F94453860448}" presName="parentText" presStyleLbl="node1" presStyleIdx="0" presStyleCnt="2" custScaleY="36028" custLinFactNeighborX="36557" custLinFactNeighborY="-3641">
        <dgm:presLayoutVars>
          <dgm:chMax val="0"/>
          <dgm:bulletEnabled val="1"/>
        </dgm:presLayoutVars>
      </dgm:prSet>
      <dgm:spPr/>
    </dgm:pt>
    <dgm:pt modelId="{C9254E16-9C9B-4415-8D75-513E496B05FD}" type="pres">
      <dgm:prSet presAssocID="{8B4203DF-C35E-4546-AB6B-2349E4367121}" presName="spacer" presStyleCnt="0"/>
      <dgm:spPr/>
    </dgm:pt>
    <dgm:pt modelId="{21CE3F36-E769-4F4C-B0C5-5C50BE83E5B9}" type="pres">
      <dgm:prSet presAssocID="{7F199370-A03A-4BD0-AAF2-06144368531A}" presName="parentText" presStyleLbl="node1" presStyleIdx="1" presStyleCnt="2" custScaleY="90431" custLinFactNeighborX="-354" custLinFactNeighborY="-49109">
        <dgm:presLayoutVars>
          <dgm:chMax val="0"/>
          <dgm:bulletEnabled val="1"/>
        </dgm:presLayoutVars>
      </dgm:prSet>
      <dgm:spPr/>
    </dgm:pt>
  </dgm:ptLst>
  <dgm:cxnLst>
    <dgm:cxn modelId="{98D7F415-E252-4D57-84A4-7A814E5DE928}" type="presOf" srcId="{886F5510-3D78-4865-B8F8-F94453860448}" destId="{132AF5CF-6FF9-4241-B9F4-1EEB9FB90916}" srcOrd="0" destOrd="0" presId="urn:microsoft.com/office/officeart/2005/8/layout/vList2"/>
    <dgm:cxn modelId="{362D8462-F23F-4D59-90DD-110CD4EB2B59}" type="presOf" srcId="{82B11316-7A0D-4852-8C45-A67189B1F6E6}" destId="{E75FF99D-9CD6-4AEB-AF3E-58EF45A67442}" srcOrd="0" destOrd="0" presId="urn:microsoft.com/office/officeart/2005/8/layout/vList2"/>
    <dgm:cxn modelId="{A4491568-21A9-465D-9E69-40C12D674422}" type="presOf" srcId="{7F199370-A03A-4BD0-AAF2-06144368531A}" destId="{21CE3F36-E769-4F4C-B0C5-5C50BE83E5B9}" srcOrd="0" destOrd="0" presId="urn:microsoft.com/office/officeart/2005/8/layout/vList2"/>
    <dgm:cxn modelId="{5C2D7AC4-241E-4A46-B189-B648FDA729E9}" srcId="{82B11316-7A0D-4852-8C45-A67189B1F6E6}" destId="{7F199370-A03A-4BD0-AAF2-06144368531A}" srcOrd="1" destOrd="0" parTransId="{1D20AE49-EC17-45FF-BECE-822E32086EC4}" sibTransId="{5945612C-1959-4219-BB97-7A750ECDF0D5}"/>
    <dgm:cxn modelId="{64B989F9-9E78-43A0-92C6-7E3BDEDDDA92}" srcId="{82B11316-7A0D-4852-8C45-A67189B1F6E6}" destId="{886F5510-3D78-4865-B8F8-F94453860448}" srcOrd="0" destOrd="0" parTransId="{AF248813-8534-4488-BFB0-DFC290763FAE}" sibTransId="{8B4203DF-C35E-4546-AB6B-2349E4367121}"/>
    <dgm:cxn modelId="{2686A0F3-DDD6-4FC9-82CC-3B253C127948}" type="presParOf" srcId="{E75FF99D-9CD6-4AEB-AF3E-58EF45A67442}" destId="{132AF5CF-6FF9-4241-B9F4-1EEB9FB90916}" srcOrd="0" destOrd="0" presId="urn:microsoft.com/office/officeart/2005/8/layout/vList2"/>
    <dgm:cxn modelId="{1BFE14A1-6D7D-4D1E-8767-74E3EF542EA4}" type="presParOf" srcId="{E75FF99D-9CD6-4AEB-AF3E-58EF45A67442}" destId="{C9254E16-9C9B-4415-8D75-513E496B05FD}" srcOrd="1" destOrd="0" presId="urn:microsoft.com/office/officeart/2005/8/layout/vList2"/>
    <dgm:cxn modelId="{BE28ED6A-A2E9-4678-B22C-9B288B730760}" type="presParOf" srcId="{E75FF99D-9CD6-4AEB-AF3E-58EF45A67442}" destId="{21CE3F36-E769-4F4C-B0C5-5C50BE83E5B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B11316-7A0D-4852-8C45-A67189B1F6E6}" type="doc">
      <dgm:prSet loTypeId="urn:microsoft.com/office/officeart/2005/8/layout/vList2" loCatId="list" qsTypeId="urn:microsoft.com/office/officeart/2005/8/quickstyle/3d3" qsCatId="3D" csTypeId="urn:microsoft.com/office/officeart/2005/8/colors/accent3_2" csCatId="accent3" phldr="1"/>
      <dgm:spPr/>
      <dgm:t>
        <a:bodyPr/>
        <a:lstStyle/>
        <a:p>
          <a:endParaRPr lang="en-US"/>
        </a:p>
      </dgm:t>
    </dgm:pt>
    <dgm:pt modelId="{886F5510-3D78-4865-B8F8-F94453860448}">
      <dgm:prSet custT="1"/>
      <dgm:spPr/>
      <dgm:t>
        <a:bodyPr/>
        <a:lstStyle/>
        <a:p>
          <a:pPr algn="l"/>
          <a:r>
            <a:rPr lang="en-US" sz="1800" dirty="0"/>
            <a:t>Demographic features of the customer</a:t>
          </a:r>
          <a:endParaRPr lang="en-IN" sz="1800" dirty="0"/>
        </a:p>
        <a:p>
          <a:pPr algn="l"/>
          <a:r>
            <a:rPr lang="en-US" sz="1800" dirty="0"/>
            <a:t>How much do customer pay for a room per night?</a:t>
          </a:r>
          <a:endParaRPr lang="en-IN" sz="1800" dirty="0"/>
        </a:p>
        <a:p>
          <a:pPr algn="l"/>
          <a:r>
            <a:rPr lang="en-US" sz="1800" dirty="0"/>
            <a:t>How does the price per night vary over the year?</a:t>
          </a:r>
          <a:endParaRPr lang="en-IN" sz="1800" dirty="0"/>
        </a:p>
        <a:p>
          <a:pPr algn="l"/>
          <a:r>
            <a:rPr lang="en-US" sz="1800" dirty="0"/>
            <a:t>Yearly and monthly trend analysis</a:t>
          </a:r>
          <a:endParaRPr lang="en-IN" sz="1800" dirty="0"/>
        </a:p>
        <a:p>
          <a:pPr algn="l"/>
          <a:r>
            <a:rPr lang="en-US" sz="1800" dirty="0"/>
            <a:t>How long do customer stay at the hotels?</a:t>
          </a:r>
          <a:endParaRPr lang="en-IN" sz="1800" dirty="0"/>
        </a:p>
        <a:p>
          <a:pPr algn="l"/>
          <a:r>
            <a:rPr lang="en-US" sz="1800" dirty="0"/>
            <a:t>How are Bookings by market segment</a:t>
          </a:r>
          <a:endParaRPr lang="en-IN" sz="1800" dirty="0"/>
        </a:p>
        <a:p>
          <a:pPr algn="l"/>
          <a:r>
            <a:rPr lang="en-US" sz="1800" dirty="0"/>
            <a:t>How many bookings were canceled?</a:t>
          </a:r>
        </a:p>
      </dgm:t>
    </dgm:pt>
    <dgm:pt modelId="{AF248813-8534-4488-BFB0-DFC290763FAE}" type="parTrans" cxnId="{64B989F9-9E78-43A0-92C6-7E3BDEDDDA92}">
      <dgm:prSet/>
      <dgm:spPr/>
      <dgm:t>
        <a:bodyPr/>
        <a:lstStyle/>
        <a:p>
          <a:endParaRPr lang="en-US"/>
        </a:p>
      </dgm:t>
    </dgm:pt>
    <dgm:pt modelId="{8B4203DF-C35E-4546-AB6B-2349E4367121}" type="sibTrans" cxnId="{64B989F9-9E78-43A0-92C6-7E3BDEDDDA92}">
      <dgm:prSet/>
      <dgm:spPr/>
      <dgm:t>
        <a:bodyPr/>
        <a:lstStyle/>
        <a:p>
          <a:endParaRPr lang="en-US"/>
        </a:p>
      </dgm:t>
    </dgm:pt>
    <dgm:pt modelId="{E75FF99D-9CD6-4AEB-AF3E-58EF45A67442}" type="pres">
      <dgm:prSet presAssocID="{82B11316-7A0D-4852-8C45-A67189B1F6E6}" presName="linear" presStyleCnt="0">
        <dgm:presLayoutVars>
          <dgm:animLvl val="lvl"/>
          <dgm:resizeHandles val="exact"/>
        </dgm:presLayoutVars>
      </dgm:prSet>
      <dgm:spPr/>
    </dgm:pt>
    <dgm:pt modelId="{132AF5CF-6FF9-4241-B9F4-1EEB9FB90916}" type="pres">
      <dgm:prSet presAssocID="{886F5510-3D78-4865-B8F8-F94453860448}" presName="parentText" presStyleLbl="node1" presStyleIdx="0" presStyleCnt="1" custScaleY="352108" custLinFactNeighborX="19967" custLinFactNeighborY="-412">
        <dgm:presLayoutVars>
          <dgm:chMax val="0"/>
          <dgm:bulletEnabled val="1"/>
        </dgm:presLayoutVars>
      </dgm:prSet>
      <dgm:spPr/>
    </dgm:pt>
  </dgm:ptLst>
  <dgm:cxnLst>
    <dgm:cxn modelId="{98D7F415-E252-4D57-84A4-7A814E5DE928}" type="presOf" srcId="{886F5510-3D78-4865-B8F8-F94453860448}" destId="{132AF5CF-6FF9-4241-B9F4-1EEB9FB90916}" srcOrd="0" destOrd="0" presId="urn:microsoft.com/office/officeart/2005/8/layout/vList2"/>
    <dgm:cxn modelId="{362D8462-F23F-4D59-90DD-110CD4EB2B59}" type="presOf" srcId="{82B11316-7A0D-4852-8C45-A67189B1F6E6}" destId="{E75FF99D-9CD6-4AEB-AF3E-58EF45A67442}" srcOrd="0" destOrd="0" presId="urn:microsoft.com/office/officeart/2005/8/layout/vList2"/>
    <dgm:cxn modelId="{64B989F9-9E78-43A0-92C6-7E3BDEDDDA92}" srcId="{82B11316-7A0D-4852-8C45-A67189B1F6E6}" destId="{886F5510-3D78-4865-B8F8-F94453860448}" srcOrd="0" destOrd="0" parTransId="{AF248813-8534-4488-BFB0-DFC290763FAE}" sibTransId="{8B4203DF-C35E-4546-AB6B-2349E4367121}"/>
    <dgm:cxn modelId="{2686A0F3-DDD6-4FC9-82CC-3B253C127948}" type="presParOf" srcId="{E75FF99D-9CD6-4AEB-AF3E-58EF45A67442}" destId="{132AF5CF-6FF9-4241-B9F4-1EEB9FB9091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AF5CF-6FF9-4241-B9F4-1EEB9FB90916}">
      <dsp:nvSpPr>
        <dsp:cNvPr id="0" name=""/>
        <dsp:cNvSpPr/>
      </dsp:nvSpPr>
      <dsp:spPr>
        <a:xfrm>
          <a:off x="0" y="52281"/>
          <a:ext cx="6609958" cy="673920"/>
        </a:xfrm>
        <a:prstGeom prst="round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Objective</a:t>
          </a:r>
        </a:p>
      </dsp:txBody>
      <dsp:txXfrm>
        <a:off x="32898" y="85179"/>
        <a:ext cx="6544162" cy="608124"/>
      </dsp:txXfrm>
    </dsp:sp>
    <dsp:sp modelId="{DDCD36C1-3393-4014-9FA5-B85480479AA4}">
      <dsp:nvSpPr>
        <dsp:cNvPr id="0" name=""/>
        <dsp:cNvSpPr/>
      </dsp:nvSpPr>
      <dsp:spPr>
        <a:xfrm>
          <a:off x="0" y="814831"/>
          <a:ext cx="6609958" cy="673920"/>
        </a:xfrm>
        <a:prstGeom prst="round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prstClr val="white"/>
              </a:solidFill>
              <a:latin typeface="Segoe UI Light"/>
              <a:ea typeface="+mn-ea"/>
              <a:cs typeface="+mn-cs"/>
            </a:rPr>
            <a:t>Exploratory</a:t>
          </a:r>
          <a:r>
            <a:rPr lang="en-IN" sz="2000" b="0" i="0" kern="1200" dirty="0"/>
            <a:t> </a:t>
          </a:r>
          <a:r>
            <a:rPr lang="en-IN" sz="1800" b="1" kern="1200" dirty="0">
              <a:solidFill>
                <a:prstClr val="white"/>
              </a:solidFill>
              <a:latin typeface="Segoe UI Light"/>
              <a:ea typeface="+mn-ea"/>
              <a:cs typeface="+mn-cs"/>
            </a:rPr>
            <a:t>Data Analysis</a:t>
          </a:r>
          <a:endParaRPr lang="en-US" sz="1800" b="1" kern="1200" dirty="0">
            <a:solidFill>
              <a:prstClr val="white"/>
            </a:solidFill>
            <a:latin typeface="Segoe UI Light"/>
            <a:ea typeface="+mn-ea"/>
            <a:cs typeface="+mn-cs"/>
          </a:endParaRPr>
        </a:p>
      </dsp:txBody>
      <dsp:txXfrm>
        <a:off x="32898" y="847729"/>
        <a:ext cx="6544162" cy="608124"/>
      </dsp:txXfrm>
    </dsp:sp>
    <dsp:sp modelId="{F50FDC72-234E-4B80-890A-D51E1307F511}">
      <dsp:nvSpPr>
        <dsp:cNvPr id="0" name=""/>
        <dsp:cNvSpPr/>
      </dsp:nvSpPr>
      <dsp:spPr>
        <a:xfrm>
          <a:off x="0" y="1564443"/>
          <a:ext cx="6609958" cy="673920"/>
        </a:xfrm>
        <a:prstGeom prst="round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Model Building</a:t>
          </a:r>
        </a:p>
      </dsp:txBody>
      <dsp:txXfrm>
        <a:off x="32898" y="1597341"/>
        <a:ext cx="6544162" cy="608124"/>
      </dsp:txXfrm>
    </dsp:sp>
    <dsp:sp modelId="{E80B963C-41FD-445D-B6A3-06801193F34F}">
      <dsp:nvSpPr>
        <dsp:cNvPr id="0" name=""/>
        <dsp:cNvSpPr/>
      </dsp:nvSpPr>
      <dsp:spPr>
        <a:xfrm>
          <a:off x="0" y="2342043"/>
          <a:ext cx="6609958" cy="673920"/>
        </a:xfrm>
        <a:prstGeom prst="round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Feature Selection and Transformation</a:t>
          </a:r>
        </a:p>
      </dsp:txBody>
      <dsp:txXfrm>
        <a:off x="32898" y="2374941"/>
        <a:ext cx="6544162" cy="608124"/>
      </dsp:txXfrm>
    </dsp:sp>
    <dsp:sp modelId="{21CE3F36-E769-4F4C-B0C5-5C50BE83E5B9}">
      <dsp:nvSpPr>
        <dsp:cNvPr id="0" name=""/>
        <dsp:cNvSpPr/>
      </dsp:nvSpPr>
      <dsp:spPr>
        <a:xfrm>
          <a:off x="0" y="3119643"/>
          <a:ext cx="6609958" cy="673920"/>
        </a:xfrm>
        <a:prstGeom prst="round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prstClr val="white"/>
              </a:solidFill>
              <a:latin typeface="Segoe UI Light"/>
              <a:ea typeface="+mn-ea"/>
              <a:cs typeface="+mn-cs"/>
            </a:rPr>
            <a:t>Model Experiment, testing &amp; Evaluation</a:t>
          </a:r>
        </a:p>
      </dsp:txBody>
      <dsp:txXfrm>
        <a:off x="32898" y="3152541"/>
        <a:ext cx="6544162" cy="608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AF5CF-6FF9-4241-B9F4-1EEB9FB90916}">
      <dsp:nvSpPr>
        <dsp:cNvPr id="0" name=""/>
        <dsp:cNvSpPr/>
      </dsp:nvSpPr>
      <dsp:spPr>
        <a:xfrm>
          <a:off x="0" y="272663"/>
          <a:ext cx="7425199" cy="83631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Objective:</a:t>
          </a:r>
          <a:r>
            <a:rPr lang="en-US" sz="1800" kern="1200" dirty="0"/>
            <a:t> Predicting Hotel Booking cancellation</a:t>
          </a:r>
        </a:p>
      </dsp:txBody>
      <dsp:txXfrm>
        <a:off x="40825" y="313488"/>
        <a:ext cx="7343549" cy="754660"/>
      </dsp:txXfrm>
    </dsp:sp>
    <dsp:sp modelId="{21CE3F36-E769-4F4C-B0C5-5C50BE83E5B9}">
      <dsp:nvSpPr>
        <dsp:cNvPr id="0" name=""/>
        <dsp:cNvSpPr/>
      </dsp:nvSpPr>
      <dsp:spPr>
        <a:xfrm>
          <a:off x="0" y="1209487"/>
          <a:ext cx="7425199" cy="2099156"/>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b="1" kern="1200" dirty="0"/>
            <a:t>Business Problem: </a:t>
          </a:r>
        </a:p>
        <a:p>
          <a:pPr marL="0" lvl="0" indent="0" algn="l" defTabSz="622300">
            <a:lnSpc>
              <a:spcPct val="90000"/>
            </a:lnSpc>
            <a:spcBef>
              <a:spcPct val="0"/>
            </a:spcBef>
            <a:spcAft>
              <a:spcPct val="35000"/>
            </a:spcAft>
            <a:buNone/>
          </a:pPr>
          <a:r>
            <a:rPr lang="en-US" sz="1400" i="1" kern="1200" dirty="0">
              <a:latin typeface="Inter" panose="020B0502030000000004" pitchFamily="34" charset="0"/>
              <a:ea typeface="Inter" panose="020B0502030000000004" pitchFamily="34" charset="0"/>
              <a:cs typeface="Inter" panose="020B0502030000000004" pitchFamily="34" charset="0"/>
            </a:rPr>
            <a:t>It is always advisable to build a predictive model to predict if a guest/customer will certainly book or not. This can help in building  value added services like providing more rooms basis on the seasonal requirement and increase profitable or giving some discounts to attract the customer etc. Besides the model will also help in planning and fulfilling the demand and supply issues during the peak season when there will be more injection of customers</a:t>
          </a:r>
          <a:endParaRPr lang="en-US" sz="1400" kern="1200" dirty="0"/>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endParaRPr lang="en-US" sz="1400" kern="1200" dirty="0"/>
        </a:p>
      </dsp:txBody>
      <dsp:txXfrm>
        <a:off x="102472" y="1311959"/>
        <a:ext cx="7220255" cy="1894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AF5CF-6FF9-4241-B9F4-1EEB9FB90916}">
      <dsp:nvSpPr>
        <dsp:cNvPr id="0" name=""/>
        <dsp:cNvSpPr/>
      </dsp:nvSpPr>
      <dsp:spPr>
        <a:xfrm>
          <a:off x="0" y="0"/>
          <a:ext cx="7484499" cy="3675834"/>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Demographic features of the customer</a:t>
          </a:r>
          <a:endParaRPr lang="en-IN" sz="1800" kern="1200" dirty="0"/>
        </a:p>
        <a:p>
          <a:pPr marL="0" lvl="0" indent="0" algn="l" defTabSz="800100">
            <a:lnSpc>
              <a:spcPct val="90000"/>
            </a:lnSpc>
            <a:spcBef>
              <a:spcPct val="0"/>
            </a:spcBef>
            <a:spcAft>
              <a:spcPct val="35000"/>
            </a:spcAft>
            <a:buNone/>
          </a:pPr>
          <a:r>
            <a:rPr lang="en-US" sz="1800" kern="1200" dirty="0"/>
            <a:t>How much do customer pay for a room per night?</a:t>
          </a:r>
          <a:endParaRPr lang="en-IN" sz="1800" kern="1200" dirty="0"/>
        </a:p>
        <a:p>
          <a:pPr marL="0" lvl="0" indent="0" algn="l" defTabSz="800100">
            <a:lnSpc>
              <a:spcPct val="90000"/>
            </a:lnSpc>
            <a:spcBef>
              <a:spcPct val="0"/>
            </a:spcBef>
            <a:spcAft>
              <a:spcPct val="35000"/>
            </a:spcAft>
            <a:buNone/>
          </a:pPr>
          <a:r>
            <a:rPr lang="en-US" sz="1800" kern="1200" dirty="0"/>
            <a:t>How does the price per night vary over the year?</a:t>
          </a:r>
          <a:endParaRPr lang="en-IN" sz="1800" kern="1200" dirty="0"/>
        </a:p>
        <a:p>
          <a:pPr marL="0" lvl="0" indent="0" algn="l" defTabSz="800100">
            <a:lnSpc>
              <a:spcPct val="90000"/>
            </a:lnSpc>
            <a:spcBef>
              <a:spcPct val="0"/>
            </a:spcBef>
            <a:spcAft>
              <a:spcPct val="35000"/>
            </a:spcAft>
            <a:buNone/>
          </a:pPr>
          <a:r>
            <a:rPr lang="en-US" sz="1800" kern="1200" dirty="0"/>
            <a:t>Yearly and monthly trend analysis</a:t>
          </a:r>
          <a:endParaRPr lang="en-IN" sz="1800" kern="1200" dirty="0"/>
        </a:p>
        <a:p>
          <a:pPr marL="0" lvl="0" indent="0" algn="l" defTabSz="800100">
            <a:lnSpc>
              <a:spcPct val="90000"/>
            </a:lnSpc>
            <a:spcBef>
              <a:spcPct val="0"/>
            </a:spcBef>
            <a:spcAft>
              <a:spcPct val="35000"/>
            </a:spcAft>
            <a:buNone/>
          </a:pPr>
          <a:r>
            <a:rPr lang="en-US" sz="1800" kern="1200" dirty="0"/>
            <a:t>How long do customer stay at the hotels?</a:t>
          </a:r>
          <a:endParaRPr lang="en-IN" sz="1800" kern="1200" dirty="0"/>
        </a:p>
        <a:p>
          <a:pPr marL="0" lvl="0" indent="0" algn="l" defTabSz="800100">
            <a:lnSpc>
              <a:spcPct val="90000"/>
            </a:lnSpc>
            <a:spcBef>
              <a:spcPct val="0"/>
            </a:spcBef>
            <a:spcAft>
              <a:spcPct val="35000"/>
            </a:spcAft>
            <a:buNone/>
          </a:pPr>
          <a:r>
            <a:rPr lang="en-US" sz="1800" kern="1200" dirty="0"/>
            <a:t>How are Bookings by market segment</a:t>
          </a:r>
          <a:endParaRPr lang="en-IN" sz="1800" kern="1200" dirty="0"/>
        </a:p>
        <a:p>
          <a:pPr marL="0" lvl="0" indent="0" algn="l" defTabSz="800100">
            <a:lnSpc>
              <a:spcPct val="90000"/>
            </a:lnSpc>
            <a:spcBef>
              <a:spcPct val="0"/>
            </a:spcBef>
            <a:spcAft>
              <a:spcPct val="35000"/>
            </a:spcAft>
            <a:buNone/>
          </a:pPr>
          <a:r>
            <a:rPr lang="en-US" sz="1800" kern="1200" dirty="0"/>
            <a:t>How many bookings were canceled?</a:t>
          </a:r>
        </a:p>
      </dsp:txBody>
      <dsp:txXfrm>
        <a:off x="179439" y="179439"/>
        <a:ext cx="7125621" cy="33169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8/10/2021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60717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930180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24845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47190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11646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40617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5795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160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2D690F62-8F95-4EE7-9555-42C051816CAF}" type="datetime1">
              <a:rPr lang="en-US" smtClean="0"/>
              <a:t>8/10/2021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5B5B928F-866A-4807-8FE4-65BFD2C4630E}" type="datetime1">
              <a:rPr lang="en-US" smtClean="0"/>
              <a:t>8/10/2021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1BD51B50-DA49-45E9-AA9B-5EB19B8CBED3}" type="datetime1">
              <a:rPr lang="en-US" smtClean="0"/>
              <a:t>8/10/2021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59EEF93A-073D-4D59-AACD-74CF9638BA1D}" type="datetime1">
              <a:rPr lang="en-US" smtClean="0"/>
              <a:t>8/10/2021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9B7222E-0139-492C-96DB-16C14DE9D55D}" type="datetime1">
              <a:rPr lang="en-US" smtClean="0"/>
              <a:t>8/10/2021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A3929C15-E637-4F62-8F52-DA750B792518}" type="datetime1">
              <a:rPr lang="en-US" smtClean="0"/>
              <a:t>8/10/2021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FF7B881-1B23-4A67-A36B-907A45DF5956}" type="datetime1">
              <a:rPr lang="en-US" smtClean="0"/>
              <a:t>8/10/2021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84A12E25-E7C3-4F33-8E2E-93526CBC185A}" type="datetime1">
              <a:rPr lang="en-US" smtClean="0"/>
              <a:t>8/10/2021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86A7F00A-D47F-42AB-9F4B-659F105882F6}" type="datetime1">
              <a:rPr lang="en-US" smtClean="0"/>
              <a:t>8/10/2021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AC9525DA-08C0-49CD-A46C-D0996B1A8E1E}" type="datetime1">
              <a:rPr lang="en-US" smtClean="0"/>
              <a:t>8/10/2021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E515F413-D619-476A-99A8-2738F1C7B453}" type="datetime1">
              <a:rPr lang="en-US" smtClean="0"/>
              <a:t>8/10/2021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2D35E-E151-48F1-9CEC-01E05D170701}" type="datetime1">
              <a:rPr lang="en-US" smtClean="0"/>
              <a:t>8/10/2021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661993"/>
          </a:xfrm>
        </p:spPr>
        <p:txBody>
          <a:bodyPr lIns="0" tIns="0" rIns="0" bIns="0" anchor="t">
            <a:spAutoFit/>
          </a:bodyPr>
          <a:lstStyle/>
          <a:p>
            <a:r>
              <a:rPr lang="en-IN" b="1" i="0" dirty="0">
                <a:solidFill>
                  <a:schemeClr val="bg1"/>
                </a:solidFill>
                <a:effectLst/>
                <a:latin typeface="zeitung"/>
              </a:rPr>
              <a:t>Predicting Hotel Booking Cancellation</a:t>
            </a:r>
            <a:endParaRPr lang="en-US"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Slide Number Placeholder 5">
            <a:extLst>
              <a:ext uri="{FF2B5EF4-FFF2-40B4-BE49-F238E27FC236}">
                <a16:creationId xmlns:a16="http://schemas.microsoft.com/office/drawing/2014/main" id="{90D88826-1D35-4BCB-9517-F4A83AA59A56}"/>
              </a:ext>
            </a:extLst>
          </p:cNvPr>
          <p:cNvSpPr>
            <a:spLocks noGrp="1"/>
          </p:cNvSpPr>
          <p:nvPr>
            <p:ph type="sldNum" sz="quarter" idx="12"/>
          </p:nvPr>
        </p:nvSpPr>
        <p:spPr/>
        <p:txBody>
          <a:bodyPr/>
          <a:lstStyle/>
          <a:p>
            <a:fld id="{06FEDF93-2BFD-41CA-ABC7-B039102F3792}" type="slidenum">
              <a:rPr lang="en-US" smtClean="0"/>
              <a:t>1</a:t>
            </a:fld>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Model Building</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Arrow: Right 26">
            <a:extLst>
              <a:ext uri="{FF2B5EF4-FFF2-40B4-BE49-F238E27FC236}">
                <a16:creationId xmlns:a16="http://schemas.microsoft.com/office/drawing/2014/main" id="{3E182106-9E3C-4B6A-92E8-0041106D3302}"/>
              </a:ext>
            </a:extLst>
          </p:cNvPr>
          <p:cNvSpPr/>
          <p:nvPr/>
        </p:nvSpPr>
        <p:spPr>
          <a:xfrm>
            <a:off x="1384003" y="1030272"/>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200" dirty="0" err="1"/>
              <a:t>Lead_time</a:t>
            </a:r>
            <a:r>
              <a:rPr lang="en-US" sz="1200" dirty="0"/>
              <a:t>, </a:t>
            </a:r>
            <a:r>
              <a:rPr lang="en-US" sz="1200" dirty="0" err="1"/>
              <a:t>total_of_special_requests</a:t>
            </a:r>
            <a:r>
              <a:rPr lang="en-US" sz="1200" dirty="0"/>
              <a:t>, </a:t>
            </a:r>
            <a:r>
              <a:rPr lang="en-US" sz="1200" dirty="0" err="1"/>
              <a:t>required_car_parking_spaces</a:t>
            </a:r>
            <a:r>
              <a:rPr lang="en-US" sz="1200" dirty="0"/>
              <a:t>, </a:t>
            </a:r>
            <a:r>
              <a:rPr lang="en-US" sz="1200" dirty="0" err="1"/>
              <a:t>booking_changes</a:t>
            </a:r>
            <a:r>
              <a:rPr lang="en-US" sz="1200" dirty="0"/>
              <a:t> and </a:t>
            </a:r>
            <a:r>
              <a:rPr lang="en-US" sz="1200" dirty="0" err="1"/>
              <a:t>previous_cancellations</a:t>
            </a:r>
            <a:r>
              <a:rPr lang="en-US" sz="1200" dirty="0"/>
              <a:t> are the 5 most important numerical features which can drive the predictive model &amp; categorical features are transformed to one hot encoder</a:t>
            </a:r>
            <a:endParaRPr lang="en-IN" sz="1200" dirty="0"/>
          </a:p>
        </p:txBody>
      </p:sp>
      <p:sp>
        <p:nvSpPr>
          <p:cNvPr id="28" name="Arrow: Right 27">
            <a:extLst>
              <a:ext uri="{FF2B5EF4-FFF2-40B4-BE49-F238E27FC236}">
                <a16:creationId xmlns:a16="http://schemas.microsoft.com/office/drawing/2014/main" id="{F043CC10-780D-4B02-B6C1-B5F7AE622EB4}"/>
              </a:ext>
            </a:extLst>
          </p:cNvPr>
          <p:cNvSpPr/>
          <p:nvPr/>
        </p:nvSpPr>
        <p:spPr>
          <a:xfrm>
            <a:off x="1286726" y="3578080"/>
            <a:ext cx="4437799" cy="147545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Random forest, Logistic regression and Decision tree are the best model</a:t>
            </a:r>
            <a:endParaRPr lang="en-IN" sz="1400" dirty="0"/>
          </a:p>
        </p:txBody>
      </p:sp>
      <p:sp>
        <p:nvSpPr>
          <p:cNvPr id="24" name="Title 1">
            <a:extLst>
              <a:ext uri="{FF2B5EF4-FFF2-40B4-BE49-F238E27FC236}">
                <a16:creationId xmlns:a16="http://schemas.microsoft.com/office/drawing/2014/main" id="{76540B27-C8D7-49E3-AF13-40F7B1C7B27A}"/>
              </a:ext>
            </a:extLst>
          </p:cNvPr>
          <p:cNvSpPr txBox="1">
            <a:spLocks/>
          </p:cNvSpPr>
          <p:nvPr/>
        </p:nvSpPr>
        <p:spPr>
          <a:xfrm>
            <a:off x="6435850" y="695834"/>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i="0" dirty="0">
                <a:solidFill>
                  <a:srgbClr val="000000"/>
                </a:solidFill>
                <a:effectLst/>
                <a:latin typeface="Helvetica Neue"/>
              </a:rPr>
              <a:t>Correlation between features and target variable</a:t>
            </a:r>
          </a:p>
        </p:txBody>
      </p:sp>
      <p:sp>
        <p:nvSpPr>
          <p:cNvPr id="29" name="Title 1">
            <a:extLst>
              <a:ext uri="{FF2B5EF4-FFF2-40B4-BE49-F238E27FC236}">
                <a16:creationId xmlns:a16="http://schemas.microsoft.com/office/drawing/2014/main" id="{27D2DC87-7446-409F-A530-4873C5FBA7BA}"/>
              </a:ext>
            </a:extLst>
          </p:cNvPr>
          <p:cNvSpPr txBox="1">
            <a:spLocks/>
          </p:cNvSpPr>
          <p:nvPr/>
        </p:nvSpPr>
        <p:spPr>
          <a:xfrm>
            <a:off x="6289297" y="3314614"/>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b="1" dirty="0">
                <a:solidFill>
                  <a:srgbClr val="000000"/>
                </a:solidFill>
                <a:latin typeface="Helvetica Neue"/>
              </a:rPr>
              <a:t>Grid Search Method-For best model identification</a:t>
            </a:r>
            <a:endParaRPr lang="en-US" sz="1600" b="1" dirty="0">
              <a:solidFill>
                <a:srgbClr val="000000"/>
              </a:solidFill>
              <a:latin typeface="Helvetica Neue"/>
            </a:endParaRPr>
          </a:p>
        </p:txBody>
      </p:sp>
      <p:pic>
        <p:nvPicPr>
          <p:cNvPr id="3" name="Picture 2">
            <a:extLst>
              <a:ext uri="{FF2B5EF4-FFF2-40B4-BE49-F238E27FC236}">
                <a16:creationId xmlns:a16="http://schemas.microsoft.com/office/drawing/2014/main" id="{029AB5B7-3250-47A4-83E0-709ACBC52667}"/>
              </a:ext>
            </a:extLst>
          </p:cNvPr>
          <p:cNvPicPr>
            <a:picLocks noChangeAspect="1"/>
          </p:cNvPicPr>
          <p:nvPr/>
        </p:nvPicPr>
        <p:blipFill>
          <a:blip r:embed="rId3"/>
          <a:stretch>
            <a:fillRect/>
          </a:stretch>
        </p:blipFill>
        <p:spPr>
          <a:xfrm>
            <a:off x="6072703" y="994187"/>
            <a:ext cx="5900301" cy="2190860"/>
          </a:xfrm>
          <a:prstGeom prst="rect">
            <a:avLst/>
          </a:prstGeom>
          <a:ln>
            <a:solidFill>
              <a:schemeClr val="tx1"/>
            </a:solidFill>
          </a:ln>
        </p:spPr>
      </p:pic>
      <p:pic>
        <p:nvPicPr>
          <p:cNvPr id="9" name="Picture 8">
            <a:extLst>
              <a:ext uri="{FF2B5EF4-FFF2-40B4-BE49-F238E27FC236}">
                <a16:creationId xmlns:a16="http://schemas.microsoft.com/office/drawing/2014/main" id="{404CCC38-C6C5-4357-8AC2-86A22B1871CB}"/>
              </a:ext>
            </a:extLst>
          </p:cNvPr>
          <p:cNvPicPr>
            <a:picLocks noChangeAspect="1"/>
          </p:cNvPicPr>
          <p:nvPr/>
        </p:nvPicPr>
        <p:blipFill>
          <a:blip r:embed="rId4"/>
          <a:stretch>
            <a:fillRect/>
          </a:stretch>
        </p:blipFill>
        <p:spPr>
          <a:xfrm>
            <a:off x="6089153" y="3631611"/>
            <a:ext cx="5867399" cy="1551343"/>
          </a:xfrm>
          <a:prstGeom prst="rect">
            <a:avLst/>
          </a:prstGeom>
          <a:ln>
            <a:solidFill>
              <a:schemeClr val="tx1"/>
            </a:solidFill>
          </a:ln>
        </p:spPr>
      </p:pic>
      <p:sp>
        <p:nvSpPr>
          <p:cNvPr id="30" name="Title 1">
            <a:extLst>
              <a:ext uri="{FF2B5EF4-FFF2-40B4-BE49-F238E27FC236}">
                <a16:creationId xmlns:a16="http://schemas.microsoft.com/office/drawing/2014/main" id="{A40A31DB-3751-472D-AE22-89C676FBC5DD}"/>
              </a:ext>
            </a:extLst>
          </p:cNvPr>
          <p:cNvSpPr txBox="1">
            <a:spLocks/>
          </p:cNvSpPr>
          <p:nvPr/>
        </p:nvSpPr>
        <p:spPr>
          <a:xfrm>
            <a:off x="942648" y="5214263"/>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b="1" dirty="0">
                <a:solidFill>
                  <a:srgbClr val="000000"/>
                </a:solidFill>
                <a:latin typeface="Helvetica Neue"/>
              </a:rPr>
              <a:t>Classification Report-</a:t>
            </a:r>
            <a:r>
              <a:rPr lang="en-IN" sz="1600" b="1" i="1" dirty="0">
                <a:solidFill>
                  <a:srgbClr val="000000"/>
                </a:solidFill>
                <a:latin typeface="Helvetica Neue"/>
              </a:rPr>
              <a:t>Random forest Classifier</a:t>
            </a:r>
          </a:p>
        </p:txBody>
      </p:sp>
      <p:pic>
        <p:nvPicPr>
          <p:cNvPr id="12" name="Picture 11">
            <a:extLst>
              <a:ext uri="{FF2B5EF4-FFF2-40B4-BE49-F238E27FC236}">
                <a16:creationId xmlns:a16="http://schemas.microsoft.com/office/drawing/2014/main" id="{35D2EF52-0922-4AB8-98BE-CD3D3A496235}"/>
              </a:ext>
            </a:extLst>
          </p:cNvPr>
          <p:cNvPicPr>
            <a:picLocks noChangeAspect="1"/>
          </p:cNvPicPr>
          <p:nvPr/>
        </p:nvPicPr>
        <p:blipFill>
          <a:blip r:embed="rId5"/>
          <a:stretch>
            <a:fillRect/>
          </a:stretch>
        </p:blipFill>
        <p:spPr>
          <a:xfrm>
            <a:off x="1286726" y="5565410"/>
            <a:ext cx="4343400" cy="1193099"/>
          </a:xfrm>
          <a:prstGeom prst="rect">
            <a:avLst/>
          </a:prstGeom>
          <a:ln>
            <a:solidFill>
              <a:schemeClr val="tx1"/>
            </a:solidFill>
          </a:ln>
        </p:spPr>
      </p:pic>
      <p:sp>
        <p:nvSpPr>
          <p:cNvPr id="43" name="Title 1">
            <a:extLst>
              <a:ext uri="{FF2B5EF4-FFF2-40B4-BE49-F238E27FC236}">
                <a16:creationId xmlns:a16="http://schemas.microsoft.com/office/drawing/2014/main" id="{8C2E10C5-2C7E-424C-A19D-F8E12DA9C195}"/>
              </a:ext>
            </a:extLst>
          </p:cNvPr>
          <p:cNvSpPr txBox="1">
            <a:spLocks/>
          </p:cNvSpPr>
          <p:nvPr/>
        </p:nvSpPr>
        <p:spPr>
          <a:xfrm>
            <a:off x="6072703" y="5303435"/>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600" b="1" dirty="0">
                <a:solidFill>
                  <a:srgbClr val="000000"/>
                </a:solidFill>
                <a:latin typeface="Helvetica Neue"/>
              </a:rPr>
              <a:t>Confusion Matrix</a:t>
            </a:r>
          </a:p>
        </p:txBody>
      </p:sp>
      <p:pic>
        <p:nvPicPr>
          <p:cNvPr id="15" name="Picture 14">
            <a:extLst>
              <a:ext uri="{FF2B5EF4-FFF2-40B4-BE49-F238E27FC236}">
                <a16:creationId xmlns:a16="http://schemas.microsoft.com/office/drawing/2014/main" id="{E15665DA-3EDC-46E2-B861-CCEF082C0502}"/>
              </a:ext>
            </a:extLst>
          </p:cNvPr>
          <p:cNvPicPr>
            <a:picLocks noChangeAspect="1"/>
          </p:cNvPicPr>
          <p:nvPr/>
        </p:nvPicPr>
        <p:blipFill>
          <a:blip r:embed="rId6"/>
          <a:stretch>
            <a:fillRect/>
          </a:stretch>
        </p:blipFill>
        <p:spPr>
          <a:xfrm>
            <a:off x="6638360" y="5565409"/>
            <a:ext cx="4952283" cy="1193099"/>
          </a:xfrm>
          <a:prstGeom prst="rect">
            <a:avLst/>
          </a:prstGeom>
        </p:spPr>
      </p:pic>
      <p:sp>
        <p:nvSpPr>
          <p:cNvPr id="16" name="Slide Number Placeholder 15">
            <a:extLst>
              <a:ext uri="{FF2B5EF4-FFF2-40B4-BE49-F238E27FC236}">
                <a16:creationId xmlns:a16="http://schemas.microsoft.com/office/drawing/2014/main" id="{F4A5DD82-8CD1-4877-82FF-AA7A40BA1131}"/>
              </a:ext>
            </a:extLst>
          </p:cNvPr>
          <p:cNvSpPr>
            <a:spLocks noGrp="1"/>
          </p:cNvSpPr>
          <p:nvPr>
            <p:ph type="sldNum" sz="quarter" idx="12"/>
          </p:nvPr>
        </p:nvSpPr>
        <p:spPr/>
        <p:txBody>
          <a:bodyPr/>
          <a:lstStyle/>
          <a:p>
            <a:fld id="{06FEDF93-2BFD-41CA-ABC7-B039102F3792}" type="slidenum">
              <a:rPr lang="en-US" smtClean="0"/>
              <a:t>10</a:t>
            </a:fld>
            <a:endParaRPr lang="en-US" dirty="0"/>
          </a:p>
        </p:txBody>
      </p:sp>
    </p:spTree>
    <p:extLst>
      <p:ext uri="{BB962C8B-B14F-4D97-AF65-F5344CB8AC3E}">
        <p14:creationId xmlns:p14="http://schemas.microsoft.com/office/powerpoint/2010/main" val="64193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Summary</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1096828"/>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solidFill>
                  <a:schemeClr val="tx1"/>
                </a:solidFill>
              </a:rPr>
              <a:t>Optimizing the Lead time is very important to enhance the business. By providing value added services and providing discounts during peak season can reduce the lead time.</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312808" y="1347561"/>
            <a:ext cx="0" cy="497027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20" name="Rectangle: Rounded Corners 19">
            <a:extLst>
              <a:ext uri="{FF2B5EF4-FFF2-40B4-BE49-F238E27FC236}">
                <a16:creationId xmlns:a16="http://schemas.microsoft.com/office/drawing/2014/main" id="{F571070A-D146-4C75-92DE-392C6EE9833B}"/>
              </a:ext>
            </a:extLst>
          </p:cNvPr>
          <p:cNvSpPr/>
          <p:nvPr/>
        </p:nvSpPr>
        <p:spPr>
          <a:xfrm>
            <a:off x="1211942" y="2575788"/>
            <a:ext cx="4967514" cy="1096828"/>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solidFill>
                  <a:schemeClr val="tx1"/>
                </a:solidFill>
              </a:rPr>
              <a:t>Segmenting the historical customer basis on the booking, cancelation and no-show behavior, can help to create a recommendation engine for the segments and  KYC </a:t>
            </a:r>
          </a:p>
        </p:txBody>
      </p:sp>
      <p:sp>
        <p:nvSpPr>
          <p:cNvPr id="21" name="Rectangle: Rounded Corners 20">
            <a:extLst>
              <a:ext uri="{FF2B5EF4-FFF2-40B4-BE49-F238E27FC236}">
                <a16:creationId xmlns:a16="http://schemas.microsoft.com/office/drawing/2014/main" id="{96D3F735-9588-4DA5-82DB-D82EC8A400B5}"/>
              </a:ext>
            </a:extLst>
          </p:cNvPr>
          <p:cNvSpPr/>
          <p:nvPr/>
        </p:nvSpPr>
        <p:spPr>
          <a:xfrm>
            <a:off x="1220561" y="3832699"/>
            <a:ext cx="4967514" cy="1244125"/>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solidFill>
                  <a:schemeClr val="tx1"/>
                </a:solidFill>
              </a:rPr>
              <a:t>Analyzing the current competitive pattern of booking of other hotels is also necessary. And this pattern can also be added as one of the drivers for the predictive or forecasting model</a:t>
            </a:r>
          </a:p>
        </p:txBody>
      </p:sp>
      <p:sp>
        <p:nvSpPr>
          <p:cNvPr id="22" name="Rectangle: Rounded Corners 21">
            <a:extLst>
              <a:ext uri="{FF2B5EF4-FFF2-40B4-BE49-F238E27FC236}">
                <a16:creationId xmlns:a16="http://schemas.microsoft.com/office/drawing/2014/main" id="{31A761DF-6C5C-4AB7-A1D1-25E4CB0ACDC4}"/>
              </a:ext>
            </a:extLst>
          </p:cNvPr>
          <p:cNvSpPr/>
          <p:nvPr/>
        </p:nvSpPr>
        <p:spPr>
          <a:xfrm>
            <a:off x="6467709" y="3800283"/>
            <a:ext cx="4967514" cy="1256912"/>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solidFill>
                  <a:schemeClr val="tx1"/>
                </a:solidFill>
              </a:rPr>
              <a:t>One major additional feature which is needed in the model is the comments of the customer. Through the comments we can target the real behavior or the experience of the customer and models like NLP in machine learning can really boost for strategic decision making (</a:t>
            </a:r>
            <a:r>
              <a:rPr lang="en-US" sz="1400" dirty="0" err="1">
                <a:solidFill>
                  <a:schemeClr val="tx1"/>
                </a:solidFill>
              </a:rPr>
              <a:t>Sentimal</a:t>
            </a:r>
            <a:r>
              <a:rPr lang="en-US" sz="1400" dirty="0">
                <a:solidFill>
                  <a:schemeClr val="tx1"/>
                </a:solidFill>
              </a:rPr>
              <a:t> analysis)</a:t>
            </a:r>
          </a:p>
        </p:txBody>
      </p:sp>
      <p:sp>
        <p:nvSpPr>
          <p:cNvPr id="5" name="Rectangle 1">
            <a:extLst>
              <a:ext uri="{FF2B5EF4-FFF2-40B4-BE49-F238E27FC236}">
                <a16:creationId xmlns:a16="http://schemas.microsoft.com/office/drawing/2014/main" id="{F47D97F5-FC33-4513-9F42-A2351A934433}"/>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28">
            <a:extLst>
              <a:ext uri="{FF2B5EF4-FFF2-40B4-BE49-F238E27FC236}">
                <a16:creationId xmlns:a16="http://schemas.microsoft.com/office/drawing/2014/main" id="{9B256790-C9B7-4081-B9D3-A70571DA64C3}"/>
              </a:ext>
            </a:extLst>
          </p:cNvPr>
          <p:cNvSpPr/>
          <p:nvPr/>
        </p:nvSpPr>
        <p:spPr>
          <a:xfrm>
            <a:off x="6485853" y="1345790"/>
            <a:ext cx="4967514" cy="1096828"/>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solidFill>
                  <a:schemeClr val="tx1"/>
                </a:solidFill>
              </a:rPr>
              <a:t>Random Forest Classier &amp; Decision Tree came out to be the best model to predict the cancelation. Both the model stands at 85% and 82% accuracy.F1-score for the model </a:t>
            </a:r>
            <a:r>
              <a:rPr lang="en-US" sz="1400" dirty="0"/>
              <a:t>for the classification is at 89% and 79% showing that misclassification error is reduced</a:t>
            </a:r>
            <a:endParaRPr lang="en-US" sz="1400" dirty="0">
              <a:solidFill>
                <a:schemeClr val="tx1"/>
              </a:solidFill>
            </a:endParaRPr>
          </a:p>
        </p:txBody>
      </p:sp>
      <p:sp>
        <p:nvSpPr>
          <p:cNvPr id="30" name="Rectangle: Rounded Corners 29">
            <a:extLst>
              <a:ext uri="{FF2B5EF4-FFF2-40B4-BE49-F238E27FC236}">
                <a16:creationId xmlns:a16="http://schemas.microsoft.com/office/drawing/2014/main" id="{A2F10568-0B8E-4CC4-BF77-1B52C3876A89}"/>
              </a:ext>
            </a:extLst>
          </p:cNvPr>
          <p:cNvSpPr/>
          <p:nvPr/>
        </p:nvSpPr>
        <p:spPr>
          <a:xfrm>
            <a:off x="6467709" y="2575788"/>
            <a:ext cx="4967514" cy="1096828"/>
          </a:xfrm>
          <a:prstGeom prst="roundRect">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err="1">
                <a:solidFill>
                  <a:schemeClr val="tx1"/>
                </a:solidFill>
              </a:rPr>
              <a:t>lead_time</a:t>
            </a:r>
            <a:r>
              <a:rPr lang="en-US" sz="1400" dirty="0">
                <a:solidFill>
                  <a:schemeClr val="tx1"/>
                </a:solidFill>
              </a:rPr>
              <a:t>, </a:t>
            </a:r>
            <a:r>
              <a:rPr lang="en-US" sz="1400" dirty="0" err="1">
                <a:solidFill>
                  <a:schemeClr val="tx1"/>
                </a:solidFill>
              </a:rPr>
              <a:t>total_of_special_requests</a:t>
            </a:r>
            <a:r>
              <a:rPr lang="en-US" sz="1400" dirty="0">
                <a:solidFill>
                  <a:schemeClr val="tx1"/>
                </a:solidFill>
              </a:rPr>
              <a:t>, </a:t>
            </a:r>
            <a:r>
              <a:rPr lang="en-US" sz="1400" dirty="0" err="1">
                <a:solidFill>
                  <a:schemeClr val="tx1"/>
                </a:solidFill>
              </a:rPr>
              <a:t>required_car_parking_spaces</a:t>
            </a:r>
            <a:r>
              <a:rPr lang="en-US" sz="1400" dirty="0">
                <a:solidFill>
                  <a:schemeClr val="tx1"/>
                </a:solidFill>
              </a:rPr>
              <a:t>, </a:t>
            </a:r>
            <a:r>
              <a:rPr lang="en-US" sz="1400" dirty="0" err="1">
                <a:solidFill>
                  <a:schemeClr val="tx1"/>
                </a:solidFill>
              </a:rPr>
              <a:t>booking_changes</a:t>
            </a:r>
            <a:r>
              <a:rPr lang="en-US" sz="1400" dirty="0">
                <a:solidFill>
                  <a:schemeClr val="tx1"/>
                </a:solidFill>
              </a:rPr>
              <a:t> and </a:t>
            </a:r>
            <a:r>
              <a:rPr lang="en-US" sz="1400" dirty="0" err="1">
                <a:solidFill>
                  <a:schemeClr val="tx1"/>
                </a:solidFill>
              </a:rPr>
              <a:t>previous_cancellations</a:t>
            </a:r>
            <a:r>
              <a:rPr lang="en-US" sz="1400" dirty="0">
                <a:solidFill>
                  <a:schemeClr val="tx1"/>
                </a:solidFill>
              </a:rPr>
              <a:t> are the 5 most important numerical features which can drive the </a:t>
            </a:r>
            <a:r>
              <a:rPr lang="en-US" sz="1400" dirty="0" err="1">
                <a:solidFill>
                  <a:schemeClr val="tx1"/>
                </a:solidFill>
              </a:rPr>
              <a:t>predictve</a:t>
            </a:r>
            <a:r>
              <a:rPr lang="en-US" sz="1400" dirty="0">
                <a:solidFill>
                  <a:schemeClr val="tx1"/>
                </a:solidFill>
              </a:rPr>
              <a:t> model</a:t>
            </a:r>
          </a:p>
        </p:txBody>
      </p:sp>
      <p:sp>
        <p:nvSpPr>
          <p:cNvPr id="10" name="Slide Number Placeholder 9">
            <a:extLst>
              <a:ext uri="{FF2B5EF4-FFF2-40B4-BE49-F238E27FC236}">
                <a16:creationId xmlns:a16="http://schemas.microsoft.com/office/drawing/2014/main" id="{3FC61E7B-13A3-4577-827D-AFEF171D0285}"/>
              </a:ext>
            </a:extLst>
          </p:cNvPr>
          <p:cNvSpPr>
            <a:spLocks noGrp="1"/>
          </p:cNvSpPr>
          <p:nvPr>
            <p:ph type="sldNum" sz="quarter" idx="12"/>
          </p:nvPr>
        </p:nvSpPr>
        <p:spPr/>
        <p:txBody>
          <a:bodyPr/>
          <a:lstStyle/>
          <a:p>
            <a:fld id="{06FEDF93-2BFD-41CA-ABC7-B039102F3792}" type="slidenum">
              <a:rPr lang="en-US" smtClean="0"/>
              <a:t>11</a:t>
            </a:fld>
            <a:endParaRPr lang="en-US" dirty="0"/>
          </a:p>
        </p:txBody>
      </p:sp>
    </p:spTree>
    <p:extLst>
      <p:ext uri="{BB962C8B-B14F-4D97-AF65-F5344CB8AC3E}">
        <p14:creationId xmlns:p14="http://schemas.microsoft.com/office/powerpoint/2010/main" val="727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Slide Number Placeholder 1">
            <a:extLst>
              <a:ext uri="{FF2B5EF4-FFF2-40B4-BE49-F238E27FC236}">
                <a16:creationId xmlns:a16="http://schemas.microsoft.com/office/drawing/2014/main" id="{9FE1D1A7-8249-4669-A981-BA65E0D3FDFD}"/>
              </a:ext>
            </a:extLst>
          </p:cNvPr>
          <p:cNvSpPr>
            <a:spLocks noGrp="1"/>
          </p:cNvSpPr>
          <p:nvPr>
            <p:ph type="sldNum" sz="quarter" idx="12"/>
          </p:nvPr>
        </p:nvSpPr>
        <p:spPr/>
        <p:txBody>
          <a:bodyPr/>
          <a:lstStyle/>
          <a:p>
            <a:fld id="{06FEDF93-2BFD-41CA-ABC7-B039102F3792}" type="slidenum">
              <a:rPr lang="en-US" smtClean="0"/>
              <a:t>12</a:t>
            </a:fld>
            <a:endParaRPr lang="en-US" dirty="0"/>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45" name="TextBox 3">
            <a:extLst>
              <a:ext uri="{FF2B5EF4-FFF2-40B4-BE49-F238E27FC236}">
                <a16:creationId xmlns:a16="http://schemas.microsoft.com/office/drawing/2014/main" id="{79061FF2-AF9B-406E-BB76-5D5AA70C9D80}"/>
              </a:ext>
            </a:extLst>
          </p:cNvPr>
          <p:cNvGraphicFramePr/>
          <p:nvPr>
            <p:extLst>
              <p:ext uri="{D42A27DB-BD31-4B8C-83A1-F6EECF244321}">
                <p14:modId xmlns:p14="http://schemas.microsoft.com/office/powerpoint/2010/main" val="3703580324"/>
              </p:ext>
            </p:extLst>
          </p:nvPr>
        </p:nvGraphicFramePr>
        <p:xfrm>
          <a:off x="3008026" y="1160605"/>
          <a:ext cx="6609958" cy="3802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4" name="Group 43">
            <a:extLst>
              <a:ext uri="{FF2B5EF4-FFF2-40B4-BE49-F238E27FC236}">
                <a16:creationId xmlns:a16="http://schemas.microsoft.com/office/drawing/2014/main" id="{C1F681C0-47EB-4375-8E3F-2031A7D90AC7}"/>
              </a:ext>
            </a:extLst>
          </p:cNvPr>
          <p:cNvGrpSpPr/>
          <p:nvPr/>
        </p:nvGrpSpPr>
        <p:grpSpPr>
          <a:xfrm>
            <a:off x="2982896" y="5020467"/>
            <a:ext cx="6635087" cy="605150"/>
            <a:chOff x="0" y="2881106"/>
            <a:chExt cx="6635087" cy="514800"/>
          </a:xfrm>
        </p:grpSpPr>
        <p:sp>
          <p:nvSpPr>
            <p:cNvPr id="46" name="Rectangle: Rounded Corners 45">
              <a:extLst>
                <a:ext uri="{FF2B5EF4-FFF2-40B4-BE49-F238E27FC236}">
                  <a16:creationId xmlns:a16="http://schemas.microsoft.com/office/drawing/2014/main" id="{01A8EA0A-97B0-4428-8F78-4AF2719847DA}"/>
                </a:ext>
              </a:extLst>
            </p:cNvPr>
            <p:cNvSpPr/>
            <p:nvPr/>
          </p:nvSpPr>
          <p:spPr>
            <a:xfrm>
              <a:off x="0" y="2881106"/>
              <a:ext cx="6635087" cy="514800"/>
            </a:xfrm>
            <a:prstGeom prst="roundRect">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Rounded Corners 4">
              <a:extLst>
                <a:ext uri="{FF2B5EF4-FFF2-40B4-BE49-F238E27FC236}">
                  <a16:creationId xmlns:a16="http://schemas.microsoft.com/office/drawing/2014/main" id="{CA961C96-0E8C-4A08-8C08-D626891D45B0}"/>
                </a:ext>
              </a:extLst>
            </p:cNvPr>
            <p:cNvSpPr txBox="1"/>
            <p:nvPr/>
          </p:nvSpPr>
          <p:spPr>
            <a:xfrm>
              <a:off x="25130" y="2906236"/>
              <a:ext cx="6584827" cy="464540"/>
            </a:xfrm>
            <a:prstGeom prst="rect">
              <a:avLst/>
            </a:prstGeom>
            <a:solidFill>
              <a:srgbClr val="11AEC7">
                <a:hueOff val="0"/>
                <a:satOff val="0"/>
                <a:lumOff val="0"/>
                <a:alphaOff val="0"/>
              </a:srgbClr>
            </a:solidFill>
            <a:ln w="12700" cap="flat" cmpd="sng" algn="ctr">
              <a:noFill/>
              <a:prstDash val="solid"/>
              <a:miter lim="800000"/>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lvl1pPr lvl="0" indent="0" defTabSz="800100">
                <a:lnSpc>
                  <a:spcPct val="90000"/>
                </a:lnSpc>
                <a:spcBef>
                  <a:spcPct val="0"/>
                </a:spcBef>
                <a:spcAft>
                  <a:spcPct val="35000"/>
                </a:spcAft>
                <a:buNone/>
                <a:defRPr b="1">
                  <a:solidFill>
                    <a:prstClr val="white"/>
                  </a:solidFill>
                  <a:latin typeface="Segoe UI Light"/>
                </a:defRPr>
              </a:lvl1pPr>
            </a:lstStyle>
            <a:p>
              <a:r>
                <a:rPr lang="en-US" dirty="0"/>
                <a:t>Model based Recommendation</a:t>
              </a:r>
            </a:p>
          </p:txBody>
        </p:sp>
      </p:grpSp>
      <p:sp>
        <p:nvSpPr>
          <p:cNvPr id="2" name="Slide Number Placeholder 1">
            <a:extLst>
              <a:ext uri="{FF2B5EF4-FFF2-40B4-BE49-F238E27FC236}">
                <a16:creationId xmlns:a16="http://schemas.microsoft.com/office/drawing/2014/main" id="{46D8237E-A4CF-4A21-8EB2-16F29F5BC866}"/>
              </a:ext>
            </a:extLst>
          </p:cNvPr>
          <p:cNvSpPr>
            <a:spLocks noGrp="1"/>
          </p:cNvSpPr>
          <p:nvPr>
            <p:ph type="sldNum" sz="quarter" idx="12"/>
          </p:nvPr>
        </p:nvSpPr>
        <p:spPr/>
        <p:txBody>
          <a:bodyPr/>
          <a:lstStyle/>
          <a:p>
            <a:fld id="{06FEDF93-2BFD-41CA-ABC7-B039102F3792}" type="slidenum">
              <a:rPr lang="en-US" smtClean="0"/>
              <a:t>2</a:t>
            </a:fld>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Objective</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8" name="TextBox 3">
            <a:extLst>
              <a:ext uri="{FF2B5EF4-FFF2-40B4-BE49-F238E27FC236}">
                <a16:creationId xmlns:a16="http://schemas.microsoft.com/office/drawing/2014/main" id="{22ECA92C-1A18-458E-9B27-C06712B26664}"/>
              </a:ext>
            </a:extLst>
          </p:cNvPr>
          <p:cNvGraphicFramePr/>
          <p:nvPr>
            <p:extLst>
              <p:ext uri="{D42A27DB-BD31-4B8C-83A1-F6EECF244321}">
                <p14:modId xmlns:p14="http://schemas.microsoft.com/office/powerpoint/2010/main" val="2451160742"/>
              </p:ext>
            </p:extLst>
          </p:nvPr>
        </p:nvGraphicFramePr>
        <p:xfrm>
          <a:off x="2383400" y="1214390"/>
          <a:ext cx="7425199" cy="3678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a:extLst>
              <a:ext uri="{FF2B5EF4-FFF2-40B4-BE49-F238E27FC236}">
                <a16:creationId xmlns:a16="http://schemas.microsoft.com/office/drawing/2014/main" id="{73EF89A9-70A1-4690-A9A1-5841C651D8DC}"/>
              </a:ext>
            </a:extLst>
          </p:cNvPr>
          <p:cNvSpPr>
            <a:spLocks noGrp="1"/>
          </p:cNvSpPr>
          <p:nvPr>
            <p:ph type="sldNum" sz="quarter" idx="12"/>
          </p:nvPr>
        </p:nvSpPr>
        <p:spPr/>
        <p:txBody>
          <a:bodyPr/>
          <a:lstStyle/>
          <a:p>
            <a:fld id="{06FEDF93-2BFD-41CA-ABC7-B039102F3792}" type="slidenum">
              <a:rPr lang="en-US" smtClean="0"/>
              <a:t>3</a:t>
            </a:fld>
            <a:endParaRPr lang="en-US" dirty="0"/>
          </a:p>
        </p:txBody>
      </p:sp>
    </p:spTree>
    <p:extLst>
      <p:ext uri="{BB962C8B-B14F-4D97-AF65-F5344CB8AC3E}">
        <p14:creationId xmlns:p14="http://schemas.microsoft.com/office/powerpoint/2010/main" val="375873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8" name="TextBox 3">
            <a:extLst>
              <a:ext uri="{FF2B5EF4-FFF2-40B4-BE49-F238E27FC236}">
                <a16:creationId xmlns:a16="http://schemas.microsoft.com/office/drawing/2014/main" id="{22ECA92C-1A18-458E-9B27-C06712B26664}"/>
              </a:ext>
            </a:extLst>
          </p:cNvPr>
          <p:cNvGraphicFramePr/>
          <p:nvPr>
            <p:extLst>
              <p:ext uri="{D42A27DB-BD31-4B8C-83A1-F6EECF244321}">
                <p14:modId xmlns:p14="http://schemas.microsoft.com/office/powerpoint/2010/main" val="1942670498"/>
              </p:ext>
            </p:extLst>
          </p:nvPr>
        </p:nvGraphicFramePr>
        <p:xfrm>
          <a:off x="2383400" y="1214390"/>
          <a:ext cx="7484499" cy="3678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58E22570-3CF1-4484-86E2-21A83B82EEAE}"/>
              </a:ext>
            </a:extLst>
          </p:cNvPr>
          <p:cNvSpPr>
            <a:spLocks noGrp="1"/>
          </p:cNvSpPr>
          <p:nvPr>
            <p:ph type="sldNum" sz="quarter" idx="12"/>
          </p:nvPr>
        </p:nvSpPr>
        <p:spPr/>
        <p:txBody>
          <a:bodyPr/>
          <a:lstStyle/>
          <a:p>
            <a:fld id="{06FEDF93-2BFD-41CA-ABC7-B039102F3792}" type="slidenum">
              <a:rPr lang="en-US" smtClean="0"/>
              <a:t>4</a:t>
            </a:fld>
            <a:endParaRPr lang="en-US" dirty="0"/>
          </a:p>
        </p:txBody>
      </p:sp>
    </p:spTree>
    <p:extLst>
      <p:ext uri="{BB962C8B-B14F-4D97-AF65-F5344CB8AC3E}">
        <p14:creationId xmlns:p14="http://schemas.microsoft.com/office/powerpoint/2010/main" val="195775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0A96D7CB-E26F-430B-B2E3-297B837A6EB8}"/>
              </a:ext>
            </a:extLst>
          </p:cNvPr>
          <p:cNvPicPr>
            <a:picLocks noChangeAspect="1"/>
          </p:cNvPicPr>
          <p:nvPr/>
        </p:nvPicPr>
        <p:blipFill>
          <a:blip r:embed="rId3"/>
          <a:stretch>
            <a:fillRect/>
          </a:stretch>
        </p:blipFill>
        <p:spPr>
          <a:xfrm>
            <a:off x="6053099" y="598314"/>
            <a:ext cx="5362206" cy="2966038"/>
          </a:xfrm>
          <a:prstGeom prst="rect">
            <a:avLst/>
          </a:prstGeom>
          <a:ln>
            <a:solidFill>
              <a:schemeClr val="tx1"/>
            </a:solidFill>
          </a:ln>
        </p:spPr>
      </p:pic>
      <p:sp>
        <p:nvSpPr>
          <p:cNvPr id="9" name="Arrow: Right 8">
            <a:extLst>
              <a:ext uri="{FF2B5EF4-FFF2-40B4-BE49-F238E27FC236}">
                <a16:creationId xmlns:a16="http://schemas.microsoft.com/office/drawing/2014/main" id="{9D62165C-91C5-4AE4-BF1F-86C1B6A11465}"/>
              </a:ext>
            </a:extLst>
          </p:cNvPr>
          <p:cNvSpPr/>
          <p:nvPr/>
        </p:nvSpPr>
        <p:spPr>
          <a:xfrm>
            <a:off x="1327982" y="1541479"/>
            <a:ext cx="4424747" cy="1835288"/>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endParaRPr lang="en-IN" sz="1400" dirty="0"/>
          </a:p>
          <a:p>
            <a:pPr algn="ctr"/>
            <a:r>
              <a:rPr lang="en-IN" sz="1400" dirty="0"/>
              <a:t>~50% booking is done from PRT(Portugal),GBR(Great Britain) and FRA(France)</a:t>
            </a:r>
          </a:p>
          <a:p>
            <a:endParaRPr lang="en-IN" sz="1400" dirty="0"/>
          </a:p>
        </p:txBody>
      </p:sp>
      <p:pic>
        <p:nvPicPr>
          <p:cNvPr id="12" name="Picture 11">
            <a:extLst>
              <a:ext uri="{FF2B5EF4-FFF2-40B4-BE49-F238E27FC236}">
                <a16:creationId xmlns:a16="http://schemas.microsoft.com/office/drawing/2014/main" id="{D90357B7-E079-4A7B-A6EF-A7C3F14F0497}"/>
              </a:ext>
            </a:extLst>
          </p:cNvPr>
          <p:cNvPicPr>
            <a:picLocks noChangeAspect="1"/>
          </p:cNvPicPr>
          <p:nvPr/>
        </p:nvPicPr>
        <p:blipFill>
          <a:blip r:embed="rId4"/>
          <a:stretch>
            <a:fillRect/>
          </a:stretch>
        </p:blipFill>
        <p:spPr>
          <a:xfrm>
            <a:off x="6053100" y="3868718"/>
            <a:ext cx="5362206" cy="2861821"/>
          </a:xfrm>
          <a:prstGeom prst="rect">
            <a:avLst/>
          </a:prstGeom>
          <a:ln>
            <a:solidFill>
              <a:schemeClr val="tx1"/>
            </a:solidFill>
          </a:ln>
        </p:spPr>
      </p:pic>
      <p:sp>
        <p:nvSpPr>
          <p:cNvPr id="27" name="Arrow: Right 26">
            <a:extLst>
              <a:ext uri="{FF2B5EF4-FFF2-40B4-BE49-F238E27FC236}">
                <a16:creationId xmlns:a16="http://schemas.microsoft.com/office/drawing/2014/main" id="{3E182106-9E3C-4B6A-92E8-0041106D3302}"/>
              </a:ext>
            </a:extLst>
          </p:cNvPr>
          <p:cNvSpPr/>
          <p:nvPr/>
        </p:nvSpPr>
        <p:spPr>
          <a:xfrm>
            <a:off x="1221266" y="4504785"/>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200" dirty="0"/>
              <a:t>During the spring and autumn season there are more guest. Looking into the city category there is a  dip from May to June and which is somehow correlated with the resort category. There is a sharp dip from August to September and rise in October month</a:t>
            </a:r>
            <a:endParaRPr lang="en-IN" sz="1200" dirty="0"/>
          </a:p>
        </p:txBody>
      </p:sp>
      <p:sp>
        <p:nvSpPr>
          <p:cNvPr id="15" name="Slide Number Placeholder 14">
            <a:extLst>
              <a:ext uri="{FF2B5EF4-FFF2-40B4-BE49-F238E27FC236}">
                <a16:creationId xmlns:a16="http://schemas.microsoft.com/office/drawing/2014/main" id="{5987E2E4-6E55-4F20-9352-7CE0FBB77C60}"/>
              </a:ext>
            </a:extLst>
          </p:cNvPr>
          <p:cNvSpPr>
            <a:spLocks noGrp="1"/>
          </p:cNvSpPr>
          <p:nvPr>
            <p:ph type="sldNum" sz="quarter" idx="12"/>
          </p:nvPr>
        </p:nvSpPr>
        <p:spPr/>
        <p:txBody>
          <a:bodyPr/>
          <a:lstStyle/>
          <a:p>
            <a:fld id="{06FEDF93-2BFD-41CA-ABC7-B039102F3792}" type="slidenum">
              <a:rPr lang="en-US" smtClean="0"/>
              <a:t>5</a:t>
            </a:fld>
            <a:endParaRPr lang="en-US" dirty="0"/>
          </a:p>
        </p:txBody>
      </p:sp>
    </p:spTree>
    <p:extLst>
      <p:ext uri="{BB962C8B-B14F-4D97-AF65-F5344CB8AC3E}">
        <p14:creationId xmlns:p14="http://schemas.microsoft.com/office/powerpoint/2010/main" val="405871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Arrow: Right 8">
            <a:extLst>
              <a:ext uri="{FF2B5EF4-FFF2-40B4-BE49-F238E27FC236}">
                <a16:creationId xmlns:a16="http://schemas.microsoft.com/office/drawing/2014/main" id="{9D62165C-91C5-4AE4-BF1F-86C1B6A11465}"/>
              </a:ext>
            </a:extLst>
          </p:cNvPr>
          <p:cNvSpPr/>
          <p:nvPr/>
        </p:nvSpPr>
        <p:spPr>
          <a:xfrm>
            <a:off x="1327982" y="1541479"/>
            <a:ext cx="4424747" cy="1835288"/>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This chart shows that the prices in the Resort hotel are much higher during the summer. The price of the city hotel varies less and is most expensive during spring and autumn</a:t>
            </a:r>
            <a:endParaRPr lang="en-IN" sz="1400" dirty="0"/>
          </a:p>
        </p:txBody>
      </p:sp>
      <p:sp>
        <p:nvSpPr>
          <p:cNvPr id="27" name="Arrow: Right 26">
            <a:extLst>
              <a:ext uri="{FF2B5EF4-FFF2-40B4-BE49-F238E27FC236}">
                <a16:creationId xmlns:a16="http://schemas.microsoft.com/office/drawing/2014/main" id="{3E182106-9E3C-4B6A-92E8-0041106D3302}"/>
              </a:ext>
            </a:extLst>
          </p:cNvPr>
          <p:cNvSpPr/>
          <p:nvPr/>
        </p:nvSpPr>
        <p:spPr>
          <a:xfrm>
            <a:off x="1274623" y="4436673"/>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20 to 25% of the guest prefer to stay less than 6 days however a ‘V’ shape trend can be seen in the resort category where there is a trend of guest of close to 16% staying for around 7 to 8 days.</a:t>
            </a:r>
            <a:endParaRPr lang="en-IN" sz="1400" dirty="0"/>
          </a:p>
        </p:txBody>
      </p:sp>
      <p:pic>
        <p:nvPicPr>
          <p:cNvPr id="3" name="Picture 2">
            <a:extLst>
              <a:ext uri="{FF2B5EF4-FFF2-40B4-BE49-F238E27FC236}">
                <a16:creationId xmlns:a16="http://schemas.microsoft.com/office/drawing/2014/main" id="{9A96B97C-2EB5-4CFD-A8A9-842F9AAECDC0}"/>
              </a:ext>
            </a:extLst>
          </p:cNvPr>
          <p:cNvPicPr>
            <a:picLocks noChangeAspect="1"/>
          </p:cNvPicPr>
          <p:nvPr/>
        </p:nvPicPr>
        <p:blipFill>
          <a:blip r:embed="rId3"/>
          <a:stretch>
            <a:fillRect/>
          </a:stretch>
        </p:blipFill>
        <p:spPr>
          <a:xfrm>
            <a:off x="5981329" y="701542"/>
            <a:ext cx="5647892" cy="2829844"/>
          </a:xfrm>
          <a:prstGeom prst="rect">
            <a:avLst/>
          </a:prstGeom>
          <a:ln>
            <a:solidFill>
              <a:schemeClr val="tx1"/>
            </a:solidFill>
          </a:ln>
        </p:spPr>
      </p:pic>
      <p:pic>
        <p:nvPicPr>
          <p:cNvPr id="7" name="Picture 6">
            <a:extLst>
              <a:ext uri="{FF2B5EF4-FFF2-40B4-BE49-F238E27FC236}">
                <a16:creationId xmlns:a16="http://schemas.microsoft.com/office/drawing/2014/main" id="{4195C656-2238-4C3A-9770-28524CB2442E}"/>
              </a:ext>
            </a:extLst>
          </p:cNvPr>
          <p:cNvPicPr>
            <a:picLocks noChangeAspect="1"/>
          </p:cNvPicPr>
          <p:nvPr/>
        </p:nvPicPr>
        <p:blipFill>
          <a:blip r:embed="rId4"/>
          <a:stretch>
            <a:fillRect/>
          </a:stretch>
        </p:blipFill>
        <p:spPr>
          <a:xfrm>
            <a:off x="5981329" y="3710029"/>
            <a:ext cx="5647892" cy="2786020"/>
          </a:xfrm>
          <a:prstGeom prst="rect">
            <a:avLst/>
          </a:prstGeom>
          <a:ln>
            <a:solidFill>
              <a:schemeClr val="tx1"/>
            </a:solidFill>
          </a:ln>
        </p:spPr>
      </p:pic>
      <p:sp>
        <p:nvSpPr>
          <p:cNvPr id="10" name="Slide Number Placeholder 9">
            <a:extLst>
              <a:ext uri="{FF2B5EF4-FFF2-40B4-BE49-F238E27FC236}">
                <a16:creationId xmlns:a16="http://schemas.microsoft.com/office/drawing/2014/main" id="{EC1F46F3-5EDA-4F4D-B683-9F5ECF29B4C5}"/>
              </a:ext>
            </a:extLst>
          </p:cNvPr>
          <p:cNvSpPr>
            <a:spLocks noGrp="1"/>
          </p:cNvSpPr>
          <p:nvPr>
            <p:ph type="sldNum" sz="quarter" idx="12"/>
          </p:nvPr>
        </p:nvSpPr>
        <p:spPr/>
        <p:txBody>
          <a:bodyPr/>
          <a:lstStyle/>
          <a:p>
            <a:fld id="{06FEDF93-2BFD-41CA-ABC7-B039102F3792}" type="slidenum">
              <a:rPr lang="en-US" smtClean="0"/>
              <a:t>6</a:t>
            </a:fld>
            <a:endParaRPr lang="en-US" dirty="0"/>
          </a:p>
        </p:txBody>
      </p:sp>
    </p:spTree>
    <p:extLst>
      <p:ext uri="{BB962C8B-B14F-4D97-AF65-F5344CB8AC3E}">
        <p14:creationId xmlns:p14="http://schemas.microsoft.com/office/powerpoint/2010/main" val="352593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Arrow: Right 8">
            <a:extLst>
              <a:ext uri="{FF2B5EF4-FFF2-40B4-BE49-F238E27FC236}">
                <a16:creationId xmlns:a16="http://schemas.microsoft.com/office/drawing/2014/main" id="{9D62165C-91C5-4AE4-BF1F-86C1B6A11465}"/>
              </a:ext>
            </a:extLst>
          </p:cNvPr>
          <p:cNvSpPr/>
          <p:nvPr/>
        </p:nvSpPr>
        <p:spPr>
          <a:xfrm>
            <a:off x="1322802" y="805952"/>
            <a:ext cx="4424747" cy="1566630"/>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Majority of the booking is done on online TA ~48%</a:t>
            </a:r>
            <a:endParaRPr lang="en-IN" sz="1400" dirty="0"/>
          </a:p>
        </p:txBody>
      </p:sp>
      <p:sp>
        <p:nvSpPr>
          <p:cNvPr id="27" name="Arrow: Right 26">
            <a:extLst>
              <a:ext uri="{FF2B5EF4-FFF2-40B4-BE49-F238E27FC236}">
                <a16:creationId xmlns:a16="http://schemas.microsoft.com/office/drawing/2014/main" id="{3E182106-9E3C-4B6A-92E8-0041106D3302}"/>
              </a:ext>
            </a:extLst>
          </p:cNvPr>
          <p:cNvSpPr/>
          <p:nvPr/>
        </p:nvSpPr>
        <p:spPr>
          <a:xfrm>
            <a:off x="1409752" y="2717268"/>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Seeing at box plot distribution for the average daily rate across different market segment we can see that aviation has got the highest price</a:t>
            </a:r>
            <a:endParaRPr lang="en-IN" sz="1400" dirty="0"/>
          </a:p>
        </p:txBody>
      </p:sp>
      <p:pic>
        <p:nvPicPr>
          <p:cNvPr id="5" name="Picture 4">
            <a:extLst>
              <a:ext uri="{FF2B5EF4-FFF2-40B4-BE49-F238E27FC236}">
                <a16:creationId xmlns:a16="http://schemas.microsoft.com/office/drawing/2014/main" id="{782D58D0-D4E3-4D0E-B7E5-11CAC462C0B6}"/>
              </a:ext>
            </a:extLst>
          </p:cNvPr>
          <p:cNvPicPr>
            <a:picLocks noChangeAspect="1"/>
          </p:cNvPicPr>
          <p:nvPr/>
        </p:nvPicPr>
        <p:blipFill>
          <a:blip r:embed="rId3"/>
          <a:stretch>
            <a:fillRect/>
          </a:stretch>
        </p:blipFill>
        <p:spPr>
          <a:xfrm>
            <a:off x="6232330" y="596548"/>
            <a:ext cx="5281796" cy="1974937"/>
          </a:xfrm>
          <a:prstGeom prst="rect">
            <a:avLst/>
          </a:prstGeom>
          <a:ln>
            <a:solidFill>
              <a:schemeClr val="tx1"/>
            </a:solidFill>
          </a:ln>
        </p:spPr>
      </p:pic>
      <p:pic>
        <p:nvPicPr>
          <p:cNvPr id="10" name="Picture 9">
            <a:extLst>
              <a:ext uri="{FF2B5EF4-FFF2-40B4-BE49-F238E27FC236}">
                <a16:creationId xmlns:a16="http://schemas.microsoft.com/office/drawing/2014/main" id="{A3F78CC4-FE98-47E2-AE3B-5F5632659E2D}"/>
              </a:ext>
            </a:extLst>
          </p:cNvPr>
          <p:cNvPicPr>
            <a:picLocks noChangeAspect="1"/>
          </p:cNvPicPr>
          <p:nvPr/>
        </p:nvPicPr>
        <p:blipFill>
          <a:blip r:embed="rId4"/>
          <a:stretch>
            <a:fillRect/>
          </a:stretch>
        </p:blipFill>
        <p:spPr>
          <a:xfrm>
            <a:off x="6232329" y="2645139"/>
            <a:ext cx="5281797" cy="2148803"/>
          </a:xfrm>
          <a:prstGeom prst="rect">
            <a:avLst/>
          </a:prstGeom>
          <a:ln>
            <a:solidFill>
              <a:schemeClr val="tx1"/>
            </a:solidFill>
          </a:ln>
        </p:spPr>
      </p:pic>
      <p:pic>
        <p:nvPicPr>
          <p:cNvPr id="13" name="Picture 12">
            <a:extLst>
              <a:ext uri="{FF2B5EF4-FFF2-40B4-BE49-F238E27FC236}">
                <a16:creationId xmlns:a16="http://schemas.microsoft.com/office/drawing/2014/main" id="{A153FDB0-102C-4AB7-A39C-37FB4097DE7E}"/>
              </a:ext>
            </a:extLst>
          </p:cNvPr>
          <p:cNvPicPr>
            <a:picLocks noChangeAspect="1"/>
          </p:cNvPicPr>
          <p:nvPr/>
        </p:nvPicPr>
        <p:blipFill>
          <a:blip r:embed="rId5"/>
          <a:stretch>
            <a:fillRect/>
          </a:stretch>
        </p:blipFill>
        <p:spPr>
          <a:xfrm>
            <a:off x="6232329" y="4867592"/>
            <a:ext cx="5281797" cy="1864589"/>
          </a:xfrm>
          <a:prstGeom prst="rect">
            <a:avLst/>
          </a:prstGeom>
          <a:ln>
            <a:solidFill>
              <a:schemeClr val="tx1"/>
            </a:solidFill>
          </a:ln>
        </p:spPr>
      </p:pic>
      <p:sp>
        <p:nvSpPr>
          <p:cNvPr id="28" name="Arrow: Right 27">
            <a:extLst>
              <a:ext uri="{FF2B5EF4-FFF2-40B4-BE49-F238E27FC236}">
                <a16:creationId xmlns:a16="http://schemas.microsoft.com/office/drawing/2014/main" id="{F043CC10-780D-4B02-B6C1-B5F7AE622EB4}"/>
              </a:ext>
            </a:extLst>
          </p:cNvPr>
          <p:cNvSpPr/>
          <p:nvPr/>
        </p:nvSpPr>
        <p:spPr>
          <a:xfrm>
            <a:off x="1452004" y="4811929"/>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From the chart it can be assumed that due to the short lead time in aviation, the price is comparatively high for Aviation</a:t>
            </a:r>
            <a:endParaRPr lang="en-IN" sz="1400" dirty="0"/>
          </a:p>
        </p:txBody>
      </p:sp>
      <p:sp>
        <p:nvSpPr>
          <p:cNvPr id="15" name="Slide Number Placeholder 14">
            <a:extLst>
              <a:ext uri="{FF2B5EF4-FFF2-40B4-BE49-F238E27FC236}">
                <a16:creationId xmlns:a16="http://schemas.microsoft.com/office/drawing/2014/main" id="{4B751EC8-C962-4D00-98C6-257E791F3300}"/>
              </a:ext>
            </a:extLst>
          </p:cNvPr>
          <p:cNvSpPr>
            <a:spLocks noGrp="1"/>
          </p:cNvSpPr>
          <p:nvPr>
            <p:ph type="sldNum" sz="quarter" idx="12"/>
          </p:nvPr>
        </p:nvSpPr>
        <p:spPr/>
        <p:txBody>
          <a:bodyPr/>
          <a:lstStyle/>
          <a:p>
            <a:fld id="{06FEDF93-2BFD-41CA-ABC7-B039102F3792}" type="slidenum">
              <a:rPr lang="en-US" smtClean="0"/>
              <a:t>7</a:t>
            </a:fld>
            <a:endParaRPr lang="en-US" dirty="0"/>
          </a:p>
        </p:txBody>
      </p:sp>
    </p:spTree>
    <p:extLst>
      <p:ext uri="{BB962C8B-B14F-4D97-AF65-F5344CB8AC3E}">
        <p14:creationId xmlns:p14="http://schemas.microsoft.com/office/powerpoint/2010/main" val="168044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Arrow: Right 8">
            <a:extLst>
              <a:ext uri="{FF2B5EF4-FFF2-40B4-BE49-F238E27FC236}">
                <a16:creationId xmlns:a16="http://schemas.microsoft.com/office/drawing/2014/main" id="{9D62165C-91C5-4AE4-BF1F-86C1B6A11465}"/>
              </a:ext>
            </a:extLst>
          </p:cNvPr>
          <p:cNvSpPr/>
          <p:nvPr/>
        </p:nvSpPr>
        <p:spPr>
          <a:xfrm>
            <a:off x="1322802" y="805952"/>
            <a:ext cx="4424747" cy="1566630"/>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Majority of the Cancellation happens from Portugal(PRT) ~ 63% though when compared with the actual booking it stands the highest</a:t>
            </a:r>
            <a:endParaRPr lang="en-IN" sz="1400" dirty="0"/>
          </a:p>
        </p:txBody>
      </p:sp>
      <p:sp>
        <p:nvSpPr>
          <p:cNvPr id="27" name="Arrow: Right 26">
            <a:extLst>
              <a:ext uri="{FF2B5EF4-FFF2-40B4-BE49-F238E27FC236}">
                <a16:creationId xmlns:a16="http://schemas.microsoft.com/office/drawing/2014/main" id="{3E182106-9E3C-4B6A-92E8-0041106D3302}"/>
              </a:ext>
            </a:extLst>
          </p:cNvPr>
          <p:cNvSpPr/>
          <p:nvPr/>
        </p:nvSpPr>
        <p:spPr>
          <a:xfrm>
            <a:off x="1409752" y="2717268"/>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For the City hotel the relative number of cancelations is around 40 % throughout the year.</a:t>
            </a:r>
            <a:br>
              <a:rPr lang="en-US" sz="1400" dirty="0"/>
            </a:br>
            <a:r>
              <a:rPr lang="en-US" sz="1400" dirty="0"/>
              <a:t>For the Resort hotel it is highest in the summer and lowest during the winter.</a:t>
            </a:r>
            <a:endParaRPr lang="en-IN" sz="1400" dirty="0"/>
          </a:p>
        </p:txBody>
      </p:sp>
      <p:sp>
        <p:nvSpPr>
          <p:cNvPr id="28" name="Arrow: Right 27">
            <a:extLst>
              <a:ext uri="{FF2B5EF4-FFF2-40B4-BE49-F238E27FC236}">
                <a16:creationId xmlns:a16="http://schemas.microsoft.com/office/drawing/2014/main" id="{F043CC10-780D-4B02-B6C1-B5F7AE622EB4}"/>
              </a:ext>
            </a:extLst>
          </p:cNvPr>
          <p:cNvSpPr/>
          <p:nvPr/>
        </p:nvSpPr>
        <p:spPr>
          <a:xfrm>
            <a:off x="1452004" y="4811929"/>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Online mode has the highest cancelation ~ 21%</a:t>
            </a:r>
            <a:endParaRPr lang="en-IN" sz="1400" dirty="0"/>
          </a:p>
        </p:txBody>
      </p:sp>
      <p:pic>
        <p:nvPicPr>
          <p:cNvPr id="3" name="Picture 2">
            <a:extLst>
              <a:ext uri="{FF2B5EF4-FFF2-40B4-BE49-F238E27FC236}">
                <a16:creationId xmlns:a16="http://schemas.microsoft.com/office/drawing/2014/main" id="{17757124-781A-49B5-AD20-1852BA51E9D1}"/>
              </a:ext>
            </a:extLst>
          </p:cNvPr>
          <p:cNvPicPr>
            <a:picLocks noChangeAspect="1"/>
          </p:cNvPicPr>
          <p:nvPr/>
        </p:nvPicPr>
        <p:blipFill>
          <a:blip r:embed="rId3"/>
          <a:stretch>
            <a:fillRect/>
          </a:stretch>
        </p:blipFill>
        <p:spPr>
          <a:xfrm>
            <a:off x="6232329" y="697659"/>
            <a:ext cx="5416745" cy="1895616"/>
          </a:xfrm>
          <a:prstGeom prst="rect">
            <a:avLst/>
          </a:prstGeom>
          <a:ln>
            <a:solidFill>
              <a:schemeClr val="tx1"/>
            </a:solidFill>
          </a:ln>
        </p:spPr>
      </p:pic>
      <p:pic>
        <p:nvPicPr>
          <p:cNvPr id="12" name="Picture 11">
            <a:extLst>
              <a:ext uri="{FF2B5EF4-FFF2-40B4-BE49-F238E27FC236}">
                <a16:creationId xmlns:a16="http://schemas.microsoft.com/office/drawing/2014/main" id="{66F0DCA4-51EA-4975-93C8-216B10736C45}"/>
              </a:ext>
            </a:extLst>
          </p:cNvPr>
          <p:cNvPicPr>
            <a:picLocks noChangeAspect="1"/>
          </p:cNvPicPr>
          <p:nvPr/>
        </p:nvPicPr>
        <p:blipFill>
          <a:blip r:embed="rId4"/>
          <a:stretch>
            <a:fillRect/>
          </a:stretch>
        </p:blipFill>
        <p:spPr>
          <a:xfrm>
            <a:off x="6250784" y="2632441"/>
            <a:ext cx="5398289" cy="1975914"/>
          </a:xfrm>
          <a:prstGeom prst="rect">
            <a:avLst/>
          </a:prstGeom>
          <a:ln>
            <a:solidFill>
              <a:schemeClr val="tx1"/>
            </a:solidFill>
          </a:ln>
        </p:spPr>
      </p:pic>
      <p:pic>
        <p:nvPicPr>
          <p:cNvPr id="16" name="Picture 15">
            <a:extLst>
              <a:ext uri="{FF2B5EF4-FFF2-40B4-BE49-F238E27FC236}">
                <a16:creationId xmlns:a16="http://schemas.microsoft.com/office/drawing/2014/main" id="{0EF416D9-EED6-4CF8-A89C-67CB45CDE5DB}"/>
              </a:ext>
            </a:extLst>
          </p:cNvPr>
          <p:cNvPicPr>
            <a:picLocks noChangeAspect="1"/>
          </p:cNvPicPr>
          <p:nvPr/>
        </p:nvPicPr>
        <p:blipFill>
          <a:blip r:embed="rId5"/>
          <a:stretch>
            <a:fillRect/>
          </a:stretch>
        </p:blipFill>
        <p:spPr>
          <a:xfrm>
            <a:off x="6250784" y="4693182"/>
            <a:ext cx="5398289" cy="2094661"/>
          </a:xfrm>
          <a:prstGeom prst="rect">
            <a:avLst/>
          </a:prstGeom>
          <a:ln>
            <a:solidFill>
              <a:schemeClr val="tx1"/>
            </a:solidFill>
          </a:ln>
        </p:spPr>
      </p:pic>
      <p:sp>
        <p:nvSpPr>
          <p:cNvPr id="17" name="Slide Number Placeholder 16">
            <a:extLst>
              <a:ext uri="{FF2B5EF4-FFF2-40B4-BE49-F238E27FC236}">
                <a16:creationId xmlns:a16="http://schemas.microsoft.com/office/drawing/2014/main" id="{1416B0F5-3E55-48C6-BE9F-51DEDD61656F}"/>
              </a:ext>
            </a:extLst>
          </p:cNvPr>
          <p:cNvSpPr>
            <a:spLocks noGrp="1"/>
          </p:cNvSpPr>
          <p:nvPr>
            <p:ph type="sldNum" sz="quarter" idx="12"/>
          </p:nvPr>
        </p:nvSpPr>
        <p:spPr/>
        <p:txBody>
          <a:bodyPr/>
          <a:lstStyle/>
          <a:p>
            <a:fld id="{06FEDF93-2BFD-41CA-ABC7-B039102F3792}" type="slidenum">
              <a:rPr lang="en-US" smtClean="0"/>
              <a:t>8</a:t>
            </a:fld>
            <a:endParaRPr lang="en-US" dirty="0"/>
          </a:p>
        </p:txBody>
      </p:sp>
    </p:spTree>
    <p:extLst>
      <p:ext uri="{BB962C8B-B14F-4D97-AF65-F5344CB8AC3E}">
        <p14:creationId xmlns:p14="http://schemas.microsoft.com/office/powerpoint/2010/main" val="70563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Inter Semi" panose="020B0502030000000004" pitchFamily="34" charset="0"/>
                <a:ea typeface="Inter Semi" panose="020B0502030000000004" pitchFamily="34" charset="0"/>
                <a:cs typeface="Inter Semi" panose="020B0502030000000004" pitchFamily="34" charset="0"/>
              </a:rPr>
              <a:t>Explorative Data Analysis</a:t>
            </a:r>
          </a:p>
          <a:p>
            <a:pPr algn="ctr"/>
            <a:r>
              <a:rPr lang="en-US" sz="2800"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Arrow: Right 26">
            <a:extLst>
              <a:ext uri="{FF2B5EF4-FFF2-40B4-BE49-F238E27FC236}">
                <a16:creationId xmlns:a16="http://schemas.microsoft.com/office/drawing/2014/main" id="{3E182106-9E3C-4B6A-92E8-0041106D3302}"/>
              </a:ext>
            </a:extLst>
          </p:cNvPr>
          <p:cNvSpPr/>
          <p:nvPr/>
        </p:nvSpPr>
        <p:spPr>
          <a:xfrm>
            <a:off x="1384003" y="1030272"/>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Bookings made a few days before the arrival date are rarely canceled, whereas bookings made over one year in advance are canceled very often</a:t>
            </a:r>
            <a:endParaRPr lang="en-IN" sz="1400" dirty="0"/>
          </a:p>
        </p:txBody>
      </p:sp>
      <p:sp>
        <p:nvSpPr>
          <p:cNvPr id="28" name="Arrow: Right 27">
            <a:extLst>
              <a:ext uri="{FF2B5EF4-FFF2-40B4-BE49-F238E27FC236}">
                <a16:creationId xmlns:a16="http://schemas.microsoft.com/office/drawing/2014/main" id="{F043CC10-780D-4B02-B6C1-B5F7AE622EB4}"/>
              </a:ext>
            </a:extLst>
          </p:cNvPr>
          <p:cNvSpPr/>
          <p:nvPr/>
        </p:nvSpPr>
        <p:spPr>
          <a:xfrm>
            <a:off x="1384003" y="4192260"/>
            <a:ext cx="4531464" cy="1975914"/>
          </a:xfrm>
          <a:prstGeom prst="rightArrow">
            <a:avLst/>
          </a:prstGeom>
          <a:solidFill>
            <a:srgbClr val="11AEC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68580" tIns="68580" rIns="68580" bIns="68580" numCol="1" spcCol="1270" anchor="ctr" anchorCtr="0">
            <a:noAutofit/>
          </a:bodyPr>
          <a:lstStyle/>
          <a:p>
            <a:pPr algn="ctr"/>
            <a:r>
              <a:rPr lang="en-US" sz="1400" dirty="0"/>
              <a:t>Though there are cancelation happening at higher average price, however it is not imperative to give a judgment basis on the price only as there are more clustered distribution in the lesser price range</a:t>
            </a:r>
            <a:endParaRPr lang="en-IN" sz="1400" dirty="0"/>
          </a:p>
        </p:txBody>
      </p:sp>
      <p:sp>
        <p:nvSpPr>
          <p:cNvPr id="24" name="Title 1">
            <a:extLst>
              <a:ext uri="{FF2B5EF4-FFF2-40B4-BE49-F238E27FC236}">
                <a16:creationId xmlns:a16="http://schemas.microsoft.com/office/drawing/2014/main" id="{76540B27-C8D7-49E3-AF13-40F7B1C7B27A}"/>
              </a:ext>
            </a:extLst>
          </p:cNvPr>
          <p:cNvSpPr txBox="1">
            <a:spLocks/>
          </p:cNvSpPr>
          <p:nvPr/>
        </p:nvSpPr>
        <p:spPr>
          <a:xfrm>
            <a:off x="6435850" y="695834"/>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i="0" dirty="0">
                <a:solidFill>
                  <a:srgbClr val="000000"/>
                </a:solidFill>
                <a:effectLst/>
                <a:latin typeface="Helvetica Neue"/>
              </a:rPr>
              <a:t>How does </a:t>
            </a:r>
            <a:r>
              <a:rPr lang="en-US" sz="1600" b="1" dirty="0">
                <a:solidFill>
                  <a:srgbClr val="000000"/>
                </a:solidFill>
                <a:latin typeface="Helvetica Neue"/>
              </a:rPr>
              <a:t>Lead time </a:t>
            </a:r>
            <a:r>
              <a:rPr lang="en-US" sz="1600" b="1" i="0" dirty="0">
                <a:solidFill>
                  <a:srgbClr val="000000"/>
                </a:solidFill>
                <a:effectLst/>
                <a:latin typeface="Helvetica Neue"/>
              </a:rPr>
              <a:t>impact the cancelation</a:t>
            </a:r>
          </a:p>
        </p:txBody>
      </p:sp>
      <p:pic>
        <p:nvPicPr>
          <p:cNvPr id="5" name="Picture 4">
            <a:extLst>
              <a:ext uri="{FF2B5EF4-FFF2-40B4-BE49-F238E27FC236}">
                <a16:creationId xmlns:a16="http://schemas.microsoft.com/office/drawing/2014/main" id="{3B5F3E40-1FDE-481B-8601-E0021387B7FD}"/>
              </a:ext>
            </a:extLst>
          </p:cNvPr>
          <p:cNvPicPr>
            <a:picLocks noChangeAspect="1"/>
          </p:cNvPicPr>
          <p:nvPr/>
        </p:nvPicPr>
        <p:blipFill>
          <a:blip r:embed="rId3"/>
          <a:stretch>
            <a:fillRect/>
          </a:stretch>
        </p:blipFill>
        <p:spPr>
          <a:xfrm>
            <a:off x="6063098" y="1050706"/>
            <a:ext cx="5900301" cy="2244942"/>
          </a:xfrm>
          <a:prstGeom prst="rect">
            <a:avLst/>
          </a:prstGeom>
          <a:ln>
            <a:solidFill>
              <a:schemeClr val="tx1"/>
            </a:solidFill>
          </a:ln>
        </p:spPr>
      </p:pic>
      <p:sp>
        <p:nvSpPr>
          <p:cNvPr id="29" name="Title 1">
            <a:extLst>
              <a:ext uri="{FF2B5EF4-FFF2-40B4-BE49-F238E27FC236}">
                <a16:creationId xmlns:a16="http://schemas.microsoft.com/office/drawing/2014/main" id="{27D2DC87-7446-409F-A530-4873C5FBA7BA}"/>
              </a:ext>
            </a:extLst>
          </p:cNvPr>
          <p:cNvSpPr txBox="1">
            <a:spLocks/>
          </p:cNvSpPr>
          <p:nvPr/>
        </p:nvSpPr>
        <p:spPr>
          <a:xfrm>
            <a:off x="6435851" y="3474130"/>
            <a:ext cx="5154793"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i="0" dirty="0">
                <a:solidFill>
                  <a:srgbClr val="000000"/>
                </a:solidFill>
                <a:effectLst/>
                <a:latin typeface="Helvetica Neue"/>
              </a:rPr>
              <a:t>How does Average Daily rate impact the cancelation</a:t>
            </a:r>
          </a:p>
        </p:txBody>
      </p:sp>
      <p:pic>
        <p:nvPicPr>
          <p:cNvPr id="7" name="Picture 6">
            <a:extLst>
              <a:ext uri="{FF2B5EF4-FFF2-40B4-BE49-F238E27FC236}">
                <a16:creationId xmlns:a16="http://schemas.microsoft.com/office/drawing/2014/main" id="{1741240B-D8C9-4C1A-BAA4-021A6BDD52BF}"/>
              </a:ext>
            </a:extLst>
          </p:cNvPr>
          <p:cNvPicPr>
            <a:picLocks noChangeAspect="1"/>
          </p:cNvPicPr>
          <p:nvPr/>
        </p:nvPicPr>
        <p:blipFill>
          <a:blip r:embed="rId4"/>
          <a:stretch>
            <a:fillRect/>
          </a:stretch>
        </p:blipFill>
        <p:spPr>
          <a:xfrm>
            <a:off x="6063097" y="3806529"/>
            <a:ext cx="5900301" cy="2747377"/>
          </a:xfrm>
          <a:prstGeom prst="rect">
            <a:avLst/>
          </a:prstGeom>
          <a:ln>
            <a:solidFill>
              <a:schemeClr val="tx1"/>
            </a:solidFill>
          </a:ln>
        </p:spPr>
      </p:pic>
      <p:sp>
        <p:nvSpPr>
          <p:cNvPr id="10" name="Slide Number Placeholder 9">
            <a:extLst>
              <a:ext uri="{FF2B5EF4-FFF2-40B4-BE49-F238E27FC236}">
                <a16:creationId xmlns:a16="http://schemas.microsoft.com/office/drawing/2014/main" id="{1D773384-4A5A-48CF-BF23-7CDE0513D613}"/>
              </a:ext>
            </a:extLst>
          </p:cNvPr>
          <p:cNvSpPr>
            <a:spLocks noGrp="1"/>
          </p:cNvSpPr>
          <p:nvPr>
            <p:ph type="sldNum" sz="quarter" idx="12"/>
          </p:nvPr>
        </p:nvSpPr>
        <p:spPr/>
        <p:txBody>
          <a:bodyPr/>
          <a:lstStyle/>
          <a:p>
            <a:fld id="{06FEDF93-2BFD-41CA-ABC7-B039102F3792}" type="slidenum">
              <a:rPr lang="en-US" smtClean="0"/>
              <a:t>9</a:t>
            </a:fld>
            <a:endParaRPr lang="en-US" dirty="0"/>
          </a:p>
        </p:txBody>
      </p:sp>
    </p:spTree>
    <p:extLst>
      <p:ext uri="{BB962C8B-B14F-4D97-AF65-F5344CB8AC3E}">
        <p14:creationId xmlns:p14="http://schemas.microsoft.com/office/powerpoint/2010/main" val="338627408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187</TotalTime>
  <Words>932</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Helvetica Neue</vt:lpstr>
      <vt:lpstr>Inter</vt:lpstr>
      <vt:lpstr>Inter Semi</vt:lpstr>
      <vt:lpstr>Segoe UI Light</vt:lpstr>
      <vt:lpstr>zeitung</vt:lpstr>
      <vt:lpstr>Office Theme</vt:lpstr>
      <vt:lpstr>Predicting Hotel Booking Cancellation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Yogesh Govindan</dc:creator>
  <cp:lastModifiedBy>Yogesh Govindan</cp:lastModifiedBy>
  <cp:revision>35</cp:revision>
  <dcterms:created xsi:type="dcterms:W3CDTF">2021-08-10T06:39:59Z</dcterms:created>
  <dcterms:modified xsi:type="dcterms:W3CDTF">2021-08-10T09:47:21Z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