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60" r:id="rId5"/>
    <p:sldId id="261" r:id="rId6"/>
    <p:sldId id="262" r:id="rId7"/>
    <p:sldId id="263" r:id="rId8"/>
    <p:sldId id="259"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365724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D9822-5CA1-428C-BC00-DE44FD32CA8B}"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352121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178365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0238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82576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805841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764480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704068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31386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99105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148824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D9822-5CA1-428C-BC00-DE44FD32CA8B}"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185007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D9822-5CA1-428C-BC00-DE44FD32CA8B}"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44242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18430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131141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BD9822-5CA1-428C-BC00-DE44FD32CA8B}" type="datetimeFigureOut">
              <a:rPr lang="en-IN" smtClean="0"/>
              <a:t>10-11-2022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264058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D9822-5CA1-428C-BC00-DE44FD32CA8B}"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7C331A-65DB-49A0-A903-47B03CFED6BD}" type="slidenum">
              <a:rPr lang="en-IN" smtClean="0"/>
              <a:t>‹#›</a:t>
            </a:fld>
            <a:endParaRPr lang="en-IN"/>
          </a:p>
        </p:txBody>
      </p:sp>
    </p:spTree>
    <p:extLst>
      <p:ext uri="{BB962C8B-B14F-4D97-AF65-F5344CB8AC3E}">
        <p14:creationId xmlns:p14="http://schemas.microsoft.com/office/powerpoint/2010/main" val="135929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BD9822-5CA1-428C-BC00-DE44FD32CA8B}" type="datetimeFigureOut">
              <a:rPr lang="en-IN" smtClean="0"/>
              <a:t>10-11-2022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7C331A-65DB-49A0-A903-47B03CFED6BD}" type="slidenum">
              <a:rPr lang="en-IN" smtClean="0"/>
              <a:t>‹#›</a:t>
            </a:fld>
            <a:endParaRPr lang="en-IN"/>
          </a:p>
        </p:txBody>
      </p:sp>
    </p:spTree>
    <p:extLst>
      <p:ext uri="{BB962C8B-B14F-4D97-AF65-F5344CB8AC3E}">
        <p14:creationId xmlns:p14="http://schemas.microsoft.com/office/powerpoint/2010/main" val="38820402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A8F1-A95D-802B-C3F4-E064348DA353}"/>
              </a:ext>
            </a:extLst>
          </p:cNvPr>
          <p:cNvSpPr>
            <a:spLocks noGrp="1"/>
          </p:cNvSpPr>
          <p:nvPr>
            <p:ph type="ctrTitle"/>
          </p:nvPr>
        </p:nvSpPr>
        <p:spPr/>
        <p:txBody>
          <a:bodyPr/>
          <a:lstStyle/>
          <a:p>
            <a:r>
              <a:rPr lang="en-US" dirty="0"/>
              <a:t>Data Structures and Algorithms</a:t>
            </a:r>
            <a:endParaRPr lang="en-IN" dirty="0"/>
          </a:p>
        </p:txBody>
      </p:sp>
      <p:sp>
        <p:nvSpPr>
          <p:cNvPr id="3" name="Subtitle 2">
            <a:extLst>
              <a:ext uri="{FF2B5EF4-FFF2-40B4-BE49-F238E27FC236}">
                <a16:creationId xmlns:a16="http://schemas.microsoft.com/office/drawing/2014/main" id="{A1AB753A-E24E-225E-2AC5-88C0894CFEEA}"/>
              </a:ext>
            </a:extLst>
          </p:cNvPr>
          <p:cNvSpPr>
            <a:spLocks noGrp="1"/>
          </p:cNvSpPr>
          <p:nvPr>
            <p:ph type="subTitle" idx="1"/>
          </p:nvPr>
        </p:nvSpPr>
        <p:spPr/>
        <p:txBody>
          <a:bodyPr/>
          <a:lstStyle/>
          <a:p>
            <a:r>
              <a:rPr lang="en-US" dirty="0"/>
              <a:t>Sorting Comparisons</a:t>
            </a:r>
            <a:endParaRPr lang="en-IN" dirty="0"/>
          </a:p>
        </p:txBody>
      </p:sp>
    </p:spTree>
    <p:extLst>
      <p:ext uri="{BB962C8B-B14F-4D97-AF65-F5344CB8AC3E}">
        <p14:creationId xmlns:p14="http://schemas.microsoft.com/office/powerpoint/2010/main" val="425554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244B-C521-9290-629F-72087B1F37E2}"/>
              </a:ext>
            </a:extLst>
          </p:cNvPr>
          <p:cNvSpPr>
            <a:spLocks noGrp="1"/>
          </p:cNvSpPr>
          <p:nvPr>
            <p:ph type="title"/>
          </p:nvPr>
        </p:nvSpPr>
        <p:spPr>
          <a:xfrm>
            <a:off x="1882588" y="764373"/>
            <a:ext cx="8247530" cy="1293028"/>
          </a:xfrm>
        </p:spPr>
        <p:txBody>
          <a:bodyPr>
            <a:noAutofit/>
          </a:bodyPr>
          <a:lstStyle/>
          <a:p>
            <a:r>
              <a:rPr lang="en-US" sz="4400" dirty="0">
                <a:solidFill>
                  <a:srgbClr val="FFFF00"/>
                </a:solidFill>
                <a:latin typeface="Agency FB" panose="020B0503020202020204" pitchFamily="34" charset="0"/>
              </a:rPr>
              <a:t>In-place and out-place implementations</a:t>
            </a:r>
            <a:endParaRPr lang="en-IN" sz="4400" dirty="0">
              <a:solidFill>
                <a:srgbClr val="FFFF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079D2E99-19A5-A8E3-C61E-B244DF8B02D0}"/>
              </a:ext>
            </a:extLst>
          </p:cNvPr>
          <p:cNvSpPr>
            <a:spLocks noGrp="1"/>
          </p:cNvSpPr>
          <p:nvPr>
            <p:ph idx="1"/>
          </p:nvPr>
        </p:nvSpPr>
        <p:spPr>
          <a:xfrm>
            <a:off x="685800" y="1855694"/>
            <a:ext cx="10820400" cy="4362991"/>
          </a:xfrm>
        </p:spPr>
        <p:txBody>
          <a:bodyPr>
            <a:noAutofit/>
          </a:bodyPr>
          <a:lstStyle/>
          <a:p>
            <a:r>
              <a:rPr lang="en-US" sz="3200" dirty="0"/>
              <a:t>Both Selection Sort and Bubble Sort are In Place sorting algorithms as they require O(1) extra space for exchanging elements.</a:t>
            </a:r>
          </a:p>
          <a:p>
            <a:r>
              <a:rPr lang="en-US" sz="3200" dirty="0"/>
              <a:t>So, they can’t be compared on the basis of In Place and Out Place sorting algorithms as both are In Place.</a:t>
            </a:r>
          </a:p>
          <a:p>
            <a:r>
              <a:rPr lang="en-US" sz="3200" dirty="0"/>
              <a:t>Only Merge Sort requires O(N) extra space and comes under the category of Out Place sorting algorithms.</a:t>
            </a:r>
            <a:endParaRPr lang="en-IN" sz="3200" dirty="0"/>
          </a:p>
        </p:txBody>
      </p:sp>
    </p:spTree>
    <p:extLst>
      <p:ext uri="{BB962C8B-B14F-4D97-AF65-F5344CB8AC3E}">
        <p14:creationId xmlns:p14="http://schemas.microsoft.com/office/powerpoint/2010/main" val="79965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A648-3D7A-C892-1F3A-BBE8C3CD16DF}"/>
              </a:ext>
            </a:extLst>
          </p:cNvPr>
          <p:cNvSpPr>
            <a:spLocks noGrp="1"/>
          </p:cNvSpPr>
          <p:nvPr>
            <p:ph type="title"/>
          </p:nvPr>
        </p:nvSpPr>
        <p:spPr>
          <a:xfrm>
            <a:off x="3048000" y="1344705"/>
            <a:ext cx="4903694" cy="730625"/>
          </a:xfrm>
        </p:spPr>
        <p:txBody>
          <a:bodyPr>
            <a:noAutofit/>
          </a:bodyPr>
          <a:lstStyle/>
          <a:p>
            <a:r>
              <a:rPr lang="en-US" sz="6000" b="1" dirty="0">
                <a:solidFill>
                  <a:srgbClr val="FFFF00"/>
                </a:solidFill>
                <a:latin typeface="Aldine401 BT" panose="02040802060306020403" pitchFamily="18" charset="0"/>
              </a:rPr>
              <a:t>THANKS….</a:t>
            </a:r>
            <a:endParaRPr lang="en-IN" sz="6000" b="1" dirty="0">
              <a:solidFill>
                <a:srgbClr val="FFFF00"/>
              </a:solidFill>
              <a:latin typeface="Aldine401 BT" panose="02040802060306020403" pitchFamily="18" charset="0"/>
            </a:endParaRPr>
          </a:p>
        </p:txBody>
      </p:sp>
      <p:sp>
        <p:nvSpPr>
          <p:cNvPr id="3" name="Content Placeholder 2">
            <a:extLst>
              <a:ext uri="{FF2B5EF4-FFF2-40B4-BE49-F238E27FC236}">
                <a16:creationId xmlns:a16="http://schemas.microsoft.com/office/drawing/2014/main" id="{571A1010-1F9D-14FE-93D1-C7A6B012F87E}"/>
              </a:ext>
            </a:extLst>
          </p:cNvPr>
          <p:cNvSpPr>
            <a:spLocks noGrp="1"/>
          </p:cNvSpPr>
          <p:nvPr>
            <p:ph idx="1"/>
          </p:nvPr>
        </p:nvSpPr>
        <p:spPr/>
        <p:txBody>
          <a:bodyPr/>
          <a:lstStyle/>
          <a:p>
            <a:r>
              <a:rPr lang="en-US" dirty="0"/>
              <a:t>Efforts By-</a:t>
            </a:r>
          </a:p>
          <a:p>
            <a:r>
              <a:rPr lang="en-US" dirty="0"/>
              <a:t>Yogesh Gupta</a:t>
            </a:r>
          </a:p>
          <a:p>
            <a:r>
              <a:rPr lang="en-US" dirty="0"/>
              <a:t>SID - 21104091</a:t>
            </a:r>
            <a:endParaRPr lang="en-IN" dirty="0"/>
          </a:p>
        </p:txBody>
      </p:sp>
    </p:spTree>
    <p:extLst>
      <p:ext uri="{BB962C8B-B14F-4D97-AF65-F5344CB8AC3E}">
        <p14:creationId xmlns:p14="http://schemas.microsoft.com/office/powerpoint/2010/main" val="342229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AE1E-8140-9426-8519-01995F4DF141}"/>
              </a:ext>
            </a:extLst>
          </p:cNvPr>
          <p:cNvSpPr>
            <a:spLocks noGrp="1"/>
          </p:cNvSpPr>
          <p:nvPr>
            <p:ph type="title"/>
          </p:nvPr>
        </p:nvSpPr>
        <p:spPr>
          <a:xfrm>
            <a:off x="1075764" y="859529"/>
            <a:ext cx="9412942" cy="1293028"/>
          </a:xfrm>
        </p:spPr>
        <p:txBody>
          <a:bodyPr>
            <a:normAutofit/>
          </a:bodyPr>
          <a:lstStyle/>
          <a:p>
            <a:r>
              <a:rPr lang="en-US" sz="6000" b="1" dirty="0">
                <a:solidFill>
                  <a:srgbClr val="FFFF00"/>
                </a:solidFill>
                <a:latin typeface="Agency FB" panose="020B0503020202020204" pitchFamily="34" charset="0"/>
              </a:rPr>
              <a:t>Bubble sort v/s selection sort</a:t>
            </a:r>
            <a:endParaRPr lang="en-IN" sz="6000" b="1" dirty="0">
              <a:solidFill>
                <a:srgbClr val="FFFF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20D819BF-26C3-618A-DBE1-37A337486431}"/>
              </a:ext>
            </a:extLst>
          </p:cNvPr>
          <p:cNvSpPr>
            <a:spLocks noGrp="1"/>
          </p:cNvSpPr>
          <p:nvPr>
            <p:ph idx="1"/>
          </p:nvPr>
        </p:nvSpPr>
        <p:spPr/>
        <p:txBody>
          <a:bodyPr/>
          <a:lstStyle/>
          <a:p>
            <a:r>
              <a:rPr lang="en-US" dirty="0"/>
              <a:t>Bubble Sort- It is the sorting technique in which we compare two adjacent elements and swap them until we get our intended sequence. </a:t>
            </a:r>
          </a:p>
          <a:p>
            <a:r>
              <a:rPr lang="en-US" dirty="0"/>
              <a:t>Just like the movement of air bubbles in the water that rise up to the surface, each element of the array move to the end in each iteration Therefore, it is called a bubble sort.</a:t>
            </a:r>
          </a:p>
          <a:p>
            <a:endParaRPr lang="en-US" dirty="0"/>
          </a:p>
        </p:txBody>
      </p:sp>
      <p:pic>
        <p:nvPicPr>
          <p:cNvPr id="5" name="Picture 4">
            <a:extLst>
              <a:ext uri="{FF2B5EF4-FFF2-40B4-BE49-F238E27FC236}">
                <a16:creationId xmlns:a16="http://schemas.microsoft.com/office/drawing/2014/main" id="{9F828F03-7049-B3AB-4313-F20EF318DFC9}"/>
              </a:ext>
            </a:extLst>
          </p:cNvPr>
          <p:cNvPicPr>
            <a:picLocks noChangeAspect="1"/>
          </p:cNvPicPr>
          <p:nvPr/>
        </p:nvPicPr>
        <p:blipFill rotWithShape="1">
          <a:blip r:embed="rId2">
            <a:extLst>
              <a:ext uri="{28A0092B-C50C-407E-A947-70E740481C1C}">
                <a14:useLocalDpi xmlns:a14="http://schemas.microsoft.com/office/drawing/2010/main" val="0"/>
              </a:ext>
            </a:extLst>
          </a:blip>
          <a:srcRect l="35662" t="38365" r="31470" b="6918"/>
          <a:stretch/>
        </p:blipFill>
        <p:spPr>
          <a:xfrm>
            <a:off x="3778623" y="4206622"/>
            <a:ext cx="4007224" cy="2292790"/>
          </a:xfrm>
          <a:prstGeom prst="rect">
            <a:avLst/>
          </a:prstGeom>
        </p:spPr>
      </p:pic>
    </p:spTree>
    <p:extLst>
      <p:ext uri="{BB962C8B-B14F-4D97-AF65-F5344CB8AC3E}">
        <p14:creationId xmlns:p14="http://schemas.microsoft.com/office/powerpoint/2010/main" val="227264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96D6-548B-9915-96AC-3462A80E5630}"/>
              </a:ext>
            </a:extLst>
          </p:cNvPr>
          <p:cNvSpPr>
            <a:spLocks noGrp="1"/>
          </p:cNvSpPr>
          <p:nvPr>
            <p:ph type="title"/>
          </p:nvPr>
        </p:nvSpPr>
        <p:spPr>
          <a:xfrm>
            <a:off x="2895600" y="764373"/>
            <a:ext cx="5889812" cy="1293028"/>
          </a:xfrm>
        </p:spPr>
        <p:txBody>
          <a:bodyPr>
            <a:noAutofit/>
          </a:bodyPr>
          <a:lstStyle/>
          <a:p>
            <a:r>
              <a:rPr lang="en-US" sz="9600" dirty="0">
                <a:solidFill>
                  <a:srgbClr val="FFFF00"/>
                </a:solidFill>
                <a:latin typeface="Agency FB" panose="020B0503020202020204" pitchFamily="34" charset="0"/>
              </a:rPr>
              <a:t>Continued….</a:t>
            </a:r>
            <a:endParaRPr lang="en-IN" sz="9600" dirty="0">
              <a:solidFill>
                <a:srgbClr val="FFFF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247BEADE-CA32-A2E0-E540-A64FE4FC4FA1}"/>
              </a:ext>
            </a:extLst>
          </p:cNvPr>
          <p:cNvSpPr>
            <a:spLocks noGrp="1"/>
          </p:cNvSpPr>
          <p:nvPr>
            <p:ph idx="1"/>
          </p:nvPr>
        </p:nvSpPr>
        <p:spPr/>
        <p:txBody>
          <a:bodyPr/>
          <a:lstStyle/>
          <a:p>
            <a:r>
              <a:rPr lang="en-US" sz="1800" dirty="0"/>
              <a:t>Selection Sort- It is the sorting technique in which we select the first element of our list as the minimum element and then try to find out the smallest element in out list and then perform swapping. </a:t>
            </a:r>
          </a:p>
          <a:p>
            <a:r>
              <a:rPr lang="en-US" sz="1800" dirty="0"/>
              <a:t>By this the smallest element is placed at the first position in our list and then we solve the same technique for all the unsorted elements at the right of the swapped element.</a:t>
            </a:r>
          </a:p>
          <a:p>
            <a:r>
              <a:rPr lang="en-US" sz="1800" dirty="0"/>
              <a:t>We continue this technique until we get our intended sequence.</a:t>
            </a:r>
          </a:p>
          <a:p>
            <a:pPr marL="0" indent="0">
              <a:buNone/>
            </a:pPr>
            <a:endParaRPr lang="en-IN" dirty="0"/>
          </a:p>
        </p:txBody>
      </p:sp>
      <p:pic>
        <p:nvPicPr>
          <p:cNvPr id="5" name="Picture 4">
            <a:extLst>
              <a:ext uri="{FF2B5EF4-FFF2-40B4-BE49-F238E27FC236}">
                <a16:creationId xmlns:a16="http://schemas.microsoft.com/office/drawing/2014/main" id="{38D9819A-C540-695A-C593-0558C8AB41B5}"/>
              </a:ext>
            </a:extLst>
          </p:cNvPr>
          <p:cNvPicPr>
            <a:picLocks noChangeAspect="1"/>
          </p:cNvPicPr>
          <p:nvPr/>
        </p:nvPicPr>
        <p:blipFill rotWithShape="1">
          <a:blip r:embed="rId2">
            <a:extLst>
              <a:ext uri="{28A0092B-C50C-407E-A947-70E740481C1C}">
                <a14:useLocalDpi xmlns:a14="http://schemas.microsoft.com/office/drawing/2010/main" val="0"/>
              </a:ext>
            </a:extLst>
          </a:blip>
          <a:srcRect l="32941" t="35098" r="37721" b="10789"/>
          <a:stretch/>
        </p:blipFill>
        <p:spPr>
          <a:xfrm>
            <a:off x="3845857" y="4249270"/>
            <a:ext cx="3227295" cy="2393577"/>
          </a:xfrm>
          <a:prstGeom prst="rect">
            <a:avLst/>
          </a:prstGeom>
        </p:spPr>
      </p:pic>
    </p:spTree>
    <p:extLst>
      <p:ext uri="{BB962C8B-B14F-4D97-AF65-F5344CB8AC3E}">
        <p14:creationId xmlns:p14="http://schemas.microsoft.com/office/powerpoint/2010/main" val="904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15B6-22DB-7E16-602C-7AE4BCB735CC}"/>
              </a:ext>
            </a:extLst>
          </p:cNvPr>
          <p:cNvSpPr>
            <a:spLocks noGrp="1"/>
          </p:cNvSpPr>
          <p:nvPr>
            <p:ph type="title"/>
          </p:nvPr>
        </p:nvSpPr>
        <p:spPr>
          <a:xfrm>
            <a:off x="1819837" y="764373"/>
            <a:ext cx="8184775" cy="1293028"/>
          </a:xfrm>
        </p:spPr>
        <p:txBody>
          <a:bodyPr>
            <a:normAutofit/>
          </a:bodyPr>
          <a:lstStyle/>
          <a:p>
            <a:r>
              <a:rPr lang="en-US" sz="6600" dirty="0">
                <a:solidFill>
                  <a:srgbClr val="FFFF00"/>
                </a:solidFill>
                <a:latin typeface="Agency FB" panose="020B0503020202020204" pitchFamily="34" charset="0"/>
              </a:rPr>
              <a:t>SELECTION sort (Java CODE)</a:t>
            </a:r>
            <a:endParaRPr lang="en-IN" sz="6600" dirty="0">
              <a:solidFill>
                <a:srgbClr val="FFFF00"/>
              </a:solidFill>
              <a:latin typeface="Agency FB" panose="020B0503020202020204" pitchFamily="34" charset="0"/>
            </a:endParaRPr>
          </a:p>
        </p:txBody>
      </p:sp>
      <p:pic>
        <p:nvPicPr>
          <p:cNvPr id="5" name="Content Placeholder 4">
            <a:extLst>
              <a:ext uri="{FF2B5EF4-FFF2-40B4-BE49-F238E27FC236}">
                <a16:creationId xmlns:a16="http://schemas.microsoft.com/office/drawing/2014/main" id="{CDDDF983-206F-CD28-13B7-175A12BA60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847322" y="2052638"/>
            <a:ext cx="7459132" cy="4195762"/>
          </a:xfrm>
        </p:spPr>
      </p:pic>
    </p:spTree>
    <p:extLst>
      <p:ext uri="{BB962C8B-B14F-4D97-AF65-F5344CB8AC3E}">
        <p14:creationId xmlns:p14="http://schemas.microsoft.com/office/powerpoint/2010/main" val="243618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46FF-5338-F4BA-ACCB-C647F8DF5AB4}"/>
              </a:ext>
            </a:extLst>
          </p:cNvPr>
          <p:cNvSpPr>
            <a:spLocks noGrp="1"/>
          </p:cNvSpPr>
          <p:nvPr>
            <p:ph type="title"/>
          </p:nvPr>
        </p:nvSpPr>
        <p:spPr>
          <a:xfrm>
            <a:off x="2895600" y="764373"/>
            <a:ext cx="6598024" cy="1293028"/>
          </a:xfrm>
        </p:spPr>
        <p:txBody>
          <a:bodyPr>
            <a:normAutofit/>
          </a:bodyPr>
          <a:lstStyle/>
          <a:p>
            <a:r>
              <a:rPr lang="en-US" sz="6000" dirty="0">
                <a:solidFill>
                  <a:srgbClr val="FFFF00"/>
                </a:solidFill>
                <a:latin typeface="Agency FB" panose="020B0503020202020204" pitchFamily="34" charset="0"/>
              </a:rPr>
              <a:t>Bubble sort (java code)</a:t>
            </a:r>
            <a:endParaRPr lang="en-IN" sz="6000" dirty="0">
              <a:solidFill>
                <a:srgbClr val="FFFF00"/>
              </a:solidFill>
              <a:latin typeface="Agency FB" panose="020B0503020202020204" pitchFamily="34" charset="0"/>
            </a:endParaRPr>
          </a:p>
        </p:txBody>
      </p:sp>
      <p:pic>
        <p:nvPicPr>
          <p:cNvPr id="5" name="Content Placeholder 4">
            <a:extLst>
              <a:ext uri="{FF2B5EF4-FFF2-40B4-BE49-F238E27FC236}">
                <a16:creationId xmlns:a16="http://schemas.microsoft.com/office/drawing/2014/main" id="{F09EFD7E-8772-4414-4DB8-995C887F32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847322" y="2052638"/>
            <a:ext cx="7459132" cy="4195762"/>
          </a:xfrm>
        </p:spPr>
      </p:pic>
    </p:spTree>
    <p:extLst>
      <p:ext uri="{BB962C8B-B14F-4D97-AF65-F5344CB8AC3E}">
        <p14:creationId xmlns:p14="http://schemas.microsoft.com/office/powerpoint/2010/main" val="190208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3E6E-0F85-A311-4659-78210F5A3EA6}"/>
              </a:ext>
            </a:extLst>
          </p:cNvPr>
          <p:cNvSpPr>
            <a:spLocks noGrp="1"/>
          </p:cNvSpPr>
          <p:nvPr>
            <p:ph type="title"/>
          </p:nvPr>
        </p:nvSpPr>
        <p:spPr>
          <a:xfrm>
            <a:off x="1246095" y="764373"/>
            <a:ext cx="8731624" cy="1293028"/>
          </a:xfrm>
        </p:spPr>
        <p:txBody>
          <a:bodyPr>
            <a:normAutofit/>
          </a:bodyPr>
          <a:lstStyle/>
          <a:p>
            <a:r>
              <a:rPr lang="en-US" sz="6000" dirty="0">
                <a:solidFill>
                  <a:srgbClr val="FFFF00"/>
                </a:solidFill>
                <a:latin typeface="Agency FB" panose="020B0503020202020204" pitchFamily="34" charset="0"/>
              </a:rPr>
              <a:t>     Bubble sort (Comparisons)</a:t>
            </a:r>
            <a:endParaRPr lang="en-IN" sz="6000" dirty="0">
              <a:solidFill>
                <a:srgbClr val="FFFF00"/>
              </a:solidFill>
              <a:latin typeface="Agency FB" panose="020B0503020202020204" pitchFamily="34" charset="0"/>
            </a:endParaRPr>
          </a:p>
        </p:txBody>
      </p:sp>
      <p:sp>
        <p:nvSpPr>
          <p:cNvPr id="6" name="Content Placeholder 5">
            <a:extLst>
              <a:ext uri="{FF2B5EF4-FFF2-40B4-BE49-F238E27FC236}">
                <a16:creationId xmlns:a16="http://schemas.microsoft.com/office/drawing/2014/main" id="{7FD7471E-2454-C986-024D-17CBC5D1205B}"/>
              </a:ext>
            </a:extLst>
          </p:cNvPr>
          <p:cNvSpPr>
            <a:spLocks noGrp="1"/>
          </p:cNvSpPr>
          <p:nvPr>
            <p:ph idx="1"/>
          </p:nvPr>
        </p:nvSpPr>
        <p:spPr/>
        <p:txBody>
          <a:bodyPr>
            <a:normAutofit/>
          </a:bodyPr>
          <a:lstStyle/>
          <a:p>
            <a:r>
              <a:rPr lang="en-US" dirty="0"/>
              <a:t>Bubble Sort compares the adjacent elements.</a:t>
            </a:r>
          </a:p>
          <a:p>
            <a:endParaRPr lang="en-US" dirty="0"/>
          </a:p>
          <a:p>
            <a:endParaRPr lang="en-US" dirty="0"/>
          </a:p>
          <a:p>
            <a:endParaRPr lang="en-US" dirty="0"/>
          </a:p>
          <a:p>
            <a:endParaRPr lang="en-US" dirty="0"/>
          </a:p>
          <a:p>
            <a:endParaRPr lang="en-US" dirty="0"/>
          </a:p>
          <a:p>
            <a:r>
              <a:rPr lang="en-US" b="0" i="0" dirty="0">
                <a:effectLst/>
                <a:latin typeface="euclid_circular_a"/>
              </a:rPr>
              <a:t>Hence, the number of comparisons is</a:t>
            </a:r>
          </a:p>
          <a:p>
            <a:r>
              <a:rPr lang="en-US" dirty="0"/>
              <a:t>(n-1)+(n-2)+(n-3)+…………+1=n(n-1)/2</a:t>
            </a:r>
          </a:p>
          <a:p>
            <a:r>
              <a:rPr lang="en-US" dirty="0"/>
              <a:t>Which is nearly equal to </a:t>
            </a:r>
            <a:r>
              <a:rPr lang="en-IN" b="0" i="0" dirty="0">
                <a:effectLst/>
                <a:latin typeface="Droid Sans Mono"/>
              </a:rPr>
              <a:t>n</a:t>
            </a:r>
            <a:r>
              <a:rPr lang="en-IN" b="0" i="0" baseline="30000" dirty="0">
                <a:effectLst/>
                <a:latin typeface="Droid Sans Mono"/>
              </a:rPr>
              <a:t>2</a:t>
            </a:r>
            <a:endParaRPr lang="en-US" dirty="0"/>
          </a:p>
        </p:txBody>
      </p:sp>
      <p:pic>
        <p:nvPicPr>
          <p:cNvPr id="10" name="Picture 9">
            <a:extLst>
              <a:ext uri="{FF2B5EF4-FFF2-40B4-BE49-F238E27FC236}">
                <a16:creationId xmlns:a16="http://schemas.microsoft.com/office/drawing/2014/main" id="{558B439D-906A-CF9F-F481-BE639987E471}"/>
              </a:ext>
            </a:extLst>
          </p:cNvPr>
          <p:cNvPicPr>
            <a:picLocks noChangeAspect="1"/>
          </p:cNvPicPr>
          <p:nvPr/>
        </p:nvPicPr>
        <p:blipFill rotWithShape="1">
          <a:blip r:embed="rId2">
            <a:extLst>
              <a:ext uri="{28A0092B-C50C-407E-A947-70E740481C1C}">
                <a14:useLocalDpi xmlns:a14="http://schemas.microsoft.com/office/drawing/2010/main" val="0"/>
              </a:ext>
            </a:extLst>
          </a:blip>
          <a:srcRect l="37425" t="28124" r="14780" b="42858"/>
          <a:stretch/>
        </p:blipFill>
        <p:spPr>
          <a:xfrm>
            <a:off x="1398494" y="2752165"/>
            <a:ext cx="5827060" cy="1748118"/>
          </a:xfrm>
          <a:prstGeom prst="rect">
            <a:avLst/>
          </a:prstGeom>
        </p:spPr>
      </p:pic>
    </p:spTree>
    <p:extLst>
      <p:ext uri="{BB962C8B-B14F-4D97-AF65-F5344CB8AC3E}">
        <p14:creationId xmlns:p14="http://schemas.microsoft.com/office/powerpoint/2010/main" val="170092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37B2-62CC-0E5F-0DEC-9044A9F1C18D}"/>
              </a:ext>
            </a:extLst>
          </p:cNvPr>
          <p:cNvSpPr>
            <a:spLocks noGrp="1"/>
          </p:cNvSpPr>
          <p:nvPr>
            <p:ph type="title"/>
          </p:nvPr>
        </p:nvSpPr>
        <p:spPr>
          <a:xfrm>
            <a:off x="2061881" y="773338"/>
            <a:ext cx="8417860" cy="1293028"/>
          </a:xfrm>
        </p:spPr>
        <p:txBody>
          <a:bodyPr>
            <a:noAutofit/>
          </a:bodyPr>
          <a:lstStyle/>
          <a:p>
            <a:r>
              <a:rPr lang="en-US" sz="6000" dirty="0">
                <a:solidFill>
                  <a:srgbClr val="FFFF00"/>
                </a:solidFill>
                <a:latin typeface="Agency FB" panose="020B0503020202020204" pitchFamily="34" charset="0"/>
              </a:rPr>
              <a:t>Selection sort (comparisons)</a:t>
            </a:r>
            <a:endParaRPr lang="en-IN" sz="6000" dirty="0">
              <a:solidFill>
                <a:srgbClr val="FFFF00"/>
              </a:solidFill>
              <a:latin typeface="Agency FB" panose="020B0503020202020204" pitchFamily="34" charset="0"/>
            </a:endParaRPr>
          </a:p>
        </p:txBody>
      </p:sp>
      <p:pic>
        <p:nvPicPr>
          <p:cNvPr id="5" name="Content Placeholder 4">
            <a:extLst>
              <a:ext uri="{FF2B5EF4-FFF2-40B4-BE49-F238E27FC236}">
                <a16:creationId xmlns:a16="http://schemas.microsoft.com/office/drawing/2014/main" id="{8C608BD2-DA2E-100C-5FB5-C19202DC95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968" t="19886" r="14163" b="46031"/>
          <a:stretch/>
        </p:blipFill>
        <p:spPr>
          <a:xfrm>
            <a:off x="3720353" y="1900517"/>
            <a:ext cx="4303059" cy="2545976"/>
          </a:xfrm>
        </p:spPr>
      </p:pic>
      <p:sp>
        <p:nvSpPr>
          <p:cNvPr id="9" name="TextBox 8">
            <a:extLst>
              <a:ext uri="{FF2B5EF4-FFF2-40B4-BE49-F238E27FC236}">
                <a16:creationId xmlns:a16="http://schemas.microsoft.com/office/drawing/2014/main" id="{8FADEE10-2A93-8A6D-DAB8-AD7C0AF8DA0D}"/>
              </a:ext>
            </a:extLst>
          </p:cNvPr>
          <p:cNvSpPr txBox="1"/>
          <p:nvPr/>
        </p:nvSpPr>
        <p:spPr>
          <a:xfrm>
            <a:off x="1290917" y="4739956"/>
            <a:ext cx="10300447" cy="369332"/>
          </a:xfrm>
          <a:prstGeom prst="rect">
            <a:avLst/>
          </a:prstGeom>
          <a:noFill/>
        </p:spPr>
        <p:txBody>
          <a:bodyPr wrap="square">
            <a:spAutoFit/>
          </a:bodyPr>
          <a:lstStyle/>
          <a:p>
            <a:r>
              <a:rPr lang="pt-BR" b="0" i="0" dirty="0">
                <a:effectLst/>
                <a:latin typeface="Droid Sans Mono"/>
              </a:rPr>
              <a:t>Number of comparisons: (n - 1) + (n - 2) + (n - 3) + ..... + 1 = n(n - 1) / 2 nearly equals to </a:t>
            </a:r>
            <a:r>
              <a:rPr lang="en-IN" b="0" i="0" dirty="0">
                <a:effectLst/>
                <a:latin typeface="Droid Sans Mono"/>
              </a:rPr>
              <a:t>n</a:t>
            </a:r>
            <a:r>
              <a:rPr lang="en-IN" b="0" i="0" baseline="30000" dirty="0">
                <a:effectLst/>
                <a:latin typeface="Droid Sans Mono"/>
              </a:rPr>
              <a:t>2</a:t>
            </a:r>
            <a:endParaRPr lang="en-IN" dirty="0"/>
          </a:p>
        </p:txBody>
      </p:sp>
    </p:spTree>
    <p:extLst>
      <p:ext uri="{BB962C8B-B14F-4D97-AF65-F5344CB8AC3E}">
        <p14:creationId xmlns:p14="http://schemas.microsoft.com/office/powerpoint/2010/main" val="358689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10CC-910F-672B-56D6-8AFDC5118526}"/>
              </a:ext>
            </a:extLst>
          </p:cNvPr>
          <p:cNvSpPr>
            <a:spLocks noGrp="1"/>
          </p:cNvSpPr>
          <p:nvPr>
            <p:ph type="title"/>
          </p:nvPr>
        </p:nvSpPr>
        <p:spPr>
          <a:xfrm>
            <a:off x="726141" y="764373"/>
            <a:ext cx="8597153" cy="1293028"/>
          </a:xfrm>
        </p:spPr>
        <p:txBody>
          <a:bodyPr>
            <a:noAutofit/>
          </a:bodyPr>
          <a:lstStyle/>
          <a:p>
            <a:r>
              <a:rPr lang="en-US" sz="6000" dirty="0">
                <a:solidFill>
                  <a:srgbClr val="FFFF00"/>
                </a:solidFill>
                <a:latin typeface="Agency FB" panose="020B0503020202020204" pitchFamily="34" charset="0"/>
              </a:rPr>
              <a:t>          Number of comparisons</a:t>
            </a:r>
            <a:endParaRPr lang="en-IN" sz="6000" dirty="0">
              <a:solidFill>
                <a:srgbClr val="FFFF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B7CB59A0-8D96-51E1-0C9F-414663399596}"/>
              </a:ext>
            </a:extLst>
          </p:cNvPr>
          <p:cNvSpPr>
            <a:spLocks noGrp="1"/>
          </p:cNvSpPr>
          <p:nvPr>
            <p:ph idx="1"/>
          </p:nvPr>
        </p:nvSpPr>
        <p:spPr/>
        <p:txBody>
          <a:bodyPr>
            <a:noAutofit/>
          </a:bodyPr>
          <a:lstStyle/>
          <a:p>
            <a:r>
              <a:rPr lang="en-US" sz="3600" b="0" i="0" dirty="0">
                <a:effectLst/>
              </a:rPr>
              <a:t>Selection sort: As we can see from the code that to find the minimum element at every iteration, we will have to traverse the entire unsorted array.</a:t>
            </a:r>
          </a:p>
          <a:p>
            <a:r>
              <a:rPr lang="en-US" sz="3600" b="0" i="0" dirty="0">
                <a:effectLst/>
              </a:rPr>
              <a:t> Bubble sort: In this also we can see from the code    that we will stop the procedure after a single pass.</a:t>
            </a:r>
            <a:endParaRPr lang="en-IN" sz="3600" dirty="0"/>
          </a:p>
        </p:txBody>
      </p:sp>
    </p:spTree>
    <p:extLst>
      <p:ext uri="{BB962C8B-B14F-4D97-AF65-F5344CB8AC3E}">
        <p14:creationId xmlns:p14="http://schemas.microsoft.com/office/powerpoint/2010/main" val="79003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270E-8376-4C56-B4B9-012E5989F1F4}"/>
              </a:ext>
            </a:extLst>
          </p:cNvPr>
          <p:cNvSpPr>
            <a:spLocks noGrp="1"/>
          </p:cNvSpPr>
          <p:nvPr>
            <p:ph type="title"/>
          </p:nvPr>
        </p:nvSpPr>
        <p:spPr>
          <a:xfrm>
            <a:off x="2895600" y="764373"/>
            <a:ext cx="5369859" cy="1293028"/>
          </a:xfrm>
        </p:spPr>
        <p:txBody>
          <a:bodyPr>
            <a:normAutofit/>
          </a:bodyPr>
          <a:lstStyle/>
          <a:p>
            <a:r>
              <a:rPr lang="en-US" sz="6000" dirty="0">
                <a:solidFill>
                  <a:srgbClr val="FFFF00"/>
                </a:solidFill>
                <a:latin typeface="Agency FB" panose="020B0503020202020204" pitchFamily="34" charset="0"/>
              </a:rPr>
              <a:t>Number of swaps</a:t>
            </a:r>
            <a:endParaRPr lang="en-IN" sz="6000" dirty="0">
              <a:solidFill>
                <a:srgbClr val="FFFF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0EE60137-E6B1-891F-60F3-EF8CEF1E80FE}"/>
              </a:ext>
            </a:extLst>
          </p:cNvPr>
          <p:cNvSpPr>
            <a:spLocks noGrp="1"/>
          </p:cNvSpPr>
          <p:nvPr>
            <p:ph idx="1"/>
          </p:nvPr>
        </p:nvSpPr>
        <p:spPr>
          <a:xfrm>
            <a:off x="685800" y="1757082"/>
            <a:ext cx="10820400" cy="4461603"/>
          </a:xfrm>
        </p:spPr>
        <p:txBody>
          <a:bodyPr/>
          <a:lstStyle/>
          <a:p>
            <a:pPr marL="0" indent="0" algn="l">
              <a:buNone/>
            </a:pPr>
            <a:endParaRPr lang="en-US" sz="2800" b="0" i="0" dirty="0">
              <a:effectLst/>
            </a:endParaRPr>
          </a:p>
          <a:p>
            <a:r>
              <a:rPr lang="en-US" sz="3600" b="0" i="0" dirty="0">
                <a:effectLst/>
              </a:rPr>
              <a:t>Selection Sort- We see in the code tha</a:t>
            </a:r>
            <a:r>
              <a:rPr lang="en-US" sz="3600" dirty="0"/>
              <a:t>t in </a:t>
            </a:r>
            <a:r>
              <a:rPr lang="en-US" sz="3600" b="0" i="0" dirty="0">
                <a:effectLst/>
              </a:rPr>
              <a:t>Selection sort </a:t>
            </a:r>
            <a:r>
              <a:rPr lang="en-US" sz="3600" dirty="0" err="1"/>
              <a:t>i-</a:t>
            </a:r>
            <a:r>
              <a:rPr lang="en-US" sz="3600" b="0" i="0" dirty="0" err="1">
                <a:effectLst/>
              </a:rPr>
              <a:t>th</a:t>
            </a:r>
            <a:r>
              <a:rPr lang="en-US" sz="3600" b="0" i="0" dirty="0">
                <a:effectLst/>
              </a:rPr>
              <a:t> smallest element is selected and is placed at </a:t>
            </a:r>
            <a:r>
              <a:rPr lang="en-US" sz="3600" b="0" i="0" dirty="0" err="1">
                <a:effectLst/>
              </a:rPr>
              <a:t>i-th</a:t>
            </a:r>
            <a:r>
              <a:rPr lang="en-US" sz="3600" b="0" i="0" dirty="0">
                <a:effectLst/>
              </a:rPr>
              <a:t> position.</a:t>
            </a:r>
          </a:p>
          <a:p>
            <a:r>
              <a:rPr lang="en-US" sz="3600" b="0" i="0" dirty="0">
                <a:effectLst/>
              </a:rPr>
              <a:t>Bubble Sort- Whereas Bubble sort repeatedly compares and swaps (if needed) adjacent elements in every pass.</a:t>
            </a:r>
          </a:p>
          <a:p>
            <a:endParaRPr lang="en-IN" dirty="0"/>
          </a:p>
        </p:txBody>
      </p:sp>
    </p:spTree>
    <p:extLst>
      <p:ext uri="{BB962C8B-B14F-4D97-AF65-F5344CB8AC3E}">
        <p14:creationId xmlns:p14="http://schemas.microsoft.com/office/powerpoint/2010/main" val="3056094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439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Aldine401 BT</vt:lpstr>
      <vt:lpstr>Arial</vt:lpstr>
      <vt:lpstr>Century Gothic</vt:lpstr>
      <vt:lpstr>Droid Sans Mono</vt:lpstr>
      <vt:lpstr>euclid_circular_a</vt:lpstr>
      <vt:lpstr>Wingdings 3</vt:lpstr>
      <vt:lpstr>Ion</vt:lpstr>
      <vt:lpstr>Data Structures and Algorithms</vt:lpstr>
      <vt:lpstr>Bubble sort v/s selection sort</vt:lpstr>
      <vt:lpstr>Continued….</vt:lpstr>
      <vt:lpstr>SELECTION sort (Java CODE)</vt:lpstr>
      <vt:lpstr>Bubble sort (java code)</vt:lpstr>
      <vt:lpstr>     Bubble sort (Comparisons)</vt:lpstr>
      <vt:lpstr>Selection sort (comparisons)</vt:lpstr>
      <vt:lpstr>          Number of comparisons</vt:lpstr>
      <vt:lpstr>Number of swaps</vt:lpstr>
      <vt:lpstr>In-place and out-place implementations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Kabir Sharma</dc:creator>
  <cp:lastModifiedBy>Yogesh Gupta</cp:lastModifiedBy>
  <cp:revision>2</cp:revision>
  <dcterms:created xsi:type="dcterms:W3CDTF">2022-11-10T06:26:56Z</dcterms:created>
  <dcterms:modified xsi:type="dcterms:W3CDTF">2022-11-10T18:28:06Z</dcterms:modified>
</cp:coreProperties>
</file>