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SHAD\Desktop\Sales%20store%20excel%20Capstone%20project%20yogesh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AD\Desktop\Sales%20store%20excel%20Capstone%20project%20yoges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>
                <a:solidFill>
                  <a:sysClr val="windowText" lastClr="000000"/>
                </a:solidFill>
              </a:rPr>
              <a:t>CATAGORYWISE PROFIT</a:t>
            </a:r>
          </a:p>
        </c:rich>
      </c:tx>
      <c:layout>
        <c:manualLayout>
          <c:xMode val="edge"/>
          <c:yMode val="edge"/>
          <c:x val="0.17768854527242064"/>
          <c:y val="4.457134793941542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7.8928035675360046E-4"/>
              <c:y val="1.8167104111986E-2"/>
            </c:manualLayout>
          </c:layout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54-401A-AA35-EAA92DADB24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54-401A-AA35-EAA92DADB24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54-401A-AA35-EAA92DADB2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Tables'!$A$22:$A$25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Tables'!$B$22:$B$25</c:f>
              <c:numCache>
                <c:formatCode>General</c:formatCode>
                <c:ptCount val="3"/>
                <c:pt idx="0">
                  <c:v>17017.84</c:v>
                </c:pt>
                <c:pt idx="1">
                  <c:v>53073.95</c:v>
                </c:pt>
                <c:pt idx="2">
                  <c:v>81368.049999999959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54-401A-AA35-EAA92DADB2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CATAGORYWISE ORDER QUANTITY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Tables'!$B$36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FD-42E9-88A7-D652B16E24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FD-42E9-88A7-D652B16E24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FD-42E9-88A7-D652B16E24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Tables'!$A$37:$A$40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Tables'!$B$37:$B$40</c:f>
              <c:numCache>
                <c:formatCode>General</c:formatCode>
                <c:ptCount val="3"/>
                <c:pt idx="0">
                  <c:v>2494</c:v>
                </c:pt>
                <c:pt idx="1">
                  <c:v>10925</c:v>
                </c:pt>
                <c:pt idx="2">
                  <c:v>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FD-42E9-88A7-D652B16E24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>
                <a:solidFill>
                  <a:schemeClr val="tx1"/>
                </a:solidFill>
              </a:rPr>
              <a:t>PROFIT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51190621881244"/>
          <c:y val="0.16457757387381092"/>
          <c:w val="0.8242789592010461"/>
          <c:h val="0.75902566419722262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Tables'!$B$46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Tables'!$A$47:$A$51</c:f>
              <c:strCache>
                <c:ptCount val="4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  <c:pt idx="3">
                  <c:v>Small Business</c:v>
                </c:pt>
              </c:strCache>
            </c:strRef>
          </c:cat>
          <c:val>
            <c:numRef>
              <c:f>'Pivot Tables'!$B$47:$B$51</c:f>
              <c:numCache>
                <c:formatCode>General</c:formatCode>
                <c:ptCount val="4"/>
                <c:pt idx="0">
                  <c:v>18641.470000000005</c:v>
                </c:pt>
                <c:pt idx="1">
                  <c:v>120106.43999999994</c:v>
                </c:pt>
                <c:pt idx="2">
                  <c:v>11619.339999999998</c:v>
                </c:pt>
                <c:pt idx="3">
                  <c:v>1092.5899999999999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3-4EE9-8005-E9BED8063CD1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3053720"/>
        <c:axId val="413061264"/>
      </c:lineChart>
      <c:catAx>
        <c:axId val="41305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61264"/>
        <c:crosses val="autoZero"/>
        <c:auto val="1"/>
        <c:lblAlgn val="ctr"/>
        <c:lblOffset val="100"/>
        <c:noMultiLvlLbl val="0"/>
      </c:catAx>
      <c:valAx>
        <c:axId val="413061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5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[Sales store excel Capstone project yogesh.xlsx]Pivot Tables!PivotTable7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>
                <a:solidFill>
                  <a:sysClr val="windowText" lastClr="000000"/>
                </a:solidFill>
              </a:rPr>
              <a:t>REGIONWISE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541366997187685E-2"/>
          <c:y val="0.12973694440200459"/>
          <c:w val="0.87921783773491513"/>
          <c:h val="0.70037941694172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tint val="70000"/>
                <a:lumMod val="104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Tables'!$A$58:$A$64</c:f>
              <c:strCache>
                <c:ptCount val="6"/>
                <c:pt idx="0">
                  <c:v>Atlantic</c:v>
                </c:pt>
                <c:pt idx="1">
                  <c:v>Northwest Territories</c:v>
                </c:pt>
                <c:pt idx="2">
                  <c:v>Nunavut</c:v>
                </c:pt>
                <c:pt idx="3">
                  <c:v>Ontario</c:v>
                </c:pt>
                <c:pt idx="4">
                  <c:v>Prarie</c:v>
                </c:pt>
                <c:pt idx="5">
                  <c:v>West</c:v>
                </c:pt>
              </c:strCache>
            </c:strRef>
          </c:cat>
          <c:val>
            <c:numRef>
              <c:f>'Pivot Tables'!$B$58:$B$64</c:f>
              <c:numCache>
                <c:formatCode>General</c:formatCode>
                <c:ptCount val="6"/>
                <c:pt idx="0">
                  <c:v>28393.280000000002</c:v>
                </c:pt>
                <c:pt idx="1">
                  <c:v>59551.860000000037</c:v>
                </c:pt>
                <c:pt idx="2">
                  <c:v>780.71</c:v>
                </c:pt>
                <c:pt idx="3">
                  <c:v>16375.46</c:v>
                </c:pt>
                <c:pt idx="4">
                  <c:v>6944.3199999999988</c:v>
                </c:pt>
                <c:pt idx="5">
                  <c:v>39414.209999999992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4-40CC-9124-E9C3A6A736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5445904"/>
        <c:axId val="405436064"/>
      </c:barChart>
      <c:catAx>
        <c:axId val="4054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36064"/>
        <c:crosses val="autoZero"/>
        <c:auto val="1"/>
        <c:lblAlgn val="ctr"/>
        <c:lblOffset val="100"/>
        <c:noMultiLvlLbl val="0"/>
      </c:catAx>
      <c:valAx>
        <c:axId val="40543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 BY CUSTOMER SEGMENT</a:t>
            </a:r>
          </a:p>
        </c:rich>
      </c:tx>
      <c:layout>
        <c:manualLayout>
          <c:xMode val="edge"/>
          <c:yMode val="edge"/>
          <c:x val="0.32877539403960043"/>
          <c:y val="5.92342605863827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5083952641145824"/>
          <c:y val="0.18458114610673665"/>
          <c:w val="0.68426343499429299"/>
          <c:h val="0.708019466316710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Tables'!$B$28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'Pivot Tables'!$A$29:$A$33</c:f>
              <c:strCache>
                <c:ptCount val="4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  <c:pt idx="3">
                  <c:v>Small Business</c:v>
                </c:pt>
              </c:strCache>
            </c:strRef>
          </c:cat>
          <c:val>
            <c:numRef>
              <c:f>'Pivot Tables'!$B$29:$B$33</c:f>
              <c:numCache>
                <c:formatCode>General</c:formatCode>
                <c:ptCount val="4"/>
                <c:pt idx="0">
                  <c:v>186041.22099999984</c:v>
                </c:pt>
                <c:pt idx="1">
                  <c:v>805343.12399999937</c:v>
                </c:pt>
                <c:pt idx="2">
                  <c:v>70363.129499999995</c:v>
                </c:pt>
                <c:pt idx="3">
                  <c:v>35280.212499999994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B-4E22-8AC8-DFEED7218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065200"/>
        <c:axId val="413066512"/>
      </c:barChart>
      <c:catAx>
        <c:axId val="41306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66512"/>
        <c:crosses val="autoZero"/>
        <c:auto val="1"/>
        <c:lblAlgn val="ctr"/>
        <c:lblOffset val="100"/>
        <c:noMultiLvlLbl val="0"/>
      </c:catAx>
      <c:valAx>
        <c:axId val="4130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6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[Sales store excel Capstone project yogesh.xlsx]Pivot Tables!PivotTable3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>
                <a:solidFill>
                  <a:sysClr val="windowText" lastClr="000000"/>
                </a:solidFill>
              </a:rPr>
              <a:t>Catagorywise profit of product</a:t>
            </a:r>
          </a:p>
        </c:rich>
      </c:tx>
      <c:layout>
        <c:manualLayout>
          <c:xMode val="edge"/>
          <c:yMode val="edge"/>
          <c:x val="0.24223747693561637"/>
          <c:y val="4.6864268720662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Vert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Vert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Vert">
            <a:fgClr>
              <a:schemeClr val="accent4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4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888280009591631"/>
          <c:y val="0.19512583134631756"/>
          <c:w val="0.75270540169709832"/>
          <c:h val="0.711363676201332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Tables'!$B$21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Tables'!$A$22:$A$25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Tables'!$B$22:$B$25</c:f>
              <c:numCache>
                <c:formatCode>General</c:formatCode>
                <c:ptCount val="3"/>
                <c:pt idx="0">
                  <c:v>17017.84</c:v>
                </c:pt>
                <c:pt idx="1">
                  <c:v>53073.95</c:v>
                </c:pt>
                <c:pt idx="2">
                  <c:v>81368.049999999959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9-407D-8BB4-D199964034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378159008"/>
        <c:axId val="378159664"/>
      </c:barChart>
      <c:catAx>
        <c:axId val="37815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159664"/>
        <c:crosses val="autoZero"/>
        <c:auto val="1"/>
        <c:lblAlgn val="ctr"/>
        <c:lblOffset val="100"/>
        <c:noMultiLvlLbl val="0"/>
      </c:catAx>
      <c:valAx>
        <c:axId val="37815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15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[Sales store excel Capstone project yogesh.xlsx]Pivot Tables!PivotTable2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500" b="1" cap="all" baseline="0">
                <a:solidFill>
                  <a:sysClr val="windowText" lastClr="000000"/>
                </a:solidFill>
              </a:rPr>
              <a:t>Total Sales Regionwise</a:t>
            </a:r>
          </a:p>
        </c:rich>
      </c:tx>
      <c:layout>
        <c:manualLayout>
          <c:xMode val="edge"/>
          <c:yMode val="edge"/>
          <c:x val="0.36548109475446006"/>
          <c:y val="6.6471621134877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9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8071602903520158"/>
          <c:y val="0.22575838828132716"/>
          <c:w val="0.51994899981601128"/>
          <c:h val="0.62931576261300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Tables'!$A$11:$A$17</c:f>
              <c:strCache>
                <c:ptCount val="6"/>
                <c:pt idx="0">
                  <c:v>Atlantic</c:v>
                </c:pt>
                <c:pt idx="1">
                  <c:v>Northwest Territories</c:v>
                </c:pt>
                <c:pt idx="2">
                  <c:v>Nunavut</c:v>
                </c:pt>
                <c:pt idx="3">
                  <c:v>Ontario</c:v>
                </c:pt>
                <c:pt idx="4">
                  <c:v>Prarie</c:v>
                </c:pt>
                <c:pt idx="5">
                  <c:v>West</c:v>
                </c:pt>
              </c:strCache>
            </c:strRef>
          </c:cat>
          <c:val>
            <c:numRef>
              <c:f>'Pivot Tables'!$B$11:$B$17</c:f>
              <c:numCache>
                <c:formatCode>General</c:formatCode>
                <c:ptCount val="6"/>
                <c:pt idx="0">
                  <c:v>271205.10099999997</c:v>
                </c:pt>
                <c:pt idx="1">
                  <c:v>275140.75549999997</c:v>
                </c:pt>
                <c:pt idx="2">
                  <c:v>36306.498</c:v>
                </c:pt>
                <c:pt idx="3">
                  <c:v>81727.772499999992</c:v>
                </c:pt>
                <c:pt idx="4">
                  <c:v>86646.136000000013</c:v>
                </c:pt>
                <c:pt idx="5">
                  <c:v>346001.42399999965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F-439C-B33D-F268C8EBE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6019056"/>
        <c:axId val="316020368"/>
      </c:barChart>
      <c:catAx>
        <c:axId val="316019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9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20368"/>
        <c:crosses val="autoZero"/>
        <c:auto val="1"/>
        <c:lblAlgn val="ctr"/>
        <c:lblOffset val="100"/>
        <c:noMultiLvlLbl val="0"/>
      </c:catAx>
      <c:valAx>
        <c:axId val="31602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1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9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Tables!PivotTable9</c:name>
    <c:fmtId val="4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baseline="0">
                <a:solidFill>
                  <a:sysClr val="windowText" lastClr="000000"/>
                </a:solidFill>
              </a:rPr>
              <a:t>PROFIT BY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Tables'!$B$76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Tables'!$A$77:$A$92</c:f>
              <c:strCache>
                <c:ptCount val="15"/>
                <c:pt idx="0">
                  <c:v>Appliances</c:v>
                </c:pt>
                <c:pt idx="1">
                  <c:v>Binders and Binder Accessories</c:v>
                </c:pt>
                <c:pt idx="2">
                  <c:v>Chairs &amp; Chairmats</c:v>
                </c:pt>
                <c:pt idx="3">
                  <c:v>Computer Peripherals</c:v>
                </c:pt>
                <c:pt idx="4">
                  <c:v>Copiers and Fax</c:v>
                </c:pt>
                <c:pt idx="5">
                  <c:v>Envelopes</c:v>
                </c:pt>
                <c:pt idx="6">
                  <c:v>Labels</c:v>
                </c:pt>
                <c:pt idx="7">
                  <c:v>Office Furnishings</c:v>
                </c:pt>
                <c:pt idx="8">
                  <c:v>Office Machines</c:v>
                </c:pt>
                <c:pt idx="9">
                  <c:v>Paper</c:v>
                </c:pt>
                <c:pt idx="10">
                  <c:v>Pens &amp; Art Supplies</c:v>
                </c:pt>
                <c:pt idx="11">
                  <c:v>Scissors, Rulers and Trimmers</c:v>
                </c:pt>
                <c:pt idx="12">
                  <c:v>Storage &amp; Organization</c:v>
                </c:pt>
                <c:pt idx="13">
                  <c:v>Tables</c:v>
                </c:pt>
                <c:pt idx="14">
                  <c:v>Telephones and Communication</c:v>
                </c:pt>
              </c:strCache>
            </c:strRef>
          </c:cat>
          <c:val>
            <c:numRef>
              <c:f>'Pivot Tables'!$B$77:$B$92</c:f>
              <c:numCache>
                <c:formatCode>General</c:formatCode>
                <c:ptCount val="15"/>
                <c:pt idx="0">
                  <c:v>22731.860000000008</c:v>
                </c:pt>
                <c:pt idx="1">
                  <c:v>26291.740000000009</c:v>
                </c:pt>
                <c:pt idx="2">
                  <c:v>12164.939999999999</c:v>
                </c:pt>
                <c:pt idx="3">
                  <c:v>4982.0599999999995</c:v>
                </c:pt>
                <c:pt idx="4">
                  <c:v>1561.3899999999992</c:v>
                </c:pt>
                <c:pt idx="5">
                  <c:v>6049.9699999999993</c:v>
                </c:pt>
                <c:pt idx="6">
                  <c:v>1296.6000000000004</c:v>
                </c:pt>
                <c:pt idx="7">
                  <c:v>8700.26</c:v>
                </c:pt>
                <c:pt idx="8">
                  <c:v>26832.429999999993</c:v>
                </c:pt>
                <c:pt idx="9">
                  <c:v>3124.6400000000026</c:v>
                </c:pt>
                <c:pt idx="10">
                  <c:v>-93.3</c:v>
                </c:pt>
                <c:pt idx="11">
                  <c:v>-1759.58</c:v>
                </c:pt>
                <c:pt idx="12">
                  <c:v>-4567.9800000000105</c:v>
                </c:pt>
                <c:pt idx="13">
                  <c:v>-3847.3600000000006</c:v>
                </c:pt>
                <c:pt idx="14">
                  <c:v>47992.169999999976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73-4794-852F-AB7BF2459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66913344"/>
        <c:axId val="471263560"/>
      </c:barChart>
      <c:catAx>
        <c:axId val="46691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63560"/>
        <c:crosses val="autoZero"/>
        <c:auto val="1"/>
        <c:lblAlgn val="ctr"/>
        <c:lblOffset val="100"/>
        <c:noMultiLvlLbl val="0"/>
      </c:catAx>
      <c:valAx>
        <c:axId val="471263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1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cap="all" baseline="0" dirty="0"/>
              <a:t>CATAGORYWISE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Tables'!$A$4:$A$7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Tables'!$B$4:$B$7</c:f>
              <c:numCache>
                <c:formatCode>General</c:formatCode>
                <c:ptCount val="3"/>
                <c:pt idx="0">
                  <c:v>151813.53999999989</c:v>
                </c:pt>
                <c:pt idx="1">
                  <c:v>383538.33999999991</c:v>
                </c:pt>
                <c:pt idx="2">
                  <c:v>561675.80699999945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1-4D3F-B39C-C2DD6B6711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7921912"/>
        <c:axId val="397918632"/>
      </c:barChart>
      <c:catAx>
        <c:axId val="39792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18632"/>
        <c:crosses val="autoZero"/>
        <c:auto val="1"/>
        <c:lblAlgn val="ctr"/>
        <c:lblOffset val="100"/>
        <c:noMultiLvlLbl val="0"/>
      </c:catAx>
      <c:valAx>
        <c:axId val="397918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21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store excel Capstone project yogesh.xlsx]Pivot Tables!PivotTable5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CATAGORYWISE ORDER QUANTITY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Tables'!$B$36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8E-4222-92F4-0533EF8C7E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8E-4222-92F4-0533EF8C7E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F8E-4222-92F4-0533EF8C7E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Tables'!$A$37:$A$40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Tables'!$B$37:$B$40</c:f>
              <c:numCache>
                <c:formatCode>General</c:formatCode>
                <c:ptCount val="3"/>
                <c:pt idx="0">
                  <c:v>2494</c:v>
                </c:pt>
                <c:pt idx="1">
                  <c:v>10925</c:v>
                </c:pt>
                <c:pt idx="2">
                  <c:v>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8E-4222-92F4-0533EF8C7E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[Sales store excel Capstone project yogesh.xlsx]Pivot Tables!PivotTable11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cap="all" baseline="0">
                <a:solidFill>
                  <a:sysClr val="windowText" lastClr="000000"/>
                </a:solidFill>
              </a:rPr>
              <a:t>Regionwise quantity of oreders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tint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"/>
        <c:spPr>
          <a:solidFill>
            <a:schemeClr val="accent1">
              <a:tint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"/>
        <c:spPr>
          <a:solidFill>
            <a:schemeClr val="accent1">
              <a:tint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1">
              <a:shade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chemeClr val="accent1">
              <a:shade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"/>
        <c:spPr>
          <a:solidFill>
            <a:schemeClr val="accent1">
              <a:shade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tint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1"/>
        <c:spPr>
          <a:solidFill>
            <a:schemeClr val="accent1">
              <a:tint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2"/>
        <c:spPr>
          <a:solidFill>
            <a:schemeClr val="accent1">
              <a:tint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3"/>
        <c:spPr>
          <a:solidFill>
            <a:schemeClr val="accent1">
              <a:shade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4"/>
        <c:spPr>
          <a:solidFill>
            <a:schemeClr val="accent1">
              <a:shade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5"/>
        <c:spPr>
          <a:solidFill>
            <a:schemeClr val="accent1">
              <a:shade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tint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8"/>
        <c:spPr>
          <a:solidFill>
            <a:schemeClr val="accent1">
              <a:tint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9"/>
        <c:spPr>
          <a:solidFill>
            <a:schemeClr val="accent1">
              <a:tint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0"/>
        <c:spPr>
          <a:solidFill>
            <a:schemeClr val="accent1">
              <a:shade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1"/>
        <c:spPr>
          <a:solidFill>
            <a:schemeClr val="accent1">
              <a:shade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2"/>
        <c:spPr>
          <a:solidFill>
            <a:schemeClr val="accent1">
              <a:shade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tint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5"/>
        <c:spPr>
          <a:solidFill>
            <a:schemeClr val="accent1">
              <a:tint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6"/>
        <c:spPr>
          <a:solidFill>
            <a:schemeClr val="accent1">
              <a:tint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7"/>
        <c:spPr>
          <a:solidFill>
            <a:schemeClr val="accent1">
              <a:shade val="9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8"/>
        <c:spPr>
          <a:solidFill>
            <a:schemeClr val="accent1">
              <a:shade val="7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9"/>
        <c:spPr>
          <a:solidFill>
            <a:schemeClr val="accent1">
              <a:shade val="5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Tables'!$B$121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D00-43A2-8533-19ED3697D65B}"/>
              </c:ext>
            </c:extLst>
          </c:dPt>
          <c:dPt>
            <c:idx val="1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D00-43A2-8533-19ED3697D65B}"/>
              </c:ext>
            </c:extLst>
          </c:dPt>
          <c:dPt>
            <c:idx val="2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CD00-43A2-8533-19ED3697D65B}"/>
              </c:ext>
            </c:extLst>
          </c:dPt>
          <c:dPt>
            <c:idx val="3"/>
            <c:bubble3D val="0"/>
            <c:spPr>
              <a:solidFill>
                <a:schemeClr val="accent1">
                  <a:shade val="9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CD00-43A2-8533-19ED3697D65B}"/>
              </c:ext>
            </c:extLst>
          </c:dPt>
          <c:dPt>
            <c:idx val="4"/>
            <c:bubble3D val="0"/>
            <c:spPr>
              <a:solidFill>
                <a:schemeClr val="accent1">
                  <a:shade val="7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CD00-43A2-8533-19ED3697D65B}"/>
              </c:ext>
            </c:extLst>
          </c:dPt>
          <c:dPt>
            <c:idx val="5"/>
            <c:bubble3D val="0"/>
            <c:spPr>
              <a:solidFill>
                <a:schemeClr val="accent1">
                  <a:shade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CD00-43A2-8533-19ED3697D6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Tables'!$A$122:$A$128</c:f>
              <c:strCache>
                <c:ptCount val="6"/>
                <c:pt idx="0">
                  <c:v>Atlantic</c:v>
                </c:pt>
                <c:pt idx="1">
                  <c:v>Northwest Territories</c:v>
                </c:pt>
                <c:pt idx="2">
                  <c:v>Nunavut</c:v>
                </c:pt>
                <c:pt idx="3">
                  <c:v>Ontario</c:v>
                </c:pt>
                <c:pt idx="4">
                  <c:v>Prarie</c:v>
                </c:pt>
                <c:pt idx="5">
                  <c:v>West</c:v>
                </c:pt>
              </c:strCache>
            </c:strRef>
          </c:cat>
          <c:val>
            <c:numRef>
              <c:f>'Pivot Tables'!$B$122:$B$128</c:f>
              <c:numCache>
                <c:formatCode>General</c:formatCode>
                <c:ptCount val="6"/>
                <c:pt idx="0">
                  <c:v>4508</c:v>
                </c:pt>
                <c:pt idx="1">
                  <c:v>3574</c:v>
                </c:pt>
                <c:pt idx="2">
                  <c:v>685</c:v>
                </c:pt>
                <c:pt idx="3">
                  <c:v>1563</c:v>
                </c:pt>
                <c:pt idx="4">
                  <c:v>2079</c:v>
                </c:pt>
                <c:pt idx="5">
                  <c:v>5737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00-43A2-8533-19ED3697D65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[Sales store excel Capstone project yogesh.xlsx]Pivot Tables!PivotTable8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 dirty="0"/>
              <a:t>Order Delivered through </a:t>
            </a:r>
            <a:r>
              <a:rPr lang="en-US" sz="1500" baseline="0" dirty="0" smtClean="0"/>
              <a:t>ship </a:t>
            </a:r>
            <a:r>
              <a:rPr lang="en-US" sz="1500" baseline="0" dirty="0"/>
              <a:t>modes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106718104175461"/>
          <c:y val="0.24824074074074073"/>
          <c:w val="0.81080181090714987"/>
          <c:h val="0.644359871682706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Tables'!$B$68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Tables'!$A$69:$A$71</c:f>
              <c:strCache>
                <c:ptCount val="2"/>
                <c:pt idx="0">
                  <c:v>Express Air</c:v>
                </c:pt>
                <c:pt idx="1">
                  <c:v>Regular Air</c:v>
                </c:pt>
              </c:strCache>
            </c:strRef>
          </c:cat>
          <c:val>
            <c:numRef>
              <c:f>'Pivot Tables'!$B$69:$B$71</c:f>
              <c:numCache>
                <c:formatCode>General</c:formatCode>
                <c:ptCount val="2"/>
                <c:pt idx="0">
                  <c:v>3715</c:v>
                </c:pt>
                <c:pt idx="1">
                  <c:v>14431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8-44CE-B638-6533846FB9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385502536"/>
        <c:axId val="385499912"/>
      </c:barChart>
      <c:catAx>
        <c:axId val="385502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499912"/>
        <c:crosses val="autoZero"/>
        <c:auto val="1"/>
        <c:lblAlgn val="ctr"/>
        <c:lblOffset val="100"/>
        <c:noMultiLvlLbl val="0"/>
      </c:catAx>
      <c:valAx>
        <c:axId val="38549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50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2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3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9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88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1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4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636-7320-42C4-9289-6D7DB387FA0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0DB42B-9C48-4208-93FF-73D6B7F3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2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w5ws5Orghk85kAYofLXyj7ZNOzR68P2/view?usp=sharing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069" y="0"/>
            <a:ext cx="7900851" cy="1175659"/>
          </a:xfrm>
        </p:spPr>
        <p:txBody>
          <a:bodyPr>
            <a:normAutofit fontScale="90000"/>
          </a:bodyPr>
          <a:lstStyle/>
          <a:p>
            <a:r>
              <a:rPr lang="en-IN" sz="4800" b="1" cap="all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Capstone Project</a:t>
            </a:r>
            <a:endParaRPr lang="en-IN" sz="4800" b="1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2" y="503884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STORES ORDER DATASET</a:t>
            </a:r>
          </a:p>
          <a:p>
            <a:pPr algn="ctr"/>
            <a:r>
              <a:rPr lang="en-IN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IN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IN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Sadanand</a:t>
            </a:r>
            <a:r>
              <a:rPr lang="en-IN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Hedau</a:t>
            </a:r>
            <a:endParaRPr lang="en-IN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11" y="1440987"/>
            <a:ext cx="2939142" cy="33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126" y="386546"/>
            <a:ext cx="8911687" cy="757377"/>
          </a:xfrm>
        </p:spPr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How </a:t>
            </a: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much office supplies ordered </a:t>
            </a:r>
            <a:r>
              <a:rPr lang="en-I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</a:t>
            </a: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customers?</a:t>
            </a:r>
            <a:b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00333"/>
              </p:ext>
            </p:extLst>
          </p:nvPr>
        </p:nvGraphicFramePr>
        <p:xfrm>
          <a:off x="3286717" y="1290047"/>
          <a:ext cx="6962504" cy="3621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2126" y="5658513"/>
            <a:ext cx="815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10925 office supplies are ordered by customers that is 60% of total orders.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611" y="339664"/>
            <a:ext cx="8911687" cy="626748"/>
          </a:xfrm>
        </p:spPr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Percentage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Products ordered in west region?</a:t>
            </a:r>
            <a:b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105293"/>
              </p:ext>
            </p:extLst>
          </p:nvPr>
        </p:nvGraphicFramePr>
        <p:xfrm>
          <a:off x="4130040" y="1255801"/>
          <a:ext cx="5431971" cy="424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7611" y="5885236"/>
            <a:ext cx="5039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32% of products are ordered in west region.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582" y="506544"/>
            <a:ext cx="8911687" cy="734427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mode mostly preferred by customers?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18148"/>
              </p:ext>
            </p:extLst>
          </p:nvPr>
        </p:nvGraphicFramePr>
        <p:xfrm>
          <a:off x="2897007" y="1420677"/>
          <a:ext cx="7654835" cy="3412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582" y="5606264"/>
            <a:ext cx="852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above chart regular air ship mode is mostly preferred by customers.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480" y="517887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How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percentage of technology product order by customers?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942033"/>
              </p:ext>
            </p:extLst>
          </p:nvPr>
        </p:nvGraphicFramePr>
        <p:xfrm>
          <a:off x="3477986" y="1265377"/>
          <a:ext cx="6725194" cy="410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92480" y="5760720"/>
            <a:ext cx="617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of technology products are ordered by customers.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865" y="245287"/>
            <a:ext cx="8911687" cy="809629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made maximum profit?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747355"/>
              </p:ext>
            </p:extLst>
          </p:nvPr>
        </p:nvGraphicFramePr>
        <p:xfrm>
          <a:off x="3395573" y="1361893"/>
          <a:ext cx="7156269" cy="413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3126" y="5799908"/>
            <a:ext cx="6314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customers made maximum profit to the stores.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448" y="362853"/>
            <a:ext cx="8911687" cy="95332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region store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profit?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13702"/>
              </p:ext>
            </p:extLst>
          </p:nvPr>
        </p:nvGraphicFramePr>
        <p:xfrm>
          <a:off x="2598739" y="1577431"/>
          <a:ext cx="7953103" cy="360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9448" y="5447212"/>
            <a:ext cx="6541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 territories region stores made maximum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Nunavut region stores made minimum profit.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cap="all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ighest in west region around 32% of products are ordered from this region.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customers made highest sales that is around 73.41% of total sales.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air ship modes is mostly preferred by customer than express air ship modes.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made maximum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furniture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made minimum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to the stores.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7612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cap="all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Summery</a:t>
            </a:r>
            <a:endParaRPr lang="en-IN" sz="4000" b="1" cap="all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6" y="1881051"/>
            <a:ext cx="9101046" cy="4872445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details of products sold at a store.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to find out the patterns in the selling structure and profit earned from them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details of products sold at a chain of stores across various regions. The dataset contains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with 13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sales and profit pattern according to product category, region and customer segment of store dataset provided.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Video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drive.google.com/file/d/11w5ws5Orghk85kAYofLXyj7ZNOzR68P2/view?usp=sharing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cap="all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41416"/>
            <a:ext cx="8760875" cy="5316583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category made maximum profit ?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segment made highest sales 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profit of products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Region-wise Sales of products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which has made highest profit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sales of product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office supplies ordered by customers?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Products ordered in west region?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ship mode mostly preferred by customers?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percentage of technology product order by customers?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segment made maximum profit?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region store get maximum profit?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20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15" y="242404"/>
            <a:ext cx="6908074" cy="1045664"/>
          </a:xfrm>
        </p:spPr>
        <p:txBody>
          <a:bodyPr>
            <a:no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Which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 category made maximum profit ? </a:t>
            </a:r>
            <a:b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448329"/>
              </p:ext>
            </p:extLst>
          </p:nvPr>
        </p:nvGraphicFramePr>
        <p:xfrm>
          <a:off x="2948581" y="1288068"/>
          <a:ext cx="5878286" cy="4222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7915" y="5945897"/>
            <a:ext cx="504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Products made maximum profit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982" y="404315"/>
            <a:ext cx="7691846" cy="1202418"/>
          </a:xfrm>
        </p:spPr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Which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segment made highest sales ?</a:t>
            </a:r>
            <a:b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249851"/>
              </p:ext>
            </p:extLst>
          </p:nvPr>
        </p:nvGraphicFramePr>
        <p:xfrm>
          <a:off x="1449977" y="1407614"/>
          <a:ext cx="8556171" cy="328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8982" y="5623438"/>
            <a:ext cx="460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customer made highest sales.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902" y="236623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Category-wise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profit of products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393629"/>
              </p:ext>
            </p:extLst>
          </p:nvPr>
        </p:nvGraphicFramePr>
        <p:xfrm>
          <a:off x="2215510" y="1159420"/>
          <a:ext cx="7994469" cy="376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51186"/>
            <a:ext cx="5041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products made maximum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products made minimum profit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2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168" y="457107"/>
            <a:ext cx="8911687" cy="882108"/>
          </a:xfrm>
        </p:spPr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Region-wise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Sales of products</a:t>
            </a:r>
            <a:b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23023"/>
              </p:ext>
            </p:extLst>
          </p:nvPr>
        </p:nvGraphicFramePr>
        <p:xfrm>
          <a:off x="93617" y="1381488"/>
          <a:ext cx="10515599" cy="346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6168" y="5277396"/>
            <a:ext cx="8443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made maximum sales and Nunavut region made minimum sales.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94" y="432566"/>
            <a:ext cx="8911687" cy="1280890"/>
          </a:xfrm>
        </p:spPr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Top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products which has made highest profit</a:t>
            </a:r>
            <a:b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18917"/>
              </p:ext>
            </p:extLst>
          </p:nvPr>
        </p:nvGraphicFramePr>
        <p:xfrm>
          <a:off x="2586984" y="1360740"/>
          <a:ext cx="8682497" cy="372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2388" y="5583564"/>
            <a:ext cx="936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and Communication,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ffice Machines, Binders and Binder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Assessories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Appliances, Chairs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hairmats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made highest profit in stores.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558796"/>
            <a:ext cx="8911687" cy="760553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Category-wise sales of product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27301"/>
              </p:ext>
            </p:extLst>
          </p:nvPr>
        </p:nvGraphicFramePr>
        <p:xfrm>
          <a:off x="2640105" y="1703751"/>
          <a:ext cx="7811589" cy="321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0057" y="5570817"/>
            <a:ext cx="864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products made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Furniture products made lowest sales.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559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Excel Capstone Project</vt:lpstr>
      <vt:lpstr>Executive Summery</vt:lpstr>
      <vt:lpstr>Problem Statements</vt:lpstr>
      <vt:lpstr>1. Which product category made maximum profit ?  </vt:lpstr>
      <vt:lpstr>2. Which customer segment made highest sales ? </vt:lpstr>
      <vt:lpstr>3. Category-wise profit of products</vt:lpstr>
      <vt:lpstr>4. Region-wise Sales of products </vt:lpstr>
      <vt:lpstr>5. Top 5 products which has made highest profit </vt:lpstr>
      <vt:lpstr>6. Category-wise sales of product </vt:lpstr>
      <vt:lpstr>7. How much office supplies ordered by customers? </vt:lpstr>
      <vt:lpstr>8. Percentage of Products ordered in west region? </vt:lpstr>
      <vt:lpstr>9. Which ship mode mostly preferred by customers? </vt:lpstr>
      <vt:lpstr>10. How much percentage of technology product order by customers? </vt:lpstr>
      <vt:lpstr>11. Which customer segment made maximum profit? </vt:lpstr>
      <vt:lpstr>12. From which region store made maximum profit?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</dc:title>
  <dc:creator>harshadhedau146@gmail.com</dc:creator>
  <cp:lastModifiedBy>harshadhedau146@gmail.com</cp:lastModifiedBy>
  <cp:revision>52</cp:revision>
  <dcterms:created xsi:type="dcterms:W3CDTF">2022-01-25T15:50:24Z</dcterms:created>
  <dcterms:modified xsi:type="dcterms:W3CDTF">2022-01-26T12:19:53Z</dcterms:modified>
</cp:coreProperties>
</file>