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411" r:id="rId3"/>
    <p:sldId id="627" r:id="rId4"/>
    <p:sldId id="628" r:id="rId5"/>
    <p:sldId id="629" r:id="rId6"/>
    <p:sldId id="563" r:id="rId7"/>
    <p:sldId id="584" r:id="rId8"/>
    <p:sldId id="586" r:id="rId9"/>
    <p:sldId id="589" r:id="rId10"/>
    <p:sldId id="590" r:id="rId11"/>
    <p:sldId id="610" r:id="rId12"/>
    <p:sldId id="611" r:id="rId13"/>
    <p:sldId id="612" r:id="rId14"/>
    <p:sldId id="613" r:id="rId15"/>
    <p:sldId id="614" r:id="rId16"/>
    <p:sldId id="615" r:id="rId17"/>
    <p:sldId id="616" r:id="rId18"/>
    <p:sldId id="617" r:id="rId19"/>
    <p:sldId id="618" r:id="rId20"/>
    <p:sldId id="619" r:id="rId21"/>
    <p:sldId id="620" r:id="rId22"/>
    <p:sldId id="621" r:id="rId23"/>
    <p:sldId id="608" r:id="rId24"/>
    <p:sldId id="609" r:id="rId25"/>
    <p:sldId id="320" r:id="rId26"/>
    <p:sldId id="626" r:id="rId27"/>
    <p:sldId id="632"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0FF"/>
    <a:srgbClr val="FF85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4843"/>
    <p:restoredTop sz="94601"/>
  </p:normalViewPr>
  <p:slideViewPr>
    <p:cSldViewPr snapToGrid="0" snapToObjects="1">
      <p:cViewPr varScale="1">
        <p:scale>
          <a:sx n="93" d="100"/>
          <a:sy n="93" d="100"/>
        </p:scale>
        <p:origin x="216" y="4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D68023-FD09-9B48-B9E3-2721F1A4DC90}" type="datetimeFigureOut">
              <a:rPr lang="en-US"/>
              <a:t>5/24/22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D754CC-0494-CA45-B5AB-2C72D15184C9}" type="slidenum">
              <a:rPr/>
              <a:t>‹#›</a:t>
            </a:fld>
            <a:endParaRPr lang="en-US"/>
          </a:p>
        </p:txBody>
      </p:sp>
    </p:spTree>
    <p:extLst>
      <p:ext uri="{BB962C8B-B14F-4D97-AF65-F5344CB8AC3E}">
        <p14:creationId xmlns:p14="http://schemas.microsoft.com/office/powerpoint/2010/main" val="36246761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F263F-70CD-C644-96C8-167679B90E9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0BB5D522-1D7E-6148-A697-70D3E2DC04A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8FF50DF5-7D23-A643-826D-AACC5D16671C}"/>
              </a:ext>
            </a:extLst>
          </p:cNvPr>
          <p:cNvSpPr>
            <a:spLocks noGrp="1"/>
          </p:cNvSpPr>
          <p:nvPr>
            <p:ph type="dt" sz="half" idx="10"/>
          </p:nvPr>
        </p:nvSpPr>
        <p:spPr/>
        <p:txBody>
          <a:bodyPr/>
          <a:lstStyle/>
          <a:p>
            <a:fld id="{96C07193-52C1-2F4C-9CA2-149507D6F2C5}" type="datetime1">
              <a:rPr lang="en-US" smtClean="0"/>
              <a:t>5/24/22</a:t>
            </a:fld>
            <a:endParaRPr lang="en-US"/>
          </a:p>
        </p:txBody>
      </p:sp>
      <p:sp>
        <p:nvSpPr>
          <p:cNvPr id="5" name="Footer Placeholder 4">
            <a:extLst>
              <a:ext uri="{FF2B5EF4-FFF2-40B4-BE49-F238E27FC236}">
                <a16:creationId xmlns:a16="http://schemas.microsoft.com/office/drawing/2014/main" id="{B071D008-345F-584B-B088-E3DE57A9B5CA}"/>
              </a:ext>
            </a:extLst>
          </p:cNvPr>
          <p:cNvSpPr>
            <a:spLocks noGrp="1"/>
          </p:cNvSpPr>
          <p:nvPr>
            <p:ph type="ftr" sz="quarter" idx="11"/>
          </p:nvPr>
        </p:nvSpPr>
        <p:spPr/>
        <p:txBody>
          <a:bodyPr/>
          <a:lstStyle/>
          <a:p>
            <a:r>
              <a:rPr lang="en-US"/>
              <a:t>Learn Slokas Online - Vanisri Ragupati</a:t>
            </a:r>
          </a:p>
        </p:txBody>
      </p:sp>
      <p:sp>
        <p:nvSpPr>
          <p:cNvPr id="6" name="Slide Number Placeholder 5">
            <a:extLst>
              <a:ext uri="{FF2B5EF4-FFF2-40B4-BE49-F238E27FC236}">
                <a16:creationId xmlns:a16="http://schemas.microsoft.com/office/drawing/2014/main" id="{D6F83580-47FF-994D-A70F-F25871393EE1}"/>
              </a:ext>
            </a:extLst>
          </p:cNvPr>
          <p:cNvSpPr>
            <a:spLocks noGrp="1"/>
          </p:cNvSpPr>
          <p:nvPr>
            <p:ph type="sldNum" sz="quarter" idx="12"/>
          </p:nvPr>
        </p:nvSpPr>
        <p:spPr/>
        <p:txBody>
          <a:bodyPr/>
          <a:lstStyle/>
          <a:p>
            <a:fld id="{BCB09609-28A1-8149-BF62-75B8F701543C}" type="slidenum">
              <a:rPr/>
              <a:t>‹#›</a:t>
            </a:fld>
            <a:endParaRPr lang="en-US"/>
          </a:p>
        </p:txBody>
      </p:sp>
    </p:spTree>
    <p:extLst>
      <p:ext uri="{BB962C8B-B14F-4D97-AF65-F5344CB8AC3E}">
        <p14:creationId xmlns:p14="http://schemas.microsoft.com/office/powerpoint/2010/main" val="28930512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2860AE-F3D1-2D4B-BB3E-BD5ED36590B8}"/>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B5F78A2-4C0C-794D-9E61-5321CE4D9797}"/>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D3B28C5-DC76-FD4A-96EA-6E7FACC0D7F4}"/>
              </a:ext>
            </a:extLst>
          </p:cNvPr>
          <p:cNvSpPr>
            <a:spLocks noGrp="1"/>
          </p:cNvSpPr>
          <p:nvPr>
            <p:ph type="dt" sz="half" idx="10"/>
          </p:nvPr>
        </p:nvSpPr>
        <p:spPr/>
        <p:txBody>
          <a:bodyPr/>
          <a:lstStyle/>
          <a:p>
            <a:fld id="{9F8B59A1-5BE7-A948-BD39-7CD65D3D3887}" type="datetime1">
              <a:rPr lang="en-US" smtClean="0"/>
              <a:t>5/24/22</a:t>
            </a:fld>
            <a:endParaRPr lang="en-US"/>
          </a:p>
        </p:txBody>
      </p:sp>
      <p:sp>
        <p:nvSpPr>
          <p:cNvPr id="5" name="Footer Placeholder 4">
            <a:extLst>
              <a:ext uri="{FF2B5EF4-FFF2-40B4-BE49-F238E27FC236}">
                <a16:creationId xmlns:a16="http://schemas.microsoft.com/office/drawing/2014/main" id="{4EECCC68-4930-2B43-A6F5-D2EF127C7F7C}"/>
              </a:ext>
            </a:extLst>
          </p:cNvPr>
          <p:cNvSpPr>
            <a:spLocks noGrp="1"/>
          </p:cNvSpPr>
          <p:nvPr>
            <p:ph type="ftr" sz="quarter" idx="11"/>
          </p:nvPr>
        </p:nvSpPr>
        <p:spPr/>
        <p:txBody>
          <a:bodyPr/>
          <a:lstStyle/>
          <a:p>
            <a:r>
              <a:rPr lang="en-US"/>
              <a:t>Learn Slokas Online - Vanisri Ragupati</a:t>
            </a:r>
          </a:p>
        </p:txBody>
      </p:sp>
      <p:sp>
        <p:nvSpPr>
          <p:cNvPr id="6" name="Slide Number Placeholder 5">
            <a:extLst>
              <a:ext uri="{FF2B5EF4-FFF2-40B4-BE49-F238E27FC236}">
                <a16:creationId xmlns:a16="http://schemas.microsoft.com/office/drawing/2014/main" id="{80F631CE-AB6E-764B-8E9C-863381A9CE77}"/>
              </a:ext>
            </a:extLst>
          </p:cNvPr>
          <p:cNvSpPr>
            <a:spLocks noGrp="1"/>
          </p:cNvSpPr>
          <p:nvPr>
            <p:ph type="sldNum" sz="quarter" idx="12"/>
          </p:nvPr>
        </p:nvSpPr>
        <p:spPr/>
        <p:txBody>
          <a:bodyPr/>
          <a:lstStyle/>
          <a:p>
            <a:fld id="{BCB09609-28A1-8149-BF62-75B8F701543C}" type="slidenum">
              <a:rPr/>
              <a:t>‹#›</a:t>
            </a:fld>
            <a:endParaRPr lang="en-US"/>
          </a:p>
        </p:txBody>
      </p:sp>
    </p:spTree>
    <p:extLst>
      <p:ext uri="{BB962C8B-B14F-4D97-AF65-F5344CB8AC3E}">
        <p14:creationId xmlns:p14="http://schemas.microsoft.com/office/powerpoint/2010/main" val="2081306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D90937-C81E-8E40-8CD8-BC43C2E512A9}"/>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B15A45A1-B8C7-0349-8AFE-94EF6C603E07}"/>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28A4F38-3851-764F-9A81-29C62A8748CC}"/>
              </a:ext>
            </a:extLst>
          </p:cNvPr>
          <p:cNvSpPr>
            <a:spLocks noGrp="1"/>
          </p:cNvSpPr>
          <p:nvPr>
            <p:ph type="dt" sz="half" idx="10"/>
          </p:nvPr>
        </p:nvSpPr>
        <p:spPr/>
        <p:txBody>
          <a:bodyPr/>
          <a:lstStyle/>
          <a:p>
            <a:fld id="{6DE0862D-BFAA-7144-B1ED-34AA0FB7BBA3}" type="datetime1">
              <a:rPr lang="en-US" smtClean="0"/>
              <a:t>5/24/22</a:t>
            </a:fld>
            <a:endParaRPr lang="en-US"/>
          </a:p>
        </p:txBody>
      </p:sp>
      <p:sp>
        <p:nvSpPr>
          <p:cNvPr id="5" name="Footer Placeholder 4">
            <a:extLst>
              <a:ext uri="{FF2B5EF4-FFF2-40B4-BE49-F238E27FC236}">
                <a16:creationId xmlns:a16="http://schemas.microsoft.com/office/drawing/2014/main" id="{2877A036-864F-C549-9B62-65318E7EAFB3}"/>
              </a:ext>
            </a:extLst>
          </p:cNvPr>
          <p:cNvSpPr>
            <a:spLocks noGrp="1"/>
          </p:cNvSpPr>
          <p:nvPr>
            <p:ph type="ftr" sz="quarter" idx="11"/>
          </p:nvPr>
        </p:nvSpPr>
        <p:spPr/>
        <p:txBody>
          <a:bodyPr/>
          <a:lstStyle/>
          <a:p>
            <a:r>
              <a:rPr lang="en-US"/>
              <a:t>Learn Slokas Online - Vanisri Ragupati</a:t>
            </a:r>
          </a:p>
        </p:txBody>
      </p:sp>
      <p:sp>
        <p:nvSpPr>
          <p:cNvPr id="6" name="Slide Number Placeholder 5">
            <a:extLst>
              <a:ext uri="{FF2B5EF4-FFF2-40B4-BE49-F238E27FC236}">
                <a16:creationId xmlns:a16="http://schemas.microsoft.com/office/drawing/2014/main" id="{A1C05B35-1FA4-764E-A5A0-C98C5B01E675}"/>
              </a:ext>
            </a:extLst>
          </p:cNvPr>
          <p:cNvSpPr>
            <a:spLocks noGrp="1"/>
          </p:cNvSpPr>
          <p:nvPr>
            <p:ph type="sldNum" sz="quarter" idx="12"/>
          </p:nvPr>
        </p:nvSpPr>
        <p:spPr/>
        <p:txBody>
          <a:bodyPr/>
          <a:lstStyle/>
          <a:p>
            <a:fld id="{BCB09609-28A1-8149-BF62-75B8F701543C}" type="slidenum">
              <a:rPr/>
              <a:t>‹#›</a:t>
            </a:fld>
            <a:endParaRPr lang="en-US"/>
          </a:p>
        </p:txBody>
      </p:sp>
    </p:spTree>
    <p:extLst>
      <p:ext uri="{BB962C8B-B14F-4D97-AF65-F5344CB8AC3E}">
        <p14:creationId xmlns:p14="http://schemas.microsoft.com/office/powerpoint/2010/main" val="3703274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BE601-1433-2947-8CF8-24349F917CE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14AFC240-AEE7-5B43-A7D4-55A55EC7FFAD}"/>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155F9EC-793A-9E4E-97D8-454640521912}"/>
              </a:ext>
            </a:extLst>
          </p:cNvPr>
          <p:cNvSpPr>
            <a:spLocks noGrp="1"/>
          </p:cNvSpPr>
          <p:nvPr>
            <p:ph type="dt" sz="half" idx="10"/>
          </p:nvPr>
        </p:nvSpPr>
        <p:spPr/>
        <p:txBody>
          <a:bodyPr/>
          <a:lstStyle/>
          <a:p>
            <a:fld id="{F4236AEB-E4AA-A149-BF96-6B4D7E4B9D37}" type="datetime1">
              <a:rPr lang="en-US" smtClean="0"/>
              <a:t>5/24/22</a:t>
            </a:fld>
            <a:endParaRPr lang="en-US"/>
          </a:p>
        </p:txBody>
      </p:sp>
      <p:sp>
        <p:nvSpPr>
          <p:cNvPr id="5" name="Footer Placeholder 4">
            <a:extLst>
              <a:ext uri="{FF2B5EF4-FFF2-40B4-BE49-F238E27FC236}">
                <a16:creationId xmlns:a16="http://schemas.microsoft.com/office/drawing/2014/main" id="{210A0F95-C4CB-5542-9EF9-C879FC884F65}"/>
              </a:ext>
            </a:extLst>
          </p:cNvPr>
          <p:cNvSpPr>
            <a:spLocks noGrp="1"/>
          </p:cNvSpPr>
          <p:nvPr>
            <p:ph type="ftr" sz="quarter" idx="11"/>
          </p:nvPr>
        </p:nvSpPr>
        <p:spPr/>
        <p:txBody>
          <a:bodyPr/>
          <a:lstStyle/>
          <a:p>
            <a:r>
              <a:rPr lang="en-US"/>
              <a:t>Learn Slokas Online - Vanisri Ragupati</a:t>
            </a:r>
          </a:p>
        </p:txBody>
      </p:sp>
      <p:sp>
        <p:nvSpPr>
          <p:cNvPr id="6" name="Slide Number Placeholder 5">
            <a:extLst>
              <a:ext uri="{FF2B5EF4-FFF2-40B4-BE49-F238E27FC236}">
                <a16:creationId xmlns:a16="http://schemas.microsoft.com/office/drawing/2014/main" id="{811A1B10-43BB-C34D-BCE1-B53BD1152C67}"/>
              </a:ext>
            </a:extLst>
          </p:cNvPr>
          <p:cNvSpPr>
            <a:spLocks noGrp="1"/>
          </p:cNvSpPr>
          <p:nvPr>
            <p:ph type="sldNum" sz="quarter" idx="12"/>
          </p:nvPr>
        </p:nvSpPr>
        <p:spPr/>
        <p:txBody>
          <a:bodyPr/>
          <a:lstStyle/>
          <a:p>
            <a:fld id="{BCB09609-28A1-8149-BF62-75B8F701543C}" type="slidenum">
              <a:rPr/>
              <a:t>‹#›</a:t>
            </a:fld>
            <a:endParaRPr lang="en-US"/>
          </a:p>
        </p:txBody>
      </p:sp>
    </p:spTree>
    <p:extLst>
      <p:ext uri="{BB962C8B-B14F-4D97-AF65-F5344CB8AC3E}">
        <p14:creationId xmlns:p14="http://schemas.microsoft.com/office/powerpoint/2010/main" val="742527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A93D3A-8FBE-D54C-89AC-557F9B22CA6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26C71D0-FEA8-7445-8FA5-24DD3CECB5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EBDC928E-494D-C149-A567-B708F76443B0}"/>
              </a:ext>
            </a:extLst>
          </p:cNvPr>
          <p:cNvSpPr>
            <a:spLocks noGrp="1"/>
          </p:cNvSpPr>
          <p:nvPr>
            <p:ph type="dt" sz="half" idx="10"/>
          </p:nvPr>
        </p:nvSpPr>
        <p:spPr/>
        <p:txBody>
          <a:bodyPr/>
          <a:lstStyle/>
          <a:p>
            <a:fld id="{0B712729-7B2E-4A43-8382-A5E280F27045}" type="datetime1">
              <a:rPr lang="en-US" smtClean="0"/>
              <a:t>5/24/22</a:t>
            </a:fld>
            <a:endParaRPr lang="en-US"/>
          </a:p>
        </p:txBody>
      </p:sp>
      <p:sp>
        <p:nvSpPr>
          <p:cNvPr id="5" name="Footer Placeholder 4">
            <a:extLst>
              <a:ext uri="{FF2B5EF4-FFF2-40B4-BE49-F238E27FC236}">
                <a16:creationId xmlns:a16="http://schemas.microsoft.com/office/drawing/2014/main" id="{BDE70659-F8BE-3B4B-ACF9-95984A66913C}"/>
              </a:ext>
            </a:extLst>
          </p:cNvPr>
          <p:cNvSpPr>
            <a:spLocks noGrp="1"/>
          </p:cNvSpPr>
          <p:nvPr>
            <p:ph type="ftr" sz="quarter" idx="11"/>
          </p:nvPr>
        </p:nvSpPr>
        <p:spPr/>
        <p:txBody>
          <a:bodyPr/>
          <a:lstStyle/>
          <a:p>
            <a:r>
              <a:rPr lang="en-US"/>
              <a:t>Learn Slokas Online - Vanisri Ragupati</a:t>
            </a:r>
          </a:p>
        </p:txBody>
      </p:sp>
      <p:sp>
        <p:nvSpPr>
          <p:cNvPr id="6" name="Slide Number Placeholder 5">
            <a:extLst>
              <a:ext uri="{FF2B5EF4-FFF2-40B4-BE49-F238E27FC236}">
                <a16:creationId xmlns:a16="http://schemas.microsoft.com/office/drawing/2014/main" id="{4CFE649A-37D6-BF45-A961-E648B1962313}"/>
              </a:ext>
            </a:extLst>
          </p:cNvPr>
          <p:cNvSpPr>
            <a:spLocks noGrp="1"/>
          </p:cNvSpPr>
          <p:nvPr>
            <p:ph type="sldNum" sz="quarter" idx="12"/>
          </p:nvPr>
        </p:nvSpPr>
        <p:spPr/>
        <p:txBody>
          <a:bodyPr/>
          <a:lstStyle/>
          <a:p>
            <a:fld id="{BCB09609-28A1-8149-BF62-75B8F701543C}" type="slidenum">
              <a:rPr/>
              <a:t>‹#›</a:t>
            </a:fld>
            <a:endParaRPr lang="en-US"/>
          </a:p>
        </p:txBody>
      </p:sp>
    </p:spTree>
    <p:extLst>
      <p:ext uri="{BB962C8B-B14F-4D97-AF65-F5344CB8AC3E}">
        <p14:creationId xmlns:p14="http://schemas.microsoft.com/office/powerpoint/2010/main" val="19850862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1C56D-E7E7-014B-8FE1-01D41DB8F1A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B3D21C4A-0705-1E40-9B4A-B18B7F48AA69}"/>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D263484-5DE5-8741-B69C-B913288DED5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BFD10BC4-901A-9F41-828A-124334D0AED8}"/>
              </a:ext>
            </a:extLst>
          </p:cNvPr>
          <p:cNvSpPr>
            <a:spLocks noGrp="1"/>
          </p:cNvSpPr>
          <p:nvPr>
            <p:ph type="dt" sz="half" idx="10"/>
          </p:nvPr>
        </p:nvSpPr>
        <p:spPr/>
        <p:txBody>
          <a:bodyPr/>
          <a:lstStyle/>
          <a:p>
            <a:fld id="{EAA31FEA-593A-8342-BD55-7086B27A5858}" type="datetime1">
              <a:rPr lang="en-US" smtClean="0"/>
              <a:t>5/24/22</a:t>
            </a:fld>
            <a:endParaRPr lang="en-US"/>
          </a:p>
        </p:txBody>
      </p:sp>
      <p:sp>
        <p:nvSpPr>
          <p:cNvPr id="6" name="Footer Placeholder 5">
            <a:extLst>
              <a:ext uri="{FF2B5EF4-FFF2-40B4-BE49-F238E27FC236}">
                <a16:creationId xmlns:a16="http://schemas.microsoft.com/office/drawing/2014/main" id="{60F1A283-D13D-864E-9077-24C60BC9A87B}"/>
              </a:ext>
            </a:extLst>
          </p:cNvPr>
          <p:cNvSpPr>
            <a:spLocks noGrp="1"/>
          </p:cNvSpPr>
          <p:nvPr>
            <p:ph type="ftr" sz="quarter" idx="11"/>
          </p:nvPr>
        </p:nvSpPr>
        <p:spPr/>
        <p:txBody>
          <a:bodyPr/>
          <a:lstStyle/>
          <a:p>
            <a:r>
              <a:rPr lang="en-US"/>
              <a:t>Learn Slokas Online - Vanisri Ragupati</a:t>
            </a:r>
          </a:p>
        </p:txBody>
      </p:sp>
      <p:sp>
        <p:nvSpPr>
          <p:cNvPr id="7" name="Slide Number Placeholder 6">
            <a:extLst>
              <a:ext uri="{FF2B5EF4-FFF2-40B4-BE49-F238E27FC236}">
                <a16:creationId xmlns:a16="http://schemas.microsoft.com/office/drawing/2014/main" id="{BDD96D5F-5E75-D646-AA81-F302D623ABD8}"/>
              </a:ext>
            </a:extLst>
          </p:cNvPr>
          <p:cNvSpPr>
            <a:spLocks noGrp="1"/>
          </p:cNvSpPr>
          <p:nvPr>
            <p:ph type="sldNum" sz="quarter" idx="12"/>
          </p:nvPr>
        </p:nvSpPr>
        <p:spPr/>
        <p:txBody>
          <a:bodyPr/>
          <a:lstStyle/>
          <a:p>
            <a:fld id="{BCB09609-28A1-8149-BF62-75B8F701543C}" type="slidenum">
              <a:rPr/>
              <a:t>‹#›</a:t>
            </a:fld>
            <a:endParaRPr lang="en-US"/>
          </a:p>
        </p:txBody>
      </p:sp>
    </p:spTree>
    <p:extLst>
      <p:ext uri="{BB962C8B-B14F-4D97-AF65-F5344CB8AC3E}">
        <p14:creationId xmlns:p14="http://schemas.microsoft.com/office/powerpoint/2010/main" val="3510517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799C27-86C3-9F4B-A308-784E8B208C57}"/>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16E6BD3-935F-8845-BCB3-E2128E4111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5641912-4B03-8D4D-948C-9D6A3C05664A}"/>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77352629-0E3E-354D-959B-A991FE6C4B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A2B29F2-2CBD-4C4E-AF0C-064D103A01C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D813C0B8-4820-3F49-B56F-0F4828876672}"/>
              </a:ext>
            </a:extLst>
          </p:cNvPr>
          <p:cNvSpPr>
            <a:spLocks noGrp="1"/>
          </p:cNvSpPr>
          <p:nvPr>
            <p:ph type="dt" sz="half" idx="10"/>
          </p:nvPr>
        </p:nvSpPr>
        <p:spPr/>
        <p:txBody>
          <a:bodyPr/>
          <a:lstStyle/>
          <a:p>
            <a:fld id="{9B51E82D-A7A8-BB47-81F0-AAECC3DBE8AB}" type="datetime1">
              <a:rPr lang="en-US" smtClean="0"/>
              <a:t>5/24/22</a:t>
            </a:fld>
            <a:endParaRPr lang="en-US"/>
          </a:p>
        </p:txBody>
      </p:sp>
      <p:sp>
        <p:nvSpPr>
          <p:cNvPr id="8" name="Footer Placeholder 7">
            <a:extLst>
              <a:ext uri="{FF2B5EF4-FFF2-40B4-BE49-F238E27FC236}">
                <a16:creationId xmlns:a16="http://schemas.microsoft.com/office/drawing/2014/main" id="{E924B81F-D3D9-4C47-BEDF-3519EEEB9322}"/>
              </a:ext>
            </a:extLst>
          </p:cNvPr>
          <p:cNvSpPr>
            <a:spLocks noGrp="1"/>
          </p:cNvSpPr>
          <p:nvPr>
            <p:ph type="ftr" sz="quarter" idx="11"/>
          </p:nvPr>
        </p:nvSpPr>
        <p:spPr/>
        <p:txBody>
          <a:bodyPr/>
          <a:lstStyle/>
          <a:p>
            <a:r>
              <a:rPr lang="en-US"/>
              <a:t>Learn Slokas Online - Vanisri Ragupati</a:t>
            </a:r>
          </a:p>
        </p:txBody>
      </p:sp>
      <p:sp>
        <p:nvSpPr>
          <p:cNvPr id="9" name="Slide Number Placeholder 8">
            <a:extLst>
              <a:ext uri="{FF2B5EF4-FFF2-40B4-BE49-F238E27FC236}">
                <a16:creationId xmlns:a16="http://schemas.microsoft.com/office/drawing/2014/main" id="{C2D48633-272E-E548-8EA4-4D0E54D6FC31}"/>
              </a:ext>
            </a:extLst>
          </p:cNvPr>
          <p:cNvSpPr>
            <a:spLocks noGrp="1"/>
          </p:cNvSpPr>
          <p:nvPr>
            <p:ph type="sldNum" sz="quarter" idx="12"/>
          </p:nvPr>
        </p:nvSpPr>
        <p:spPr/>
        <p:txBody>
          <a:bodyPr/>
          <a:lstStyle/>
          <a:p>
            <a:fld id="{BCB09609-28A1-8149-BF62-75B8F701543C}" type="slidenum">
              <a:rPr/>
              <a:t>‹#›</a:t>
            </a:fld>
            <a:endParaRPr lang="en-US"/>
          </a:p>
        </p:txBody>
      </p:sp>
    </p:spTree>
    <p:extLst>
      <p:ext uri="{BB962C8B-B14F-4D97-AF65-F5344CB8AC3E}">
        <p14:creationId xmlns:p14="http://schemas.microsoft.com/office/powerpoint/2010/main" val="40245708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BDDF3-F851-3F48-8FFD-A5A41C41999A}"/>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1BEDB1D4-6566-5943-8BD2-34D33332BC23}"/>
              </a:ext>
            </a:extLst>
          </p:cNvPr>
          <p:cNvSpPr>
            <a:spLocks noGrp="1"/>
          </p:cNvSpPr>
          <p:nvPr>
            <p:ph type="dt" sz="half" idx="10"/>
          </p:nvPr>
        </p:nvSpPr>
        <p:spPr/>
        <p:txBody>
          <a:bodyPr/>
          <a:lstStyle/>
          <a:p>
            <a:fld id="{65D39269-E5AB-084F-90FD-3B3FD73AEF2D}" type="datetime1">
              <a:rPr lang="en-US" smtClean="0"/>
              <a:t>5/24/22</a:t>
            </a:fld>
            <a:endParaRPr lang="en-US"/>
          </a:p>
        </p:txBody>
      </p:sp>
      <p:sp>
        <p:nvSpPr>
          <p:cNvPr id="4" name="Footer Placeholder 3">
            <a:extLst>
              <a:ext uri="{FF2B5EF4-FFF2-40B4-BE49-F238E27FC236}">
                <a16:creationId xmlns:a16="http://schemas.microsoft.com/office/drawing/2014/main" id="{DFF5875F-F267-A241-B5A9-937ED71E3477}"/>
              </a:ext>
            </a:extLst>
          </p:cNvPr>
          <p:cNvSpPr>
            <a:spLocks noGrp="1"/>
          </p:cNvSpPr>
          <p:nvPr>
            <p:ph type="ftr" sz="quarter" idx="11"/>
          </p:nvPr>
        </p:nvSpPr>
        <p:spPr/>
        <p:txBody>
          <a:bodyPr/>
          <a:lstStyle/>
          <a:p>
            <a:r>
              <a:rPr lang="en-US"/>
              <a:t>Learn Slokas Online - Vanisri Ragupati</a:t>
            </a:r>
          </a:p>
        </p:txBody>
      </p:sp>
      <p:sp>
        <p:nvSpPr>
          <p:cNvPr id="5" name="Slide Number Placeholder 4">
            <a:extLst>
              <a:ext uri="{FF2B5EF4-FFF2-40B4-BE49-F238E27FC236}">
                <a16:creationId xmlns:a16="http://schemas.microsoft.com/office/drawing/2014/main" id="{8A02F74E-FA1E-BE43-9472-9B96F3868643}"/>
              </a:ext>
            </a:extLst>
          </p:cNvPr>
          <p:cNvSpPr>
            <a:spLocks noGrp="1"/>
          </p:cNvSpPr>
          <p:nvPr>
            <p:ph type="sldNum" sz="quarter" idx="12"/>
          </p:nvPr>
        </p:nvSpPr>
        <p:spPr/>
        <p:txBody>
          <a:bodyPr/>
          <a:lstStyle/>
          <a:p>
            <a:fld id="{BCB09609-28A1-8149-BF62-75B8F701543C}" type="slidenum">
              <a:rPr/>
              <a:t>‹#›</a:t>
            </a:fld>
            <a:endParaRPr lang="en-US"/>
          </a:p>
        </p:txBody>
      </p:sp>
    </p:spTree>
    <p:extLst>
      <p:ext uri="{BB962C8B-B14F-4D97-AF65-F5344CB8AC3E}">
        <p14:creationId xmlns:p14="http://schemas.microsoft.com/office/powerpoint/2010/main" val="35097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2BD5A4D-6DCA-794A-88A9-8F0908AF9202}"/>
              </a:ext>
            </a:extLst>
          </p:cNvPr>
          <p:cNvSpPr>
            <a:spLocks noGrp="1"/>
          </p:cNvSpPr>
          <p:nvPr>
            <p:ph type="dt" sz="half" idx="10"/>
          </p:nvPr>
        </p:nvSpPr>
        <p:spPr/>
        <p:txBody>
          <a:bodyPr/>
          <a:lstStyle/>
          <a:p>
            <a:fld id="{F09F2A99-0B73-2C4A-BF65-A23936EC23CA}" type="datetime1">
              <a:rPr lang="en-US" smtClean="0"/>
              <a:t>5/24/22</a:t>
            </a:fld>
            <a:endParaRPr lang="en-US"/>
          </a:p>
        </p:txBody>
      </p:sp>
      <p:sp>
        <p:nvSpPr>
          <p:cNvPr id="3" name="Footer Placeholder 2">
            <a:extLst>
              <a:ext uri="{FF2B5EF4-FFF2-40B4-BE49-F238E27FC236}">
                <a16:creationId xmlns:a16="http://schemas.microsoft.com/office/drawing/2014/main" id="{BC1EE525-C4DE-F44A-83EB-B0C596E47A40}"/>
              </a:ext>
            </a:extLst>
          </p:cNvPr>
          <p:cNvSpPr>
            <a:spLocks noGrp="1"/>
          </p:cNvSpPr>
          <p:nvPr>
            <p:ph type="ftr" sz="quarter" idx="11"/>
          </p:nvPr>
        </p:nvSpPr>
        <p:spPr/>
        <p:txBody>
          <a:bodyPr/>
          <a:lstStyle/>
          <a:p>
            <a:r>
              <a:rPr lang="en-US"/>
              <a:t>Learn Slokas Online - Vanisri Ragupati</a:t>
            </a:r>
          </a:p>
        </p:txBody>
      </p:sp>
      <p:sp>
        <p:nvSpPr>
          <p:cNvPr id="4" name="Slide Number Placeholder 3">
            <a:extLst>
              <a:ext uri="{FF2B5EF4-FFF2-40B4-BE49-F238E27FC236}">
                <a16:creationId xmlns:a16="http://schemas.microsoft.com/office/drawing/2014/main" id="{38C65E92-92F2-1949-B98A-D123C1C34354}"/>
              </a:ext>
            </a:extLst>
          </p:cNvPr>
          <p:cNvSpPr>
            <a:spLocks noGrp="1"/>
          </p:cNvSpPr>
          <p:nvPr>
            <p:ph type="sldNum" sz="quarter" idx="12"/>
          </p:nvPr>
        </p:nvSpPr>
        <p:spPr/>
        <p:txBody>
          <a:bodyPr/>
          <a:lstStyle/>
          <a:p>
            <a:fld id="{BCB09609-28A1-8149-BF62-75B8F701543C}" type="slidenum">
              <a:rPr/>
              <a:t>‹#›</a:t>
            </a:fld>
            <a:endParaRPr lang="en-US"/>
          </a:p>
        </p:txBody>
      </p:sp>
    </p:spTree>
    <p:extLst>
      <p:ext uri="{BB962C8B-B14F-4D97-AF65-F5344CB8AC3E}">
        <p14:creationId xmlns:p14="http://schemas.microsoft.com/office/powerpoint/2010/main" val="1523958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31600-5036-2E49-A4B8-68AE7A5ED19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C2EA0765-E968-3045-BB61-27BBA0304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C1F3E342-4163-874D-B826-636E049B9E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196CF59-D30F-9C49-BF8E-1AC84EB78444}"/>
              </a:ext>
            </a:extLst>
          </p:cNvPr>
          <p:cNvSpPr>
            <a:spLocks noGrp="1"/>
          </p:cNvSpPr>
          <p:nvPr>
            <p:ph type="dt" sz="half" idx="10"/>
          </p:nvPr>
        </p:nvSpPr>
        <p:spPr/>
        <p:txBody>
          <a:bodyPr/>
          <a:lstStyle/>
          <a:p>
            <a:fld id="{9127ED66-8056-D34C-858E-5710CF8342A1}" type="datetime1">
              <a:rPr lang="en-US" smtClean="0"/>
              <a:t>5/24/22</a:t>
            </a:fld>
            <a:endParaRPr lang="en-US"/>
          </a:p>
        </p:txBody>
      </p:sp>
      <p:sp>
        <p:nvSpPr>
          <p:cNvPr id="6" name="Footer Placeholder 5">
            <a:extLst>
              <a:ext uri="{FF2B5EF4-FFF2-40B4-BE49-F238E27FC236}">
                <a16:creationId xmlns:a16="http://schemas.microsoft.com/office/drawing/2014/main" id="{5091C64B-DFDD-5047-B4B5-419DA180FD15}"/>
              </a:ext>
            </a:extLst>
          </p:cNvPr>
          <p:cNvSpPr>
            <a:spLocks noGrp="1"/>
          </p:cNvSpPr>
          <p:nvPr>
            <p:ph type="ftr" sz="quarter" idx="11"/>
          </p:nvPr>
        </p:nvSpPr>
        <p:spPr/>
        <p:txBody>
          <a:bodyPr/>
          <a:lstStyle/>
          <a:p>
            <a:r>
              <a:rPr lang="en-US"/>
              <a:t>Learn Slokas Online - Vanisri Ragupati</a:t>
            </a:r>
          </a:p>
        </p:txBody>
      </p:sp>
      <p:sp>
        <p:nvSpPr>
          <p:cNvPr id="7" name="Slide Number Placeholder 6">
            <a:extLst>
              <a:ext uri="{FF2B5EF4-FFF2-40B4-BE49-F238E27FC236}">
                <a16:creationId xmlns:a16="http://schemas.microsoft.com/office/drawing/2014/main" id="{02F1BA7F-CA0C-9E4F-B97C-C2EE53F81C13}"/>
              </a:ext>
            </a:extLst>
          </p:cNvPr>
          <p:cNvSpPr>
            <a:spLocks noGrp="1"/>
          </p:cNvSpPr>
          <p:nvPr>
            <p:ph type="sldNum" sz="quarter" idx="12"/>
          </p:nvPr>
        </p:nvSpPr>
        <p:spPr/>
        <p:txBody>
          <a:bodyPr/>
          <a:lstStyle/>
          <a:p>
            <a:fld id="{BCB09609-28A1-8149-BF62-75B8F701543C}" type="slidenum">
              <a:rPr/>
              <a:t>‹#›</a:t>
            </a:fld>
            <a:endParaRPr lang="en-US"/>
          </a:p>
        </p:txBody>
      </p:sp>
    </p:spTree>
    <p:extLst>
      <p:ext uri="{BB962C8B-B14F-4D97-AF65-F5344CB8AC3E}">
        <p14:creationId xmlns:p14="http://schemas.microsoft.com/office/powerpoint/2010/main" val="4158770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B09A8-66A9-DD49-811D-2BF2A06A53E9}"/>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39E3CF1-6215-824B-B253-BDDD823A9A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AC290A6-1974-6A47-AE72-7FC276AB1C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2E53D69-776D-4243-A7E4-AA379CAD5F3C}"/>
              </a:ext>
            </a:extLst>
          </p:cNvPr>
          <p:cNvSpPr>
            <a:spLocks noGrp="1"/>
          </p:cNvSpPr>
          <p:nvPr>
            <p:ph type="dt" sz="half" idx="10"/>
          </p:nvPr>
        </p:nvSpPr>
        <p:spPr/>
        <p:txBody>
          <a:bodyPr/>
          <a:lstStyle/>
          <a:p>
            <a:fld id="{1E5FD9C8-44E4-E24B-BA04-AD9B536A4F8D}" type="datetime1">
              <a:rPr lang="en-US" smtClean="0"/>
              <a:t>5/24/22</a:t>
            </a:fld>
            <a:endParaRPr lang="en-US"/>
          </a:p>
        </p:txBody>
      </p:sp>
      <p:sp>
        <p:nvSpPr>
          <p:cNvPr id="6" name="Footer Placeholder 5">
            <a:extLst>
              <a:ext uri="{FF2B5EF4-FFF2-40B4-BE49-F238E27FC236}">
                <a16:creationId xmlns:a16="http://schemas.microsoft.com/office/drawing/2014/main" id="{1F8BA933-362A-D94E-B90B-09806902D76E}"/>
              </a:ext>
            </a:extLst>
          </p:cNvPr>
          <p:cNvSpPr>
            <a:spLocks noGrp="1"/>
          </p:cNvSpPr>
          <p:nvPr>
            <p:ph type="ftr" sz="quarter" idx="11"/>
          </p:nvPr>
        </p:nvSpPr>
        <p:spPr/>
        <p:txBody>
          <a:bodyPr/>
          <a:lstStyle/>
          <a:p>
            <a:r>
              <a:rPr lang="en-US"/>
              <a:t>Learn Slokas Online - Vanisri Ragupati</a:t>
            </a:r>
          </a:p>
        </p:txBody>
      </p:sp>
      <p:sp>
        <p:nvSpPr>
          <p:cNvPr id="7" name="Slide Number Placeholder 6">
            <a:extLst>
              <a:ext uri="{FF2B5EF4-FFF2-40B4-BE49-F238E27FC236}">
                <a16:creationId xmlns:a16="http://schemas.microsoft.com/office/drawing/2014/main" id="{CEA04ACF-0220-9A4B-B959-97502D644453}"/>
              </a:ext>
            </a:extLst>
          </p:cNvPr>
          <p:cNvSpPr>
            <a:spLocks noGrp="1"/>
          </p:cNvSpPr>
          <p:nvPr>
            <p:ph type="sldNum" sz="quarter" idx="12"/>
          </p:nvPr>
        </p:nvSpPr>
        <p:spPr/>
        <p:txBody>
          <a:bodyPr/>
          <a:lstStyle/>
          <a:p>
            <a:fld id="{BCB09609-28A1-8149-BF62-75B8F701543C}" type="slidenum">
              <a:rPr/>
              <a:t>‹#›</a:t>
            </a:fld>
            <a:endParaRPr lang="en-US"/>
          </a:p>
        </p:txBody>
      </p:sp>
    </p:spTree>
    <p:extLst>
      <p:ext uri="{BB962C8B-B14F-4D97-AF65-F5344CB8AC3E}">
        <p14:creationId xmlns:p14="http://schemas.microsoft.com/office/powerpoint/2010/main" val="42152218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60185A-FDC2-7748-AC91-1FB2F30DF44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7D0BDCB-A1EA-BB4C-AF21-479EA96449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8F87E2A-BA3B-7642-9EFB-8ACFB03296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9125195-14B2-7B4B-A753-F10AB81C32AE}" type="datetime1">
              <a:rPr lang="en-US" smtClean="0"/>
              <a:t>5/24/22</a:t>
            </a:fld>
            <a:endParaRPr lang="en-US"/>
          </a:p>
        </p:txBody>
      </p:sp>
      <p:sp>
        <p:nvSpPr>
          <p:cNvPr id="5" name="Footer Placeholder 4">
            <a:extLst>
              <a:ext uri="{FF2B5EF4-FFF2-40B4-BE49-F238E27FC236}">
                <a16:creationId xmlns:a16="http://schemas.microsoft.com/office/drawing/2014/main" id="{DBC814B3-F096-8041-A49F-5540504F9C9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Learn Slokas Online - Vanisri Ragupati</a:t>
            </a:r>
          </a:p>
        </p:txBody>
      </p:sp>
      <p:sp>
        <p:nvSpPr>
          <p:cNvPr id="6" name="Slide Number Placeholder 5">
            <a:extLst>
              <a:ext uri="{FF2B5EF4-FFF2-40B4-BE49-F238E27FC236}">
                <a16:creationId xmlns:a16="http://schemas.microsoft.com/office/drawing/2014/main" id="{17C38957-29AF-B44D-8061-6B07119BF6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CB09609-28A1-8149-BF62-75B8F701543C}" type="slidenum">
              <a:rPr/>
              <a:t>‹#›</a:t>
            </a:fld>
            <a:endParaRPr lang="en-US"/>
          </a:p>
        </p:txBody>
      </p:sp>
    </p:spTree>
    <p:extLst>
      <p:ext uri="{BB962C8B-B14F-4D97-AF65-F5344CB8AC3E}">
        <p14:creationId xmlns:p14="http://schemas.microsoft.com/office/powerpoint/2010/main" val="6367740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2.pn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 Id="rId14" Type="http://schemas.openxmlformats.org/officeDocument/2006/relationships/image" Target="../media/image23.png"/></Relationships>
</file>

<file path=ppt/slides/_rels/slide27.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4.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image" Target="../media/image2.png"/><Relationship Id="rId16" Type="http://schemas.microsoft.com/office/2007/relationships/hdphoto" Target="../media/hdphoto1.wdp"/><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2.png"/><Relationship Id="rId5" Type="http://schemas.openxmlformats.org/officeDocument/2006/relationships/image" Target="../media/image26.png"/><Relationship Id="rId15" Type="http://schemas.openxmlformats.org/officeDocument/2006/relationships/image" Target="../media/image36.png"/><Relationship Id="rId10" Type="http://schemas.openxmlformats.org/officeDocument/2006/relationships/image" Target="../media/image31.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35.png"/></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3B4E-C0C1-284B-9D8A-970879B9A63C}"/>
              </a:ext>
            </a:extLst>
          </p:cNvPr>
          <p:cNvSpPr>
            <a:spLocks noGrp="1"/>
          </p:cNvSpPr>
          <p:nvPr>
            <p:ph type="ctrTitle"/>
          </p:nvPr>
        </p:nvSpPr>
        <p:spPr/>
        <p:txBody>
          <a:bodyPr/>
          <a:lstStyle/>
          <a:p>
            <a:r>
              <a:rPr lang="hi-IN" u="sng"/>
              <a:t>पठतु संस्कृतम्</a:t>
            </a:r>
            <a:br>
              <a:rPr lang="en-IN" dirty="0"/>
            </a:br>
            <a:endParaRPr lang="en-US" dirty="0"/>
          </a:p>
        </p:txBody>
      </p:sp>
      <p:sp>
        <p:nvSpPr>
          <p:cNvPr id="3" name="Subtitle 2">
            <a:extLst>
              <a:ext uri="{FF2B5EF4-FFF2-40B4-BE49-F238E27FC236}">
                <a16:creationId xmlns:a16="http://schemas.microsoft.com/office/drawing/2014/main" id="{0996301E-2825-4544-917B-A045A0E55F84}"/>
              </a:ext>
            </a:extLst>
          </p:cNvPr>
          <p:cNvSpPr>
            <a:spLocks noGrp="1"/>
          </p:cNvSpPr>
          <p:nvPr>
            <p:ph type="subTitle" idx="1"/>
          </p:nvPr>
        </p:nvSpPr>
        <p:spPr/>
        <p:txBody>
          <a:bodyPr>
            <a:normAutofit/>
          </a:bodyPr>
          <a:lstStyle/>
          <a:p>
            <a:r>
              <a:rPr lang="hi-IN" sz="4800" u="sng" dirty="0"/>
              <a:t>शिक्षा </a:t>
            </a:r>
            <a:endParaRPr lang="en-US" sz="4800" u="sng" dirty="0"/>
          </a:p>
          <a:p>
            <a:endParaRPr lang="en-IN" sz="4800" u="sng" dirty="0">
              <a:latin typeface="Kokila" panose="020B0604020202020204" pitchFamily="34" charset="0"/>
              <a:cs typeface="Kokila" panose="020B0604020202020204" pitchFamily="34" charset="0"/>
            </a:endParaRPr>
          </a:p>
        </p:txBody>
      </p:sp>
      <p:sp>
        <p:nvSpPr>
          <p:cNvPr id="4" name="Footer Placeholder 3">
            <a:extLst>
              <a:ext uri="{FF2B5EF4-FFF2-40B4-BE49-F238E27FC236}">
                <a16:creationId xmlns:a16="http://schemas.microsoft.com/office/drawing/2014/main" id="{0062E3BE-8E5F-1344-8C19-7C2ADC29A9A7}"/>
              </a:ext>
            </a:extLst>
          </p:cNvPr>
          <p:cNvSpPr>
            <a:spLocks noGrp="1"/>
          </p:cNvSpPr>
          <p:nvPr>
            <p:ph type="ftr" sz="quarter" idx="11"/>
          </p:nvPr>
        </p:nvSpPr>
        <p:spPr/>
        <p:txBody>
          <a:bodyPr/>
          <a:lstStyle/>
          <a:p>
            <a:r>
              <a:rPr lang="en-US" dirty="0">
                <a:solidFill>
                  <a:schemeClr val="tx1"/>
                </a:solidFill>
              </a:rPr>
              <a:t>Learn Slokas Online - </a:t>
            </a:r>
            <a:r>
              <a:rPr lang="en-US" dirty="0" err="1">
                <a:solidFill>
                  <a:schemeClr val="tx1"/>
                </a:solidFill>
              </a:rPr>
              <a:t>Vanisri</a:t>
            </a:r>
            <a:r>
              <a:rPr lang="en-US">
                <a:solidFill>
                  <a:schemeClr val="tx1"/>
                </a:solidFill>
              </a:rPr>
              <a:t> Ragupati</a:t>
            </a:r>
          </a:p>
        </p:txBody>
      </p:sp>
    </p:spTree>
    <p:extLst>
      <p:ext uri="{BB962C8B-B14F-4D97-AF65-F5344CB8AC3E}">
        <p14:creationId xmlns:p14="http://schemas.microsoft.com/office/powerpoint/2010/main" val="3180507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180FF7-1C56-B647-855A-CB572F7D0040}"/>
              </a:ext>
            </a:extLst>
          </p:cNvPr>
          <p:cNvSpPr>
            <a:spLocks noGrp="1"/>
          </p:cNvSpPr>
          <p:nvPr>
            <p:ph type="ftr" sz="quarter" idx="11"/>
          </p:nvPr>
        </p:nvSpPr>
        <p:spPr/>
        <p:txBody>
          <a:bodyPr/>
          <a:lstStyle/>
          <a:p>
            <a:r>
              <a:rPr lang="en-US" dirty="0"/>
              <a:t>Learn Slokas Online - </a:t>
            </a:r>
            <a:r>
              <a:rPr lang="en-US" dirty="0" err="1"/>
              <a:t>Vanisri</a:t>
            </a:r>
            <a:r>
              <a:rPr lang="en-US" dirty="0"/>
              <a:t> </a:t>
            </a:r>
            <a:r>
              <a:rPr lang="en-US" dirty="0" err="1"/>
              <a:t>Ragupati</a:t>
            </a:r>
            <a:endParaRPr lang="en-US" dirty="0"/>
          </a:p>
        </p:txBody>
      </p:sp>
      <p:sp>
        <p:nvSpPr>
          <p:cNvPr id="7" name="TextBox 6">
            <a:extLst>
              <a:ext uri="{FF2B5EF4-FFF2-40B4-BE49-F238E27FC236}">
                <a16:creationId xmlns:a16="http://schemas.microsoft.com/office/drawing/2014/main" id="{06F73147-D935-9182-9C93-A7914BBF0AFB}"/>
              </a:ext>
            </a:extLst>
          </p:cNvPr>
          <p:cNvSpPr txBox="1"/>
          <p:nvPr/>
        </p:nvSpPr>
        <p:spPr>
          <a:xfrm>
            <a:off x="495300" y="600928"/>
            <a:ext cx="11201400" cy="5755422"/>
          </a:xfrm>
          <a:prstGeom prst="rect">
            <a:avLst/>
          </a:prstGeom>
          <a:noFill/>
        </p:spPr>
        <p:txBody>
          <a:bodyPr wrap="square">
            <a:spAutoFit/>
          </a:bodyPr>
          <a:lstStyle/>
          <a:p>
            <a:pPr fontAlgn="base"/>
            <a:r>
              <a:rPr lang="hi-IN" sz="3200" dirty="0">
                <a:solidFill>
                  <a:srgbClr val="FF0000"/>
                </a:solidFill>
              </a:rPr>
              <a:t>व्याकरणांशा:</a:t>
            </a:r>
            <a:endParaRPr lang="hi-IN" sz="3200" dirty="0">
              <a:solidFill>
                <a:srgbClr val="666666"/>
              </a:solidFill>
              <a:latin typeface="Roboto Slab"/>
            </a:endParaRPr>
          </a:p>
          <a:p>
            <a:pPr fontAlgn="base"/>
            <a:r>
              <a:rPr lang="hi-IN" sz="2800" dirty="0"/>
              <a:t>अयनेषु </a:t>
            </a:r>
            <a:r>
              <a:rPr lang="en-US" sz="2800" dirty="0"/>
              <a:t>		</a:t>
            </a:r>
            <a:r>
              <a:rPr lang="hi-IN" sz="2400" dirty="0">
                <a:solidFill>
                  <a:srgbClr val="0070C0"/>
                </a:solidFill>
                <a:latin typeface="Calibri" panose="020F0502020204030204" pitchFamily="34" charset="0"/>
                <a:cs typeface="Shobhika Regular" panose="020B0000000000000000" pitchFamily="34" charset="77"/>
              </a:rPr>
              <a:t>-</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अ</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न.</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स. ब.</a:t>
            </a:r>
          </a:p>
          <a:p>
            <a:pPr fontAlgn="base"/>
            <a:r>
              <a:rPr lang="hi-IN" sz="2800" dirty="0"/>
              <a:t>च 			</a:t>
            </a:r>
            <a:r>
              <a:rPr lang="hi-IN" sz="2800" dirty="0">
                <a:solidFill>
                  <a:srgbClr val="0070C0"/>
                </a:solidFill>
                <a:latin typeface="Calibri" panose="020F0502020204030204" pitchFamily="34" charset="0"/>
                <a:cs typeface="Shobhika Regular" panose="020B0000000000000000" pitchFamily="34" charset="77"/>
              </a:rPr>
              <a:t>-</a:t>
            </a:r>
            <a:r>
              <a:rPr lang="hi-IN" sz="2800" dirty="0"/>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अव्ययम्</a:t>
            </a:r>
            <a:endParaRPr lang="hi-IN" sz="2800" dirty="0"/>
          </a:p>
          <a:p>
            <a:pPr fontAlgn="base"/>
            <a:r>
              <a:rPr lang="hi-IN" sz="2800" dirty="0"/>
              <a:t>सर्वेषु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अ</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न.</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सर्वनाम स. ब.</a:t>
            </a:r>
          </a:p>
          <a:p>
            <a:pPr fontAlgn="base"/>
            <a:r>
              <a:rPr lang="hi-IN" sz="2800" dirty="0"/>
              <a:t>यथाभागम् </a:t>
            </a:r>
            <a:r>
              <a:rPr lang="en-US" sz="2800" dirty="0"/>
              <a:t>	</a:t>
            </a:r>
            <a:r>
              <a:rPr lang="hi-IN" sz="2800" dirty="0"/>
              <a:t>	</a:t>
            </a:r>
            <a:r>
              <a:rPr lang="hi-IN" sz="2400" dirty="0">
                <a:solidFill>
                  <a:srgbClr val="0070C0"/>
                </a:solidFill>
                <a:latin typeface="Calibri" panose="020F0502020204030204" pitchFamily="34" charset="0"/>
                <a:cs typeface="Shobhika Regular" panose="020B0000000000000000" pitchFamily="34" charset="77"/>
              </a:rPr>
              <a:t>-</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अव्ययम्</a:t>
            </a:r>
          </a:p>
          <a:p>
            <a:pPr fontAlgn="base"/>
            <a:r>
              <a:rPr lang="hi-IN" sz="2800" dirty="0"/>
              <a:t>अवस्थिताः </a:t>
            </a:r>
            <a:r>
              <a:rPr lang="en-US" sz="2800" dirty="0"/>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अ</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पु.</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प्र. ब.</a:t>
            </a:r>
          </a:p>
          <a:p>
            <a:pPr fontAlgn="base"/>
            <a:r>
              <a:rPr lang="hi-IN" sz="2800" dirty="0"/>
              <a:t>भीष्मम् </a:t>
            </a:r>
            <a:r>
              <a:rPr lang="en-US" sz="2800" dirty="0"/>
              <a:t>	</a:t>
            </a:r>
            <a:r>
              <a:rPr lang="hi-IN" sz="2800" dirty="0"/>
              <a:t>	</a:t>
            </a:r>
            <a:r>
              <a:rPr lang="hi-IN" sz="2400" dirty="0">
                <a:solidFill>
                  <a:srgbClr val="0070C0"/>
                </a:solidFill>
                <a:latin typeface="Calibri" panose="020F0502020204030204" pitchFamily="34" charset="0"/>
                <a:cs typeface="Shobhika Regular" panose="020B0000000000000000" pitchFamily="34" charset="77"/>
              </a:rPr>
              <a:t>-</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अ</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पु.</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द्वि. ए.</a:t>
            </a:r>
          </a:p>
          <a:p>
            <a:pPr fontAlgn="base"/>
            <a:r>
              <a:rPr lang="hi-IN" sz="2800" dirty="0"/>
              <a:t>एव </a:t>
            </a:r>
            <a:r>
              <a:rPr lang="en-US" sz="2800" dirty="0"/>
              <a:t>		</a:t>
            </a:r>
            <a:r>
              <a:rPr lang="hi-IN" sz="2800" dirty="0"/>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अव्ययम् </a:t>
            </a:r>
          </a:p>
          <a:p>
            <a:pPr fontAlgn="base"/>
            <a:r>
              <a:rPr lang="hi-IN" sz="2800" dirty="0"/>
              <a:t>अभिरक्षन्तु </a:t>
            </a:r>
            <a:r>
              <a:rPr lang="en-US" sz="2800" dirty="0"/>
              <a:t>		</a:t>
            </a:r>
            <a:r>
              <a:rPr lang="hi-IN" sz="2400" dirty="0">
                <a:solidFill>
                  <a:srgbClr val="0070C0"/>
                </a:solidFill>
                <a:latin typeface="Calibri" panose="020F0502020204030204" pitchFamily="34" charset="0"/>
                <a:cs typeface="Shobhika Regular" panose="020B0000000000000000" pitchFamily="34" charset="77"/>
              </a:rPr>
              <a:t>-</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रक्ष् धातुः अभि उपसर्ग: लोट्-लकार: प्र. ब. </a:t>
            </a:r>
          </a:p>
          <a:p>
            <a:pPr fontAlgn="base"/>
            <a:r>
              <a:rPr lang="hi-IN" sz="2800" dirty="0"/>
              <a:t>भवन्तः </a:t>
            </a:r>
            <a:r>
              <a:rPr lang="en-US" sz="2800" dirty="0"/>
              <a:t>		</a:t>
            </a:r>
            <a:r>
              <a:rPr lang="hi-IN" sz="2400" dirty="0">
                <a:solidFill>
                  <a:srgbClr val="0070C0"/>
                </a:solidFill>
                <a:latin typeface="Calibri" panose="020F0502020204030204" pitchFamily="34" charset="0"/>
                <a:cs typeface="Shobhika Regular" panose="020B0000000000000000" pitchFamily="34" charset="77"/>
              </a:rPr>
              <a:t>- त</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पु.</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सर्वनाम प्र. ब.</a:t>
            </a:r>
          </a:p>
          <a:p>
            <a:pPr fontAlgn="base"/>
            <a:r>
              <a:rPr lang="hi-IN" sz="2800" dirty="0"/>
              <a:t>सर्वे 			</a:t>
            </a:r>
            <a:r>
              <a:rPr lang="hi-IN" sz="2800" dirty="0">
                <a:solidFill>
                  <a:srgbClr val="0070C0"/>
                </a:solidFill>
                <a:latin typeface="Calibri" panose="020F0502020204030204" pitchFamily="34" charset="0"/>
                <a:cs typeface="Shobhika Regular" panose="020B0000000000000000" pitchFamily="34" charset="77"/>
              </a:rPr>
              <a:t>-</a:t>
            </a:r>
            <a:r>
              <a:rPr lang="hi-IN" sz="28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अ</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पु.</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सर्वनाम प्र. ब.</a:t>
            </a:r>
            <a:endParaRPr lang="hi-IN" sz="2800" dirty="0"/>
          </a:p>
          <a:p>
            <a:pPr fontAlgn="base"/>
            <a:r>
              <a:rPr lang="hi-IN" sz="2800" dirty="0"/>
              <a:t>एव </a:t>
            </a:r>
            <a:r>
              <a:rPr lang="en-US" sz="2800" dirty="0"/>
              <a:t>		</a:t>
            </a:r>
            <a:r>
              <a:rPr lang="hi-IN" sz="2800" dirty="0"/>
              <a:t>	</a:t>
            </a:r>
            <a:r>
              <a:rPr lang="hi-IN" sz="2400" dirty="0">
                <a:solidFill>
                  <a:srgbClr val="0070C0"/>
                </a:solidFill>
                <a:latin typeface="Calibri" panose="020F0502020204030204" pitchFamily="34" charset="0"/>
                <a:cs typeface="Shobhika Regular" panose="020B0000000000000000" pitchFamily="34" charset="77"/>
              </a:rPr>
              <a:t>-</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अव्ययम्</a:t>
            </a:r>
          </a:p>
          <a:p>
            <a:pPr fontAlgn="base"/>
            <a:r>
              <a:rPr lang="hi-IN" sz="2800" dirty="0"/>
              <a:t>हि </a:t>
            </a:r>
            <a:r>
              <a:rPr lang="en-US" sz="2800" dirty="0"/>
              <a:t>		</a:t>
            </a:r>
            <a:r>
              <a:rPr lang="hi-IN" sz="2800" dirty="0"/>
              <a:t>	</a:t>
            </a:r>
            <a:r>
              <a:rPr lang="hi-IN" sz="2400" dirty="0">
                <a:solidFill>
                  <a:srgbClr val="0070C0"/>
                </a:solidFill>
                <a:latin typeface="Calibri" panose="020F0502020204030204" pitchFamily="34" charset="0"/>
                <a:cs typeface="Shobhika Regular" panose="020B0000000000000000" pitchFamily="34" charset="77"/>
              </a:rPr>
              <a:t>-</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अव्ययम्</a:t>
            </a:r>
            <a:endParaRPr lang="en-US" dirty="0"/>
          </a:p>
        </p:txBody>
      </p:sp>
      <p:sp>
        <p:nvSpPr>
          <p:cNvPr id="8" name="Title 1">
            <a:extLst>
              <a:ext uri="{FF2B5EF4-FFF2-40B4-BE49-F238E27FC236}">
                <a16:creationId xmlns:a16="http://schemas.microsoft.com/office/drawing/2014/main" id="{A4F69FA6-DD39-784D-1001-F859CB0E0D2D}"/>
              </a:ext>
            </a:extLst>
          </p:cNvPr>
          <p:cNvSpPr txBox="1">
            <a:spLocks/>
          </p:cNvSpPr>
          <p:nvPr/>
        </p:nvSpPr>
        <p:spPr>
          <a:xfrm>
            <a:off x="671945" y="-29086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i-IN" sz="3600">
                <a:solidFill>
                  <a:schemeClr val="accent1"/>
                </a:solidFill>
              </a:rPr>
              <a:t>भगवद्गीता </a:t>
            </a:r>
            <a:r>
              <a:rPr lang="en-US" sz="3600">
                <a:solidFill>
                  <a:schemeClr val="accent1"/>
                </a:solidFill>
              </a:rPr>
              <a:t>-</a:t>
            </a:r>
            <a:r>
              <a:rPr lang="hi-IN" sz="3600">
                <a:solidFill>
                  <a:schemeClr val="accent1"/>
                </a:solidFill>
              </a:rPr>
              <a:t> अन्वय: </a:t>
            </a:r>
            <a:r>
              <a:rPr lang="en-US" sz="3600">
                <a:solidFill>
                  <a:schemeClr val="accent1"/>
                </a:solidFill>
              </a:rPr>
              <a:t>1</a:t>
            </a:r>
            <a:endParaRPr lang="en-US" sz="3600" dirty="0">
              <a:solidFill>
                <a:schemeClr val="accent1"/>
              </a:solidFill>
            </a:endParaRPr>
          </a:p>
        </p:txBody>
      </p:sp>
    </p:spTree>
    <p:extLst>
      <p:ext uri="{BB962C8B-B14F-4D97-AF65-F5344CB8AC3E}">
        <p14:creationId xmlns:p14="http://schemas.microsoft.com/office/powerpoint/2010/main" val="482992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
                                            <p:txEl>
                                              <p:pRg st="1" end="1"/>
                                            </p:txEl>
                                          </p:spTgt>
                                        </p:tgtEl>
                                        <p:attrNameLst>
                                          <p:attrName>style.visibility</p:attrName>
                                        </p:attrNameLst>
                                      </p:cBhvr>
                                      <p:to>
                                        <p:strVal val="visible"/>
                                      </p:to>
                                    </p:set>
                                    <p:anim calcmode="lin" valueType="num">
                                      <p:cBhvr additive="base">
                                        <p:cTn id="13"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xEl>
                                              <p:pRg st="2" end="2"/>
                                            </p:txEl>
                                          </p:spTgt>
                                        </p:tgtEl>
                                        <p:attrNameLst>
                                          <p:attrName>style.visibility</p:attrName>
                                        </p:attrNameLst>
                                      </p:cBhvr>
                                      <p:to>
                                        <p:strVal val="visible"/>
                                      </p:to>
                                    </p:set>
                                    <p:anim calcmode="lin" valueType="num">
                                      <p:cBhvr additive="base">
                                        <p:cTn id="19"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xEl>
                                              <p:pRg st="3" end="3"/>
                                            </p:txEl>
                                          </p:spTgt>
                                        </p:tgtEl>
                                        <p:attrNameLst>
                                          <p:attrName>style.visibility</p:attrName>
                                        </p:attrNameLst>
                                      </p:cBhvr>
                                      <p:to>
                                        <p:strVal val="visible"/>
                                      </p:to>
                                    </p:set>
                                    <p:anim calcmode="lin" valueType="num">
                                      <p:cBhvr additive="base">
                                        <p:cTn id="25"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anim calcmode="lin" valueType="num">
                                      <p:cBhvr additive="base">
                                        <p:cTn id="31"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7">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xEl>
                                              <p:pRg st="5" end="5"/>
                                            </p:txEl>
                                          </p:spTgt>
                                        </p:tgtEl>
                                        <p:attrNameLst>
                                          <p:attrName>style.visibility</p:attrName>
                                        </p:attrNameLst>
                                      </p:cBhvr>
                                      <p:to>
                                        <p:strVal val="visible"/>
                                      </p:to>
                                    </p:set>
                                    <p:anim calcmode="lin" valueType="num">
                                      <p:cBhvr additive="base">
                                        <p:cTn id="3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7">
                                            <p:txEl>
                                              <p:pRg st="6" end="6"/>
                                            </p:txEl>
                                          </p:spTgt>
                                        </p:tgtEl>
                                        <p:attrNameLst>
                                          <p:attrName>style.visibility</p:attrName>
                                        </p:attrNameLst>
                                      </p:cBhvr>
                                      <p:to>
                                        <p:strVal val="visible"/>
                                      </p:to>
                                    </p:set>
                                    <p:anim calcmode="lin" valueType="num">
                                      <p:cBhvr additive="base">
                                        <p:cTn id="4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7">
                                            <p:txEl>
                                              <p:pRg st="7" end="7"/>
                                            </p:txEl>
                                          </p:spTgt>
                                        </p:tgtEl>
                                        <p:attrNameLst>
                                          <p:attrName>style.visibility</p:attrName>
                                        </p:attrNameLst>
                                      </p:cBhvr>
                                      <p:to>
                                        <p:strVal val="visible"/>
                                      </p:to>
                                    </p:set>
                                    <p:anim calcmode="lin" valueType="num">
                                      <p:cBhvr additive="base">
                                        <p:cTn id="49" dur="500" fill="hold"/>
                                        <p:tgtEl>
                                          <p:spTgt spid="7">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7">
                                            <p:txEl>
                                              <p:pRg st="8" end="8"/>
                                            </p:txEl>
                                          </p:spTgt>
                                        </p:tgtEl>
                                        <p:attrNameLst>
                                          <p:attrName>style.visibility</p:attrName>
                                        </p:attrNameLst>
                                      </p:cBhvr>
                                      <p:to>
                                        <p:strVal val="visible"/>
                                      </p:to>
                                    </p:set>
                                    <p:anim calcmode="lin" valueType="num">
                                      <p:cBhvr additive="base">
                                        <p:cTn id="55"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7">
                                            <p:txEl>
                                              <p:pRg st="9" end="9"/>
                                            </p:txEl>
                                          </p:spTgt>
                                        </p:tgtEl>
                                        <p:attrNameLst>
                                          <p:attrName>style.visibility</p:attrName>
                                        </p:attrNameLst>
                                      </p:cBhvr>
                                      <p:to>
                                        <p:strVal val="visible"/>
                                      </p:to>
                                    </p:set>
                                    <p:anim calcmode="lin" valueType="num">
                                      <p:cBhvr additive="base">
                                        <p:cTn id="61"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ntr" presetSubtype="4" fill="hold" nodeType="clickEffect">
                                  <p:stCondLst>
                                    <p:cond delay="0"/>
                                  </p:stCondLst>
                                  <p:childTnLst>
                                    <p:set>
                                      <p:cBhvr>
                                        <p:cTn id="66" dur="1" fill="hold">
                                          <p:stCondLst>
                                            <p:cond delay="0"/>
                                          </p:stCondLst>
                                        </p:cTn>
                                        <p:tgtEl>
                                          <p:spTgt spid="7">
                                            <p:txEl>
                                              <p:pRg st="10" end="10"/>
                                            </p:txEl>
                                          </p:spTgt>
                                        </p:tgtEl>
                                        <p:attrNameLst>
                                          <p:attrName>style.visibility</p:attrName>
                                        </p:attrNameLst>
                                      </p:cBhvr>
                                      <p:to>
                                        <p:strVal val="visible"/>
                                      </p:to>
                                    </p:set>
                                    <p:anim calcmode="lin" valueType="num">
                                      <p:cBhvr additive="base">
                                        <p:cTn id="67" dur="500" fill="hold"/>
                                        <p:tgtEl>
                                          <p:spTgt spid="7">
                                            <p:txEl>
                                              <p:pRg st="10" end="10"/>
                                            </p:txEl>
                                          </p:spTgt>
                                        </p:tgtEl>
                                        <p:attrNameLst>
                                          <p:attrName>ppt_x</p:attrName>
                                        </p:attrNameLst>
                                      </p:cBhvr>
                                      <p:tavLst>
                                        <p:tav tm="0">
                                          <p:val>
                                            <p:strVal val="#ppt_x"/>
                                          </p:val>
                                        </p:tav>
                                        <p:tav tm="100000">
                                          <p:val>
                                            <p:strVal val="#ppt_x"/>
                                          </p:val>
                                        </p:tav>
                                      </p:tavLst>
                                    </p:anim>
                                    <p:anim calcmode="lin" valueType="num">
                                      <p:cBhvr additive="base">
                                        <p:cTn id="68" dur="500" fill="hold"/>
                                        <p:tgtEl>
                                          <p:spTgt spid="7">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nodeType="clickEffect">
                                  <p:stCondLst>
                                    <p:cond delay="0"/>
                                  </p:stCondLst>
                                  <p:childTnLst>
                                    <p:set>
                                      <p:cBhvr>
                                        <p:cTn id="72" dur="1" fill="hold">
                                          <p:stCondLst>
                                            <p:cond delay="0"/>
                                          </p:stCondLst>
                                        </p:cTn>
                                        <p:tgtEl>
                                          <p:spTgt spid="7">
                                            <p:txEl>
                                              <p:pRg st="11" end="11"/>
                                            </p:txEl>
                                          </p:spTgt>
                                        </p:tgtEl>
                                        <p:attrNameLst>
                                          <p:attrName>style.visibility</p:attrName>
                                        </p:attrNameLst>
                                      </p:cBhvr>
                                      <p:to>
                                        <p:strVal val="visible"/>
                                      </p:to>
                                    </p:set>
                                    <p:anim calcmode="lin" valueType="num">
                                      <p:cBhvr additive="base">
                                        <p:cTn id="73" dur="500" fill="hold"/>
                                        <p:tgtEl>
                                          <p:spTgt spid="7">
                                            <p:txEl>
                                              <p:pRg st="11" end="11"/>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7">
                                            <p:txEl>
                                              <p:pRg st="11" end="11"/>
                                            </p:txEl>
                                          </p:spTgt>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ntr" presetSubtype="4" fill="hold" nodeType="clickEffect">
                                  <p:stCondLst>
                                    <p:cond delay="0"/>
                                  </p:stCondLst>
                                  <p:childTnLst>
                                    <p:set>
                                      <p:cBhvr>
                                        <p:cTn id="78" dur="1" fill="hold">
                                          <p:stCondLst>
                                            <p:cond delay="0"/>
                                          </p:stCondLst>
                                        </p:cTn>
                                        <p:tgtEl>
                                          <p:spTgt spid="7">
                                            <p:txEl>
                                              <p:pRg st="12" end="12"/>
                                            </p:txEl>
                                          </p:spTgt>
                                        </p:tgtEl>
                                        <p:attrNameLst>
                                          <p:attrName>style.visibility</p:attrName>
                                        </p:attrNameLst>
                                      </p:cBhvr>
                                      <p:to>
                                        <p:strVal val="visible"/>
                                      </p:to>
                                    </p:set>
                                    <p:anim calcmode="lin" valueType="num">
                                      <p:cBhvr additive="base">
                                        <p:cTn id="79" dur="500" fill="hold"/>
                                        <p:tgtEl>
                                          <p:spTgt spid="7">
                                            <p:txEl>
                                              <p:pRg st="12" end="12"/>
                                            </p:txEl>
                                          </p:spTgt>
                                        </p:tgtEl>
                                        <p:attrNameLst>
                                          <p:attrName>ppt_x</p:attrName>
                                        </p:attrNameLst>
                                      </p:cBhvr>
                                      <p:tavLst>
                                        <p:tav tm="0">
                                          <p:val>
                                            <p:strVal val="#ppt_x"/>
                                          </p:val>
                                        </p:tav>
                                        <p:tav tm="100000">
                                          <p:val>
                                            <p:strVal val="#ppt_x"/>
                                          </p:val>
                                        </p:tav>
                                      </p:tavLst>
                                    </p:anim>
                                    <p:anim calcmode="lin" valueType="num">
                                      <p:cBhvr additive="base">
                                        <p:cTn id="80" dur="500" fill="hold"/>
                                        <p:tgtEl>
                                          <p:spTgt spid="7">
                                            <p:txEl>
                                              <p:pRg st="12" end="1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5C4C-5C61-C446-AD65-29FB6E729496}"/>
              </a:ext>
            </a:extLst>
          </p:cNvPr>
          <p:cNvSpPr>
            <a:spLocks noGrp="1"/>
          </p:cNvSpPr>
          <p:nvPr>
            <p:ph type="title"/>
          </p:nvPr>
        </p:nvSpPr>
        <p:spPr>
          <a:xfrm>
            <a:off x="838200" y="-124609"/>
            <a:ext cx="10515600" cy="1325563"/>
          </a:xfrm>
        </p:spPr>
        <p:txBody>
          <a:bodyPr/>
          <a:lstStyle/>
          <a:p>
            <a:pPr algn="ctr"/>
            <a:r>
              <a:rPr lang="hi-IN" dirty="0">
                <a:solidFill>
                  <a:schemeClr val="accent1"/>
                </a:solidFill>
              </a:rPr>
              <a:t>भगवद्गीता </a:t>
            </a:r>
            <a:r>
              <a:rPr lang="en-US" dirty="0">
                <a:solidFill>
                  <a:schemeClr val="accent1"/>
                </a:solidFill>
              </a:rPr>
              <a:t>-</a:t>
            </a:r>
            <a:r>
              <a:rPr lang="hi-IN" dirty="0">
                <a:solidFill>
                  <a:schemeClr val="accent1"/>
                </a:solidFill>
              </a:rPr>
              <a:t> अन्वय: - </a:t>
            </a:r>
            <a:r>
              <a:rPr lang="en-US" dirty="0">
                <a:solidFill>
                  <a:schemeClr val="accent1"/>
                </a:solidFill>
              </a:rPr>
              <a:t>2</a:t>
            </a:r>
          </a:p>
        </p:txBody>
      </p:sp>
      <p:sp>
        <p:nvSpPr>
          <p:cNvPr id="4" name="Footer Placeholder 3">
            <a:extLst>
              <a:ext uri="{FF2B5EF4-FFF2-40B4-BE49-F238E27FC236}">
                <a16:creationId xmlns:a16="http://schemas.microsoft.com/office/drawing/2014/main" id="{67180FF7-1C56-B647-855A-CB572F7D0040}"/>
              </a:ext>
            </a:extLst>
          </p:cNvPr>
          <p:cNvSpPr>
            <a:spLocks noGrp="1"/>
          </p:cNvSpPr>
          <p:nvPr>
            <p:ph type="ftr" sz="quarter" idx="11"/>
          </p:nvPr>
        </p:nvSpPr>
        <p:spPr/>
        <p:txBody>
          <a:bodyPr/>
          <a:lstStyle/>
          <a:p>
            <a:r>
              <a:rPr lang="en-US" dirty="0"/>
              <a:t>Learn Slokas Online - </a:t>
            </a:r>
            <a:r>
              <a:rPr lang="en-US" dirty="0" err="1"/>
              <a:t>Vanisri</a:t>
            </a:r>
            <a:r>
              <a:rPr lang="en-US" dirty="0"/>
              <a:t> </a:t>
            </a:r>
            <a:r>
              <a:rPr lang="en-US" dirty="0" err="1"/>
              <a:t>Ragupati</a:t>
            </a:r>
            <a:endParaRPr lang="en-US" dirty="0"/>
          </a:p>
        </p:txBody>
      </p:sp>
      <p:sp>
        <p:nvSpPr>
          <p:cNvPr id="7" name="TextBox 6">
            <a:extLst>
              <a:ext uri="{FF2B5EF4-FFF2-40B4-BE49-F238E27FC236}">
                <a16:creationId xmlns:a16="http://schemas.microsoft.com/office/drawing/2014/main" id="{462013F1-256D-411F-3481-910B66FF8101}"/>
              </a:ext>
            </a:extLst>
          </p:cNvPr>
          <p:cNvSpPr txBox="1"/>
          <p:nvPr/>
        </p:nvSpPr>
        <p:spPr>
          <a:xfrm>
            <a:off x="2725067" y="1200954"/>
            <a:ext cx="8628733" cy="1077218"/>
          </a:xfrm>
          <a:prstGeom prst="rect">
            <a:avLst/>
          </a:prstGeom>
          <a:noFill/>
        </p:spPr>
        <p:txBody>
          <a:bodyPr wrap="square">
            <a:spAutoFit/>
          </a:bodyPr>
          <a:lstStyle/>
          <a:p>
            <a:r>
              <a:rPr lang="hi-IN" sz="3200" dirty="0">
                <a:solidFill>
                  <a:srgbClr val="7030A0"/>
                </a:solidFill>
              </a:rPr>
              <a:t>तस्य सञ्जनयन् हर्षं कुरुवृद्धः पितामहः ।</a:t>
            </a:r>
          </a:p>
          <a:p>
            <a:r>
              <a:rPr lang="hi-IN" sz="3200" dirty="0">
                <a:solidFill>
                  <a:srgbClr val="7030A0"/>
                </a:solidFill>
              </a:rPr>
              <a:t>सिंहनादं विनद्योच्चैः शङ्खं दध्मौ प्रतापवान् ॥</a:t>
            </a:r>
          </a:p>
        </p:txBody>
      </p:sp>
      <p:sp>
        <p:nvSpPr>
          <p:cNvPr id="9" name="TextBox 8">
            <a:extLst>
              <a:ext uri="{FF2B5EF4-FFF2-40B4-BE49-F238E27FC236}">
                <a16:creationId xmlns:a16="http://schemas.microsoft.com/office/drawing/2014/main" id="{FE71CE7A-38CC-A67F-E9BA-504D0C518361}"/>
              </a:ext>
            </a:extLst>
          </p:cNvPr>
          <p:cNvSpPr txBox="1"/>
          <p:nvPr/>
        </p:nvSpPr>
        <p:spPr>
          <a:xfrm>
            <a:off x="459849" y="2535300"/>
            <a:ext cx="11157528" cy="1384995"/>
          </a:xfrm>
          <a:prstGeom prst="rect">
            <a:avLst/>
          </a:prstGeom>
          <a:noFill/>
        </p:spPr>
        <p:txBody>
          <a:bodyPr wrap="square">
            <a:spAutoFit/>
          </a:bodyPr>
          <a:lstStyle/>
          <a:p>
            <a:pPr algn="l" fontAlgn="base"/>
            <a:r>
              <a:rPr lang="hi-IN" sz="2800" b="0" i="0" dirty="0">
                <a:solidFill>
                  <a:srgbClr val="FF0000"/>
                </a:solidFill>
                <a:effectLst/>
                <a:latin typeface="Roboto Slab"/>
              </a:rPr>
              <a:t>पदविभाग: </a:t>
            </a:r>
            <a:endParaRPr lang="en-US" sz="2800" dirty="0">
              <a:solidFill>
                <a:srgbClr val="666666"/>
              </a:solidFill>
              <a:latin typeface="Roboto Slab"/>
            </a:endParaRPr>
          </a:p>
          <a:p>
            <a:pPr algn="l" fontAlgn="base"/>
            <a:r>
              <a:rPr lang="hi-IN" sz="2800" dirty="0"/>
              <a:t>तस्य, सञ्जनयन्, हर्षम्, कुरुवृद्धः, पितामहः, सिंहनादम्, विनद्य</a:t>
            </a:r>
            <a:r>
              <a:rPr lang="en-US" sz="2800" dirty="0"/>
              <a:t>,</a:t>
            </a:r>
            <a:r>
              <a:rPr lang="hi-IN" sz="2800" dirty="0"/>
              <a:t> उच्चैः</a:t>
            </a:r>
            <a:r>
              <a:rPr lang="en-US" sz="2800" dirty="0"/>
              <a:t>, </a:t>
            </a:r>
            <a:r>
              <a:rPr lang="hi-IN" sz="2800" dirty="0"/>
              <a:t>शङ्खम्, दध्मौ, प्रतापवान्</a:t>
            </a:r>
            <a:endParaRPr lang="en-US" sz="2800" dirty="0"/>
          </a:p>
        </p:txBody>
      </p:sp>
      <p:sp>
        <p:nvSpPr>
          <p:cNvPr id="8" name="TextBox 7">
            <a:extLst>
              <a:ext uri="{FF2B5EF4-FFF2-40B4-BE49-F238E27FC236}">
                <a16:creationId xmlns:a16="http://schemas.microsoft.com/office/drawing/2014/main" id="{DA2E9995-F89E-466C-5D64-9A5A0549462F}"/>
              </a:ext>
            </a:extLst>
          </p:cNvPr>
          <p:cNvSpPr txBox="1"/>
          <p:nvPr/>
        </p:nvSpPr>
        <p:spPr>
          <a:xfrm>
            <a:off x="459849" y="4131256"/>
            <a:ext cx="8624190" cy="2246769"/>
          </a:xfrm>
          <a:prstGeom prst="rect">
            <a:avLst/>
          </a:prstGeom>
          <a:noFill/>
        </p:spPr>
        <p:txBody>
          <a:bodyPr wrap="square">
            <a:spAutoFit/>
          </a:bodyPr>
          <a:lstStyle/>
          <a:p>
            <a:pPr algn="l" fontAlgn="base"/>
            <a:r>
              <a:rPr lang="hi-IN" sz="2800" dirty="0">
                <a:solidFill>
                  <a:srgbClr val="FF0000"/>
                </a:solidFill>
                <a:latin typeface="Roboto Slab"/>
              </a:rPr>
              <a:t>सन्धि</a:t>
            </a:r>
            <a:r>
              <a:rPr lang="hi-IN" sz="2400" b="0" i="0" dirty="0">
                <a:solidFill>
                  <a:srgbClr val="FF0000"/>
                </a:solidFill>
                <a:effectLst/>
                <a:latin typeface="Roboto Slab"/>
              </a:rPr>
              <a:t>: </a:t>
            </a:r>
            <a:endParaRPr lang="en-US" sz="2400" dirty="0">
              <a:solidFill>
                <a:srgbClr val="666666"/>
              </a:solidFill>
              <a:latin typeface="Roboto Slab"/>
            </a:endParaRPr>
          </a:p>
          <a:p>
            <a:pPr algn="l" fontAlgn="base"/>
            <a:r>
              <a:rPr lang="hi-IN" sz="2800" dirty="0"/>
              <a:t>हर्षम्</a:t>
            </a:r>
            <a:r>
              <a:rPr lang="en-US" sz="2800" dirty="0"/>
              <a:t> +</a:t>
            </a:r>
            <a:r>
              <a:rPr lang="hi-IN" sz="2800" dirty="0"/>
              <a:t> कुरुवृद्धः </a:t>
            </a:r>
            <a:r>
              <a:rPr lang="en-US" sz="2800" dirty="0"/>
              <a:t>		= </a:t>
            </a:r>
            <a:r>
              <a:rPr lang="hi-IN" sz="2800" dirty="0"/>
              <a:t>अनुस्वार-सन्धि: </a:t>
            </a:r>
            <a:endParaRPr lang="en-US" sz="2800" dirty="0"/>
          </a:p>
          <a:p>
            <a:pPr algn="l" fontAlgn="base"/>
            <a:r>
              <a:rPr lang="hi-IN" sz="2800" dirty="0"/>
              <a:t>सिंहनादम् + विनद्य	</a:t>
            </a:r>
            <a:r>
              <a:rPr lang="en-US" sz="2800" dirty="0"/>
              <a:t>= </a:t>
            </a:r>
            <a:r>
              <a:rPr lang="hi-IN" sz="2800" dirty="0"/>
              <a:t>अनुस्वार-सन्धि: </a:t>
            </a:r>
            <a:endParaRPr lang="en-US" sz="2800" dirty="0"/>
          </a:p>
          <a:p>
            <a:pPr algn="l" fontAlgn="base"/>
            <a:r>
              <a:rPr lang="hi-IN" sz="2800" dirty="0"/>
              <a:t>विनद्य + उच्चैः</a:t>
            </a:r>
            <a:r>
              <a:rPr lang="en-US" sz="2800" dirty="0"/>
              <a:t> 		= </a:t>
            </a:r>
            <a:r>
              <a:rPr lang="hi-IN" sz="2800" dirty="0"/>
              <a:t>गुण</a:t>
            </a:r>
            <a:r>
              <a:rPr lang="en-US" sz="2800" dirty="0"/>
              <a:t>-</a:t>
            </a:r>
            <a:r>
              <a:rPr lang="hi-IN" sz="2800" dirty="0"/>
              <a:t>सन्धिः</a:t>
            </a:r>
            <a:endParaRPr lang="en-US" sz="2800" dirty="0"/>
          </a:p>
          <a:p>
            <a:pPr algn="l" fontAlgn="base"/>
            <a:r>
              <a:rPr lang="hi-IN" sz="2800" dirty="0"/>
              <a:t>शङ्खम् + दध्मौ		= अनुस्वार-सन्धि: </a:t>
            </a:r>
            <a:endParaRPr lang="en-US" sz="2800" dirty="0"/>
          </a:p>
        </p:txBody>
      </p:sp>
    </p:spTree>
    <p:extLst>
      <p:ext uri="{BB962C8B-B14F-4D97-AF65-F5344CB8AC3E}">
        <p14:creationId xmlns:p14="http://schemas.microsoft.com/office/powerpoint/2010/main" val="12258942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5C4C-5C61-C446-AD65-29FB6E729496}"/>
              </a:ext>
            </a:extLst>
          </p:cNvPr>
          <p:cNvSpPr>
            <a:spLocks noGrp="1"/>
          </p:cNvSpPr>
          <p:nvPr>
            <p:ph type="title"/>
          </p:nvPr>
        </p:nvSpPr>
        <p:spPr>
          <a:xfrm>
            <a:off x="838200" y="-285066"/>
            <a:ext cx="10515600" cy="1325563"/>
          </a:xfrm>
        </p:spPr>
        <p:txBody>
          <a:bodyPr>
            <a:normAutofit/>
          </a:bodyPr>
          <a:lstStyle/>
          <a:p>
            <a:pPr algn="ctr"/>
            <a:r>
              <a:rPr lang="hi-IN" sz="3600" dirty="0">
                <a:solidFill>
                  <a:schemeClr val="accent1"/>
                </a:solidFill>
              </a:rPr>
              <a:t>भगवद्गीता </a:t>
            </a:r>
            <a:r>
              <a:rPr lang="en-US" sz="3600" dirty="0">
                <a:solidFill>
                  <a:schemeClr val="accent1"/>
                </a:solidFill>
              </a:rPr>
              <a:t>-</a:t>
            </a:r>
            <a:r>
              <a:rPr lang="hi-IN" sz="3600" dirty="0">
                <a:solidFill>
                  <a:schemeClr val="accent1"/>
                </a:solidFill>
              </a:rPr>
              <a:t> अन्वय: </a:t>
            </a:r>
            <a:r>
              <a:rPr lang="en-US" sz="3600" dirty="0">
                <a:solidFill>
                  <a:schemeClr val="accent1"/>
                </a:solidFill>
              </a:rPr>
              <a:t>2</a:t>
            </a:r>
          </a:p>
        </p:txBody>
      </p:sp>
      <p:sp>
        <p:nvSpPr>
          <p:cNvPr id="4" name="Footer Placeholder 3">
            <a:extLst>
              <a:ext uri="{FF2B5EF4-FFF2-40B4-BE49-F238E27FC236}">
                <a16:creationId xmlns:a16="http://schemas.microsoft.com/office/drawing/2014/main" id="{67180FF7-1C56-B647-855A-CB572F7D0040}"/>
              </a:ext>
            </a:extLst>
          </p:cNvPr>
          <p:cNvSpPr>
            <a:spLocks noGrp="1"/>
          </p:cNvSpPr>
          <p:nvPr>
            <p:ph type="ftr" sz="quarter" idx="11"/>
          </p:nvPr>
        </p:nvSpPr>
        <p:spPr/>
        <p:txBody>
          <a:bodyPr/>
          <a:lstStyle/>
          <a:p>
            <a:r>
              <a:rPr lang="en-US" dirty="0"/>
              <a:t>Learn Slokas Online - </a:t>
            </a:r>
            <a:r>
              <a:rPr lang="en-US" dirty="0" err="1"/>
              <a:t>Vanisri</a:t>
            </a:r>
            <a:r>
              <a:rPr lang="en-US" dirty="0"/>
              <a:t> </a:t>
            </a:r>
            <a:r>
              <a:rPr lang="en-US" dirty="0" err="1"/>
              <a:t>Ragupati</a:t>
            </a:r>
            <a:endParaRPr lang="en-US" dirty="0"/>
          </a:p>
        </p:txBody>
      </p:sp>
      <p:sp>
        <p:nvSpPr>
          <p:cNvPr id="9" name="TextBox 8">
            <a:extLst>
              <a:ext uri="{FF2B5EF4-FFF2-40B4-BE49-F238E27FC236}">
                <a16:creationId xmlns:a16="http://schemas.microsoft.com/office/drawing/2014/main" id="{FE71CE7A-38CC-A67F-E9BA-504D0C518361}"/>
              </a:ext>
            </a:extLst>
          </p:cNvPr>
          <p:cNvSpPr txBox="1"/>
          <p:nvPr/>
        </p:nvSpPr>
        <p:spPr>
          <a:xfrm>
            <a:off x="244392" y="1755886"/>
            <a:ext cx="11703216" cy="1384995"/>
          </a:xfrm>
          <a:prstGeom prst="rect">
            <a:avLst/>
          </a:prstGeom>
          <a:noFill/>
        </p:spPr>
        <p:txBody>
          <a:bodyPr wrap="square">
            <a:spAutoFit/>
          </a:bodyPr>
          <a:lstStyle/>
          <a:p>
            <a:pPr fontAlgn="base"/>
            <a:r>
              <a:rPr lang="hi-IN" sz="2800" dirty="0">
                <a:solidFill>
                  <a:srgbClr val="FF0000"/>
                </a:solidFill>
                <a:latin typeface="Roboto Slab"/>
              </a:rPr>
              <a:t>सामान</a:t>
            </a:r>
            <a:r>
              <a:rPr lang="en-US" sz="2800" dirty="0" err="1">
                <a:solidFill>
                  <a:srgbClr val="FF0000"/>
                </a:solidFill>
                <a:latin typeface="Roboto Slab"/>
              </a:rPr>
              <a:t>्</a:t>
            </a:r>
            <a:r>
              <a:rPr lang="hi-IN" sz="2800" dirty="0">
                <a:solidFill>
                  <a:srgbClr val="FF0000"/>
                </a:solidFill>
                <a:latin typeface="Roboto Slab"/>
              </a:rPr>
              <a:t>यार्थ: </a:t>
            </a:r>
            <a:endParaRPr lang="en-US" sz="2800" dirty="0">
              <a:solidFill>
                <a:srgbClr val="666666"/>
              </a:solidFill>
              <a:latin typeface="Roboto Slab"/>
            </a:endParaRPr>
          </a:p>
          <a:p>
            <a:pPr fontAlgn="base"/>
            <a:r>
              <a:rPr lang="en-US" sz="2800" dirty="0"/>
              <a:t>Then the valiant grandsire </a:t>
            </a:r>
            <a:r>
              <a:rPr lang="en-US" sz="2800" dirty="0" err="1"/>
              <a:t>Bhisma</a:t>
            </a:r>
            <a:r>
              <a:rPr lang="en-US" sz="2800" dirty="0"/>
              <a:t>, </a:t>
            </a:r>
            <a:r>
              <a:rPr lang="en-US" sz="2800" dirty="0" err="1"/>
              <a:t>seniormost</a:t>
            </a:r>
            <a:r>
              <a:rPr lang="en-US" sz="2800" dirty="0"/>
              <a:t> of the Kuru clan, roaring like a lion, blew his conch with a view to cheer up Duryodhana.</a:t>
            </a:r>
          </a:p>
        </p:txBody>
      </p:sp>
      <p:sp>
        <p:nvSpPr>
          <p:cNvPr id="5" name="TextBox 4">
            <a:extLst>
              <a:ext uri="{FF2B5EF4-FFF2-40B4-BE49-F238E27FC236}">
                <a16:creationId xmlns:a16="http://schemas.microsoft.com/office/drawing/2014/main" id="{9989E59F-8B53-039C-C9DF-0BB486122AB0}"/>
              </a:ext>
            </a:extLst>
          </p:cNvPr>
          <p:cNvSpPr txBox="1"/>
          <p:nvPr/>
        </p:nvSpPr>
        <p:spPr>
          <a:xfrm>
            <a:off x="3336875" y="724811"/>
            <a:ext cx="6236615" cy="830997"/>
          </a:xfrm>
          <a:prstGeom prst="rect">
            <a:avLst/>
          </a:prstGeom>
          <a:noFill/>
        </p:spPr>
        <p:txBody>
          <a:bodyPr wrap="square">
            <a:spAutoFit/>
          </a:bodyPr>
          <a:lstStyle/>
          <a:p>
            <a:r>
              <a:rPr lang="hi-IN" sz="2400" dirty="0">
                <a:solidFill>
                  <a:srgbClr val="7030A0"/>
                </a:solidFill>
              </a:rPr>
              <a:t>तस्य सञ्जनयन् हर्षं कुरुवृद्धः पितामहः ।</a:t>
            </a:r>
          </a:p>
          <a:p>
            <a:r>
              <a:rPr lang="hi-IN" sz="2400" dirty="0">
                <a:solidFill>
                  <a:srgbClr val="7030A0"/>
                </a:solidFill>
              </a:rPr>
              <a:t>सिंहनादं विनद्योच्चैः शङ्खं दध्मौ प्रतापवान् ॥</a:t>
            </a:r>
            <a:endParaRPr lang="hi-IN" sz="4000" dirty="0">
              <a:solidFill>
                <a:srgbClr val="7030A0"/>
              </a:solidFill>
              <a:latin typeface="Roboto Slab"/>
            </a:endParaRPr>
          </a:p>
        </p:txBody>
      </p:sp>
      <p:sp>
        <p:nvSpPr>
          <p:cNvPr id="6" name="TextBox 5">
            <a:extLst>
              <a:ext uri="{FF2B5EF4-FFF2-40B4-BE49-F238E27FC236}">
                <a16:creationId xmlns:a16="http://schemas.microsoft.com/office/drawing/2014/main" id="{8B1FD8C4-DA73-D703-4776-485505B2C71A}"/>
              </a:ext>
            </a:extLst>
          </p:cNvPr>
          <p:cNvSpPr txBox="1"/>
          <p:nvPr/>
        </p:nvSpPr>
        <p:spPr>
          <a:xfrm>
            <a:off x="244392" y="3771847"/>
            <a:ext cx="11809063" cy="3108543"/>
          </a:xfrm>
          <a:prstGeom prst="rect">
            <a:avLst/>
          </a:prstGeom>
          <a:noFill/>
        </p:spPr>
        <p:txBody>
          <a:bodyPr wrap="square">
            <a:spAutoFit/>
          </a:bodyPr>
          <a:lstStyle/>
          <a:p>
            <a:pPr algn="l" fontAlgn="base"/>
            <a:r>
              <a:rPr lang="hi-IN" sz="2800" b="0" i="0" dirty="0">
                <a:solidFill>
                  <a:srgbClr val="FF0000"/>
                </a:solidFill>
                <a:effectLst/>
                <a:latin typeface="Roboto Slab"/>
              </a:rPr>
              <a:t>वाक्यविश्लेषणम्</a:t>
            </a:r>
            <a:endParaRPr lang="hi-IN" sz="2800" dirty="0">
              <a:latin typeface="Roboto Slab"/>
            </a:endParaRPr>
          </a:p>
          <a:p>
            <a:pPr fontAlgn="base"/>
            <a:r>
              <a:rPr lang="hi-IN" sz="2400" dirty="0"/>
              <a:t>क्रियापदम्			</a:t>
            </a:r>
            <a:r>
              <a:rPr lang="en-US" sz="2400" dirty="0"/>
              <a:t>- </a:t>
            </a:r>
            <a:r>
              <a:rPr lang="hi-IN" sz="2400" dirty="0"/>
              <a:t> दध्मौ 	</a:t>
            </a:r>
          </a:p>
          <a:p>
            <a:pPr fontAlgn="base"/>
            <a:r>
              <a:rPr lang="hi-IN" sz="2400" dirty="0"/>
              <a:t>प्रथमा 		</a:t>
            </a:r>
            <a:r>
              <a:rPr lang="en-US" sz="2400" dirty="0"/>
              <a:t>		</a:t>
            </a:r>
            <a:r>
              <a:rPr lang="hi-IN" sz="2400" dirty="0"/>
              <a:t>- सञ्जनयन् , कुरुवृद्धः, पितामहः, प्रतापवान् </a:t>
            </a:r>
            <a:endParaRPr lang="en-US" sz="2400" dirty="0"/>
          </a:p>
          <a:p>
            <a:pPr fontAlgn="base"/>
            <a:r>
              <a:rPr lang="hi-IN" sz="2400" dirty="0"/>
              <a:t>द्वितीया 		</a:t>
            </a:r>
            <a:r>
              <a:rPr lang="en-US" sz="2400" dirty="0"/>
              <a:t>	- </a:t>
            </a:r>
            <a:r>
              <a:rPr lang="hi-IN" sz="2400" dirty="0"/>
              <a:t> हर्षम्, शङ्खम्, सिंहनादम् 	</a:t>
            </a:r>
          </a:p>
          <a:p>
            <a:pPr fontAlgn="base"/>
            <a:r>
              <a:rPr lang="hi-IN" sz="2400" dirty="0"/>
              <a:t>षष्ठी				- तस्य</a:t>
            </a:r>
            <a:endParaRPr lang="en-US" sz="2400" dirty="0"/>
          </a:p>
          <a:p>
            <a:pPr fontAlgn="base"/>
            <a:r>
              <a:rPr lang="hi-IN" sz="2400" dirty="0"/>
              <a:t>अव्ययम्			- विनद्य, उच्चैः</a:t>
            </a:r>
          </a:p>
          <a:p>
            <a:pPr fontAlgn="base"/>
            <a:endParaRPr lang="hi-IN" sz="2400" dirty="0"/>
          </a:p>
          <a:p>
            <a:pPr fontAlgn="base"/>
            <a:endParaRPr lang="hi-IN" sz="2400" dirty="0"/>
          </a:p>
        </p:txBody>
      </p:sp>
    </p:spTree>
    <p:extLst>
      <p:ext uri="{BB962C8B-B14F-4D97-AF65-F5344CB8AC3E}">
        <p14:creationId xmlns:p14="http://schemas.microsoft.com/office/powerpoint/2010/main" val="28670237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blinds(horizontal)">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blinds(horizontal)">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5C4C-5C61-C446-AD65-29FB6E729496}"/>
              </a:ext>
            </a:extLst>
          </p:cNvPr>
          <p:cNvSpPr>
            <a:spLocks noGrp="1"/>
          </p:cNvSpPr>
          <p:nvPr>
            <p:ph type="title"/>
          </p:nvPr>
        </p:nvSpPr>
        <p:spPr>
          <a:xfrm>
            <a:off x="671945" y="-290864"/>
            <a:ext cx="10515600" cy="1325563"/>
          </a:xfrm>
        </p:spPr>
        <p:txBody>
          <a:bodyPr>
            <a:normAutofit/>
          </a:bodyPr>
          <a:lstStyle/>
          <a:p>
            <a:pPr algn="ctr"/>
            <a:r>
              <a:rPr lang="hi-IN" sz="3600" dirty="0">
                <a:solidFill>
                  <a:schemeClr val="accent1"/>
                </a:solidFill>
              </a:rPr>
              <a:t>भगवद्गीता </a:t>
            </a:r>
            <a:r>
              <a:rPr lang="en-US" sz="3600" dirty="0">
                <a:solidFill>
                  <a:schemeClr val="accent1"/>
                </a:solidFill>
              </a:rPr>
              <a:t>-</a:t>
            </a:r>
            <a:r>
              <a:rPr lang="hi-IN" sz="3600" dirty="0">
                <a:solidFill>
                  <a:schemeClr val="accent1"/>
                </a:solidFill>
              </a:rPr>
              <a:t> अन्वय: </a:t>
            </a:r>
            <a:r>
              <a:rPr lang="en-US" sz="3600" dirty="0">
                <a:solidFill>
                  <a:schemeClr val="accent1"/>
                </a:solidFill>
              </a:rPr>
              <a:t>2</a:t>
            </a:r>
          </a:p>
        </p:txBody>
      </p:sp>
      <p:sp>
        <p:nvSpPr>
          <p:cNvPr id="4" name="Footer Placeholder 3">
            <a:extLst>
              <a:ext uri="{FF2B5EF4-FFF2-40B4-BE49-F238E27FC236}">
                <a16:creationId xmlns:a16="http://schemas.microsoft.com/office/drawing/2014/main" id="{67180FF7-1C56-B647-855A-CB572F7D0040}"/>
              </a:ext>
            </a:extLst>
          </p:cNvPr>
          <p:cNvSpPr>
            <a:spLocks noGrp="1"/>
          </p:cNvSpPr>
          <p:nvPr>
            <p:ph type="ftr" sz="quarter" idx="11"/>
          </p:nvPr>
        </p:nvSpPr>
        <p:spPr/>
        <p:txBody>
          <a:bodyPr/>
          <a:lstStyle/>
          <a:p>
            <a:r>
              <a:rPr lang="en-US" dirty="0"/>
              <a:t>Learn Slokas Online - </a:t>
            </a:r>
            <a:r>
              <a:rPr lang="en-US" dirty="0" err="1"/>
              <a:t>Vanisri</a:t>
            </a:r>
            <a:r>
              <a:rPr lang="en-US" dirty="0"/>
              <a:t> </a:t>
            </a:r>
            <a:r>
              <a:rPr lang="en-US" dirty="0" err="1"/>
              <a:t>Ragupati</a:t>
            </a:r>
            <a:endParaRPr lang="en-US" dirty="0"/>
          </a:p>
        </p:txBody>
      </p:sp>
      <p:sp>
        <p:nvSpPr>
          <p:cNvPr id="6" name="TextBox 5">
            <a:extLst>
              <a:ext uri="{FF2B5EF4-FFF2-40B4-BE49-F238E27FC236}">
                <a16:creationId xmlns:a16="http://schemas.microsoft.com/office/drawing/2014/main" id="{0C74A8F0-CA34-1EC4-83ED-1D80CEF34D88}"/>
              </a:ext>
            </a:extLst>
          </p:cNvPr>
          <p:cNvSpPr txBox="1"/>
          <p:nvPr/>
        </p:nvSpPr>
        <p:spPr>
          <a:xfrm>
            <a:off x="3142912" y="619200"/>
            <a:ext cx="6705626" cy="830997"/>
          </a:xfrm>
          <a:prstGeom prst="rect">
            <a:avLst/>
          </a:prstGeom>
          <a:noFill/>
        </p:spPr>
        <p:txBody>
          <a:bodyPr wrap="square">
            <a:spAutoFit/>
          </a:bodyPr>
          <a:lstStyle/>
          <a:p>
            <a:r>
              <a:rPr lang="hi-IN" sz="2400" dirty="0">
                <a:solidFill>
                  <a:srgbClr val="7030A0"/>
                </a:solidFill>
              </a:rPr>
              <a:t>तस्य सञ्जनयन् हर्षं कुरुवृद्धः पितामहः ।</a:t>
            </a:r>
          </a:p>
          <a:p>
            <a:r>
              <a:rPr lang="hi-IN" sz="2400" dirty="0">
                <a:solidFill>
                  <a:srgbClr val="7030A0"/>
                </a:solidFill>
              </a:rPr>
              <a:t>सिंहनादं विनद्योच्चैः शङ्खं दध्मौ प्रतापवान् ॥</a:t>
            </a:r>
            <a:endParaRPr lang="hi-IN" sz="4000" dirty="0">
              <a:solidFill>
                <a:srgbClr val="7030A0"/>
              </a:solidFill>
              <a:latin typeface="Roboto Slab"/>
            </a:endParaRPr>
          </a:p>
        </p:txBody>
      </p:sp>
      <p:sp>
        <p:nvSpPr>
          <p:cNvPr id="8" name="TextBox 7">
            <a:extLst>
              <a:ext uri="{FF2B5EF4-FFF2-40B4-BE49-F238E27FC236}">
                <a16:creationId xmlns:a16="http://schemas.microsoft.com/office/drawing/2014/main" id="{758F3799-D61F-EDB2-7CED-B475D8D3EDB2}"/>
              </a:ext>
            </a:extLst>
          </p:cNvPr>
          <p:cNvSpPr txBox="1"/>
          <p:nvPr/>
        </p:nvSpPr>
        <p:spPr>
          <a:xfrm>
            <a:off x="453736" y="1641116"/>
            <a:ext cx="11284528" cy="5262979"/>
          </a:xfrm>
          <a:prstGeom prst="rect">
            <a:avLst/>
          </a:prstGeom>
          <a:noFill/>
        </p:spPr>
        <p:txBody>
          <a:bodyPr wrap="square">
            <a:spAutoFit/>
          </a:bodyPr>
          <a:lstStyle/>
          <a:p>
            <a:pPr fontAlgn="base"/>
            <a:r>
              <a:rPr lang="hi-IN" sz="2400" dirty="0">
                <a:solidFill>
                  <a:srgbClr val="FF0000"/>
                </a:solidFill>
              </a:rPr>
              <a:t>अन्वयरचना</a:t>
            </a:r>
            <a:r>
              <a:rPr lang="en-US" sz="2400" dirty="0">
                <a:solidFill>
                  <a:srgbClr val="FF0000"/>
                </a:solidFill>
              </a:rPr>
              <a:t>  </a:t>
            </a:r>
            <a:r>
              <a:rPr lang="hi-IN" sz="2400" dirty="0">
                <a:solidFill>
                  <a:srgbClr val="FF0000"/>
                </a:solidFill>
              </a:rPr>
              <a:t>प्रतिपदार्थ: च</a:t>
            </a:r>
            <a:endParaRPr lang="en-US" sz="2400" dirty="0">
              <a:solidFill>
                <a:srgbClr val="FF0000"/>
              </a:solidFill>
            </a:endParaRPr>
          </a:p>
          <a:p>
            <a:pPr fontAlgn="base"/>
            <a:endParaRPr lang="hi-IN" sz="2400" dirty="0">
              <a:solidFill>
                <a:srgbClr val="FF0000"/>
              </a:solidFill>
            </a:endParaRPr>
          </a:p>
          <a:p>
            <a:pPr fontAlgn="base"/>
            <a:r>
              <a:rPr lang="en-US" sz="2400" dirty="0" err="1">
                <a:latin typeface="Calibri" panose="020F0502020204030204" pitchFamily="34" charset="0"/>
                <a:cs typeface="Shobhika Regular" panose="020B0000000000000000" pitchFamily="34" charset="77"/>
              </a:rPr>
              <a:t>क्रिया</a:t>
            </a:r>
            <a:r>
              <a:rPr lang="hi-IN" sz="2400" dirty="0">
                <a:latin typeface="Calibri" panose="020F0502020204030204" pitchFamily="34" charset="0"/>
                <a:cs typeface="Shobhika Regular" panose="020B0000000000000000" pitchFamily="34" charset="77"/>
              </a:rPr>
              <a:t> </a:t>
            </a:r>
            <a:r>
              <a:rPr lang="en-US" sz="2400" dirty="0"/>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दध्मौ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C00000"/>
                </a:solidFill>
                <a:latin typeface="Calibri" panose="020F0502020204030204" pitchFamily="34" charset="0"/>
                <a:cs typeface="Shobhika Regular" panose="020B0000000000000000" pitchFamily="34" charset="77"/>
              </a:rPr>
              <a:t>वादितवान्</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endParaRPr lang="hi-IN" sz="2400" dirty="0">
              <a:solidFill>
                <a:srgbClr val="C00000"/>
              </a:solidFill>
              <a:latin typeface="Calibri" panose="020F0502020204030204" pitchFamily="34" charset="0"/>
              <a:cs typeface="Shobhika Regular" panose="020B0000000000000000" pitchFamily="34" charset="77"/>
            </a:endParaRPr>
          </a:p>
          <a:p>
            <a:pPr fontAlgn="base"/>
            <a:r>
              <a:rPr lang="hi-IN" sz="2400" dirty="0">
                <a:latin typeface="Calibri" panose="020F0502020204030204" pitchFamily="34" charset="0"/>
                <a:cs typeface="Shobhika Regular" panose="020B0000000000000000" pitchFamily="34" charset="77"/>
              </a:rPr>
              <a:t>क: दध्मौ ?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पितामहः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C00000"/>
                </a:solidFill>
                <a:latin typeface="Calibri" panose="020F0502020204030204" pitchFamily="34" charset="0"/>
                <a:cs typeface="Shobhika Regular" panose="020B0000000000000000" pitchFamily="34" charset="77"/>
              </a:rPr>
              <a:t>भीष्मः</a:t>
            </a:r>
            <a:endParaRPr lang="hi-IN" sz="2400" dirty="0">
              <a:solidFill>
                <a:srgbClr val="0070C0"/>
              </a:solidFill>
              <a:latin typeface="Calibri" panose="020F0502020204030204" pitchFamily="34" charset="0"/>
              <a:cs typeface="Shobhika Regular" panose="020B0000000000000000" pitchFamily="34" charset="77"/>
            </a:endParaRPr>
          </a:p>
          <a:p>
            <a:pPr fontAlgn="base"/>
            <a:r>
              <a:rPr lang="hi-IN" sz="2400" dirty="0">
                <a:latin typeface="Calibri" panose="020F0502020204030204" pitchFamily="34" charset="0"/>
                <a:cs typeface="Shobhika Regular" panose="020B0000000000000000" pitchFamily="34" charset="77"/>
              </a:rPr>
              <a:t>कीदृशः पितामहः ?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कुरुवृद्धः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C00000"/>
                </a:solidFill>
                <a:latin typeface="Calibri" panose="020F0502020204030204" pitchFamily="34" charset="0"/>
                <a:cs typeface="Shobhika Regular" panose="020B0000000000000000" pitchFamily="34" charset="77"/>
              </a:rPr>
              <a:t>कुरूणां ज्येष्ठः</a:t>
            </a:r>
            <a:endPar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endParaRPr>
          </a:p>
          <a:p>
            <a:pPr fontAlgn="base"/>
            <a:r>
              <a:rPr lang="hi-IN" sz="2400" dirty="0">
                <a:latin typeface="Calibri" panose="020F0502020204030204" pitchFamily="34" charset="0"/>
                <a:cs typeface="Shobhika Regular" panose="020B0000000000000000" pitchFamily="34" charset="77"/>
              </a:rPr>
              <a:t>पुनः कीदृशः कुरुवृद्धः ?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प्रतापवान्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C00000"/>
                </a:solidFill>
                <a:latin typeface="Calibri" panose="020F0502020204030204" pitchFamily="34" charset="0"/>
                <a:cs typeface="Shobhika Regular" panose="020B0000000000000000" pitchFamily="34" charset="77"/>
              </a:rPr>
              <a:t>पराक्रमी</a:t>
            </a:r>
          </a:p>
          <a:p>
            <a:pPr fontAlgn="base"/>
            <a:r>
              <a:rPr lang="hi-IN" sz="2400" dirty="0">
                <a:latin typeface="Calibri" panose="020F0502020204030204" pitchFamily="34" charset="0"/>
                <a:cs typeface="Shobhika Regular" panose="020B0000000000000000" pitchFamily="34" charset="77"/>
              </a:rPr>
              <a:t>कं दध्मौ ?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शङ्खम्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C00000"/>
                </a:solidFill>
                <a:latin typeface="Calibri" panose="020F0502020204030204" pitchFamily="34" charset="0"/>
                <a:cs typeface="Shobhika Regular" panose="020B0000000000000000" pitchFamily="34" charset="77"/>
              </a:rPr>
              <a:t> 		कम्बुकम्</a:t>
            </a:r>
            <a:endPar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endParaRPr>
          </a:p>
          <a:p>
            <a:pPr fontAlgn="base"/>
            <a:r>
              <a:rPr lang="hi-IN" sz="2400" dirty="0">
                <a:latin typeface="Calibri" panose="020F0502020204030204" pitchFamily="34" charset="0"/>
                <a:cs typeface="Shobhika Regular" panose="020B0000000000000000" pitchFamily="34" charset="77"/>
              </a:rPr>
              <a:t>किं कुर्वन् दध्मौ ?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सञ्जनयन्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C00000"/>
                </a:solidFill>
                <a:latin typeface="Calibri" panose="020F0502020204030204" pitchFamily="34" charset="0"/>
                <a:cs typeface="Shobhika Regular" panose="020B0000000000000000" pitchFamily="34" charset="77"/>
              </a:rPr>
              <a:t>उत्पादयन् </a:t>
            </a:r>
          </a:p>
          <a:p>
            <a:pPr fontAlgn="base"/>
            <a:r>
              <a:rPr lang="hi-IN" sz="2400" dirty="0">
                <a:latin typeface="Calibri" panose="020F0502020204030204" pitchFamily="34" charset="0"/>
                <a:cs typeface="Shobhika Regular" panose="020B0000000000000000" pitchFamily="34" charset="77"/>
              </a:rPr>
              <a:t>कं सञ्जनयन् ?	 </a:t>
            </a:r>
            <a:r>
              <a:rPr lang="en-US" sz="2400" dirty="0">
                <a:latin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हर्षम्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C00000"/>
                </a:solidFill>
                <a:latin typeface="Calibri" panose="020F0502020204030204" pitchFamily="34" charset="0"/>
                <a:cs typeface="Shobhika Regular" panose="020B0000000000000000" pitchFamily="34" charset="77"/>
              </a:rPr>
              <a:t> 		सन्तोषम्</a:t>
            </a:r>
            <a:endParaRPr lang="en-US" sz="2400" dirty="0">
              <a:solidFill>
                <a:srgbClr val="C00000"/>
              </a:solidFill>
              <a:latin typeface="Calibri" panose="020F0502020204030204" pitchFamily="34" charset="0"/>
              <a:cs typeface="Shobhika Regular" panose="020B0000000000000000" pitchFamily="34" charset="77"/>
            </a:endParaRPr>
          </a:p>
          <a:p>
            <a:pPr fontAlgn="base"/>
            <a:r>
              <a:rPr lang="hi-IN" sz="2400" dirty="0">
                <a:latin typeface="Calibri" panose="020F0502020204030204" pitchFamily="34" charset="0"/>
                <a:cs typeface="Shobhika Regular" panose="020B0000000000000000" pitchFamily="34" charset="77"/>
              </a:rPr>
              <a:t>कस्य हर्षं सञ्जनयन् ? </a:t>
            </a:r>
            <a:r>
              <a:rPr lang="en-US" sz="2400" dirty="0">
                <a:latin typeface="Calibri" panose="020F0502020204030204" pitchFamily="34" charset="0"/>
                <a:cs typeface="Shobhika Regular" panose="020B0000000000000000" pitchFamily="34" charset="77"/>
              </a:rPr>
              <a:t>		</a:t>
            </a:r>
            <a:r>
              <a:rPr lang="hi-IN" sz="2400" dirty="0">
                <a:latin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तस्य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C00000"/>
                </a:solidFill>
                <a:latin typeface="Calibri" panose="020F0502020204030204" pitchFamily="34" charset="0"/>
                <a:cs typeface="Shobhika Regular" panose="020B0000000000000000" pitchFamily="34" charset="77"/>
              </a:rPr>
              <a:t>दुर्योधनस्य</a:t>
            </a:r>
          </a:p>
          <a:p>
            <a:pPr fontAlgn="base"/>
            <a:r>
              <a:rPr lang="hi-IN" sz="2400" dirty="0">
                <a:latin typeface="Calibri" panose="020F0502020204030204" pitchFamily="34" charset="0"/>
                <a:cs typeface="Shobhika Regular" panose="020B0000000000000000" pitchFamily="34" charset="77"/>
              </a:rPr>
              <a:t>किं कृत्वा दध्मौ ? </a:t>
            </a:r>
            <a:r>
              <a:rPr lang="en-US" sz="2400" dirty="0">
                <a:latin typeface="Calibri" panose="020F0502020204030204" pitchFamily="34" charset="0"/>
                <a:cs typeface="Shobhika Regular" panose="020B0000000000000000" pitchFamily="34" charset="77"/>
              </a:rPr>
              <a:t>			</a:t>
            </a:r>
            <a:r>
              <a:rPr lang="hi-IN" sz="2400" dirty="0">
                <a:latin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विनद्य</a:t>
            </a:r>
            <a:r>
              <a:rPr lang="hi-IN" sz="2400" dirty="0">
                <a:latin typeface="Calibri" panose="020F0502020204030204" pitchFamily="34" charset="0"/>
                <a:cs typeface="Shobhika Regular" panose="020B0000000000000000" pitchFamily="34" charset="77"/>
              </a:rPr>
              <a:t>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C00000"/>
                </a:solidFill>
                <a:latin typeface="Calibri" panose="020F0502020204030204" pitchFamily="34" charset="0"/>
                <a:cs typeface="Shobhika Regular" panose="020B0000000000000000" pitchFamily="34" charset="77"/>
              </a:rPr>
              <a:t>शब्दं कृत्वा</a:t>
            </a:r>
          </a:p>
          <a:p>
            <a:pPr fontAlgn="base"/>
            <a:r>
              <a:rPr lang="hi-IN" sz="2400" dirty="0">
                <a:latin typeface="Calibri" panose="020F0502020204030204" pitchFamily="34" charset="0"/>
                <a:cs typeface="Shobhika Regular" panose="020B0000000000000000" pitchFamily="34" charset="77"/>
              </a:rPr>
              <a:t>कं विनद्य ?</a:t>
            </a:r>
            <a:r>
              <a:rPr lang="hi-IN" sz="2400" dirty="0">
                <a:solidFill>
                  <a:srgbClr val="C00000"/>
                </a:solidFill>
                <a:latin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सिंहनादम्</a:t>
            </a:r>
            <a:r>
              <a:rPr lang="hi-IN" sz="2400" dirty="0">
                <a:solidFill>
                  <a:srgbClr val="C00000"/>
                </a:solidFill>
                <a:latin typeface="Calibri" panose="020F0502020204030204" pitchFamily="34" charset="0"/>
                <a:cs typeface="Shobhika Regular" panose="020B0000000000000000" pitchFamily="34" charset="77"/>
              </a:rPr>
              <a:t>  		सिंहगर्जनम्</a:t>
            </a:r>
          </a:p>
          <a:p>
            <a:pPr fontAlgn="base"/>
            <a:r>
              <a:rPr lang="hi-IN" sz="2400" dirty="0">
                <a:latin typeface="Calibri" panose="020F0502020204030204" pitchFamily="34" charset="0"/>
                <a:cs typeface="Shobhika Regular" panose="020B0000000000000000" pitchFamily="34" charset="77"/>
              </a:rPr>
              <a:t>कथं सिंहनादं विनद्य?</a:t>
            </a:r>
            <a:r>
              <a:rPr lang="hi-IN" sz="2400" dirty="0">
                <a:solidFill>
                  <a:srgbClr val="C00000"/>
                </a:solidFill>
                <a:latin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उच्चैः</a:t>
            </a:r>
            <a:r>
              <a:rPr lang="hi-IN" sz="2400" dirty="0">
                <a:solidFill>
                  <a:srgbClr val="C00000"/>
                </a:solidFill>
                <a:latin typeface="Calibri" panose="020F0502020204030204" pitchFamily="34" charset="0"/>
                <a:cs typeface="Shobhika Regular" panose="020B0000000000000000" pitchFamily="34" charset="77"/>
              </a:rPr>
              <a:t> 			तारस्वरेण</a:t>
            </a:r>
          </a:p>
          <a:p>
            <a:pPr fontAlgn="base"/>
            <a:endParaRPr lang="en-US" sz="2400" dirty="0">
              <a:latin typeface="Calibri" panose="020F0502020204030204" pitchFamily="34" charset="0"/>
              <a:cs typeface="Shobhika Regular" panose="020B0000000000000000" pitchFamily="34" charset="77"/>
            </a:endParaRPr>
          </a:p>
        </p:txBody>
      </p:sp>
    </p:spTree>
    <p:extLst>
      <p:ext uri="{BB962C8B-B14F-4D97-AF65-F5344CB8AC3E}">
        <p14:creationId xmlns:p14="http://schemas.microsoft.com/office/powerpoint/2010/main" val="2435439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8">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8">
                                            <p:txEl>
                                              <p:pRg st="12" end="12"/>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180FF7-1C56-B647-855A-CB572F7D0040}"/>
              </a:ext>
            </a:extLst>
          </p:cNvPr>
          <p:cNvSpPr>
            <a:spLocks noGrp="1"/>
          </p:cNvSpPr>
          <p:nvPr>
            <p:ph type="ftr" sz="quarter" idx="11"/>
          </p:nvPr>
        </p:nvSpPr>
        <p:spPr>
          <a:xfrm>
            <a:off x="3723807" y="6296389"/>
            <a:ext cx="4114800" cy="365125"/>
          </a:xfrm>
        </p:spPr>
        <p:txBody>
          <a:bodyPr/>
          <a:lstStyle/>
          <a:p>
            <a:r>
              <a:rPr lang="en-US" dirty="0"/>
              <a:t>Learn Slokas Online - </a:t>
            </a:r>
            <a:r>
              <a:rPr lang="en-US" dirty="0" err="1"/>
              <a:t>Vanisri</a:t>
            </a:r>
            <a:r>
              <a:rPr lang="en-US" dirty="0"/>
              <a:t> </a:t>
            </a:r>
            <a:r>
              <a:rPr lang="en-US" dirty="0" err="1"/>
              <a:t>Ragupati</a:t>
            </a:r>
            <a:endParaRPr lang="en-US" dirty="0"/>
          </a:p>
        </p:txBody>
      </p:sp>
      <p:sp>
        <p:nvSpPr>
          <p:cNvPr id="9" name="TextBox 8">
            <a:extLst>
              <a:ext uri="{FF2B5EF4-FFF2-40B4-BE49-F238E27FC236}">
                <a16:creationId xmlns:a16="http://schemas.microsoft.com/office/drawing/2014/main" id="{FE71CE7A-38CC-A67F-E9BA-504D0C518361}"/>
              </a:ext>
            </a:extLst>
          </p:cNvPr>
          <p:cNvSpPr txBox="1"/>
          <p:nvPr/>
        </p:nvSpPr>
        <p:spPr>
          <a:xfrm>
            <a:off x="180694" y="2011653"/>
            <a:ext cx="12427235" cy="1384995"/>
          </a:xfrm>
          <a:prstGeom prst="rect">
            <a:avLst/>
          </a:prstGeom>
          <a:noFill/>
        </p:spPr>
        <p:txBody>
          <a:bodyPr wrap="square">
            <a:spAutoFit/>
          </a:bodyPr>
          <a:lstStyle/>
          <a:p>
            <a:pPr fontAlgn="base"/>
            <a:r>
              <a:rPr lang="hi-IN" sz="2800" dirty="0">
                <a:solidFill>
                  <a:srgbClr val="FF0000"/>
                </a:solidFill>
              </a:rPr>
              <a:t>अन्वय: </a:t>
            </a:r>
            <a:endParaRPr lang="en-US" sz="2800" dirty="0">
              <a:solidFill>
                <a:srgbClr val="FF0000"/>
              </a:solidFill>
            </a:endParaRPr>
          </a:p>
          <a:p>
            <a:pPr fontAlgn="base"/>
            <a:r>
              <a:rPr lang="hi-IN" sz="2800" dirty="0"/>
              <a:t>कुरुवृद्धः प्रतापवान् पितामहः तस्य हर्षं सञ्जनयन् उच्चैः सिंहनादं विनद्य शङ्खं दध्मौ ।</a:t>
            </a:r>
          </a:p>
        </p:txBody>
      </p:sp>
      <p:sp>
        <p:nvSpPr>
          <p:cNvPr id="6" name="TextBox 5">
            <a:extLst>
              <a:ext uri="{FF2B5EF4-FFF2-40B4-BE49-F238E27FC236}">
                <a16:creationId xmlns:a16="http://schemas.microsoft.com/office/drawing/2014/main" id="{E765CA2D-6267-0B1C-71E1-188778B8625D}"/>
              </a:ext>
            </a:extLst>
          </p:cNvPr>
          <p:cNvSpPr txBox="1"/>
          <p:nvPr/>
        </p:nvSpPr>
        <p:spPr>
          <a:xfrm>
            <a:off x="138838" y="3562279"/>
            <a:ext cx="11692650" cy="1446550"/>
          </a:xfrm>
          <a:prstGeom prst="rect">
            <a:avLst/>
          </a:prstGeom>
          <a:noFill/>
        </p:spPr>
        <p:txBody>
          <a:bodyPr wrap="square">
            <a:spAutoFit/>
          </a:bodyPr>
          <a:lstStyle/>
          <a:p>
            <a:pPr fontAlgn="base"/>
            <a:r>
              <a:rPr lang="hi-IN" sz="2800" dirty="0">
                <a:solidFill>
                  <a:srgbClr val="FF0000"/>
                </a:solidFill>
              </a:rPr>
              <a:t>तात्पर्यम्</a:t>
            </a:r>
            <a:r>
              <a:rPr lang="hi-IN" sz="3200" dirty="0">
                <a:solidFill>
                  <a:srgbClr val="FF0000"/>
                </a:solidFill>
              </a:rPr>
              <a:t> </a:t>
            </a:r>
            <a:endParaRPr lang="en-US" sz="3200" dirty="0">
              <a:solidFill>
                <a:srgbClr val="FF0000"/>
              </a:solidFill>
            </a:endParaRPr>
          </a:p>
          <a:p>
            <a:pPr fontAlgn="base"/>
            <a:r>
              <a:rPr lang="hi-IN" sz="2800" dirty="0"/>
              <a:t>दुर्योधनस्य सन्तोषम् उत्पादयन् कुरूणां ज्येष्ठः पराक्रमी भीष्मः सिंहः इव तारस्वरेण गर्जित्वा शङ्खं वादितवान् ॥</a:t>
            </a:r>
            <a:endParaRPr lang="hi-IN" sz="3200" dirty="0">
              <a:latin typeface="Roboto Slab"/>
            </a:endParaRPr>
          </a:p>
        </p:txBody>
      </p:sp>
      <p:sp>
        <p:nvSpPr>
          <p:cNvPr id="8" name="Title 1">
            <a:extLst>
              <a:ext uri="{FF2B5EF4-FFF2-40B4-BE49-F238E27FC236}">
                <a16:creationId xmlns:a16="http://schemas.microsoft.com/office/drawing/2014/main" id="{F97F7863-53A1-80ED-431B-6914D0C85021}"/>
              </a:ext>
            </a:extLst>
          </p:cNvPr>
          <p:cNvSpPr txBox="1">
            <a:spLocks/>
          </p:cNvSpPr>
          <p:nvPr/>
        </p:nvSpPr>
        <p:spPr>
          <a:xfrm>
            <a:off x="727363" y="-10984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i-IN" sz="3600" dirty="0">
                <a:solidFill>
                  <a:schemeClr val="accent1"/>
                </a:solidFill>
              </a:rPr>
              <a:t>भगवद्गीता </a:t>
            </a:r>
            <a:r>
              <a:rPr lang="en-US" sz="3600" dirty="0">
                <a:solidFill>
                  <a:schemeClr val="accent1"/>
                </a:solidFill>
              </a:rPr>
              <a:t>-</a:t>
            </a:r>
            <a:r>
              <a:rPr lang="hi-IN" sz="3600" dirty="0">
                <a:solidFill>
                  <a:schemeClr val="accent1"/>
                </a:solidFill>
              </a:rPr>
              <a:t> अन्वय: </a:t>
            </a:r>
            <a:r>
              <a:rPr lang="en-US" sz="3600" dirty="0">
                <a:solidFill>
                  <a:schemeClr val="accent1"/>
                </a:solidFill>
              </a:rPr>
              <a:t>2</a:t>
            </a:r>
          </a:p>
        </p:txBody>
      </p:sp>
      <p:sp>
        <p:nvSpPr>
          <p:cNvPr id="10" name="TextBox 9">
            <a:extLst>
              <a:ext uri="{FF2B5EF4-FFF2-40B4-BE49-F238E27FC236}">
                <a16:creationId xmlns:a16="http://schemas.microsoft.com/office/drawing/2014/main" id="{5F40C441-7F8B-76F4-23DC-33FFCC041C4E}"/>
              </a:ext>
            </a:extLst>
          </p:cNvPr>
          <p:cNvSpPr txBox="1"/>
          <p:nvPr/>
        </p:nvSpPr>
        <p:spPr>
          <a:xfrm>
            <a:off x="3142911" y="1156574"/>
            <a:ext cx="6675645" cy="830997"/>
          </a:xfrm>
          <a:prstGeom prst="rect">
            <a:avLst/>
          </a:prstGeom>
          <a:noFill/>
        </p:spPr>
        <p:txBody>
          <a:bodyPr wrap="square">
            <a:spAutoFit/>
          </a:bodyPr>
          <a:lstStyle/>
          <a:p>
            <a:r>
              <a:rPr lang="hi-IN" sz="2400" dirty="0">
                <a:solidFill>
                  <a:srgbClr val="7030A0"/>
                </a:solidFill>
              </a:rPr>
              <a:t>तस्य सञ्जनयन् हर्षं कुरुवृद्धः पितामहः ।</a:t>
            </a:r>
          </a:p>
          <a:p>
            <a:r>
              <a:rPr lang="hi-IN" sz="2400" dirty="0">
                <a:solidFill>
                  <a:srgbClr val="7030A0"/>
                </a:solidFill>
              </a:rPr>
              <a:t>सिंहनादं विनद्योच्चैः शङ्खं दध्मौ प्रतापवान् ॥</a:t>
            </a:r>
            <a:endParaRPr lang="hi-IN" sz="4000" dirty="0">
              <a:solidFill>
                <a:srgbClr val="7030A0"/>
              </a:solidFill>
              <a:latin typeface="Roboto Slab"/>
            </a:endParaRPr>
          </a:p>
        </p:txBody>
      </p:sp>
    </p:spTree>
    <p:extLst>
      <p:ext uri="{BB962C8B-B14F-4D97-AF65-F5344CB8AC3E}">
        <p14:creationId xmlns:p14="http://schemas.microsoft.com/office/powerpoint/2010/main" val="147133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180FF7-1C56-B647-855A-CB572F7D0040}"/>
              </a:ext>
            </a:extLst>
          </p:cNvPr>
          <p:cNvSpPr>
            <a:spLocks noGrp="1"/>
          </p:cNvSpPr>
          <p:nvPr>
            <p:ph type="ftr" sz="quarter" idx="11"/>
          </p:nvPr>
        </p:nvSpPr>
        <p:spPr>
          <a:xfrm>
            <a:off x="3663846" y="6281399"/>
            <a:ext cx="4114800" cy="365125"/>
          </a:xfrm>
        </p:spPr>
        <p:txBody>
          <a:bodyPr/>
          <a:lstStyle/>
          <a:p>
            <a:r>
              <a:rPr lang="en-US" dirty="0"/>
              <a:t>Learn Slokas Online - </a:t>
            </a:r>
            <a:r>
              <a:rPr lang="en-US" dirty="0" err="1"/>
              <a:t>Vanisri</a:t>
            </a:r>
            <a:r>
              <a:rPr lang="en-US" dirty="0"/>
              <a:t> </a:t>
            </a:r>
            <a:r>
              <a:rPr lang="en-US" dirty="0" err="1"/>
              <a:t>Ragupati</a:t>
            </a:r>
            <a:endParaRPr lang="en-US" dirty="0"/>
          </a:p>
        </p:txBody>
      </p:sp>
      <p:sp>
        <p:nvSpPr>
          <p:cNvPr id="7" name="TextBox 6">
            <a:extLst>
              <a:ext uri="{FF2B5EF4-FFF2-40B4-BE49-F238E27FC236}">
                <a16:creationId xmlns:a16="http://schemas.microsoft.com/office/drawing/2014/main" id="{06F73147-D935-9182-9C93-A7914BBF0AFB}"/>
              </a:ext>
            </a:extLst>
          </p:cNvPr>
          <p:cNvSpPr txBox="1"/>
          <p:nvPr/>
        </p:nvSpPr>
        <p:spPr>
          <a:xfrm>
            <a:off x="838710" y="1034699"/>
            <a:ext cx="11201400" cy="5324535"/>
          </a:xfrm>
          <a:prstGeom prst="rect">
            <a:avLst/>
          </a:prstGeom>
          <a:noFill/>
        </p:spPr>
        <p:txBody>
          <a:bodyPr wrap="square">
            <a:spAutoFit/>
          </a:bodyPr>
          <a:lstStyle/>
          <a:p>
            <a:pPr fontAlgn="base"/>
            <a:r>
              <a:rPr lang="hi-IN" sz="3200" dirty="0">
                <a:solidFill>
                  <a:srgbClr val="FF0000"/>
                </a:solidFill>
              </a:rPr>
              <a:t>व्याकरणांशा:</a:t>
            </a:r>
            <a:endParaRPr lang="en-US" sz="3200" dirty="0">
              <a:solidFill>
                <a:srgbClr val="666666"/>
              </a:solidFill>
              <a:latin typeface="Roboto Slab"/>
            </a:endParaRPr>
          </a:p>
          <a:p>
            <a:pPr fontAlgn="base"/>
            <a:r>
              <a:rPr lang="hi-IN" sz="2800" dirty="0"/>
              <a:t>तस्य			</a:t>
            </a:r>
            <a:r>
              <a:rPr lang="hi-IN" sz="2400" dirty="0">
                <a:solidFill>
                  <a:srgbClr val="0070C0"/>
                </a:solidFill>
                <a:latin typeface="Calibri" panose="020F0502020204030204" pitchFamily="34" charset="0"/>
                <a:cs typeface="Shobhika Regular" panose="020B0000000000000000" pitchFamily="34" charset="77"/>
              </a:rPr>
              <a:t>द.</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पु. ष. ए.</a:t>
            </a:r>
            <a:endPar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endParaRPr>
          </a:p>
          <a:p>
            <a:pPr fontAlgn="base"/>
            <a:r>
              <a:rPr lang="hi-IN" sz="2800" dirty="0"/>
              <a:t>सञ्जनयन्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त. पु. प्र. ए. </a:t>
            </a:r>
            <a:endPar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endParaRPr>
          </a:p>
          <a:p>
            <a:pPr fontAlgn="base"/>
            <a:r>
              <a:rPr lang="hi-IN" sz="2800" dirty="0"/>
              <a:t>हर्षम्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अ. पु. द्वि. ए.</a:t>
            </a:r>
            <a:endPar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endParaRPr>
          </a:p>
          <a:p>
            <a:pPr fontAlgn="base"/>
            <a:r>
              <a:rPr lang="hi-IN" sz="2800" dirty="0"/>
              <a:t>कुरुवृद्धः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अ. पु. प्र. ए.</a:t>
            </a:r>
            <a:endPar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endParaRPr>
          </a:p>
          <a:p>
            <a:pPr fontAlgn="base"/>
            <a:r>
              <a:rPr lang="hi-IN" sz="2800" dirty="0"/>
              <a:t>पितामहः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अ. पु. प्र. ए.</a:t>
            </a:r>
            <a:endPar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endParaRPr>
          </a:p>
          <a:p>
            <a:pPr fontAlgn="base"/>
            <a:r>
              <a:rPr lang="hi-IN" sz="2800" dirty="0"/>
              <a:t>सिंहनादम्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अ. पु. द्वि. ए.</a:t>
            </a:r>
            <a:endPar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endParaRPr>
          </a:p>
          <a:p>
            <a:pPr fontAlgn="base"/>
            <a:r>
              <a:rPr lang="hi-IN" sz="2800" dirty="0"/>
              <a:t>विनद्य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अव्ययम् </a:t>
            </a:r>
            <a:endPar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endParaRPr>
          </a:p>
          <a:p>
            <a:pPr fontAlgn="base"/>
            <a:r>
              <a:rPr lang="hi-IN" sz="2800" dirty="0"/>
              <a:t>उच्चैः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अव्ययम्</a:t>
            </a:r>
            <a:endPar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endParaRPr>
          </a:p>
          <a:p>
            <a:pPr fontAlgn="base"/>
            <a:r>
              <a:rPr lang="hi-IN" sz="2800" dirty="0"/>
              <a:t>शङ्खम्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अ. पु/नपुं द्वि. ए.</a:t>
            </a:r>
            <a:endPar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endParaRPr>
          </a:p>
          <a:p>
            <a:pPr fontAlgn="base"/>
            <a:r>
              <a:rPr lang="hi-IN" sz="2800" dirty="0"/>
              <a:t>दध्मौ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ध्मा धातुः परस्मैपदी लिट्-लकार: प्र. ए. </a:t>
            </a:r>
            <a:endPar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endParaRPr>
          </a:p>
          <a:p>
            <a:pPr fontAlgn="base"/>
            <a:r>
              <a:rPr lang="hi-IN" sz="2800" dirty="0"/>
              <a:t>प्रतापवान्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त. पु. प्र. ए. </a:t>
            </a:r>
            <a:endPar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endParaRPr>
          </a:p>
        </p:txBody>
      </p:sp>
      <p:sp>
        <p:nvSpPr>
          <p:cNvPr id="8" name="Title 1">
            <a:extLst>
              <a:ext uri="{FF2B5EF4-FFF2-40B4-BE49-F238E27FC236}">
                <a16:creationId xmlns:a16="http://schemas.microsoft.com/office/drawing/2014/main" id="{A4F69FA6-DD39-784D-1001-F859CB0E0D2D}"/>
              </a:ext>
            </a:extLst>
          </p:cNvPr>
          <p:cNvSpPr txBox="1">
            <a:spLocks/>
          </p:cNvSpPr>
          <p:nvPr/>
        </p:nvSpPr>
        <p:spPr>
          <a:xfrm>
            <a:off x="671945" y="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i-IN" sz="3600" dirty="0">
                <a:solidFill>
                  <a:schemeClr val="accent1"/>
                </a:solidFill>
              </a:rPr>
              <a:t>भगवद्गीता </a:t>
            </a:r>
            <a:r>
              <a:rPr lang="en-US" sz="3600" dirty="0">
                <a:solidFill>
                  <a:schemeClr val="accent1"/>
                </a:solidFill>
              </a:rPr>
              <a:t>-</a:t>
            </a:r>
            <a:r>
              <a:rPr lang="hi-IN" sz="3600" dirty="0">
                <a:solidFill>
                  <a:schemeClr val="accent1"/>
                </a:solidFill>
              </a:rPr>
              <a:t> अन्वय: </a:t>
            </a:r>
            <a:r>
              <a:rPr lang="en-US" sz="3600" dirty="0">
                <a:solidFill>
                  <a:schemeClr val="accent1"/>
                </a:solidFill>
              </a:rPr>
              <a:t>2</a:t>
            </a:r>
          </a:p>
        </p:txBody>
      </p:sp>
    </p:spTree>
    <p:extLst>
      <p:ext uri="{BB962C8B-B14F-4D97-AF65-F5344CB8AC3E}">
        <p14:creationId xmlns:p14="http://schemas.microsoft.com/office/powerpoint/2010/main" val="126602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5C4C-5C61-C446-AD65-29FB6E729496}"/>
              </a:ext>
            </a:extLst>
          </p:cNvPr>
          <p:cNvSpPr>
            <a:spLocks noGrp="1"/>
          </p:cNvSpPr>
          <p:nvPr>
            <p:ph type="title"/>
          </p:nvPr>
        </p:nvSpPr>
        <p:spPr>
          <a:xfrm>
            <a:off x="838200" y="-124609"/>
            <a:ext cx="10515600" cy="1325563"/>
          </a:xfrm>
        </p:spPr>
        <p:txBody>
          <a:bodyPr/>
          <a:lstStyle/>
          <a:p>
            <a:pPr algn="ctr"/>
            <a:r>
              <a:rPr lang="hi-IN" dirty="0">
                <a:solidFill>
                  <a:schemeClr val="accent1"/>
                </a:solidFill>
              </a:rPr>
              <a:t>भगवद्गीता </a:t>
            </a:r>
            <a:r>
              <a:rPr lang="en-US" dirty="0">
                <a:solidFill>
                  <a:schemeClr val="accent1"/>
                </a:solidFill>
              </a:rPr>
              <a:t>-</a:t>
            </a:r>
            <a:r>
              <a:rPr lang="hi-IN" dirty="0">
                <a:solidFill>
                  <a:schemeClr val="accent1"/>
                </a:solidFill>
              </a:rPr>
              <a:t> अन्वय: - </a:t>
            </a:r>
            <a:r>
              <a:rPr lang="en-US" dirty="0">
                <a:solidFill>
                  <a:schemeClr val="accent1"/>
                </a:solidFill>
              </a:rPr>
              <a:t>3</a:t>
            </a:r>
          </a:p>
        </p:txBody>
      </p:sp>
      <p:sp>
        <p:nvSpPr>
          <p:cNvPr id="4" name="Footer Placeholder 3">
            <a:extLst>
              <a:ext uri="{FF2B5EF4-FFF2-40B4-BE49-F238E27FC236}">
                <a16:creationId xmlns:a16="http://schemas.microsoft.com/office/drawing/2014/main" id="{67180FF7-1C56-B647-855A-CB572F7D0040}"/>
              </a:ext>
            </a:extLst>
          </p:cNvPr>
          <p:cNvSpPr>
            <a:spLocks noGrp="1"/>
          </p:cNvSpPr>
          <p:nvPr>
            <p:ph type="ftr" sz="quarter" idx="11"/>
          </p:nvPr>
        </p:nvSpPr>
        <p:spPr/>
        <p:txBody>
          <a:bodyPr/>
          <a:lstStyle/>
          <a:p>
            <a:r>
              <a:rPr lang="en-US" dirty="0"/>
              <a:t>Learn Slokas Online - </a:t>
            </a:r>
            <a:r>
              <a:rPr lang="en-US" dirty="0" err="1"/>
              <a:t>Vanisri</a:t>
            </a:r>
            <a:r>
              <a:rPr lang="en-US" dirty="0"/>
              <a:t> </a:t>
            </a:r>
            <a:r>
              <a:rPr lang="en-US" dirty="0" err="1"/>
              <a:t>Ragupati</a:t>
            </a:r>
            <a:endParaRPr lang="en-US" dirty="0"/>
          </a:p>
        </p:txBody>
      </p:sp>
      <p:sp>
        <p:nvSpPr>
          <p:cNvPr id="7" name="TextBox 6">
            <a:extLst>
              <a:ext uri="{FF2B5EF4-FFF2-40B4-BE49-F238E27FC236}">
                <a16:creationId xmlns:a16="http://schemas.microsoft.com/office/drawing/2014/main" id="{462013F1-256D-411F-3481-910B66FF8101}"/>
              </a:ext>
            </a:extLst>
          </p:cNvPr>
          <p:cNvSpPr txBox="1"/>
          <p:nvPr/>
        </p:nvSpPr>
        <p:spPr>
          <a:xfrm>
            <a:off x="2651516" y="907307"/>
            <a:ext cx="8628733" cy="1077218"/>
          </a:xfrm>
          <a:prstGeom prst="rect">
            <a:avLst/>
          </a:prstGeom>
          <a:noFill/>
        </p:spPr>
        <p:txBody>
          <a:bodyPr wrap="square">
            <a:spAutoFit/>
          </a:bodyPr>
          <a:lstStyle/>
          <a:p>
            <a:r>
              <a:rPr lang="hi-IN" sz="3200" dirty="0">
                <a:solidFill>
                  <a:srgbClr val="7030A0"/>
                </a:solidFill>
              </a:rPr>
              <a:t>ततः श्वेतैर्हयैर्युक्ते महति स्यन्दने स्थितौ ।</a:t>
            </a:r>
          </a:p>
          <a:p>
            <a:r>
              <a:rPr lang="hi-IN" sz="3200" dirty="0">
                <a:solidFill>
                  <a:srgbClr val="7030A0"/>
                </a:solidFill>
              </a:rPr>
              <a:t>माधवः पाण्डवश्चैव दिव्यौ शङ्खौ प्रदध्मतुः ॥</a:t>
            </a:r>
          </a:p>
        </p:txBody>
      </p:sp>
      <p:sp>
        <p:nvSpPr>
          <p:cNvPr id="9" name="TextBox 8">
            <a:extLst>
              <a:ext uri="{FF2B5EF4-FFF2-40B4-BE49-F238E27FC236}">
                <a16:creationId xmlns:a16="http://schemas.microsoft.com/office/drawing/2014/main" id="{FE71CE7A-38CC-A67F-E9BA-504D0C518361}"/>
              </a:ext>
            </a:extLst>
          </p:cNvPr>
          <p:cNvSpPr txBox="1"/>
          <p:nvPr/>
        </p:nvSpPr>
        <p:spPr>
          <a:xfrm>
            <a:off x="459849" y="1900525"/>
            <a:ext cx="11232479" cy="1384995"/>
          </a:xfrm>
          <a:prstGeom prst="rect">
            <a:avLst/>
          </a:prstGeom>
          <a:noFill/>
        </p:spPr>
        <p:txBody>
          <a:bodyPr wrap="square">
            <a:spAutoFit/>
          </a:bodyPr>
          <a:lstStyle/>
          <a:p>
            <a:pPr algn="l" fontAlgn="base"/>
            <a:r>
              <a:rPr lang="hi-IN" sz="2800" b="0" i="0" dirty="0">
                <a:solidFill>
                  <a:srgbClr val="FF0000"/>
                </a:solidFill>
                <a:effectLst/>
                <a:latin typeface="Roboto Slab"/>
              </a:rPr>
              <a:t>पदविभाग: </a:t>
            </a:r>
            <a:endParaRPr lang="en-US" sz="2800" dirty="0">
              <a:solidFill>
                <a:srgbClr val="666666"/>
              </a:solidFill>
              <a:latin typeface="Roboto Slab"/>
            </a:endParaRPr>
          </a:p>
          <a:p>
            <a:pPr algn="l" fontAlgn="base"/>
            <a:r>
              <a:rPr lang="hi-IN" sz="2800" dirty="0"/>
              <a:t>ततः, श्वेतैः, हयैः, युक्ते, महति, स्यन्दने, स्थितौ, माधवः, पाण्डवः, च, एव,  दिव्यौ, शङ्खौ, प्रदध्मतुः</a:t>
            </a:r>
          </a:p>
        </p:txBody>
      </p:sp>
      <p:sp>
        <p:nvSpPr>
          <p:cNvPr id="8" name="TextBox 7">
            <a:extLst>
              <a:ext uri="{FF2B5EF4-FFF2-40B4-BE49-F238E27FC236}">
                <a16:creationId xmlns:a16="http://schemas.microsoft.com/office/drawing/2014/main" id="{DA2E9995-F89E-466C-5D64-9A5A0549462F}"/>
              </a:ext>
            </a:extLst>
          </p:cNvPr>
          <p:cNvSpPr txBox="1"/>
          <p:nvPr/>
        </p:nvSpPr>
        <p:spPr>
          <a:xfrm>
            <a:off x="459848" y="3827470"/>
            <a:ext cx="9373700" cy="2246769"/>
          </a:xfrm>
          <a:prstGeom prst="rect">
            <a:avLst/>
          </a:prstGeom>
          <a:noFill/>
        </p:spPr>
        <p:txBody>
          <a:bodyPr wrap="square">
            <a:spAutoFit/>
          </a:bodyPr>
          <a:lstStyle/>
          <a:p>
            <a:pPr fontAlgn="base"/>
            <a:r>
              <a:rPr lang="hi-IN" sz="2800" dirty="0">
                <a:solidFill>
                  <a:srgbClr val="FF0000"/>
                </a:solidFill>
                <a:latin typeface="Roboto Slab"/>
              </a:rPr>
              <a:t>सन्धि</a:t>
            </a:r>
            <a:r>
              <a:rPr lang="hi-IN" sz="2400" b="0" i="0" dirty="0">
                <a:solidFill>
                  <a:srgbClr val="FF0000"/>
                </a:solidFill>
                <a:effectLst/>
                <a:latin typeface="Roboto Slab"/>
              </a:rPr>
              <a:t>: </a:t>
            </a:r>
            <a:endParaRPr lang="en-US" sz="2400" dirty="0">
              <a:solidFill>
                <a:srgbClr val="FF0000"/>
              </a:solidFill>
              <a:latin typeface="Roboto Slab"/>
            </a:endParaRPr>
          </a:p>
          <a:p>
            <a:pPr fontAlgn="base"/>
            <a:r>
              <a:rPr lang="hi-IN" sz="2800" dirty="0"/>
              <a:t>श्वेतैः + हयैः	</a:t>
            </a:r>
            <a:r>
              <a:rPr lang="hi-IN" sz="2800" dirty="0">
                <a:latin typeface="Roboto Slab"/>
              </a:rPr>
              <a:t>= </a:t>
            </a:r>
            <a:r>
              <a:rPr lang="hi-IN" sz="2800" dirty="0"/>
              <a:t>विसर्ग-सन्धि: रेफ:</a:t>
            </a:r>
            <a:endParaRPr lang="hi-IN" sz="2400" dirty="0">
              <a:solidFill>
                <a:srgbClr val="666666"/>
              </a:solidFill>
              <a:latin typeface="Roboto Slab"/>
            </a:endParaRPr>
          </a:p>
          <a:p>
            <a:pPr fontAlgn="base"/>
            <a:r>
              <a:rPr lang="hi-IN" sz="2800" dirty="0"/>
              <a:t>हयैः + युक्ते </a:t>
            </a:r>
            <a:r>
              <a:rPr lang="hi-IN" sz="2800" dirty="0">
                <a:latin typeface="Roboto Slab"/>
              </a:rPr>
              <a:t>	= </a:t>
            </a:r>
            <a:r>
              <a:rPr lang="hi-IN" sz="2800" dirty="0"/>
              <a:t>विसर्ग-सन्धि: रेफ:</a:t>
            </a:r>
            <a:endParaRPr lang="hi-IN" sz="2800" dirty="0">
              <a:latin typeface="Roboto Slab"/>
            </a:endParaRPr>
          </a:p>
          <a:p>
            <a:pPr fontAlgn="base"/>
            <a:r>
              <a:rPr lang="hi-IN" sz="2800" dirty="0"/>
              <a:t>पाण्डवः +  च </a:t>
            </a:r>
            <a:r>
              <a:rPr lang="hi-IN" sz="2800" dirty="0">
                <a:latin typeface="Roboto Slab"/>
              </a:rPr>
              <a:t>	= </a:t>
            </a:r>
            <a:r>
              <a:rPr lang="hi-IN" sz="2800" dirty="0"/>
              <a:t>विसर्ग-सन्धि: सकार:</a:t>
            </a:r>
            <a:r>
              <a:rPr lang="hi-IN" sz="2800" dirty="0">
                <a:latin typeface="Roboto Slab"/>
              </a:rPr>
              <a:t>, </a:t>
            </a:r>
            <a:r>
              <a:rPr lang="hi-IN" sz="2800" dirty="0"/>
              <a:t>श्चुत्व-सन्धिः </a:t>
            </a:r>
          </a:p>
          <a:p>
            <a:pPr fontAlgn="base"/>
            <a:r>
              <a:rPr lang="hi-IN" sz="2800" dirty="0"/>
              <a:t>च + एव 		</a:t>
            </a:r>
            <a:r>
              <a:rPr lang="hi-IN" sz="2800" dirty="0">
                <a:latin typeface="Roboto Slab"/>
              </a:rPr>
              <a:t>= </a:t>
            </a:r>
            <a:r>
              <a:rPr lang="hi-IN" sz="2800" dirty="0"/>
              <a:t>वृद्धि-सन्धिः</a:t>
            </a:r>
          </a:p>
        </p:txBody>
      </p:sp>
    </p:spTree>
    <p:extLst>
      <p:ext uri="{BB962C8B-B14F-4D97-AF65-F5344CB8AC3E}">
        <p14:creationId xmlns:p14="http://schemas.microsoft.com/office/powerpoint/2010/main" val="807927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5C4C-5C61-C446-AD65-29FB6E729496}"/>
              </a:ext>
            </a:extLst>
          </p:cNvPr>
          <p:cNvSpPr>
            <a:spLocks noGrp="1"/>
          </p:cNvSpPr>
          <p:nvPr>
            <p:ph type="title"/>
          </p:nvPr>
        </p:nvSpPr>
        <p:spPr>
          <a:xfrm>
            <a:off x="838200" y="-285066"/>
            <a:ext cx="10515600" cy="1325563"/>
          </a:xfrm>
        </p:spPr>
        <p:txBody>
          <a:bodyPr>
            <a:normAutofit/>
          </a:bodyPr>
          <a:lstStyle/>
          <a:p>
            <a:pPr algn="ctr"/>
            <a:r>
              <a:rPr lang="hi-IN" sz="3600" dirty="0">
                <a:solidFill>
                  <a:schemeClr val="accent1"/>
                </a:solidFill>
              </a:rPr>
              <a:t>भगवद्गीता </a:t>
            </a:r>
            <a:r>
              <a:rPr lang="en-US" sz="3600" dirty="0">
                <a:solidFill>
                  <a:schemeClr val="accent1"/>
                </a:solidFill>
              </a:rPr>
              <a:t>-</a:t>
            </a:r>
            <a:r>
              <a:rPr lang="hi-IN" sz="3600" dirty="0">
                <a:solidFill>
                  <a:schemeClr val="accent1"/>
                </a:solidFill>
              </a:rPr>
              <a:t> अन्वय: </a:t>
            </a:r>
            <a:r>
              <a:rPr lang="en-US" sz="3600" dirty="0">
                <a:solidFill>
                  <a:schemeClr val="accent1"/>
                </a:solidFill>
              </a:rPr>
              <a:t>3</a:t>
            </a:r>
          </a:p>
        </p:txBody>
      </p:sp>
      <p:sp>
        <p:nvSpPr>
          <p:cNvPr id="4" name="Footer Placeholder 3">
            <a:extLst>
              <a:ext uri="{FF2B5EF4-FFF2-40B4-BE49-F238E27FC236}">
                <a16:creationId xmlns:a16="http://schemas.microsoft.com/office/drawing/2014/main" id="{67180FF7-1C56-B647-855A-CB572F7D0040}"/>
              </a:ext>
            </a:extLst>
          </p:cNvPr>
          <p:cNvSpPr>
            <a:spLocks noGrp="1"/>
          </p:cNvSpPr>
          <p:nvPr>
            <p:ph type="ftr" sz="quarter" idx="11"/>
          </p:nvPr>
        </p:nvSpPr>
        <p:spPr/>
        <p:txBody>
          <a:bodyPr/>
          <a:lstStyle/>
          <a:p>
            <a:r>
              <a:rPr lang="en-US" dirty="0"/>
              <a:t>Learn Slokas Online - </a:t>
            </a:r>
            <a:r>
              <a:rPr lang="en-US" dirty="0" err="1"/>
              <a:t>Vanisri</a:t>
            </a:r>
            <a:r>
              <a:rPr lang="en-US" dirty="0"/>
              <a:t> </a:t>
            </a:r>
            <a:r>
              <a:rPr lang="en-US" dirty="0" err="1"/>
              <a:t>Ragupati</a:t>
            </a:r>
            <a:endParaRPr lang="en-US" dirty="0"/>
          </a:p>
        </p:txBody>
      </p:sp>
      <p:sp>
        <p:nvSpPr>
          <p:cNvPr id="9" name="TextBox 8">
            <a:extLst>
              <a:ext uri="{FF2B5EF4-FFF2-40B4-BE49-F238E27FC236}">
                <a16:creationId xmlns:a16="http://schemas.microsoft.com/office/drawing/2014/main" id="{FE71CE7A-38CC-A67F-E9BA-504D0C518361}"/>
              </a:ext>
            </a:extLst>
          </p:cNvPr>
          <p:cNvSpPr txBox="1"/>
          <p:nvPr/>
        </p:nvSpPr>
        <p:spPr>
          <a:xfrm>
            <a:off x="228954" y="1776406"/>
            <a:ext cx="12222875" cy="1384995"/>
          </a:xfrm>
          <a:prstGeom prst="rect">
            <a:avLst/>
          </a:prstGeom>
          <a:noFill/>
        </p:spPr>
        <p:txBody>
          <a:bodyPr wrap="square">
            <a:spAutoFit/>
          </a:bodyPr>
          <a:lstStyle/>
          <a:p>
            <a:pPr fontAlgn="base"/>
            <a:r>
              <a:rPr lang="hi-IN" sz="2800" dirty="0">
                <a:solidFill>
                  <a:srgbClr val="FF0000"/>
                </a:solidFill>
                <a:latin typeface="Roboto Slab"/>
              </a:rPr>
              <a:t>सामान</a:t>
            </a:r>
            <a:r>
              <a:rPr lang="en-US" sz="2800" dirty="0" err="1">
                <a:solidFill>
                  <a:srgbClr val="FF0000"/>
                </a:solidFill>
                <a:latin typeface="Roboto Slab"/>
              </a:rPr>
              <a:t>्</a:t>
            </a:r>
            <a:r>
              <a:rPr lang="hi-IN" sz="2800" dirty="0">
                <a:solidFill>
                  <a:srgbClr val="FF0000"/>
                </a:solidFill>
                <a:latin typeface="Roboto Slab"/>
              </a:rPr>
              <a:t>यार्थ: </a:t>
            </a:r>
            <a:endParaRPr lang="en-US" sz="2800" dirty="0">
              <a:solidFill>
                <a:srgbClr val="666666"/>
              </a:solidFill>
              <a:latin typeface="Roboto Slab"/>
            </a:endParaRPr>
          </a:p>
          <a:p>
            <a:pPr fontAlgn="base"/>
            <a:r>
              <a:rPr lang="en-US" sz="2800" dirty="0"/>
              <a:t>Then, Madhava (</a:t>
            </a:r>
            <a:r>
              <a:rPr lang="en-US" sz="2800" dirty="0" err="1"/>
              <a:t>Krsna</a:t>
            </a:r>
            <a:r>
              <a:rPr lang="en-US" sz="2800" dirty="0"/>
              <a:t>) and the son of Pandu (Arjuna), stationed in their magnificent chariot with white horses yoked to it, loudly blew their divine conchs.</a:t>
            </a:r>
          </a:p>
        </p:txBody>
      </p:sp>
      <p:sp>
        <p:nvSpPr>
          <p:cNvPr id="5" name="TextBox 4">
            <a:extLst>
              <a:ext uri="{FF2B5EF4-FFF2-40B4-BE49-F238E27FC236}">
                <a16:creationId xmlns:a16="http://schemas.microsoft.com/office/drawing/2014/main" id="{9989E59F-8B53-039C-C9DF-0BB486122AB0}"/>
              </a:ext>
            </a:extLst>
          </p:cNvPr>
          <p:cNvSpPr txBox="1"/>
          <p:nvPr/>
        </p:nvSpPr>
        <p:spPr>
          <a:xfrm>
            <a:off x="3685309" y="699429"/>
            <a:ext cx="6582979" cy="830997"/>
          </a:xfrm>
          <a:prstGeom prst="rect">
            <a:avLst/>
          </a:prstGeom>
          <a:noFill/>
        </p:spPr>
        <p:txBody>
          <a:bodyPr wrap="square">
            <a:spAutoFit/>
          </a:bodyPr>
          <a:lstStyle/>
          <a:p>
            <a:r>
              <a:rPr lang="hi-IN" sz="2400" dirty="0">
                <a:solidFill>
                  <a:srgbClr val="7030A0"/>
                </a:solidFill>
              </a:rPr>
              <a:t>ततः श्वेतैर्हयैर्युक्ते महति स्यन्दने स्थितौ ।</a:t>
            </a:r>
          </a:p>
          <a:p>
            <a:r>
              <a:rPr lang="hi-IN" sz="2400" dirty="0">
                <a:solidFill>
                  <a:srgbClr val="7030A0"/>
                </a:solidFill>
              </a:rPr>
              <a:t>माधवः पाण्डवश्चैव दिव्यौ शङ्खौ प्रदध्मतुः ॥</a:t>
            </a:r>
          </a:p>
        </p:txBody>
      </p:sp>
      <p:sp>
        <p:nvSpPr>
          <p:cNvPr id="6" name="TextBox 5">
            <a:extLst>
              <a:ext uri="{FF2B5EF4-FFF2-40B4-BE49-F238E27FC236}">
                <a16:creationId xmlns:a16="http://schemas.microsoft.com/office/drawing/2014/main" id="{8B1FD8C4-DA73-D703-4776-485505B2C71A}"/>
              </a:ext>
            </a:extLst>
          </p:cNvPr>
          <p:cNvSpPr txBox="1"/>
          <p:nvPr/>
        </p:nvSpPr>
        <p:spPr>
          <a:xfrm>
            <a:off x="488784" y="3709861"/>
            <a:ext cx="11703216" cy="2739211"/>
          </a:xfrm>
          <a:prstGeom prst="rect">
            <a:avLst/>
          </a:prstGeom>
          <a:noFill/>
        </p:spPr>
        <p:txBody>
          <a:bodyPr wrap="square">
            <a:spAutoFit/>
          </a:bodyPr>
          <a:lstStyle/>
          <a:p>
            <a:pPr algn="l" fontAlgn="base"/>
            <a:r>
              <a:rPr lang="hi-IN" sz="2800" b="0" i="0" dirty="0">
                <a:solidFill>
                  <a:srgbClr val="FF0000"/>
                </a:solidFill>
                <a:effectLst/>
                <a:latin typeface="Roboto Slab"/>
              </a:rPr>
              <a:t>वाक्यविश्लेषणम्</a:t>
            </a:r>
            <a:endParaRPr lang="en-US" sz="2800" dirty="0">
              <a:latin typeface="Roboto Slab"/>
            </a:endParaRPr>
          </a:p>
          <a:p>
            <a:pPr algn="l" fontAlgn="base"/>
            <a:r>
              <a:rPr lang="hi-IN" sz="2400" dirty="0"/>
              <a:t>क्रियापदम्		</a:t>
            </a:r>
            <a:r>
              <a:rPr lang="en-US" sz="2400" dirty="0"/>
              <a:t>- </a:t>
            </a:r>
            <a:r>
              <a:rPr lang="hi-IN" sz="2400" dirty="0"/>
              <a:t>प्रदध्मतुः</a:t>
            </a:r>
            <a:endParaRPr lang="en-US" sz="2400" dirty="0"/>
          </a:p>
          <a:p>
            <a:pPr algn="l" fontAlgn="base"/>
            <a:r>
              <a:rPr lang="hi-IN" sz="2400" dirty="0"/>
              <a:t>प्रथमा </a:t>
            </a:r>
            <a:r>
              <a:rPr lang="en-US" sz="2400" dirty="0"/>
              <a:t>		</a:t>
            </a:r>
            <a:r>
              <a:rPr lang="hi-IN" sz="2400" dirty="0"/>
              <a:t>	</a:t>
            </a:r>
            <a:r>
              <a:rPr lang="en-US" sz="2400" dirty="0"/>
              <a:t>- </a:t>
            </a:r>
            <a:r>
              <a:rPr lang="hi-IN" sz="2400" dirty="0"/>
              <a:t>माधवः, पाण्डवः, स्थितौ</a:t>
            </a:r>
            <a:endParaRPr lang="en-US" sz="2400" dirty="0"/>
          </a:p>
          <a:p>
            <a:pPr algn="l" fontAlgn="base"/>
            <a:r>
              <a:rPr lang="hi-IN" sz="2400" dirty="0"/>
              <a:t>द्वितीया 	</a:t>
            </a:r>
            <a:r>
              <a:rPr lang="en-US" sz="2400" dirty="0"/>
              <a:t>	- </a:t>
            </a:r>
            <a:r>
              <a:rPr lang="hi-IN" sz="2400" dirty="0"/>
              <a:t>दिव्यौ, शङ्खौ, </a:t>
            </a:r>
            <a:endParaRPr lang="en-US" sz="2400" dirty="0"/>
          </a:p>
          <a:p>
            <a:pPr algn="l" fontAlgn="base"/>
            <a:r>
              <a:rPr lang="hi-IN" sz="2400" dirty="0"/>
              <a:t>तृतीया 	</a:t>
            </a:r>
            <a:r>
              <a:rPr lang="en-US" sz="2400" dirty="0"/>
              <a:t>	- </a:t>
            </a:r>
            <a:r>
              <a:rPr lang="hi-IN" sz="2400" dirty="0"/>
              <a:t>श्वेतैः, हयैः		</a:t>
            </a:r>
            <a:endParaRPr lang="en-US" sz="2400" dirty="0"/>
          </a:p>
          <a:p>
            <a:pPr algn="l" fontAlgn="base"/>
            <a:r>
              <a:rPr lang="hi-IN" sz="2400" dirty="0"/>
              <a:t>सप्तमी 	</a:t>
            </a:r>
            <a:r>
              <a:rPr lang="en-US" sz="2400" dirty="0"/>
              <a:t>	- </a:t>
            </a:r>
            <a:r>
              <a:rPr lang="hi-IN" sz="2400" dirty="0"/>
              <a:t>महति, स्यन्दने, युक्ते			</a:t>
            </a:r>
            <a:endParaRPr lang="en-US" sz="2400" dirty="0"/>
          </a:p>
          <a:p>
            <a:pPr algn="l" fontAlgn="base"/>
            <a:r>
              <a:rPr lang="hi-IN" sz="2400" dirty="0"/>
              <a:t>अव्ययम्		</a:t>
            </a:r>
            <a:r>
              <a:rPr lang="en-US" sz="2400" dirty="0"/>
              <a:t>- </a:t>
            </a:r>
            <a:r>
              <a:rPr lang="hi-IN" sz="2400" dirty="0"/>
              <a:t>ततः, च, एव</a:t>
            </a:r>
            <a:endParaRPr lang="hi-IN" sz="2800" dirty="0">
              <a:solidFill>
                <a:srgbClr val="666666"/>
              </a:solidFill>
              <a:latin typeface="Roboto Slab"/>
            </a:endParaRPr>
          </a:p>
        </p:txBody>
      </p:sp>
    </p:spTree>
    <p:extLst>
      <p:ext uri="{BB962C8B-B14F-4D97-AF65-F5344CB8AC3E}">
        <p14:creationId xmlns:p14="http://schemas.microsoft.com/office/powerpoint/2010/main" val="347180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ssolv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animEffect transition="in" filter="blinds(horizontal)">
                                      <p:cBhvr>
                                        <p:cTn id="17" dur="500"/>
                                        <p:tgtEl>
                                          <p:spTgt spid="6">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6">
                                            <p:txEl>
                                              <p:pRg st="1" end="1"/>
                                            </p:txEl>
                                          </p:spTgt>
                                        </p:tgtEl>
                                        <p:attrNameLst>
                                          <p:attrName>style.visibility</p:attrName>
                                        </p:attrNameLst>
                                      </p:cBhvr>
                                      <p:to>
                                        <p:strVal val="visible"/>
                                      </p:to>
                                    </p:set>
                                    <p:animEffect transition="in" filter="blinds(horizontal)">
                                      <p:cBhvr>
                                        <p:cTn id="22" dur="500"/>
                                        <p:tgtEl>
                                          <p:spTgt spid="6">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animEffect transition="in" filter="blinds(horizontal)">
                                      <p:cBhvr>
                                        <p:cTn id="27" dur="500"/>
                                        <p:tgtEl>
                                          <p:spTgt spid="6">
                                            <p:txEl>
                                              <p:pRg st="2" end="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Effect transition="in" filter="blinds(horizontal)">
                                      <p:cBhvr>
                                        <p:cTn id="32" dur="500"/>
                                        <p:tgtEl>
                                          <p:spTgt spid="6">
                                            <p:txEl>
                                              <p:pRg st="3" end="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6">
                                            <p:txEl>
                                              <p:pRg st="4" end="4"/>
                                            </p:txEl>
                                          </p:spTgt>
                                        </p:tgtEl>
                                        <p:attrNameLst>
                                          <p:attrName>style.visibility</p:attrName>
                                        </p:attrNameLst>
                                      </p:cBhvr>
                                      <p:to>
                                        <p:strVal val="visible"/>
                                      </p:to>
                                    </p:set>
                                    <p:animEffect transition="in" filter="blinds(horizontal)">
                                      <p:cBhvr>
                                        <p:cTn id="37" dur="500"/>
                                        <p:tgtEl>
                                          <p:spTgt spid="6">
                                            <p:txEl>
                                              <p:pRg st="4" end="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6">
                                            <p:txEl>
                                              <p:pRg st="5" end="5"/>
                                            </p:txEl>
                                          </p:spTgt>
                                        </p:tgtEl>
                                        <p:attrNameLst>
                                          <p:attrName>style.visibility</p:attrName>
                                        </p:attrNameLst>
                                      </p:cBhvr>
                                      <p:to>
                                        <p:strVal val="visible"/>
                                      </p:to>
                                    </p:set>
                                    <p:animEffect transition="in" filter="blinds(horizontal)">
                                      <p:cBhvr>
                                        <p:cTn id="42" dur="500"/>
                                        <p:tgtEl>
                                          <p:spTgt spid="6">
                                            <p:txEl>
                                              <p:pRg st="5" end="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6">
                                            <p:txEl>
                                              <p:pRg st="6" end="6"/>
                                            </p:txEl>
                                          </p:spTgt>
                                        </p:tgtEl>
                                        <p:attrNameLst>
                                          <p:attrName>style.visibility</p:attrName>
                                        </p:attrNameLst>
                                      </p:cBhvr>
                                      <p:to>
                                        <p:strVal val="visible"/>
                                      </p:to>
                                    </p:set>
                                    <p:animEffect transition="in" filter="blinds(horizontal)">
                                      <p:cBhvr>
                                        <p:cTn id="47" dur="500"/>
                                        <p:tgtEl>
                                          <p:spTgt spid="6">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5C4C-5C61-C446-AD65-29FB6E729496}"/>
              </a:ext>
            </a:extLst>
          </p:cNvPr>
          <p:cNvSpPr>
            <a:spLocks noGrp="1"/>
          </p:cNvSpPr>
          <p:nvPr>
            <p:ph type="title"/>
          </p:nvPr>
        </p:nvSpPr>
        <p:spPr>
          <a:xfrm>
            <a:off x="671945" y="-290864"/>
            <a:ext cx="10515600" cy="1325563"/>
          </a:xfrm>
        </p:spPr>
        <p:txBody>
          <a:bodyPr>
            <a:normAutofit/>
          </a:bodyPr>
          <a:lstStyle/>
          <a:p>
            <a:pPr algn="ctr"/>
            <a:r>
              <a:rPr lang="hi-IN" sz="3600" dirty="0">
                <a:solidFill>
                  <a:schemeClr val="accent1"/>
                </a:solidFill>
              </a:rPr>
              <a:t>भगवद्गीता </a:t>
            </a:r>
            <a:r>
              <a:rPr lang="en-US" sz="3600" dirty="0">
                <a:solidFill>
                  <a:schemeClr val="accent1"/>
                </a:solidFill>
              </a:rPr>
              <a:t>-</a:t>
            </a:r>
            <a:r>
              <a:rPr lang="hi-IN" sz="3600" dirty="0">
                <a:solidFill>
                  <a:schemeClr val="accent1"/>
                </a:solidFill>
              </a:rPr>
              <a:t> अन्वय: </a:t>
            </a:r>
            <a:r>
              <a:rPr lang="en-US" sz="3600" dirty="0">
                <a:solidFill>
                  <a:schemeClr val="accent1"/>
                </a:solidFill>
              </a:rPr>
              <a:t>3</a:t>
            </a:r>
          </a:p>
        </p:txBody>
      </p:sp>
      <p:sp>
        <p:nvSpPr>
          <p:cNvPr id="4" name="Footer Placeholder 3">
            <a:extLst>
              <a:ext uri="{FF2B5EF4-FFF2-40B4-BE49-F238E27FC236}">
                <a16:creationId xmlns:a16="http://schemas.microsoft.com/office/drawing/2014/main" id="{67180FF7-1C56-B647-855A-CB572F7D0040}"/>
              </a:ext>
            </a:extLst>
          </p:cNvPr>
          <p:cNvSpPr>
            <a:spLocks noGrp="1"/>
          </p:cNvSpPr>
          <p:nvPr>
            <p:ph type="ftr" sz="quarter" idx="11"/>
          </p:nvPr>
        </p:nvSpPr>
        <p:spPr/>
        <p:txBody>
          <a:bodyPr/>
          <a:lstStyle/>
          <a:p>
            <a:r>
              <a:rPr lang="en-US" dirty="0"/>
              <a:t>Learn Slokas Online - </a:t>
            </a:r>
            <a:r>
              <a:rPr lang="en-US" dirty="0" err="1"/>
              <a:t>Vanisri</a:t>
            </a:r>
            <a:r>
              <a:rPr lang="en-US" dirty="0"/>
              <a:t> </a:t>
            </a:r>
            <a:r>
              <a:rPr lang="en-US" dirty="0" err="1"/>
              <a:t>Ragupati</a:t>
            </a:r>
            <a:endParaRPr lang="en-US" dirty="0"/>
          </a:p>
        </p:txBody>
      </p:sp>
      <p:sp>
        <p:nvSpPr>
          <p:cNvPr id="6" name="TextBox 5">
            <a:extLst>
              <a:ext uri="{FF2B5EF4-FFF2-40B4-BE49-F238E27FC236}">
                <a16:creationId xmlns:a16="http://schemas.microsoft.com/office/drawing/2014/main" id="{0C74A8F0-CA34-1EC4-83ED-1D80CEF34D88}"/>
              </a:ext>
            </a:extLst>
          </p:cNvPr>
          <p:cNvSpPr txBox="1"/>
          <p:nvPr/>
        </p:nvSpPr>
        <p:spPr>
          <a:xfrm>
            <a:off x="3279387" y="800221"/>
            <a:ext cx="6848285" cy="830997"/>
          </a:xfrm>
          <a:prstGeom prst="rect">
            <a:avLst/>
          </a:prstGeom>
          <a:noFill/>
        </p:spPr>
        <p:txBody>
          <a:bodyPr wrap="square">
            <a:spAutoFit/>
          </a:bodyPr>
          <a:lstStyle/>
          <a:p>
            <a:r>
              <a:rPr lang="hi-IN" sz="2400" dirty="0">
                <a:solidFill>
                  <a:srgbClr val="7030A0"/>
                </a:solidFill>
              </a:rPr>
              <a:t>ततः श्वेतैर्हयैर्युक्ते महति स्यन्दने स्थितौ ।</a:t>
            </a:r>
          </a:p>
          <a:p>
            <a:r>
              <a:rPr lang="hi-IN" sz="2400" dirty="0">
                <a:solidFill>
                  <a:srgbClr val="7030A0"/>
                </a:solidFill>
              </a:rPr>
              <a:t>माधवः पाण्डवश्चैव दिव्यौ शङ्खौ प्रदध्मतुः ॥</a:t>
            </a:r>
          </a:p>
        </p:txBody>
      </p:sp>
      <p:sp>
        <p:nvSpPr>
          <p:cNvPr id="7" name="TextBox 6">
            <a:extLst>
              <a:ext uri="{FF2B5EF4-FFF2-40B4-BE49-F238E27FC236}">
                <a16:creationId xmlns:a16="http://schemas.microsoft.com/office/drawing/2014/main" id="{1D4F4975-4FA0-9C14-F1A8-66C2506263DA}"/>
              </a:ext>
            </a:extLst>
          </p:cNvPr>
          <p:cNvSpPr txBox="1"/>
          <p:nvPr/>
        </p:nvSpPr>
        <p:spPr>
          <a:xfrm>
            <a:off x="671945" y="1631218"/>
            <a:ext cx="11284528" cy="4893647"/>
          </a:xfrm>
          <a:prstGeom prst="rect">
            <a:avLst/>
          </a:prstGeom>
          <a:noFill/>
        </p:spPr>
        <p:txBody>
          <a:bodyPr wrap="square">
            <a:spAutoFit/>
          </a:bodyPr>
          <a:lstStyle/>
          <a:p>
            <a:pPr fontAlgn="base"/>
            <a:r>
              <a:rPr lang="hi-IN" sz="2400" dirty="0">
                <a:solidFill>
                  <a:srgbClr val="FF0000"/>
                </a:solidFill>
              </a:rPr>
              <a:t>अन्वयरचना</a:t>
            </a:r>
            <a:r>
              <a:rPr lang="en-US" sz="2400" dirty="0">
                <a:solidFill>
                  <a:srgbClr val="FF0000"/>
                </a:solidFill>
              </a:rPr>
              <a:t>  </a:t>
            </a:r>
            <a:r>
              <a:rPr lang="hi-IN" sz="2400" dirty="0">
                <a:solidFill>
                  <a:srgbClr val="FF0000"/>
                </a:solidFill>
              </a:rPr>
              <a:t>प्रतिपदार्थ: च</a:t>
            </a:r>
          </a:p>
          <a:p>
            <a:pPr fontAlgn="base"/>
            <a:endParaRPr lang="hi-IN" sz="2400" dirty="0">
              <a:solidFill>
                <a:srgbClr val="FF0000"/>
              </a:solidFill>
            </a:endParaRPr>
          </a:p>
          <a:p>
            <a:pPr fontAlgn="base"/>
            <a:r>
              <a:rPr lang="en-US" sz="2400" dirty="0" err="1">
                <a:latin typeface="Calibri" panose="020F0502020204030204" pitchFamily="34" charset="0"/>
                <a:cs typeface="Shobhika Regular" panose="020B0000000000000000" pitchFamily="34" charset="77"/>
              </a:rPr>
              <a:t>क्रिया</a:t>
            </a:r>
            <a:r>
              <a:rPr lang="hi-IN" sz="2400" dirty="0">
                <a:latin typeface="Calibri" panose="020F0502020204030204" pitchFamily="34" charset="0"/>
                <a:cs typeface="Shobhika Regular" panose="020B0000000000000000" pitchFamily="34" charset="77"/>
              </a:rPr>
              <a:t> </a:t>
            </a:r>
            <a:r>
              <a:rPr lang="en-US" sz="2400" dirty="0"/>
              <a:t>				</a:t>
            </a:r>
            <a:r>
              <a:rPr lang="hi-IN" sz="2400" dirty="0"/>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प्रदध्मतुः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C00000"/>
                </a:solidFill>
                <a:latin typeface="Calibri" panose="020F0502020204030204" pitchFamily="34" charset="0"/>
                <a:cs typeface="Shobhika Regular" panose="020B0000000000000000" pitchFamily="34" charset="77"/>
              </a:rPr>
              <a:t>वादितवन्तौ</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p>
          <a:p>
            <a:pPr fontAlgn="base"/>
            <a:r>
              <a:rPr lang="hi-IN" sz="2400" dirty="0">
                <a:latin typeface="Calibri" panose="020F0502020204030204" pitchFamily="34" charset="0"/>
                <a:cs typeface="Shobhika Regular" panose="020B0000000000000000" pitchFamily="34" charset="77"/>
              </a:rPr>
              <a:t>कौ प्रदध्मतुः ?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माधवः पाण्डवः च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C00000"/>
                </a:solidFill>
                <a:latin typeface="Calibri" panose="020F0502020204030204" pitchFamily="34" charset="0"/>
                <a:cs typeface="Shobhika Regular" panose="020B0000000000000000" pitchFamily="34" charset="77"/>
              </a:rPr>
              <a:t>कृष्णार्जुनौ</a:t>
            </a:r>
          </a:p>
          <a:p>
            <a:pPr fontAlgn="base"/>
            <a:r>
              <a:rPr lang="hi-IN" sz="2400" dirty="0">
                <a:latin typeface="Calibri" panose="020F0502020204030204" pitchFamily="34" charset="0"/>
                <a:cs typeface="Shobhika Regular" panose="020B0000000000000000" pitchFamily="34" charset="77"/>
              </a:rPr>
              <a:t>कीदृशौ तौ ?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स्थितौ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C00000"/>
                </a:solidFill>
                <a:latin typeface="Calibri" panose="020F0502020204030204" pitchFamily="34" charset="0"/>
                <a:cs typeface="Shobhika Regular" panose="020B0000000000000000" pitchFamily="34" charset="77"/>
              </a:rPr>
              <a:t>विद्यमानौ</a:t>
            </a:r>
          </a:p>
          <a:p>
            <a:pPr fontAlgn="base"/>
            <a:r>
              <a:rPr lang="hi-IN" sz="2400" dirty="0">
                <a:latin typeface="Calibri" panose="020F0502020204030204" pitchFamily="34" charset="0"/>
                <a:cs typeface="Shobhika Regular" panose="020B0000000000000000" pitchFamily="34" charset="77"/>
              </a:rPr>
              <a:t>कुत्र स्थितौ ?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स्यन्दने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C00000"/>
                </a:solidFill>
                <a:latin typeface="Calibri" panose="020F0502020204030204" pitchFamily="34" charset="0"/>
                <a:cs typeface="Shobhika Regular" panose="020B0000000000000000" pitchFamily="34" charset="77"/>
              </a:rPr>
              <a:t>रथे</a:t>
            </a:r>
          </a:p>
          <a:p>
            <a:pPr fontAlgn="base"/>
            <a:r>
              <a:rPr lang="hi-IN" sz="2400" dirty="0">
                <a:latin typeface="Calibri" panose="020F0502020204030204" pitchFamily="34" charset="0"/>
                <a:cs typeface="Shobhika Regular" panose="020B0000000000000000" pitchFamily="34" charset="77"/>
              </a:rPr>
              <a:t>कीदृशे स्यन्दने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महति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C00000"/>
                </a:solidFill>
                <a:latin typeface="Calibri" panose="020F0502020204030204" pitchFamily="34" charset="0"/>
                <a:cs typeface="Shobhika Regular" panose="020B0000000000000000" pitchFamily="34" charset="77"/>
              </a:rPr>
              <a:t>बृहति</a:t>
            </a:r>
          </a:p>
          <a:p>
            <a:pPr fontAlgn="base"/>
            <a:r>
              <a:rPr lang="hi-IN" sz="2400" dirty="0">
                <a:latin typeface="Calibri" panose="020F0502020204030204" pitchFamily="34" charset="0"/>
                <a:cs typeface="Shobhika Regular" panose="020B0000000000000000" pitchFamily="34" charset="77"/>
              </a:rPr>
              <a:t>पुनः कीदृशे स्यन्दने ?	</a:t>
            </a:r>
            <a:r>
              <a:rPr lang="en-US" sz="2400" dirty="0">
                <a:latin typeface="Calibri" panose="020F0502020204030204" pitchFamily="34" charset="0"/>
                <a:cs typeface="Shobhika Regular" panose="020B0000000000000000" pitchFamily="34" charset="77"/>
              </a:rPr>
              <a:t>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युक्ते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C00000"/>
                </a:solidFill>
                <a:latin typeface="Calibri" panose="020F0502020204030204" pitchFamily="34" charset="0"/>
                <a:cs typeface="Shobhika Regular" panose="020B0000000000000000" pitchFamily="34" charset="77"/>
              </a:rPr>
              <a:t>योजिते</a:t>
            </a:r>
          </a:p>
          <a:p>
            <a:pPr fontAlgn="base"/>
            <a:r>
              <a:rPr lang="hi-IN" sz="2400" dirty="0">
                <a:latin typeface="Calibri" panose="020F0502020204030204" pitchFamily="34" charset="0"/>
                <a:cs typeface="Shobhika Regular" panose="020B0000000000000000" pitchFamily="34" charset="77"/>
              </a:rPr>
              <a:t>कैः युक्ते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हयैः</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C00000"/>
                </a:solidFill>
                <a:latin typeface="Calibri" panose="020F0502020204030204" pitchFamily="34" charset="0"/>
                <a:cs typeface="Shobhika Regular" panose="020B0000000000000000" pitchFamily="34" charset="77"/>
              </a:rPr>
              <a:t>अश्वै:</a:t>
            </a:r>
          </a:p>
          <a:p>
            <a:pPr fontAlgn="base"/>
            <a:r>
              <a:rPr lang="hi-IN" sz="2400" dirty="0">
                <a:latin typeface="Calibri" panose="020F0502020204030204" pitchFamily="34" charset="0"/>
                <a:cs typeface="Shobhika Regular" panose="020B0000000000000000" pitchFamily="34" charset="77"/>
              </a:rPr>
              <a:t>कीदृशैः हयैः ?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श्वेतैः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C00000"/>
                </a:solidFill>
                <a:latin typeface="Calibri" panose="020F0502020204030204" pitchFamily="34" charset="0"/>
                <a:cs typeface="Shobhika Regular" panose="020B0000000000000000" pitchFamily="34" charset="77"/>
              </a:rPr>
              <a:t>शुभ्रैः</a:t>
            </a:r>
          </a:p>
          <a:p>
            <a:pPr fontAlgn="base"/>
            <a:r>
              <a:rPr lang="hi-IN" sz="2400" dirty="0">
                <a:latin typeface="Calibri" panose="020F0502020204030204" pitchFamily="34" charset="0"/>
                <a:cs typeface="Shobhika Regular" panose="020B0000000000000000" pitchFamily="34" charset="77"/>
              </a:rPr>
              <a:t>कौ प्रदध्मतुः ?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शङ्खौ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C00000"/>
                </a:solidFill>
                <a:latin typeface="Calibri" panose="020F0502020204030204" pitchFamily="34" charset="0"/>
                <a:cs typeface="Shobhika Regular" panose="020B0000000000000000" pitchFamily="34" charset="77"/>
              </a:rPr>
              <a:t>कम्बुकौ</a:t>
            </a:r>
          </a:p>
          <a:p>
            <a:pPr fontAlgn="base"/>
            <a:r>
              <a:rPr lang="hi-IN" sz="2400" dirty="0">
                <a:latin typeface="Calibri" panose="020F0502020204030204" pitchFamily="34" charset="0"/>
                <a:cs typeface="Shobhika Regular" panose="020B0000000000000000" pitchFamily="34" charset="77"/>
              </a:rPr>
              <a:t>कीदृशौ शङ्खौ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दिव्यौ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C00000"/>
                </a:solidFill>
                <a:latin typeface="Calibri" panose="020F0502020204030204" pitchFamily="34" charset="0"/>
                <a:cs typeface="Shobhika Regular" panose="020B0000000000000000" pitchFamily="34" charset="77"/>
              </a:rPr>
              <a:t>अमानुषौ</a:t>
            </a:r>
          </a:p>
          <a:p>
            <a:pPr fontAlgn="base"/>
            <a:r>
              <a:rPr lang="hi-IN" sz="2400" dirty="0">
                <a:latin typeface="Calibri" panose="020F0502020204030204" pitchFamily="34" charset="0"/>
                <a:cs typeface="Shobhika Regular" panose="020B0000000000000000" pitchFamily="34" charset="77"/>
              </a:rPr>
              <a:t>कदा प्रदध्मतुः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ततः </a:t>
            </a:r>
            <a:r>
              <a:rPr lang="en-US"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C00000"/>
                </a:solidFill>
                <a:latin typeface="Calibri" panose="020F0502020204030204" pitchFamily="34" charset="0"/>
                <a:cs typeface="Shobhika Regular" panose="020B0000000000000000" pitchFamily="34" charset="77"/>
              </a:rPr>
              <a:t>भीष्मस्य शङ्खनादानन्तरम्</a:t>
            </a:r>
          </a:p>
        </p:txBody>
      </p:sp>
    </p:spTree>
    <p:extLst>
      <p:ext uri="{BB962C8B-B14F-4D97-AF65-F5344CB8AC3E}">
        <p14:creationId xmlns:p14="http://schemas.microsoft.com/office/powerpoint/2010/main" val="3095347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blinds(horizontal)">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blinds(horizontal)">
                                      <p:cBhvr>
                                        <p:cTn id="12" dur="500"/>
                                        <p:tgtEl>
                                          <p:spTgt spid="7">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7">
                                            <p:txEl>
                                              <p:pRg st="3" end="3"/>
                                            </p:txEl>
                                          </p:spTgt>
                                        </p:tgtEl>
                                        <p:attrNameLst>
                                          <p:attrName>style.visibility</p:attrName>
                                        </p:attrNameLst>
                                      </p:cBhvr>
                                      <p:to>
                                        <p:strVal val="visible"/>
                                      </p:to>
                                    </p:set>
                                    <p:animEffect transition="in" filter="blinds(horizontal)">
                                      <p:cBhvr>
                                        <p:cTn id="17" dur="500"/>
                                        <p:tgtEl>
                                          <p:spTgt spid="7">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7">
                                            <p:txEl>
                                              <p:pRg st="4" end="4"/>
                                            </p:txEl>
                                          </p:spTgt>
                                        </p:tgtEl>
                                        <p:attrNameLst>
                                          <p:attrName>style.visibility</p:attrName>
                                        </p:attrNameLst>
                                      </p:cBhvr>
                                      <p:to>
                                        <p:strVal val="visible"/>
                                      </p:to>
                                    </p:set>
                                    <p:animEffect transition="in" filter="blinds(horizontal)">
                                      <p:cBhvr>
                                        <p:cTn id="22" dur="500"/>
                                        <p:tgtEl>
                                          <p:spTgt spid="7">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Effect transition="in" filter="blinds(horizontal)">
                                      <p:cBhvr>
                                        <p:cTn id="27" dur="500"/>
                                        <p:tgtEl>
                                          <p:spTgt spid="7">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7">
                                            <p:txEl>
                                              <p:pRg st="6" end="6"/>
                                            </p:txEl>
                                          </p:spTgt>
                                        </p:tgtEl>
                                        <p:attrNameLst>
                                          <p:attrName>style.visibility</p:attrName>
                                        </p:attrNameLst>
                                      </p:cBhvr>
                                      <p:to>
                                        <p:strVal val="visible"/>
                                      </p:to>
                                    </p:set>
                                    <p:animEffect transition="in" filter="blinds(horizontal)">
                                      <p:cBhvr>
                                        <p:cTn id="32" dur="500"/>
                                        <p:tgtEl>
                                          <p:spTgt spid="7">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7">
                                            <p:txEl>
                                              <p:pRg st="7" end="7"/>
                                            </p:txEl>
                                          </p:spTgt>
                                        </p:tgtEl>
                                        <p:attrNameLst>
                                          <p:attrName>style.visibility</p:attrName>
                                        </p:attrNameLst>
                                      </p:cBhvr>
                                      <p:to>
                                        <p:strVal val="visible"/>
                                      </p:to>
                                    </p:set>
                                    <p:animEffect transition="in" filter="blinds(horizontal)">
                                      <p:cBhvr>
                                        <p:cTn id="37" dur="500"/>
                                        <p:tgtEl>
                                          <p:spTgt spid="7">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7">
                                            <p:txEl>
                                              <p:pRg st="8" end="8"/>
                                            </p:txEl>
                                          </p:spTgt>
                                        </p:tgtEl>
                                        <p:attrNameLst>
                                          <p:attrName>style.visibility</p:attrName>
                                        </p:attrNameLst>
                                      </p:cBhvr>
                                      <p:to>
                                        <p:strVal val="visible"/>
                                      </p:to>
                                    </p:set>
                                    <p:animEffect transition="in" filter="blinds(horizontal)">
                                      <p:cBhvr>
                                        <p:cTn id="42" dur="500"/>
                                        <p:tgtEl>
                                          <p:spTgt spid="7">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nodeType="clickEffect">
                                  <p:stCondLst>
                                    <p:cond delay="0"/>
                                  </p:stCondLst>
                                  <p:childTnLst>
                                    <p:set>
                                      <p:cBhvr>
                                        <p:cTn id="46" dur="1" fill="hold">
                                          <p:stCondLst>
                                            <p:cond delay="0"/>
                                          </p:stCondLst>
                                        </p:cTn>
                                        <p:tgtEl>
                                          <p:spTgt spid="7">
                                            <p:txEl>
                                              <p:pRg st="9" end="9"/>
                                            </p:txEl>
                                          </p:spTgt>
                                        </p:tgtEl>
                                        <p:attrNameLst>
                                          <p:attrName>style.visibility</p:attrName>
                                        </p:attrNameLst>
                                      </p:cBhvr>
                                      <p:to>
                                        <p:strVal val="visible"/>
                                      </p:to>
                                    </p:set>
                                    <p:animEffect transition="in" filter="blinds(horizontal)">
                                      <p:cBhvr>
                                        <p:cTn id="47" dur="500"/>
                                        <p:tgtEl>
                                          <p:spTgt spid="7">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nodeType="clickEffect">
                                  <p:stCondLst>
                                    <p:cond delay="0"/>
                                  </p:stCondLst>
                                  <p:childTnLst>
                                    <p:set>
                                      <p:cBhvr>
                                        <p:cTn id="51" dur="1" fill="hold">
                                          <p:stCondLst>
                                            <p:cond delay="0"/>
                                          </p:stCondLst>
                                        </p:cTn>
                                        <p:tgtEl>
                                          <p:spTgt spid="7">
                                            <p:txEl>
                                              <p:pRg st="10" end="10"/>
                                            </p:txEl>
                                          </p:spTgt>
                                        </p:tgtEl>
                                        <p:attrNameLst>
                                          <p:attrName>style.visibility</p:attrName>
                                        </p:attrNameLst>
                                      </p:cBhvr>
                                      <p:to>
                                        <p:strVal val="visible"/>
                                      </p:to>
                                    </p:set>
                                    <p:animEffect transition="in" filter="blinds(horizontal)">
                                      <p:cBhvr>
                                        <p:cTn id="52" dur="500"/>
                                        <p:tgtEl>
                                          <p:spTgt spid="7">
                                            <p:txEl>
                                              <p:pRg st="10" end="10"/>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3" presetClass="entr" presetSubtype="10" fill="hold" nodeType="clickEffect">
                                  <p:stCondLst>
                                    <p:cond delay="0"/>
                                  </p:stCondLst>
                                  <p:childTnLst>
                                    <p:set>
                                      <p:cBhvr>
                                        <p:cTn id="56" dur="1" fill="hold">
                                          <p:stCondLst>
                                            <p:cond delay="0"/>
                                          </p:stCondLst>
                                        </p:cTn>
                                        <p:tgtEl>
                                          <p:spTgt spid="7">
                                            <p:txEl>
                                              <p:pRg st="11" end="11"/>
                                            </p:txEl>
                                          </p:spTgt>
                                        </p:tgtEl>
                                        <p:attrNameLst>
                                          <p:attrName>style.visibility</p:attrName>
                                        </p:attrNameLst>
                                      </p:cBhvr>
                                      <p:to>
                                        <p:strVal val="visible"/>
                                      </p:to>
                                    </p:set>
                                    <p:animEffect transition="in" filter="blinds(horizontal)">
                                      <p:cBhvr>
                                        <p:cTn id="57" dur="500"/>
                                        <p:tgtEl>
                                          <p:spTgt spid="7">
                                            <p:txEl>
                                              <p:pRg st="11" end="11"/>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3" presetClass="entr" presetSubtype="10" fill="hold" nodeType="clickEffect">
                                  <p:stCondLst>
                                    <p:cond delay="0"/>
                                  </p:stCondLst>
                                  <p:childTnLst>
                                    <p:set>
                                      <p:cBhvr>
                                        <p:cTn id="61" dur="1" fill="hold">
                                          <p:stCondLst>
                                            <p:cond delay="0"/>
                                          </p:stCondLst>
                                        </p:cTn>
                                        <p:tgtEl>
                                          <p:spTgt spid="7">
                                            <p:txEl>
                                              <p:pRg st="12" end="12"/>
                                            </p:txEl>
                                          </p:spTgt>
                                        </p:tgtEl>
                                        <p:attrNameLst>
                                          <p:attrName>style.visibility</p:attrName>
                                        </p:attrNameLst>
                                      </p:cBhvr>
                                      <p:to>
                                        <p:strVal val="visible"/>
                                      </p:to>
                                    </p:set>
                                    <p:animEffect transition="in" filter="blinds(horizontal)">
                                      <p:cBhvr>
                                        <p:cTn id="62" dur="500"/>
                                        <p:tgtEl>
                                          <p:spTgt spid="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180FF7-1C56-B647-855A-CB572F7D0040}"/>
              </a:ext>
            </a:extLst>
          </p:cNvPr>
          <p:cNvSpPr>
            <a:spLocks noGrp="1"/>
          </p:cNvSpPr>
          <p:nvPr>
            <p:ph type="ftr" sz="quarter" idx="11"/>
          </p:nvPr>
        </p:nvSpPr>
        <p:spPr/>
        <p:txBody>
          <a:bodyPr/>
          <a:lstStyle/>
          <a:p>
            <a:r>
              <a:rPr lang="en-US" dirty="0"/>
              <a:t>Learn Slokas Online - </a:t>
            </a:r>
            <a:r>
              <a:rPr lang="en-US" dirty="0" err="1"/>
              <a:t>Vanisri</a:t>
            </a:r>
            <a:r>
              <a:rPr lang="en-US" dirty="0"/>
              <a:t> </a:t>
            </a:r>
            <a:r>
              <a:rPr lang="en-US" dirty="0" err="1"/>
              <a:t>Ragupati</a:t>
            </a:r>
            <a:endParaRPr lang="en-US" dirty="0"/>
          </a:p>
        </p:txBody>
      </p:sp>
      <p:sp>
        <p:nvSpPr>
          <p:cNvPr id="9" name="TextBox 8">
            <a:extLst>
              <a:ext uri="{FF2B5EF4-FFF2-40B4-BE49-F238E27FC236}">
                <a16:creationId xmlns:a16="http://schemas.microsoft.com/office/drawing/2014/main" id="{FE71CE7A-38CC-A67F-E9BA-504D0C518361}"/>
              </a:ext>
            </a:extLst>
          </p:cNvPr>
          <p:cNvSpPr txBox="1"/>
          <p:nvPr/>
        </p:nvSpPr>
        <p:spPr>
          <a:xfrm>
            <a:off x="496838" y="1910726"/>
            <a:ext cx="12427235" cy="1384995"/>
          </a:xfrm>
          <a:prstGeom prst="rect">
            <a:avLst/>
          </a:prstGeom>
          <a:noFill/>
        </p:spPr>
        <p:txBody>
          <a:bodyPr wrap="square">
            <a:spAutoFit/>
          </a:bodyPr>
          <a:lstStyle/>
          <a:p>
            <a:pPr fontAlgn="base"/>
            <a:r>
              <a:rPr lang="hi-IN" sz="2800" dirty="0">
                <a:solidFill>
                  <a:srgbClr val="FF0000"/>
                </a:solidFill>
              </a:rPr>
              <a:t>अन्वय: </a:t>
            </a:r>
            <a:endParaRPr lang="en-US" sz="2800" dirty="0">
              <a:solidFill>
                <a:srgbClr val="FF0000"/>
              </a:solidFill>
            </a:endParaRPr>
          </a:p>
          <a:p>
            <a:pPr fontAlgn="base"/>
            <a:r>
              <a:rPr lang="hi-IN" sz="2800" dirty="0"/>
              <a:t>ततः श्वेतैः हयैः युक्ते महति स्यन्दने स्थितौ </a:t>
            </a:r>
            <a:endParaRPr lang="en-US" sz="2800" dirty="0"/>
          </a:p>
          <a:p>
            <a:pPr fontAlgn="base"/>
            <a:r>
              <a:rPr lang="hi-IN" sz="2800" dirty="0"/>
              <a:t>माधवः पाण्डवः च एव दिव्यौ शङ्खौ प्रदध्मतुः । </a:t>
            </a:r>
          </a:p>
        </p:txBody>
      </p:sp>
      <p:sp>
        <p:nvSpPr>
          <p:cNvPr id="6" name="TextBox 5">
            <a:extLst>
              <a:ext uri="{FF2B5EF4-FFF2-40B4-BE49-F238E27FC236}">
                <a16:creationId xmlns:a16="http://schemas.microsoft.com/office/drawing/2014/main" id="{E765CA2D-6267-0B1C-71E1-188778B8625D}"/>
              </a:ext>
            </a:extLst>
          </p:cNvPr>
          <p:cNvSpPr txBox="1"/>
          <p:nvPr/>
        </p:nvSpPr>
        <p:spPr>
          <a:xfrm>
            <a:off x="496838" y="3787131"/>
            <a:ext cx="11692650" cy="1446550"/>
          </a:xfrm>
          <a:prstGeom prst="rect">
            <a:avLst/>
          </a:prstGeom>
          <a:noFill/>
        </p:spPr>
        <p:txBody>
          <a:bodyPr wrap="square">
            <a:spAutoFit/>
          </a:bodyPr>
          <a:lstStyle/>
          <a:p>
            <a:pPr fontAlgn="base"/>
            <a:r>
              <a:rPr lang="hi-IN" sz="2800" dirty="0">
                <a:solidFill>
                  <a:srgbClr val="FF0000"/>
                </a:solidFill>
              </a:rPr>
              <a:t>तात्पर्यम्</a:t>
            </a:r>
            <a:r>
              <a:rPr lang="hi-IN" sz="3200" dirty="0">
                <a:solidFill>
                  <a:srgbClr val="FF0000"/>
                </a:solidFill>
              </a:rPr>
              <a:t> </a:t>
            </a:r>
            <a:endParaRPr lang="en-US" sz="3200" dirty="0">
              <a:solidFill>
                <a:srgbClr val="FF0000"/>
              </a:solidFill>
            </a:endParaRPr>
          </a:p>
          <a:p>
            <a:pPr fontAlgn="base"/>
            <a:r>
              <a:rPr lang="hi-IN" sz="2800" dirty="0"/>
              <a:t>भीष्मस्य शङ्खनादात् अनन्तरं शुभ्रवर्णैः अश्वैः योजिते महारथे विद्यमानौ कृष्णार्जुनौ दिव्यौ शङ्खौ वादितवन्तौ ॥</a:t>
            </a:r>
          </a:p>
        </p:txBody>
      </p:sp>
      <p:sp>
        <p:nvSpPr>
          <p:cNvPr id="8" name="Title 1">
            <a:extLst>
              <a:ext uri="{FF2B5EF4-FFF2-40B4-BE49-F238E27FC236}">
                <a16:creationId xmlns:a16="http://schemas.microsoft.com/office/drawing/2014/main" id="{F97F7863-53A1-80ED-431B-6914D0C85021}"/>
              </a:ext>
            </a:extLst>
          </p:cNvPr>
          <p:cNvSpPr txBox="1">
            <a:spLocks/>
          </p:cNvSpPr>
          <p:nvPr/>
        </p:nvSpPr>
        <p:spPr>
          <a:xfrm>
            <a:off x="671945" y="-29086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i-IN" sz="3600" dirty="0">
                <a:solidFill>
                  <a:schemeClr val="accent1"/>
                </a:solidFill>
              </a:rPr>
              <a:t>भगवद्गीता </a:t>
            </a:r>
            <a:r>
              <a:rPr lang="en-US" sz="3600" dirty="0">
                <a:solidFill>
                  <a:schemeClr val="accent1"/>
                </a:solidFill>
              </a:rPr>
              <a:t>-</a:t>
            </a:r>
            <a:r>
              <a:rPr lang="hi-IN" sz="3600" dirty="0">
                <a:solidFill>
                  <a:schemeClr val="accent1"/>
                </a:solidFill>
              </a:rPr>
              <a:t> अन्वय: </a:t>
            </a:r>
            <a:r>
              <a:rPr lang="en-US" sz="3600" dirty="0">
                <a:solidFill>
                  <a:schemeClr val="accent1"/>
                </a:solidFill>
              </a:rPr>
              <a:t>3</a:t>
            </a:r>
          </a:p>
        </p:txBody>
      </p:sp>
      <p:sp>
        <p:nvSpPr>
          <p:cNvPr id="10" name="TextBox 9">
            <a:extLst>
              <a:ext uri="{FF2B5EF4-FFF2-40B4-BE49-F238E27FC236}">
                <a16:creationId xmlns:a16="http://schemas.microsoft.com/office/drawing/2014/main" id="{5F40C441-7F8B-76F4-23DC-33FFCC041C4E}"/>
              </a:ext>
            </a:extLst>
          </p:cNvPr>
          <p:cNvSpPr txBox="1"/>
          <p:nvPr/>
        </p:nvSpPr>
        <p:spPr>
          <a:xfrm>
            <a:off x="3279387" y="800221"/>
            <a:ext cx="6862139" cy="830997"/>
          </a:xfrm>
          <a:prstGeom prst="rect">
            <a:avLst/>
          </a:prstGeom>
          <a:noFill/>
        </p:spPr>
        <p:txBody>
          <a:bodyPr wrap="square">
            <a:spAutoFit/>
          </a:bodyPr>
          <a:lstStyle/>
          <a:p>
            <a:r>
              <a:rPr lang="hi-IN" sz="2400" dirty="0">
                <a:solidFill>
                  <a:srgbClr val="7030A0"/>
                </a:solidFill>
              </a:rPr>
              <a:t>ततः श्वेतैर्हयैर्युक्ते महति स्यन्दने स्थितौ ।</a:t>
            </a:r>
          </a:p>
          <a:p>
            <a:r>
              <a:rPr lang="hi-IN" sz="2400" dirty="0">
                <a:solidFill>
                  <a:srgbClr val="7030A0"/>
                </a:solidFill>
              </a:rPr>
              <a:t>माधवः पाण्डवश्चैव दिव्यौ शङ्खौ प्रदध्मतुः ॥</a:t>
            </a:r>
          </a:p>
        </p:txBody>
      </p:sp>
    </p:spTree>
    <p:extLst>
      <p:ext uri="{BB962C8B-B14F-4D97-AF65-F5344CB8AC3E}">
        <p14:creationId xmlns:p14="http://schemas.microsoft.com/office/powerpoint/2010/main" val="188363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checkerboard(across)">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checkerboard(across)">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73B4E-C0C1-284B-9D8A-970879B9A63C}"/>
              </a:ext>
            </a:extLst>
          </p:cNvPr>
          <p:cNvSpPr>
            <a:spLocks noGrp="1"/>
          </p:cNvSpPr>
          <p:nvPr>
            <p:ph type="ctrTitle"/>
          </p:nvPr>
        </p:nvSpPr>
        <p:spPr>
          <a:xfrm>
            <a:off x="1524000" y="1394193"/>
            <a:ext cx="9144000" cy="2387600"/>
          </a:xfrm>
        </p:spPr>
        <p:txBody>
          <a:bodyPr>
            <a:normAutofit/>
          </a:bodyPr>
          <a:lstStyle/>
          <a:p>
            <a:r>
              <a:rPr lang="hi-IN" dirty="0"/>
              <a:t>पञ्चम-पाठ:</a:t>
            </a:r>
            <a:endParaRPr lang="en-IN" dirty="0"/>
          </a:p>
        </p:txBody>
      </p:sp>
      <p:sp>
        <p:nvSpPr>
          <p:cNvPr id="4" name="Footer Placeholder 3">
            <a:extLst>
              <a:ext uri="{FF2B5EF4-FFF2-40B4-BE49-F238E27FC236}">
                <a16:creationId xmlns:a16="http://schemas.microsoft.com/office/drawing/2014/main" id="{0062E3BE-8E5F-1344-8C19-7C2ADC29A9A7}"/>
              </a:ext>
            </a:extLst>
          </p:cNvPr>
          <p:cNvSpPr>
            <a:spLocks noGrp="1"/>
          </p:cNvSpPr>
          <p:nvPr>
            <p:ph type="ftr" sz="quarter" idx="11"/>
          </p:nvPr>
        </p:nvSpPr>
        <p:spPr/>
        <p:txBody>
          <a:bodyPr/>
          <a:lstStyle/>
          <a:p>
            <a:r>
              <a:rPr lang="en-US" dirty="0">
                <a:solidFill>
                  <a:schemeClr val="tx1"/>
                </a:solidFill>
              </a:rPr>
              <a:t>Learn Slokas Online - </a:t>
            </a:r>
            <a:r>
              <a:rPr lang="en-US" dirty="0" err="1">
                <a:solidFill>
                  <a:schemeClr val="tx1"/>
                </a:solidFill>
              </a:rPr>
              <a:t>Vanisri</a:t>
            </a:r>
            <a:r>
              <a:rPr lang="en-US" dirty="0">
                <a:solidFill>
                  <a:schemeClr val="tx1"/>
                </a:solidFill>
              </a:rPr>
              <a:t> </a:t>
            </a:r>
            <a:r>
              <a:rPr lang="en-US" dirty="0" err="1">
                <a:solidFill>
                  <a:schemeClr val="tx1"/>
                </a:solidFill>
              </a:rPr>
              <a:t>Ragupati</a:t>
            </a:r>
            <a:endParaRPr lang="en-US" dirty="0">
              <a:solidFill>
                <a:schemeClr val="tx1"/>
              </a:solidFill>
            </a:endParaRPr>
          </a:p>
        </p:txBody>
      </p:sp>
    </p:spTree>
    <p:extLst>
      <p:ext uri="{BB962C8B-B14F-4D97-AF65-F5344CB8AC3E}">
        <p14:creationId xmlns:p14="http://schemas.microsoft.com/office/powerpoint/2010/main" val="1637639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180FF7-1C56-B647-855A-CB572F7D0040}"/>
              </a:ext>
            </a:extLst>
          </p:cNvPr>
          <p:cNvSpPr>
            <a:spLocks noGrp="1"/>
          </p:cNvSpPr>
          <p:nvPr>
            <p:ph type="ftr" sz="quarter" idx="11"/>
          </p:nvPr>
        </p:nvSpPr>
        <p:spPr/>
        <p:txBody>
          <a:bodyPr/>
          <a:lstStyle/>
          <a:p>
            <a:r>
              <a:rPr lang="en-US" dirty="0"/>
              <a:t>Learn Slokas Online - </a:t>
            </a:r>
            <a:r>
              <a:rPr lang="en-US" dirty="0" err="1"/>
              <a:t>Vanisri</a:t>
            </a:r>
            <a:r>
              <a:rPr lang="en-US" dirty="0"/>
              <a:t> </a:t>
            </a:r>
            <a:r>
              <a:rPr lang="en-US" dirty="0" err="1"/>
              <a:t>Ragupati</a:t>
            </a:r>
            <a:endParaRPr lang="en-US" dirty="0"/>
          </a:p>
        </p:txBody>
      </p:sp>
      <p:sp>
        <p:nvSpPr>
          <p:cNvPr id="7" name="TextBox 6">
            <a:extLst>
              <a:ext uri="{FF2B5EF4-FFF2-40B4-BE49-F238E27FC236}">
                <a16:creationId xmlns:a16="http://schemas.microsoft.com/office/drawing/2014/main" id="{06F73147-D935-9182-9C93-A7914BBF0AFB}"/>
              </a:ext>
            </a:extLst>
          </p:cNvPr>
          <p:cNvSpPr txBox="1"/>
          <p:nvPr/>
        </p:nvSpPr>
        <p:spPr>
          <a:xfrm>
            <a:off x="823721" y="872193"/>
            <a:ext cx="11201400" cy="5386090"/>
          </a:xfrm>
          <a:prstGeom prst="rect">
            <a:avLst/>
          </a:prstGeom>
          <a:noFill/>
        </p:spPr>
        <p:txBody>
          <a:bodyPr wrap="square">
            <a:spAutoFit/>
          </a:bodyPr>
          <a:lstStyle/>
          <a:p>
            <a:pPr fontAlgn="base"/>
            <a:r>
              <a:rPr lang="hi-IN" sz="3200" dirty="0">
                <a:solidFill>
                  <a:srgbClr val="FF0000"/>
                </a:solidFill>
              </a:rPr>
              <a:t>व्याकरणांशा:</a:t>
            </a:r>
          </a:p>
          <a:p>
            <a:pPr fontAlgn="base"/>
            <a:endParaRPr lang="hi-IN" sz="3200" dirty="0">
              <a:solidFill>
                <a:srgbClr val="666666"/>
              </a:solidFill>
              <a:latin typeface="Roboto Slab"/>
            </a:endParaRPr>
          </a:p>
          <a:p>
            <a:pPr fontAlgn="base"/>
            <a:r>
              <a:rPr lang="hi-IN" sz="2800" dirty="0"/>
              <a:t>ततः</a:t>
            </a:r>
            <a:r>
              <a:rPr lang="en-US" sz="2800" dirty="0"/>
              <a:t>, </a:t>
            </a:r>
            <a:r>
              <a:rPr lang="hi-IN" sz="2800" dirty="0"/>
              <a:t>च, एव 		</a:t>
            </a:r>
            <a:r>
              <a:rPr lang="hi-IN" sz="2400" dirty="0">
                <a:solidFill>
                  <a:srgbClr val="0070C0"/>
                </a:solidFill>
                <a:latin typeface="Calibri" panose="020F0502020204030204" pitchFamily="34" charset="0"/>
                <a:cs typeface="Shobhika Regular" panose="020B0000000000000000" pitchFamily="34" charset="77"/>
              </a:rPr>
              <a:t>- अव्ययम्</a:t>
            </a:r>
          </a:p>
          <a:p>
            <a:pPr fontAlgn="base"/>
            <a:r>
              <a:rPr lang="hi-IN" sz="2800" dirty="0"/>
              <a:t>श्वेतैः  			</a:t>
            </a:r>
            <a:r>
              <a:rPr lang="hi-IN" sz="2400" dirty="0">
                <a:solidFill>
                  <a:srgbClr val="0070C0"/>
                </a:solidFill>
                <a:latin typeface="Calibri" panose="020F0502020204030204" pitchFamily="34" charset="0"/>
                <a:cs typeface="Shobhika Regular" panose="020B0000000000000000" pitchFamily="34" charset="77"/>
              </a:rPr>
              <a:t>- अ. पु. तृ. ब.</a:t>
            </a:r>
            <a:r>
              <a:rPr lang="hi-IN" sz="2800" dirty="0"/>
              <a:t>			</a:t>
            </a:r>
          </a:p>
          <a:p>
            <a:pPr fontAlgn="base"/>
            <a:r>
              <a:rPr lang="hi-IN" sz="2800" dirty="0"/>
              <a:t>हयैः 	</a:t>
            </a:r>
            <a:r>
              <a:rPr lang="en-US" sz="2800" dirty="0"/>
              <a:t>	</a:t>
            </a:r>
            <a:r>
              <a:rPr lang="hi-IN" sz="2800" dirty="0"/>
              <a:t>		</a:t>
            </a:r>
            <a:r>
              <a:rPr lang="hi-IN" sz="2400" dirty="0">
                <a:solidFill>
                  <a:srgbClr val="0070C0"/>
                </a:solidFill>
                <a:latin typeface="Calibri" panose="020F0502020204030204" pitchFamily="34" charset="0"/>
                <a:cs typeface="Shobhika Regular" panose="020B0000000000000000" pitchFamily="34" charset="77"/>
              </a:rPr>
              <a:t>- अ. पु. तृ. ब. </a:t>
            </a:r>
          </a:p>
          <a:p>
            <a:pPr fontAlgn="base"/>
            <a:r>
              <a:rPr lang="hi-IN" sz="2800" dirty="0"/>
              <a:t>युक्ते 				</a:t>
            </a:r>
            <a:r>
              <a:rPr lang="hi-IN" sz="2400" dirty="0">
                <a:solidFill>
                  <a:srgbClr val="0070C0"/>
                </a:solidFill>
                <a:latin typeface="Calibri" panose="020F0502020204030204" pitchFamily="34" charset="0"/>
                <a:cs typeface="Shobhika Regular" panose="020B0000000000000000" pitchFamily="34" charset="77"/>
              </a:rPr>
              <a:t>- अ. पु. स. ए.</a:t>
            </a:r>
          </a:p>
          <a:p>
            <a:pPr fontAlgn="base"/>
            <a:r>
              <a:rPr lang="hi-IN" sz="2800" dirty="0"/>
              <a:t>महति 			</a:t>
            </a:r>
            <a:r>
              <a:rPr lang="hi-IN" sz="2400" dirty="0">
                <a:solidFill>
                  <a:srgbClr val="0070C0"/>
                </a:solidFill>
                <a:latin typeface="Calibri" panose="020F0502020204030204" pitchFamily="34" charset="0"/>
                <a:cs typeface="Shobhika Regular" panose="020B0000000000000000" pitchFamily="34" charset="77"/>
              </a:rPr>
              <a:t>- त. पु. स. ए.</a:t>
            </a:r>
          </a:p>
          <a:p>
            <a:pPr fontAlgn="base"/>
            <a:r>
              <a:rPr lang="hi-IN" sz="2800" dirty="0"/>
              <a:t>स्यन्दने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0070C0"/>
                </a:solidFill>
                <a:latin typeface="Calibri" panose="020F0502020204030204" pitchFamily="34" charset="0"/>
                <a:cs typeface="Shobhika Regular" panose="020B0000000000000000" pitchFamily="34" charset="77"/>
              </a:rPr>
              <a:t>अ. पु. स. ए.</a:t>
            </a:r>
          </a:p>
          <a:p>
            <a:pPr fontAlgn="base"/>
            <a:r>
              <a:rPr lang="hi-IN" sz="2800" dirty="0"/>
              <a:t>स्थितौ 			</a:t>
            </a:r>
            <a:r>
              <a:rPr lang="hi-IN" sz="2400" dirty="0">
                <a:solidFill>
                  <a:srgbClr val="0070C0"/>
                </a:solidFill>
                <a:latin typeface="Calibri" panose="020F0502020204030204" pitchFamily="34" charset="0"/>
                <a:cs typeface="Shobhika Regular" panose="020B0000000000000000" pitchFamily="34" charset="77"/>
              </a:rPr>
              <a:t>- अ. पु.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प्र</a:t>
            </a:r>
            <a:r>
              <a:rPr lang="hi-IN" sz="2400" dirty="0">
                <a:solidFill>
                  <a:srgbClr val="0070C0"/>
                </a:solidFill>
                <a:latin typeface="Calibri" panose="020F0502020204030204" pitchFamily="34" charset="0"/>
                <a:cs typeface="Shobhika Regular" panose="020B0000000000000000" pitchFamily="34" charset="77"/>
              </a:rPr>
              <a:t>. द्वि. </a:t>
            </a:r>
          </a:p>
          <a:p>
            <a:pPr fontAlgn="base"/>
            <a:r>
              <a:rPr lang="hi-IN" sz="2800" dirty="0"/>
              <a:t>माधवः</a:t>
            </a:r>
            <a:r>
              <a:rPr lang="en-US" sz="2800" dirty="0"/>
              <a:t>, </a:t>
            </a:r>
            <a:r>
              <a:rPr lang="hi-IN" sz="2800" dirty="0"/>
              <a:t>पाण्डव:  		</a:t>
            </a:r>
            <a:r>
              <a:rPr lang="hi-IN" sz="2400" dirty="0">
                <a:solidFill>
                  <a:srgbClr val="0070C0"/>
                </a:solidFill>
                <a:latin typeface="Calibri" panose="020F0502020204030204" pitchFamily="34" charset="0"/>
                <a:cs typeface="Shobhika Regular" panose="020B0000000000000000" pitchFamily="34" charset="77"/>
              </a:rPr>
              <a:t>- अ. पु.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प्र. ए.</a:t>
            </a:r>
            <a:r>
              <a:rPr lang="hi-IN" sz="2800" dirty="0"/>
              <a:t>			</a:t>
            </a:r>
          </a:p>
          <a:p>
            <a:pPr fontAlgn="base"/>
            <a:r>
              <a:rPr lang="hi-IN" sz="2800" dirty="0"/>
              <a:t>दिव्यौ, शङ्खौ 		</a:t>
            </a:r>
            <a:r>
              <a:rPr lang="hi-IN" sz="2400" dirty="0">
                <a:solidFill>
                  <a:srgbClr val="0070C0"/>
                </a:solidFill>
                <a:latin typeface="Calibri" panose="020F0502020204030204" pitchFamily="34" charset="0"/>
                <a:cs typeface="Shobhika Regular" panose="020B0000000000000000" pitchFamily="34" charset="77"/>
              </a:rPr>
              <a:t>- अ. पु. द्वि. द्वि</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a:t>
            </a:r>
            <a:endParaRPr lang="hi-IN" sz="2400" dirty="0">
              <a:solidFill>
                <a:srgbClr val="0070C0"/>
              </a:solidFill>
              <a:latin typeface="Calibri" panose="020F0502020204030204" pitchFamily="34" charset="0"/>
              <a:cs typeface="Shobhika Regular" panose="020B0000000000000000" pitchFamily="34" charset="77"/>
            </a:endParaRPr>
          </a:p>
          <a:p>
            <a:pPr fontAlgn="base"/>
            <a:r>
              <a:rPr lang="hi-IN" sz="2800" dirty="0"/>
              <a:t>प्रदध्मतुः 			</a:t>
            </a:r>
            <a:r>
              <a:rPr lang="hi-IN" sz="2800" dirty="0">
                <a:solidFill>
                  <a:schemeClr val="accent1"/>
                </a:solidFill>
              </a:rPr>
              <a:t>-</a:t>
            </a:r>
            <a:r>
              <a:rPr lang="hi-IN" sz="2800" dirty="0"/>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ध्मा धातुः प्र उपसर्गः लिट्-लकार: प्र</a:t>
            </a:r>
            <a:r>
              <a:rPr lang="hi-IN" sz="2400" dirty="0">
                <a:solidFill>
                  <a:srgbClr val="0070C0"/>
                </a:solidFill>
                <a:latin typeface="Calibri" panose="020F0502020204030204" pitchFamily="34" charset="0"/>
                <a:cs typeface="Shobhika Regular" panose="020B0000000000000000" pitchFamily="34" charset="77"/>
              </a:rPr>
              <a:t>. द्वि. </a:t>
            </a:r>
            <a:r>
              <a:rPr lang="hi-IN" sz="2400" dirty="0"/>
              <a:t>	</a:t>
            </a:r>
            <a:endParaRPr lang="hi-IN" sz="2000" dirty="0">
              <a:solidFill>
                <a:srgbClr val="0070C0"/>
              </a:solidFill>
              <a:latin typeface="Calibri" panose="020F0502020204030204" pitchFamily="34" charset="0"/>
              <a:cs typeface="Shobhika Regular" panose="020B0000000000000000" pitchFamily="34" charset="77"/>
            </a:endParaRPr>
          </a:p>
        </p:txBody>
      </p:sp>
      <p:sp>
        <p:nvSpPr>
          <p:cNvPr id="8" name="Title 1">
            <a:extLst>
              <a:ext uri="{FF2B5EF4-FFF2-40B4-BE49-F238E27FC236}">
                <a16:creationId xmlns:a16="http://schemas.microsoft.com/office/drawing/2014/main" id="{A4F69FA6-DD39-784D-1001-F859CB0E0D2D}"/>
              </a:ext>
            </a:extLst>
          </p:cNvPr>
          <p:cNvSpPr txBox="1">
            <a:spLocks/>
          </p:cNvSpPr>
          <p:nvPr/>
        </p:nvSpPr>
        <p:spPr>
          <a:xfrm>
            <a:off x="671945" y="-29086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i-IN" sz="3600" dirty="0">
                <a:solidFill>
                  <a:schemeClr val="accent1"/>
                </a:solidFill>
              </a:rPr>
              <a:t>भगवद्गीता </a:t>
            </a:r>
            <a:r>
              <a:rPr lang="en-US" sz="3600" dirty="0">
                <a:solidFill>
                  <a:schemeClr val="accent1"/>
                </a:solidFill>
              </a:rPr>
              <a:t>-</a:t>
            </a:r>
            <a:r>
              <a:rPr lang="hi-IN" sz="3600" dirty="0">
                <a:solidFill>
                  <a:schemeClr val="accent1"/>
                </a:solidFill>
              </a:rPr>
              <a:t> अन्वय: </a:t>
            </a:r>
            <a:r>
              <a:rPr lang="en-US" sz="3600" dirty="0">
                <a:solidFill>
                  <a:schemeClr val="accent1"/>
                </a:solidFill>
              </a:rPr>
              <a:t>3</a:t>
            </a:r>
          </a:p>
        </p:txBody>
      </p:sp>
    </p:spTree>
    <p:extLst>
      <p:ext uri="{BB962C8B-B14F-4D97-AF65-F5344CB8AC3E}">
        <p14:creationId xmlns:p14="http://schemas.microsoft.com/office/powerpoint/2010/main" val="618896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5C4C-5C61-C446-AD65-29FB6E729496}"/>
              </a:ext>
            </a:extLst>
          </p:cNvPr>
          <p:cNvSpPr>
            <a:spLocks noGrp="1"/>
          </p:cNvSpPr>
          <p:nvPr>
            <p:ph type="title"/>
          </p:nvPr>
        </p:nvSpPr>
        <p:spPr>
          <a:xfrm>
            <a:off x="838200" y="0"/>
            <a:ext cx="10515600" cy="1325563"/>
          </a:xfrm>
        </p:spPr>
        <p:txBody>
          <a:bodyPr/>
          <a:lstStyle/>
          <a:p>
            <a:pPr algn="ctr"/>
            <a:r>
              <a:rPr lang="hi-IN" b="1" dirty="0"/>
              <a:t>पिष्टपेषणन्यायः</a:t>
            </a:r>
            <a:endParaRPr lang="en-US" b="1" dirty="0">
              <a:solidFill>
                <a:schemeClr val="accent1"/>
              </a:solidFill>
            </a:endParaRPr>
          </a:p>
        </p:txBody>
      </p:sp>
      <p:sp>
        <p:nvSpPr>
          <p:cNvPr id="4" name="Footer Placeholder 3">
            <a:extLst>
              <a:ext uri="{FF2B5EF4-FFF2-40B4-BE49-F238E27FC236}">
                <a16:creationId xmlns:a16="http://schemas.microsoft.com/office/drawing/2014/main" id="{67180FF7-1C56-B647-855A-CB572F7D0040}"/>
              </a:ext>
            </a:extLst>
          </p:cNvPr>
          <p:cNvSpPr>
            <a:spLocks noGrp="1"/>
          </p:cNvSpPr>
          <p:nvPr>
            <p:ph type="ftr" sz="quarter" idx="11"/>
          </p:nvPr>
        </p:nvSpPr>
        <p:spPr/>
        <p:txBody>
          <a:bodyPr/>
          <a:lstStyle/>
          <a:p>
            <a:r>
              <a:rPr lang="en-US" dirty="0"/>
              <a:t>Learn Slokas Online - </a:t>
            </a:r>
            <a:r>
              <a:rPr lang="en-US" dirty="0" err="1"/>
              <a:t>Vanisri</a:t>
            </a:r>
            <a:r>
              <a:rPr lang="en-US" dirty="0"/>
              <a:t> </a:t>
            </a:r>
            <a:r>
              <a:rPr lang="en-US" dirty="0" err="1"/>
              <a:t>Ragupati</a:t>
            </a:r>
            <a:endParaRPr lang="en-US" dirty="0"/>
          </a:p>
        </p:txBody>
      </p:sp>
      <p:sp>
        <p:nvSpPr>
          <p:cNvPr id="3" name="AutoShape 2">
            <a:extLst>
              <a:ext uri="{FF2B5EF4-FFF2-40B4-BE49-F238E27FC236}">
                <a16:creationId xmlns:a16="http://schemas.microsoft.com/office/drawing/2014/main" id="{7CF3B7D1-7740-A399-69FE-BF0C070243A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4">
            <a:extLst>
              <a:ext uri="{FF2B5EF4-FFF2-40B4-BE49-F238E27FC236}">
                <a16:creationId xmlns:a16="http://schemas.microsoft.com/office/drawing/2014/main" id="{62B2A8B8-2407-516C-98F5-3855776A1F17}"/>
              </a:ext>
            </a:extLst>
          </p:cNvPr>
          <p:cNvSpPr>
            <a:spLocks noChangeAspect="1" noChangeArrowheads="1"/>
          </p:cNvSpPr>
          <p:nvPr/>
        </p:nvSpPr>
        <p:spPr bwMode="auto">
          <a:xfrm>
            <a:off x="6096000" y="3429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423CC884-8EE8-D893-B6A7-F12738893FE6}"/>
              </a:ext>
            </a:extLst>
          </p:cNvPr>
          <p:cNvSpPr txBox="1"/>
          <p:nvPr/>
        </p:nvSpPr>
        <p:spPr>
          <a:xfrm>
            <a:off x="458745" y="2324477"/>
            <a:ext cx="11274509" cy="4031873"/>
          </a:xfrm>
          <a:prstGeom prst="rect">
            <a:avLst/>
          </a:prstGeom>
          <a:noFill/>
        </p:spPr>
        <p:txBody>
          <a:bodyPr wrap="square">
            <a:spAutoFit/>
          </a:bodyPr>
          <a:lstStyle/>
          <a:p>
            <a:pPr algn="just"/>
            <a:r>
              <a:rPr lang="hi-IN" sz="3200" dirty="0"/>
              <a:t>विविधानि धान्यानि चूर्णिकृत्वा पिष्टं लभ्यते।  पूर्वमेव चूर्णितस्य पिष्टस्य पुनः पेषणं कोऽपि न करोति। </a:t>
            </a:r>
          </a:p>
          <a:p>
            <a:pPr algn="just"/>
            <a:endParaRPr lang="hi-IN" sz="3200" dirty="0"/>
          </a:p>
          <a:p>
            <a:pPr algn="just"/>
            <a:r>
              <a:rPr lang="hi-IN" sz="3200" dirty="0"/>
              <a:t>पूर्वम् उक्तः विषयः पुनः पुनः एकेन उक्तः चेत् पिष्टपेषणस्य समानम् इति उच्यते। </a:t>
            </a:r>
          </a:p>
          <a:p>
            <a:pPr algn="just"/>
            <a:endParaRPr lang="hi-IN" sz="3200" dirty="0"/>
          </a:p>
          <a:p>
            <a:pPr algn="just"/>
            <a:r>
              <a:rPr lang="hi-IN" sz="3200" dirty="0"/>
              <a:t>पूर्वमेव कृतं कार्यम् अथवा उक्तं वचनं पुनः पुनः करोति चेत् समयः व्यर्थः अस्ति।  पिष्टस्य पेषणं प्रयोजनाय न भवति।</a:t>
            </a:r>
          </a:p>
        </p:txBody>
      </p:sp>
      <p:pic>
        <p:nvPicPr>
          <p:cNvPr id="1026" name="Picture 2" descr="Man Pounding Spices In A Mortar Stock Video - Download Video Clip Now -  iStock">
            <a:extLst>
              <a:ext uri="{FF2B5EF4-FFF2-40B4-BE49-F238E27FC236}">
                <a16:creationId xmlns:a16="http://schemas.microsoft.com/office/drawing/2014/main" id="{426C812A-644D-945A-24E6-DFF2499DAC2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98933" y="0"/>
            <a:ext cx="3793067" cy="2133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6222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dissolv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5C4C-5C61-C446-AD65-29FB6E729496}"/>
              </a:ext>
            </a:extLst>
          </p:cNvPr>
          <p:cNvSpPr>
            <a:spLocks noGrp="1"/>
          </p:cNvSpPr>
          <p:nvPr>
            <p:ph type="title"/>
          </p:nvPr>
        </p:nvSpPr>
        <p:spPr>
          <a:xfrm>
            <a:off x="-1014046" y="-17671"/>
            <a:ext cx="10515600" cy="1325563"/>
          </a:xfrm>
        </p:spPr>
        <p:txBody>
          <a:bodyPr/>
          <a:lstStyle/>
          <a:p>
            <a:pPr algn="ctr"/>
            <a:r>
              <a:rPr lang="hi-IN" b="1" dirty="0"/>
              <a:t>अन्धगजन्यायः</a:t>
            </a:r>
            <a:endParaRPr lang="en-US" b="1" dirty="0">
              <a:solidFill>
                <a:schemeClr val="accent1"/>
              </a:solidFill>
            </a:endParaRPr>
          </a:p>
        </p:txBody>
      </p:sp>
      <p:sp>
        <p:nvSpPr>
          <p:cNvPr id="4" name="Footer Placeholder 3">
            <a:extLst>
              <a:ext uri="{FF2B5EF4-FFF2-40B4-BE49-F238E27FC236}">
                <a16:creationId xmlns:a16="http://schemas.microsoft.com/office/drawing/2014/main" id="{67180FF7-1C56-B647-855A-CB572F7D0040}"/>
              </a:ext>
            </a:extLst>
          </p:cNvPr>
          <p:cNvSpPr>
            <a:spLocks noGrp="1"/>
          </p:cNvSpPr>
          <p:nvPr>
            <p:ph type="ftr" sz="quarter" idx="11"/>
          </p:nvPr>
        </p:nvSpPr>
        <p:spPr/>
        <p:txBody>
          <a:bodyPr/>
          <a:lstStyle/>
          <a:p>
            <a:r>
              <a:rPr lang="en-US" dirty="0"/>
              <a:t>Learn Slokas Online - </a:t>
            </a:r>
            <a:r>
              <a:rPr lang="en-US" dirty="0" err="1"/>
              <a:t>Vanisri</a:t>
            </a:r>
            <a:r>
              <a:rPr lang="en-US" dirty="0"/>
              <a:t> </a:t>
            </a:r>
            <a:r>
              <a:rPr lang="en-US" dirty="0" err="1"/>
              <a:t>Ragupati</a:t>
            </a:r>
            <a:endParaRPr lang="en-US" dirty="0"/>
          </a:p>
        </p:txBody>
      </p:sp>
      <p:sp>
        <p:nvSpPr>
          <p:cNvPr id="3" name="AutoShape 2">
            <a:extLst>
              <a:ext uri="{FF2B5EF4-FFF2-40B4-BE49-F238E27FC236}">
                <a16:creationId xmlns:a16="http://schemas.microsoft.com/office/drawing/2014/main" id="{920FACE3-CE48-6A8B-F4E6-A19B1D1D0569}"/>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C2AA42D9-3D5B-24CE-89EB-5A9322AD9D8A}"/>
              </a:ext>
            </a:extLst>
          </p:cNvPr>
          <p:cNvSpPr txBox="1"/>
          <p:nvPr/>
        </p:nvSpPr>
        <p:spPr>
          <a:xfrm>
            <a:off x="383149" y="1093371"/>
            <a:ext cx="7479400" cy="5262979"/>
          </a:xfrm>
          <a:prstGeom prst="rect">
            <a:avLst/>
          </a:prstGeom>
          <a:noFill/>
        </p:spPr>
        <p:txBody>
          <a:bodyPr wrap="square">
            <a:spAutoFit/>
          </a:bodyPr>
          <a:lstStyle/>
          <a:p>
            <a:r>
              <a:rPr lang="hi-IN" sz="2400" dirty="0"/>
              <a:t>चत्वारः अन्धाः सन्ति।  ते "गजः कथम् अस्ति" इति न जानन्ति।  अतः ते एकं गजं स्पृष्ट्वा ज्ञातुं गच्छन्ति। </a:t>
            </a:r>
          </a:p>
          <a:p>
            <a:endParaRPr lang="hi-IN" sz="2400" dirty="0"/>
          </a:p>
          <a:p>
            <a:r>
              <a:rPr lang="hi-IN" sz="2400" dirty="0"/>
              <a:t>कश्चन अन्धः गजस्य तुण्डं स्पृष्ट्वा "गजः कदलीफलवृक्षस्य कण्डस्य समानम्” इति वदति।  अन्य पुरूषः गजस्य उदरं स्पृष्ट्वा "गजस्य रूपं भित्तेः इव अस्ति "इति कथयति।  तृतीयः अन्धः गजस्य कर्णं स्पृष्ट्वा  "भो! गजः कुल्यमिव अस्ति”</a:t>
            </a:r>
            <a:r>
              <a:rPr lang="en-US" sz="2400" dirty="0"/>
              <a:t> </a:t>
            </a:r>
            <a:r>
              <a:rPr lang="hi-IN" sz="2400" dirty="0"/>
              <a:t>इति ब्रवीति। </a:t>
            </a:r>
          </a:p>
          <a:p>
            <a:endParaRPr lang="hi-IN" sz="2400" dirty="0"/>
          </a:p>
          <a:p>
            <a:r>
              <a:rPr lang="hi-IN" sz="2400" dirty="0"/>
              <a:t>एवम् अन्धाः गजस्य विविधान् भागान् स्पृष्ट्वा भिन्नतया अवगच्छन्ति।  तैः सम्पूर्णज्ञानं न प्राप्तम्। </a:t>
            </a:r>
          </a:p>
          <a:p>
            <a:endParaRPr lang="hi-IN" sz="2400" dirty="0"/>
          </a:p>
          <a:p>
            <a:r>
              <a:rPr lang="hi-IN" sz="2400" dirty="0"/>
              <a:t>एक विषयस्य सम्पूर्णम् अर्थं न ज्ञात्वा जनाः व्यर्थविवादं चर्चां च कुर्वन्ति चेत् अन्धगजन्यायः इति उच्यते।</a:t>
            </a:r>
            <a:endParaRPr lang="en-US" sz="2400" dirty="0"/>
          </a:p>
        </p:txBody>
      </p:sp>
      <p:pic>
        <p:nvPicPr>
          <p:cNvPr id="5" name="Picture 2" descr="Blind Men and the Elephant: Poem | Story | Moral of the Story |">
            <a:extLst>
              <a:ext uri="{FF2B5EF4-FFF2-40B4-BE49-F238E27FC236}">
                <a16:creationId xmlns:a16="http://schemas.microsoft.com/office/drawing/2014/main" id="{4EAA0022-282C-4F36-9F40-26E0F4C848E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62548" y="2301020"/>
            <a:ext cx="4329452" cy="2825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6529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circle(in)">
                                      <p:cBhvr>
                                        <p:cTn id="7" dur="2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7F18A2E-5F11-2949-9853-D1E3615BC753}"/>
              </a:ext>
            </a:extLst>
          </p:cNvPr>
          <p:cNvSpPr>
            <a:spLocks noGrp="1"/>
          </p:cNvSpPr>
          <p:nvPr>
            <p:ph type="ftr" sz="quarter" idx="11"/>
          </p:nvPr>
        </p:nvSpPr>
        <p:spPr/>
        <p:txBody>
          <a:bodyPr/>
          <a:lstStyle/>
          <a:p>
            <a:r>
              <a:rPr lang="en-US"/>
              <a:t>Learn Slokas Online - Vanisri Ragupati</a:t>
            </a:r>
          </a:p>
        </p:txBody>
      </p:sp>
      <p:sp>
        <p:nvSpPr>
          <p:cNvPr id="5" name="Title 1">
            <a:extLst>
              <a:ext uri="{FF2B5EF4-FFF2-40B4-BE49-F238E27FC236}">
                <a16:creationId xmlns:a16="http://schemas.microsoft.com/office/drawing/2014/main" id="{995EBA6C-0F7E-9F4C-8DED-205CCA00F0F4}"/>
              </a:ext>
            </a:extLst>
          </p:cNvPr>
          <p:cNvSpPr txBox="1">
            <a:spLocks/>
          </p:cNvSpPr>
          <p:nvPr/>
        </p:nvSpPr>
        <p:spPr>
          <a:xfrm>
            <a:off x="1382670" y="2235200"/>
            <a:ext cx="9144000" cy="2387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i-IN" sz="6000" dirty="0"/>
              <a:t>व</a:t>
            </a:r>
            <a:r>
              <a:rPr lang="en-US" sz="6000" dirty="0" err="1"/>
              <a:t>्</a:t>
            </a:r>
            <a:r>
              <a:rPr lang="hi-IN" sz="6000" dirty="0"/>
              <a:t>याकरणम्</a:t>
            </a:r>
            <a:endParaRPr lang="en-IN" sz="6000" dirty="0"/>
          </a:p>
        </p:txBody>
      </p:sp>
    </p:spTree>
    <p:extLst>
      <p:ext uri="{BB962C8B-B14F-4D97-AF65-F5344CB8AC3E}">
        <p14:creationId xmlns:p14="http://schemas.microsoft.com/office/powerpoint/2010/main" val="138921556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7F18A2E-5F11-2949-9853-D1E3615BC753}"/>
              </a:ext>
            </a:extLst>
          </p:cNvPr>
          <p:cNvSpPr>
            <a:spLocks noGrp="1"/>
          </p:cNvSpPr>
          <p:nvPr>
            <p:ph type="ftr" sz="quarter" idx="11"/>
          </p:nvPr>
        </p:nvSpPr>
        <p:spPr/>
        <p:txBody>
          <a:bodyPr/>
          <a:lstStyle/>
          <a:p>
            <a:r>
              <a:rPr lang="en-US"/>
              <a:t>Learn Slokas Online - Vanisri Ragupati</a:t>
            </a:r>
          </a:p>
        </p:txBody>
      </p:sp>
      <p:pic>
        <p:nvPicPr>
          <p:cNvPr id="2" name="Picture 1">
            <a:extLst>
              <a:ext uri="{FF2B5EF4-FFF2-40B4-BE49-F238E27FC236}">
                <a16:creationId xmlns:a16="http://schemas.microsoft.com/office/drawing/2014/main" id="{A20A3BCC-1A4B-00C8-4811-2A8166848C00}"/>
              </a:ext>
            </a:extLst>
          </p:cNvPr>
          <p:cNvPicPr>
            <a:picLocks noChangeAspect="1"/>
          </p:cNvPicPr>
          <p:nvPr/>
        </p:nvPicPr>
        <p:blipFill>
          <a:blip r:embed="rId3"/>
          <a:stretch>
            <a:fillRect/>
          </a:stretch>
        </p:blipFill>
        <p:spPr>
          <a:xfrm>
            <a:off x="554893" y="518746"/>
            <a:ext cx="11394444" cy="5837604"/>
          </a:xfrm>
          <a:prstGeom prst="rect">
            <a:avLst/>
          </a:prstGeom>
        </p:spPr>
      </p:pic>
      <p:pic>
        <p:nvPicPr>
          <p:cNvPr id="3" name="Picture 2">
            <a:extLst>
              <a:ext uri="{FF2B5EF4-FFF2-40B4-BE49-F238E27FC236}">
                <a16:creationId xmlns:a16="http://schemas.microsoft.com/office/drawing/2014/main" id="{5A482FEC-1CBF-6596-C1C7-65212315833B}"/>
              </a:ext>
            </a:extLst>
          </p:cNvPr>
          <p:cNvPicPr>
            <a:picLocks noChangeAspect="1"/>
          </p:cNvPicPr>
          <p:nvPr/>
        </p:nvPicPr>
        <p:blipFill>
          <a:blip r:embed="rId4"/>
          <a:stretch>
            <a:fillRect/>
          </a:stretch>
        </p:blipFill>
        <p:spPr>
          <a:xfrm>
            <a:off x="2905369" y="1169865"/>
            <a:ext cx="1879600" cy="673100"/>
          </a:xfrm>
          <a:prstGeom prst="rect">
            <a:avLst/>
          </a:prstGeom>
        </p:spPr>
      </p:pic>
      <p:pic>
        <p:nvPicPr>
          <p:cNvPr id="5" name="Picture 4">
            <a:extLst>
              <a:ext uri="{FF2B5EF4-FFF2-40B4-BE49-F238E27FC236}">
                <a16:creationId xmlns:a16="http://schemas.microsoft.com/office/drawing/2014/main" id="{E84EFEF5-82BE-8D34-1F3C-A0AF9EA8F601}"/>
              </a:ext>
            </a:extLst>
          </p:cNvPr>
          <p:cNvPicPr>
            <a:picLocks noChangeAspect="1"/>
          </p:cNvPicPr>
          <p:nvPr/>
        </p:nvPicPr>
        <p:blipFill>
          <a:blip r:embed="rId5"/>
          <a:stretch>
            <a:fillRect/>
          </a:stretch>
        </p:blipFill>
        <p:spPr>
          <a:xfrm>
            <a:off x="2389553" y="1919165"/>
            <a:ext cx="1879600" cy="673100"/>
          </a:xfrm>
          <a:prstGeom prst="rect">
            <a:avLst/>
          </a:prstGeom>
        </p:spPr>
      </p:pic>
      <p:pic>
        <p:nvPicPr>
          <p:cNvPr id="6" name="Picture 5">
            <a:extLst>
              <a:ext uri="{FF2B5EF4-FFF2-40B4-BE49-F238E27FC236}">
                <a16:creationId xmlns:a16="http://schemas.microsoft.com/office/drawing/2014/main" id="{A2EB1DCE-0C34-4514-556E-B64E8D18A784}"/>
              </a:ext>
            </a:extLst>
          </p:cNvPr>
          <p:cNvPicPr>
            <a:picLocks noChangeAspect="1"/>
          </p:cNvPicPr>
          <p:nvPr/>
        </p:nvPicPr>
        <p:blipFill>
          <a:blip r:embed="rId6"/>
          <a:stretch>
            <a:fillRect/>
          </a:stretch>
        </p:blipFill>
        <p:spPr>
          <a:xfrm>
            <a:off x="2192703" y="2655885"/>
            <a:ext cx="2273300" cy="838200"/>
          </a:xfrm>
          <a:prstGeom prst="rect">
            <a:avLst/>
          </a:prstGeom>
        </p:spPr>
      </p:pic>
      <p:pic>
        <p:nvPicPr>
          <p:cNvPr id="7" name="Picture 6">
            <a:extLst>
              <a:ext uri="{FF2B5EF4-FFF2-40B4-BE49-F238E27FC236}">
                <a16:creationId xmlns:a16="http://schemas.microsoft.com/office/drawing/2014/main" id="{316954DB-7307-ABBC-54A7-AE976639DC0C}"/>
              </a:ext>
            </a:extLst>
          </p:cNvPr>
          <p:cNvPicPr>
            <a:picLocks noChangeAspect="1"/>
          </p:cNvPicPr>
          <p:nvPr/>
        </p:nvPicPr>
        <p:blipFill>
          <a:blip r:embed="rId7"/>
          <a:stretch>
            <a:fillRect/>
          </a:stretch>
        </p:blipFill>
        <p:spPr>
          <a:xfrm>
            <a:off x="2291861" y="3609730"/>
            <a:ext cx="2074984" cy="619369"/>
          </a:xfrm>
          <a:prstGeom prst="rect">
            <a:avLst/>
          </a:prstGeom>
        </p:spPr>
      </p:pic>
      <p:pic>
        <p:nvPicPr>
          <p:cNvPr id="8" name="Picture 7">
            <a:extLst>
              <a:ext uri="{FF2B5EF4-FFF2-40B4-BE49-F238E27FC236}">
                <a16:creationId xmlns:a16="http://schemas.microsoft.com/office/drawing/2014/main" id="{AACD8FC4-52B5-EE7F-598E-DB7780EA7985}"/>
              </a:ext>
            </a:extLst>
          </p:cNvPr>
          <p:cNvPicPr>
            <a:picLocks noChangeAspect="1"/>
          </p:cNvPicPr>
          <p:nvPr/>
        </p:nvPicPr>
        <p:blipFill>
          <a:blip r:embed="rId8"/>
          <a:stretch>
            <a:fillRect/>
          </a:stretch>
        </p:blipFill>
        <p:spPr>
          <a:xfrm>
            <a:off x="2033953" y="4460390"/>
            <a:ext cx="2235200" cy="515812"/>
          </a:xfrm>
          <a:prstGeom prst="rect">
            <a:avLst/>
          </a:prstGeom>
        </p:spPr>
      </p:pic>
      <p:pic>
        <p:nvPicPr>
          <p:cNvPr id="10" name="Picture 9">
            <a:extLst>
              <a:ext uri="{FF2B5EF4-FFF2-40B4-BE49-F238E27FC236}">
                <a16:creationId xmlns:a16="http://schemas.microsoft.com/office/drawing/2014/main" id="{561CE407-D02E-5FFD-75A8-CC5A5CE2E814}"/>
              </a:ext>
            </a:extLst>
          </p:cNvPr>
          <p:cNvPicPr>
            <a:picLocks noChangeAspect="1"/>
          </p:cNvPicPr>
          <p:nvPr/>
        </p:nvPicPr>
        <p:blipFill>
          <a:blip r:embed="rId9"/>
          <a:stretch>
            <a:fillRect/>
          </a:stretch>
        </p:blipFill>
        <p:spPr>
          <a:xfrm>
            <a:off x="2033953" y="5195404"/>
            <a:ext cx="2004647" cy="580898"/>
          </a:xfrm>
          <a:prstGeom prst="rect">
            <a:avLst/>
          </a:prstGeom>
        </p:spPr>
      </p:pic>
    </p:spTree>
    <p:extLst>
      <p:ext uri="{BB962C8B-B14F-4D97-AF65-F5344CB8AC3E}">
        <p14:creationId xmlns:p14="http://schemas.microsoft.com/office/powerpoint/2010/main" val="3840596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7F18A2E-5F11-2949-9853-D1E3615BC753}"/>
              </a:ext>
            </a:extLst>
          </p:cNvPr>
          <p:cNvSpPr>
            <a:spLocks noGrp="1"/>
          </p:cNvSpPr>
          <p:nvPr>
            <p:ph type="ftr" sz="quarter" idx="11"/>
          </p:nvPr>
        </p:nvSpPr>
        <p:spPr/>
        <p:txBody>
          <a:bodyPr/>
          <a:lstStyle/>
          <a:p>
            <a:r>
              <a:rPr lang="en-US"/>
              <a:t>Learn Slokas Online - Vanisri Ragupati</a:t>
            </a:r>
          </a:p>
        </p:txBody>
      </p:sp>
      <p:sp>
        <p:nvSpPr>
          <p:cNvPr id="5" name="Title 1">
            <a:extLst>
              <a:ext uri="{FF2B5EF4-FFF2-40B4-BE49-F238E27FC236}">
                <a16:creationId xmlns:a16="http://schemas.microsoft.com/office/drawing/2014/main" id="{995EBA6C-0F7E-9F4C-8DED-205CCA00F0F4}"/>
              </a:ext>
            </a:extLst>
          </p:cNvPr>
          <p:cNvSpPr txBox="1">
            <a:spLocks/>
          </p:cNvSpPr>
          <p:nvPr/>
        </p:nvSpPr>
        <p:spPr>
          <a:xfrm>
            <a:off x="1382670" y="2235200"/>
            <a:ext cx="9144000" cy="2387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i-IN" sz="6000" dirty="0"/>
              <a:t>सन्धि: </a:t>
            </a:r>
            <a:endParaRPr lang="en-IN" sz="6000" dirty="0"/>
          </a:p>
        </p:txBody>
      </p:sp>
    </p:spTree>
    <p:extLst>
      <p:ext uri="{BB962C8B-B14F-4D97-AF65-F5344CB8AC3E}">
        <p14:creationId xmlns:p14="http://schemas.microsoft.com/office/powerpoint/2010/main" val="16491453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7F18A2E-5F11-2949-9853-D1E3615BC753}"/>
              </a:ext>
            </a:extLst>
          </p:cNvPr>
          <p:cNvSpPr>
            <a:spLocks noGrp="1"/>
          </p:cNvSpPr>
          <p:nvPr>
            <p:ph type="ftr" sz="quarter" idx="11"/>
          </p:nvPr>
        </p:nvSpPr>
        <p:spPr/>
        <p:txBody>
          <a:bodyPr/>
          <a:lstStyle/>
          <a:p>
            <a:r>
              <a:rPr lang="en-US"/>
              <a:t>Learn Slokas Online - Vanisri Ragupati</a:t>
            </a:r>
          </a:p>
        </p:txBody>
      </p:sp>
      <p:pic>
        <p:nvPicPr>
          <p:cNvPr id="2" name="Picture 1">
            <a:extLst>
              <a:ext uri="{FF2B5EF4-FFF2-40B4-BE49-F238E27FC236}">
                <a16:creationId xmlns:a16="http://schemas.microsoft.com/office/drawing/2014/main" id="{2DCCDCAC-22F0-DAEA-6F7B-1326CFA6295E}"/>
              </a:ext>
            </a:extLst>
          </p:cNvPr>
          <p:cNvPicPr>
            <a:picLocks noChangeAspect="1"/>
          </p:cNvPicPr>
          <p:nvPr/>
        </p:nvPicPr>
        <p:blipFill>
          <a:blip r:embed="rId3"/>
          <a:stretch>
            <a:fillRect/>
          </a:stretch>
        </p:blipFill>
        <p:spPr>
          <a:xfrm>
            <a:off x="892419" y="862623"/>
            <a:ext cx="2413486" cy="584200"/>
          </a:xfrm>
          <a:prstGeom prst="rect">
            <a:avLst/>
          </a:prstGeom>
        </p:spPr>
      </p:pic>
      <p:pic>
        <p:nvPicPr>
          <p:cNvPr id="3" name="Picture 2">
            <a:extLst>
              <a:ext uri="{FF2B5EF4-FFF2-40B4-BE49-F238E27FC236}">
                <a16:creationId xmlns:a16="http://schemas.microsoft.com/office/drawing/2014/main" id="{31FAA986-9973-31D9-2665-288735ECA144}"/>
              </a:ext>
            </a:extLst>
          </p:cNvPr>
          <p:cNvPicPr>
            <a:picLocks noChangeAspect="1"/>
          </p:cNvPicPr>
          <p:nvPr/>
        </p:nvPicPr>
        <p:blipFill>
          <a:blip r:embed="rId4"/>
          <a:stretch>
            <a:fillRect/>
          </a:stretch>
        </p:blipFill>
        <p:spPr>
          <a:xfrm>
            <a:off x="892418" y="2376121"/>
            <a:ext cx="2413489" cy="596900"/>
          </a:xfrm>
          <a:prstGeom prst="rect">
            <a:avLst/>
          </a:prstGeom>
        </p:spPr>
      </p:pic>
      <p:pic>
        <p:nvPicPr>
          <p:cNvPr id="5" name="Picture 4">
            <a:extLst>
              <a:ext uri="{FF2B5EF4-FFF2-40B4-BE49-F238E27FC236}">
                <a16:creationId xmlns:a16="http://schemas.microsoft.com/office/drawing/2014/main" id="{2F98D910-DD60-633C-A9A9-86E00F00C7EF}"/>
              </a:ext>
            </a:extLst>
          </p:cNvPr>
          <p:cNvPicPr>
            <a:picLocks noChangeAspect="1"/>
          </p:cNvPicPr>
          <p:nvPr/>
        </p:nvPicPr>
        <p:blipFill>
          <a:blip r:embed="rId5"/>
          <a:stretch>
            <a:fillRect/>
          </a:stretch>
        </p:blipFill>
        <p:spPr>
          <a:xfrm>
            <a:off x="892419" y="3902319"/>
            <a:ext cx="2413488" cy="596900"/>
          </a:xfrm>
          <a:prstGeom prst="rect">
            <a:avLst/>
          </a:prstGeom>
        </p:spPr>
      </p:pic>
      <p:pic>
        <p:nvPicPr>
          <p:cNvPr id="6" name="Picture 5">
            <a:extLst>
              <a:ext uri="{FF2B5EF4-FFF2-40B4-BE49-F238E27FC236}">
                <a16:creationId xmlns:a16="http://schemas.microsoft.com/office/drawing/2014/main" id="{65EE6F44-E2CD-A137-EAB4-C26A3EEDADD8}"/>
              </a:ext>
            </a:extLst>
          </p:cNvPr>
          <p:cNvPicPr>
            <a:picLocks noChangeAspect="1"/>
          </p:cNvPicPr>
          <p:nvPr/>
        </p:nvPicPr>
        <p:blipFill>
          <a:blip r:embed="rId6"/>
          <a:stretch>
            <a:fillRect/>
          </a:stretch>
        </p:blipFill>
        <p:spPr>
          <a:xfrm>
            <a:off x="892418" y="5334000"/>
            <a:ext cx="2413487" cy="596900"/>
          </a:xfrm>
          <a:prstGeom prst="rect">
            <a:avLst/>
          </a:prstGeom>
        </p:spPr>
      </p:pic>
      <p:pic>
        <p:nvPicPr>
          <p:cNvPr id="7" name="Picture 6">
            <a:extLst>
              <a:ext uri="{FF2B5EF4-FFF2-40B4-BE49-F238E27FC236}">
                <a16:creationId xmlns:a16="http://schemas.microsoft.com/office/drawing/2014/main" id="{C7122831-3695-C06F-E552-0490D0AA70EB}"/>
              </a:ext>
            </a:extLst>
          </p:cNvPr>
          <p:cNvPicPr>
            <a:picLocks noChangeAspect="1"/>
          </p:cNvPicPr>
          <p:nvPr/>
        </p:nvPicPr>
        <p:blipFill>
          <a:blip r:embed="rId7"/>
          <a:stretch>
            <a:fillRect/>
          </a:stretch>
        </p:blipFill>
        <p:spPr>
          <a:xfrm>
            <a:off x="4635500" y="862623"/>
            <a:ext cx="1741854" cy="605862"/>
          </a:xfrm>
          <a:prstGeom prst="rect">
            <a:avLst/>
          </a:prstGeom>
        </p:spPr>
      </p:pic>
      <p:pic>
        <p:nvPicPr>
          <p:cNvPr id="8" name="Picture 7">
            <a:extLst>
              <a:ext uri="{FF2B5EF4-FFF2-40B4-BE49-F238E27FC236}">
                <a16:creationId xmlns:a16="http://schemas.microsoft.com/office/drawing/2014/main" id="{6CAC74E8-5B09-EB94-DD35-B2F2068FC435}"/>
              </a:ext>
            </a:extLst>
          </p:cNvPr>
          <p:cNvPicPr>
            <a:picLocks noChangeAspect="1"/>
          </p:cNvPicPr>
          <p:nvPr/>
        </p:nvPicPr>
        <p:blipFill>
          <a:blip r:embed="rId8"/>
          <a:stretch>
            <a:fillRect/>
          </a:stretch>
        </p:blipFill>
        <p:spPr>
          <a:xfrm>
            <a:off x="4598377" y="2374586"/>
            <a:ext cx="1816100" cy="604051"/>
          </a:xfrm>
          <a:prstGeom prst="rect">
            <a:avLst/>
          </a:prstGeom>
        </p:spPr>
      </p:pic>
      <p:pic>
        <p:nvPicPr>
          <p:cNvPr id="9" name="Picture 8">
            <a:extLst>
              <a:ext uri="{FF2B5EF4-FFF2-40B4-BE49-F238E27FC236}">
                <a16:creationId xmlns:a16="http://schemas.microsoft.com/office/drawing/2014/main" id="{A2ED3C65-3E14-3BF1-FF09-A1C57BA5FC7F}"/>
              </a:ext>
            </a:extLst>
          </p:cNvPr>
          <p:cNvPicPr>
            <a:picLocks noChangeAspect="1"/>
          </p:cNvPicPr>
          <p:nvPr/>
        </p:nvPicPr>
        <p:blipFill>
          <a:blip r:embed="rId9"/>
          <a:stretch>
            <a:fillRect/>
          </a:stretch>
        </p:blipFill>
        <p:spPr>
          <a:xfrm>
            <a:off x="4635500" y="3902319"/>
            <a:ext cx="1816100" cy="508000"/>
          </a:xfrm>
          <a:prstGeom prst="rect">
            <a:avLst/>
          </a:prstGeom>
        </p:spPr>
      </p:pic>
      <p:pic>
        <p:nvPicPr>
          <p:cNvPr id="12" name="Picture 11">
            <a:extLst>
              <a:ext uri="{FF2B5EF4-FFF2-40B4-BE49-F238E27FC236}">
                <a16:creationId xmlns:a16="http://schemas.microsoft.com/office/drawing/2014/main" id="{C6C4B440-D102-DAF6-FE1F-55D50A8C4322}"/>
              </a:ext>
            </a:extLst>
          </p:cNvPr>
          <p:cNvPicPr>
            <a:picLocks noChangeAspect="1"/>
          </p:cNvPicPr>
          <p:nvPr/>
        </p:nvPicPr>
        <p:blipFill>
          <a:blip r:embed="rId10"/>
          <a:stretch>
            <a:fillRect/>
          </a:stretch>
        </p:blipFill>
        <p:spPr>
          <a:xfrm>
            <a:off x="8153400" y="812641"/>
            <a:ext cx="2108200" cy="605862"/>
          </a:xfrm>
          <a:prstGeom prst="rect">
            <a:avLst/>
          </a:prstGeom>
        </p:spPr>
      </p:pic>
      <p:pic>
        <p:nvPicPr>
          <p:cNvPr id="13" name="Picture 12">
            <a:extLst>
              <a:ext uri="{FF2B5EF4-FFF2-40B4-BE49-F238E27FC236}">
                <a16:creationId xmlns:a16="http://schemas.microsoft.com/office/drawing/2014/main" id="{A36AD5AF-F031-2F84-B649-E5BC434C690D}"/>
              </a:ext>
            </a:extLst>
          </p:cNvPr>
          <p:cNvPicPr>
            <a:picLocks noChangeAspect="1"/>
          </p:cNvPicPr>
          <p:nvPr/>
        </p:nvPicPr>
        <p:blipFill>
          <a:blip r:embed="rId11"/>
          <a:stretch>
            <a:fillRect/>
          </a:stretch>
        </p:blipFill>
        <p:spPr>
          <a:xfrm>
            <a:off x="8153400" y="2409581"/>
            <a:ext cx="2298700" cy="546100"/>
          </a:xfrm>
          <a:prstGeom prst="rect">
            <a:avLst/>
          </a:prstGeom>
        </p:spPr>
      </p:pic>
      <p:pic>
        <p:nvPicPr>
          <p:cNvPr id="14" name="Picture 13">
            <a:extLst>
              <a:ext uri="{FF2B5EF4-FFF2-40B4-BE49-F238E27FC236}">
                <a16:creationId xmlns:a16="http://schemas.microsoft.com/office/drawing/2014/main" id="{0CA17CDE-F86F-A466-6121-95F26501370D}"/>
              </a:ext>
            </a:extLst>
          </p:cNvPr>
          <p:cNvPicPr>
            <a:picLocks noChangeAspect="1"/>
          </p:cNvPicPr>
          <p:nvPr/>
        </p:nvPicPr>
        <p:blipFill>
          <a:blip r:embed="rId12"/>
          <a:stretch>
            <a:fillRect/>
          </a:stretch>
        </p:blipFill>
        <p:spPr>
          <a:xfrm>
            <a:off x="8153400" y="3902319"/>
            <a:ext cx="2298700" cy="546100"/>
          </a:xfrm>
          <a:prstGeom prst="rect">
            <a:avLst/>
          </a:prstGeom>
        </p:spPr>
      </p:pic>
      <p:pic>
        <p:nvPicPr>
          <p:cNvPr id="16" name="Picture 15">
            <a:extLst>
              <a:ext uri="{FF2B5EF4-FFF2-40B4-BE49-F238E27FC236}">
                <a16:creationId xmlns:a16="http://schemas.microsoft.com/office/drawing/2014/main" id="{93984C7A-86C1-F036-41A8-D00CD47F3F26}"/>
              </a:ext>
            </a:extLst>
          </p:cNvPr>
          <p:cNvPicPr>
            <a:picLocks noChangeAspect="1"/>
          </p:cNvPicPr>
          <p:nvPr/>
        </p:nvPicPr>
        <p:blipFill>
          <a:blip r:embed="rId13"/>
          <a:stretch>
            <a:fillRect/>
          </a:stretch>
        </p:blipFill>
        <p:spPr>
          <a:xfrm>
            <a:off x="8153400" y="5280025"/>
            <a:ext cx="2298700" cy="546100"/>
          </a:xfrm>
          <a:prstGeom prst="rect">
            <a:avLst/>
          </a:prstGeom>
        </p:spPr>
      </p:pic>
      <p:pic>
        <p:nvPicPr>
          <p:cNvPr id="10" name="Picture 9">
            <a:extLst>
              <a:ext uri="{FF2B5EF4-FFF2-40B4-BE49-F238E27FC236}">
                <a16:creationId xmlns:a16="http://schemas.microsoft.com/office/drawing/2014/main" id="{CF97A0CC-6E7A-6160-F719-92245B4AE49D}"/>
              </a:ext>
            </a:extLst>
          </p:cNvPr>
          <p:cNvPicPr>
            <a:picLocks noChangeAspect="1"/>
          </p:cNvPicPr>
          <p:nvPr/>
        </p:nvPicPr>
        <p:blipFill>
          <a:blip r:embed="rId14"/>
          <a:stretch>
            <a:fillRect/>
          </a:stretch>
        </p:blipFill>
        <p:spPr>
          <a:xfrm>
            <a:off x="4664872" y="5305425"/>
            <a:ext cx="1739900" cy="520700"/>
          </a:xfrm>
          <a:prstGeom prst="rect">
            <a:avLst/>
          </a:prstGeom>
        </p:spPr>
      </p:pic>
    </p:spTree>
    <p:extLst>
      <p:ext uri="{BB962C8B-B14F-4D97-AF65-F5344CB8AC3E}">
        <p14:creationId xmlns:p14="http://schemas.microsoft.com/office/powerpoint/2010/main" val="15983468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randombar(horizontal)">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6" presetClass="entr" presetSubtype="21" fill="hold" nodeType="clickEffect">
                                  <p:stCondLst>
                                    <p:cond delay="0"/>
                                  </p:stCondLst>
                                  <p:childTnLst>
                                    <p:set>
                                      <p:cBhvr>
                                        <p:cTn id="17" dur="1" fill="hold">
                                          <p:stCondLst>
                                            <p:cond delay="0"/>
                                          </p:stCondLst>
                                        </p:cTn>
                                        <p:tgtEl>
                                          <p:spTgt spid="12"/>
                                        </p:tgtEl>
                                        <p:attrNameLst>
                                          <p:attrName>style.visibility</p:attrName>
                                        </p:attrNameLst>
                                      </p:cBhvr>
                                      <p:to>
                                        <p:strVal val="visible"/>
                                      </p:to>
                                    </p:set>
                                    <p:animEffect transition="in" filter="barn(inVertical)">
                                      <p:cBhvr>
                                        <p:cTn id="18" dur="500"/>
                                        <p:tgtEl>
                                          <p:spTgt spid="12"/>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nodeType="clickEffect">
                                  <p:stCondLst>
                                    <p:cond delay="0"/>
                                  </p:stCondLst>
                                  <p:childTnLst>
                                    <p:set>
                                      <p:cBhvr>
                                        <p:cTn id="22" dur="1" fill="hold">
                                          <p:stCondLst>
                                            <p:cond delay="0"/>
                                          </p:stCondLst>
                                        </p:cTn>
                                        <p:tgtEl>
                                          <p:spTgt spid="3"/>
                                        </p:tgtEl>
                                        <p:attrNameLst>
                                          <p:attrName>style.visibility</p:attrName>
                                        </p:attrNameLst>
                                      </p:cBhvr>
                                      <p:to>
                                        <p:strVal val="visible"/>
                                      </p:to>
                                    </p:set>
                                    <p:animEffect transition="in" filter="randombar(horizontal)">
                                      <p:cBhvr>
                                        <p:cTn id="23" dur="500"/>
                                        <p:tgtEl>
                                          <p:spTgt spid="3"/>
                                        </p:tgtEl>
                                      </p:cBhvr>
                                    </p:animEffect>
                                  </p:childTnLst>
                                </p:cTn>
                              </p:par>
                            </p:childTnLst>
                          </p:cTn>
                        </p:par>
                      </p:childTnLst>
                    </p:cTn>
                  </p:par>
                  <p:par>
                    <p:cTn id="24" fill="hold">
                      <p:stCondLst>
                        <p:cond delay="indefinite"/>
                      </p:stCondLst>
                      <p:childTnLst>
                        <p:par>
                          <p:cTn id="25" fill="hold">
                            <p:stCondLst>
                              <p:cond delay="0"/>
                            </p:stCondLst>
                            <p:childTnLst>
                              <p:par>
                                <p:cTn id="26" presetID="16" presetClass="entr" presetSubtype="21" fill="hold"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barn(inVertical)">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randombar(horizontal)">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5"/>
                                        </p:tgtEl>
                                        <p:attrNameLst>
                                          <p:attrName>style.visibility</p:attrName>
                                        </p:attrNameLst>
                                      </p:cBhvr>
                                      <p:to>
                                        <p:strVal val="visible"/>
                                      </p:to>
                                    </p:set>
                                    <p:anim calcmode="lin" valueType="num">
                                      <p:cBhvr additive="base">
                                        <p:cTn id="38" dur="500" fill="hold"/>
                                        <p:tgtEl>
                                          <p:spTgt spid="5"/>
                                        </p:tgtEl>
                                        <p:attrNameLst>
                                          <p:attrName>ppt_x</p:attrName>
                                        </p:attrNameLst>
                                      </p:cBhvr>
                                      <p:tavLst>
                                        <p:tav tm="0">
                                          <p:val>
                                            <p:strVal val="#ppt_x"/>
                                          </p:val>
                                        </p:tav>
                                        <p:tav tm="100000">
                                          <p:val>
                                            <p:strVal val="#ppt_x"/>
                                          </p:val>
                                        </p:tav>
                                      </p:tavLst>
                                    </p:anim>
                                    <p:anim calcmode="lin" valueType="num">
                                      <p:cBhvr additive="base">
                                        <p:cTn id="39"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anim calcmode="lin" valueType="num">
                                      <p:cBhvr additive="base">
                                        <p:cTn id="44" dur="500" fill="hold"/>
                                        <p:tgtEl>
                                          <p:spTgt spid="9"/>
                                        </p:tgtEl>
                                        <p:attrNameLst>
                                          <p:attrName>ppt_x</p:attrName>
                                        </p:attrNameLst>
                                      </p:cBhvr>
                                      <p:tavLst>
                                        <p:tav tm="0">
                                          <p:val>
                                            <p:strVal val="#ppt_x"/>
                                          </p:val>
                                        </p:tav>
                                        <p:tav tm="100000">
                                          <p:val>
                                            <p:strVal val="#ppt_x"/>
                                          </p:val>
                                        </p:tav>
                                      </p:tavLst>
                                    </p:anim>
                                    <p:anim calcmode="lin" valueType="num">
                                      <p:cBhvr additive="base">
                                        <p:cTn id="4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14" presetClass="entr" presetSubtype="10" fill="hold"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randombar(horizontal)">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6" presetClass="entr" presetSubtype="16" fill="hold" nodeType="clickEffect">
                                  <p:stCondLst>
                                    <p:cond delay="0"/>
                                  </p:stCondLst>
                                  <p:childTnLst>
                                    <p:set>
                                      <p:cBhvr>
                                        <p:cTn id="54" dur="1" fill="hold">
                                          <p:stCondLst>
                                            <p:cond delay="0"/>
                                          </p:stCondLst>
                                        </p:cTn>
                                        <p:tgtEl>
                                          <p:spTgt spid="6"/>
                                        </p:tgtEl>
                                        <p:attrNameLst>
                                          <p:attrName>style.visibility</p:attrName>
                                        </p:attrNameLst>
                                      </p:cBhvr>
                                      <p:to>
                                        <p:strVal val="visible"/>
                                      </p:to>
                                    </p:set>
                                    <p:animEffect transition="in" filter="circle(in)">
                                      <p:cBhvr>
                                        <p:cTn id="55" dur="2000"/>
                                        <p:tgtEl>
                                          <p:spTgt spid="6"/>
                                        </p:tgtEl>
                                      </p:cBhvr>
                                    </p:animEffect>
                                  </p:childTnLst>
                                </p:cTn>
                              </p:par>
                            </p:childTnLst>
                          </p:cTn>
                        </p:par>
                      </p:childTnLst>
                    </p:cTn>
                  </p:par>
                  <p:par>
                    <p:cTn id="56" fill="hold">
                      <p:stCondLst>
                        <p:cond delay="indefinite"/>
                      </p:stCondLst>
                      <p:childTnLst>
                        <p:par>
                          <p:cTn id="57" fill="hold">
                            <p:stCondLst>
                              <p:cond delay="0"/>
                            </p:stCondLst>
                            <p:childTnLst>
                              <p:par>
                                <p:cTn id="58" presetID="12" presetClass="entr" presetSubtype="4" fill="hold" nodeType="clickEffect">
                                  <p:stCondLst>
                                    <p:cond delay="0"/>
                                  </p:stCondLst>
                                  <p:childTnLst>
                                    <p:set>
                                      <p:cBhvr>
                                        <p:cTn id="59" dur="1" fill="hold">
                                          <p:stCondLst>
                                            <p:cond delay="0"/>
                                          </p:stCondLst>
                                        </p:cTn>
                                        <p:tgtEl>
                                          <p:spTgt spid="10"/>
                                        </p:tgtEl>
                                        <p:attrNameLst>
                                          <p:attrName>style.visibility</p:attrName>
                                        </p:attrNameLst>
                                      </p:cBhvr>
                                      <p:to>
                                        <p:strVal val="visible"/>
                                      </p:to>
                                    </p:set>
                                    <p:anim calcmode="lin" valueType="num">
                                      <p:cBhvr additive="base">
                                        <p:cTn id="60" dur="500"/>
                                        <p:tgtEl>
                                          <p:spTgt spid="10"/>
                                        </p:tgtEl>
                                        <p:attrNameLst>
                                          <p:attrName>ppt_y</p:attrName>
                                        </p:attrNameLst>
                                      </p:cBhvr>
                                      <p:tavLst>
                                        <p:tav tm="0">
                                          <p:val>
                                            <p:strVal val="#ppt_y+#ppt_h*1.125000"/>
                                          </p:val>
                                        </p:tav>
                                        <p:tav tm="100000">
                                          <p:val>
                                            <p:strVal val="#ppt_y"/>
                                          </p:val>
                                        </p:tav>
                                      </p:tavLst>
                                    </p:anim>
                                    <p:animEffect transition="in" filter="wipe(up)">
                                      <p:cBhvr>
                                        <p:cTn id="61" dur="500"/>
                                        <p:tgtEl>
                                          <p:spTgt spid="10"/>
                                        </p:tgtEl>
                                      </p:cBhvr>
                                    </p:animEffect>
                                  </p:childTnLst>
                                </p:cTn>
                              </p:par>
                            </p:childTnLst>
                          </p:cTn>
                        </p:par>
                      </p:childTnLst>
                    </p:cTn>
                  </p:par>
                  <p:par>
                    <p:cTn id="62" fill="hold">
                      <p:stCondLst>
                        <p:cond delay="indefinite"/>
                      </p:stCondLst>
                      <p:childTnLst>
                        <p:par>
                          <p:cTn id="63" fill="hold">
                            <p:stCondLst>
                              <p:cond delay="0"/>
                            </p:stCondLst>
                            <p:childTnLst>
                              <p:par>
                                <p:cTn id="64" presetID="5" presetClass="entr" presetSubtype="10" fill="hold" nodeType="clickEffect">
                                  <p:stCondLst>
                                    <p:cond delay="0"/>
                                  </p:stCondLst>
                                  <p:childTnLst>
                                    <p:set>
                                      <p:cBhvr>
                                        <p:cTn id="65" dur="1" fill="hold">
                                          <p:stCondLst>
                                            <p:cond delay="0"/>
                                          </p:stCondLst>
                                        </p:cTn>
                                        <p:tgtEl>
                                          <p:spTgt spid="16"/>
                                        </p:tgtEl>
                                        <p:attrNameLst>
                                          <p:attrName>style.visibility</p:attrName>
                                        </p:attrNameLst>
                                      </p:cBhvr>
                                      <p:to>
                                        <p:strVal val="visible"/>
                                      </p:to>
                                    </p:set>
                                    <p:animEffect transition="in" filter="checkerboard(across)">
                                      <p:cBhvr>
                                        <p:cTn id="6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77F18A2E-5F11-2949-9853-D1E3615BC753}"/>
              </a:ext>
            </a:extLst>
          </p:cNvPr>
          <p:cNvSpPr>
            <a:spLocks noGrp="1"/>
          </p:cNvSpPr>
          <p:nvPr>
            <p:ph type="ftr" sz="quarter" idx="11"/>
          </p:nvPr>
        </p:nvSpPr>
        <p:spPr/>
        <p:txBody>
          <a:bodyPr/>
          <a:lstStyle/>
          <a:p>
            <a:r>
              <a:rPr lang="en-US"/>
              <a:t>Learn Slokas Online - Vanisri Ragupati</a:t>
            </a:r>
          </a:p>
        </p:txBody>
      </p:sp>
      <p:pic>
        <p:nvPicPr>
          <p:cNvPr id="7" name="Picture 6">
            <a:extLst>
              <a:ext uri="{FF2B5EF4-FFF2-40B4-BE49-F238E27FC236}">
                <a16:creationId xmlns:a16="http://schemas.microsoft.com/office/drawing/2014/main" id="{DD518DAC-BB06-909F-FA34-1100DAD67BF8}"/>
              </a:ext>
            </a:extLst>
          </p:cNvPr>
          <p:cNvPicPr>
            <a:picLocks noChangeAspect="1"/>
          </p:cNvPicPr>
          <p:nvPr/>
        </p:nvPicPr>
        <p:blipFill>
          <a:blip r:embed="rId3"/>
          <a:stretch>
            <a:fillRect/>
          </a:stretch>
        </p:blipFill>
        <p:spPr>
          <a:xfrm>
            <a:off x="597387" y="692150"/>
            <a:ext cx="2567843" cy="596900"/>
          </a:xfrm>
          <a:prstGeom prst="rect">
            <a:avLst/>
          </a:prstGeom>
        </p:spPr>
      </p:pic>
      <p:pic>
        <p:nvPicPr>
          <p:cNvPr id="8" name="Picture 7">
            <a:extLst>
              <a:ext uri="{FF2B5EF4-FFF2-40B4-BE49-F238E27FC236}">
                <a16:creationId xmlns:a16="http://schemas.microsoft.com/office/drawing/2014/main" id="{D78D491A-3F44-E1F9-03D4-EB235D3F2AFB}"/>
              </a:ext>
            </a:extLst>
          </p:cNvPr>
          <p:cNvPicPr>
            <a:picLocks noChangeAspect="1"/>
          </p:cNvPicPr>
          <p:nvPr/>
        </p:nvPicPr>
        <p:blipFill>
          <a:blip r:embed="rId4"/>
          <a:stretch>
            <a:fillRect/>
          </a:stretch>
        </p:blipFill>
        <p:spPr>
          <a:xfrm>
            <a:off x="597386" y="2075473"/>
            <a:ext cx="2567843" cy="596900"/>
          </a:xfrm>
          <a:prstGeom prst="rect">
            <a:avLst/>
          </a:prstGeom>
        </p:spPr>
      </p:pic>
      <p:pic>
        <p:nvPicPr>
          <p:cNvPr id="9" name="Picture 8">
            <a:extLst>
              <a:ext uri="{FF2B5EF4-FFF2-40B4-BE49-F238E27FC236}">
                <a16:creationId xmlns:a16="http://schemas.microsoft.com/office/drawing/2014/main" id="{24FC9470-B3A2-1633-C510-91F550B4BF72}"/>
              </a:ext>
            </a:extLst>
          </p:cNvPr>
          <p:cNvPicPr>
            <a:picLocks noChangeAspect="1"/>
          </p:cNvPicPr>
          <p:nvPr/>
        </p:nvPicPr>
        <p:blipFill>
          <a:blip r:embed="rId5"/>
          <a:stretch>
            <a:fillRect/>
          </a:stretch>
        </p:blipFill>
        <p:spPr>
          <a:xfrm>
            <a:off x="597386" y="3567480"/>
            <a:ext cx="2567842" cy="596900"/>
          </a:xfrm>
          <a:prstGeom prst="rect">
            <a:avLst/>
          </a:prstGeom>
        </p:spPr>
      </p:pic>
      <p:pic>
        <p:nvPicPr>
          <p:cNvPr id="10" name="Picture 9">
            <a:extLst>
              <a:ext uri="{FF2B5EF4-FFF2-40B4-BE49-F238E27FC236}">
                <a16:creationId xmlns:a16="http://schemas.microsoft.com/office/drawing/2014/main" id="{9F88FA56-FB74-0C32-CDAA-14D04F6EA1C3}"/>
              </a:ext>
            </a:extLst>
          </p:cNvPr>
          <p:cNvPicPr>
            <a:picLocks noChangeAspect="1"/>
          </p:cNvPicPr>
          <p:nvPr/>
        </p:nvPicPr>
        <p:blipFill>
          <a:blip r:embed="rId6"/>
          <a:stretch>
            <a:fillRect/>
          </a:stretch>
        </p:blipFill>
        <p:spPr>
          <a:xfrm>
            <a:off x="597386" y="5059487"/>
            <a:ext cx="2567842" cy="596900"/>
          </a:xfrm>
          <a:prstGeom prst="rect">
            <a:avLst/>
          </a:prstGeom>
        </p:spPr>
      </p:pic>
      <p:pic>
        <p:nvPicPr>
          <p:cNvPr id="14" name="Picture 13">
            <a:extLst>
              <a:ext uri="{FF2B5EF4-FFF2-40B4-BE49-F238E27FC236}">
                <a16:creationId xmlns:a16="http://schemas.microsoft.com/office/drawing/2014/main" id="{86C4074E-182C-F07A-6382-26514768CACA}"/>
              </a:ext>
            </a:extLst>
          </p:cNvPr>
          <p:cNvPicPr>
            <a:picLocks noChangeAspect="1"/>
          </p:cNvPicPr>
          <p:nvPr/>
        </p:nvPicPr>
        <p:blipFill>
          <a:blip r:embed="rId7"/>
          <a:stretch>
            <a:fillRect/>
          </a:stretch>
        </p:blipFill>
        <p:spPr>
          <a:xfrm>
            <a:off x="4437185" y="2138973"/>
            <a:ext cx="2567842" cy="579330"/>
          </a:xfrm>
          <a:prstGeom prst="rect">
            <a:avLst/>
          </a:prstGeom>
        </p:spPr>
      </p:pic>
      <p:pic>
        <p:nvPicPr>
          <p:cNvPr id="16" name="Picture 15">
            <a:extLst>
              <a:ext uri="{FF2B5EF4-FFF2-40B4-BE49-F238E27FC236}">
                <a16:creationId xmlns:a16="http://schemas.microsoft.com/office/drawing/2014/main" id="{9E92781B-CCD0-494A-AD57-6C87BBED8ABF}"/>
              </a:ext>
            </a:extLst>
          </p:cNvPr>
          <p:cNvPicPr>
            <a:picLocks noChangeAspect="1"/>
          </p:cNvPicPr>
          <p:nvPr/>
        </p:nvPicPr>
        <p:blipFill>
          <a:blip r:embed="rId8"/>
          <a:stretch>
            <a:fillRect/>
          </a:stretch>
        </p:blipFill>
        <p:spPr>
          <a:xfrm>
            <a:off x="4437183" y="5071377"/>
            <a:ext cx="2776041" cy="626302"/>
          </a:xfrm>
          <a:prstGeom prst="rect">
            <a:avLst/>
          </a:prstGeom>
        </p:spPr>
      </p:pic>
      <p:pic>
        <p:nvPicPr>
          <p:cNvPr id="17" name="Picture 16">
            <a:extLst>
              <a:ext uri="{FF2B5EF4-FFF2-40B4-BE49-F238E27FC236}">
                <a16:creationId xmlns:a16="http://schemas.microsoft.com/office/drawing/2014/main" id="{BE2AEE3B-F8BE-3591-E677-3471CBE26270}"/>
              </a:ext>
            </a:extLst>
          </p:cNvPr>
          <p:cNvPicPr>
            <a:picLocks noChangeAspect="1"/>
          </p:cNvPicPr>
          <p:nvPr/>
        </p:nvPicPr>
        <p:blipFill>
          <a:blip r:embed="rId9"/>
          <a:stretch>
            <a:fillRect/>
          </a:stretch>
        </p:blipFill>
        <p:spPr>
          <a:xfrm>
            <a:off x="7793226" y="749637"/>
            <a:ext cx="2567841" cy="610040"/>
          </a:xfrm>
          <a:prstGeom prst="rect">
            <a:avLst/>
          </a:prstGeom>
        </p:spPr>
      </p:pic>
      <p:pic>
        <p:nvPicPr>
          <p:cNvPr id="18" name="Picture 17">
            <a:extLst>
              <a:ext uri="{FF2B5EF4-FFF2-40B4-BE49-F238E27FC236}">
                <a16:creationId xmlns:a16="http://schemas.microsoft.com/office/drawing/2014/main" id="{754B0199-4B59-02D7-1C35-BE7531A5411D}"/>
              </a:ext>
            </a:extLst>
          </p:cNvPr>
          <p:cNvPicPr>
            <a:picLocks noChangeAspect="1"/>
          </p:cNvPicPr>
          <p:nvPr/>
        </p:nvPicPr>
        <p:blipFill>
          <a:blip r:embed="rId10"/>
          <a:stretch>
            <a:fillRect/>
          </a:stretch>
        </p:blipFill>
        <p:spPr>
          <a:xfrm>
            <a:off x="8721479" y="2075473"/>
            <a:ext cx="2567841" cy="610040"/>
          </a:xfrm>
          <a:prstGeom prst="rect">
            <a:avLst/>
          </a:prstGeom>
        </p:spPr>
      </p:pic>
      <p:pic>
        <p:nvPicPr>
          <p:cNvPr id="23" name="Picture 22">
            <a:extLst>
              <a:ext uri="{FF2B5EF4-FFF2-40B4-BE49-F238E27FC236}">
                <a16:creationId xmlns:a16="http://schemas.microsoft.com/office/drawing/2014/main" id="{3F82819D-98E2-B1FD-83EB-892AECD9D8F8}"/>
              </a:ext>
            </a:extLst>
          </p:cNvPr>
          <p:cNvPicPr>
            <a:picLocks noChangeAspect="1"/>
          </p:cNvPicPr>
          <p:nvPr/>
        </p:nvPicPr>
        <p:blipFill>
          <a:blip r:embed="rId11"/>
          <a:stretch>
            <a:fillRect/>
          </a:stretch>
        </p:blipFill>
        <p:spPr>
          <a:xfrm>
            <a:off x="8721479" y="3588971"/>
            <a:ext cx="2567840" cy="667333"/>
          </a:xfrm>
          <a:prstGeom prst="rect">
            <a:avLst/>
          </a:prstGeom>
        </p:spPr>
      </p:pic>
      <p:pic>
        <p:nvPicPr>
          <p:cNvPr id="24" name="Picture 23">
            <a:extLst>
              <a:ext uri="{FF2B5EF4-FFF2-40B4-BE49-F238E27FC236}">
                <a16:creationId xmlns:a16="http://schemas.microsoft.com/office/drawing/2014/main" id="{58F4643C-2D68-AB7D-A452-E25ECDDFB00C}"/>
              </a:ext>
            </a:extLst>
          </p:cNvPr>
          <p:cNvPicPr>
            <a:picLocks noChangeAspect="1"/>
          </p:cNvPicPr>
          <p:nvPr/>
        </p:nvPicPr>
        <p:blipFill>
          <a:blip r:embed="rId12"/>
          <a:stretch>
            <a:fillRect/>
          </a:stretch>
        </p:blipFill>
        <p:spPr>
          <a:xfrm>
            <a:off x="8721479" y="5187678"/>
            <a:ext cx="2567840" cy="667332"/>
          </a:xfrm>
          <a:prstGeom prst="rect">
            <a:avLst/>
          </a:prstGeom>
        </p:spPr>
      </p:pic>
      <p:pic>
        <p:nvPicPr>
          <p:cNvPr id="2" name="Picture 1">
            <a:extLst>
              <a:ext uri="{FF2B5EF4-FFF2-40B4-BE49-F238E27FC236}">
                <a16:creationId xmlns:a16="http://schemas.microsoft.com/office/drawing/2014/main" id="{802A32AA-A169-14CA-848A-17368B441DED}"/>
              </a:ext>
            </a:extLst>
          </p:cNvPr>
          <p:cNvPicPr>
            <a:picLocks noChangeAspect="1"/>
          </p:cNvPicPr>
          <p:nvPr/>
        </p:nvPicPr>
        <p:blipFill>
          <a:blip r:embed="rId13"/>
          <a:stretch>
            <a:fillRect/>
          </a:stretch>
        </p:blipFill>
        <p:spPr>
          <a:xfrm>
            <a:off x="4356099" y="639264"/>
            <a:ext cx="2776041" cy="830786"/>
          </a:xfrm>
          <a:prstGeom prst="rect">
            <a:avLst/>
          </a:prstGeom>
        </p:spPr>
      </p:pic>
      <p:pic>
        <p:nvPicPr>
          <p:cNvPr id="3" name="Picture 2">
            <a:extLst>
              <a:ext uri="{FF2B5EF4-FFF2-40B4-BE49-F238E27FC236}">
                <a16:creationId xmlns:a16="http://schemas.microsoft.com/office/drawing/2014/main" id="{89D54DB5-11B2-6C96-5A75-93926B1D12E8}"/>
              </a:ext>
            </a:extLst>
          </p:cNvPr>
          <p:cNvPicPr>
            <a:picLocks noChangeAspect="1"/>
          </p:cNvPicPr>
          <p:nvPr/>
        </p:nvPicPr>
        <p:blipFill>
          <a:blip r:embed="rId14"/>
          <a:stretch>
            <a:fillRect/>
          </a:stretch>
        </p:blipFill>
        <p:spPr>
          <a:xfrm>
            <a:off x="4356099" y="3588970"/>
            <a:ext cx="2648928" cy="646589"/>
          </a:xfrm>
          <a:prstGeom prst="rect">
            <a:avLst/>
          </a:prstGeom>
        </p:spPr>
      </p:pic>
      <p:pic>
        <p:nvPicPr>
          <p:cNvPr id="5" name="Picture 4">
            <a:extLst>
              <a:ext uri="{FF2B5EF4-FFF2-40B4-BE49-F238E27FC236}">
                <a16:creationId xmlns:a16="http://schemas.microsoft.com/office/drawing/2014/main" id="{E674875D-DAC2-0CA6-BCED-ACA2D7F16F83}"/>
              </a:ext>
            </a:extLst>
          </p:cNvPr>
          <p:cNvPicPr>
            <a:picLocks noChangeAspect="1"/>
          </p:cNvPicPr>
          <p:nvPr/>
        </p:nvPicPr>
        <p:blipFill>
          <a:blip r:embed="rId15">
            <a:extLst>
              <a:ext uri="{BEBA8EAE-BF5A-486C-A8C5-ECC9F3942E4B}">
                <a14:imgProps xmlns:a14="http://schemas.microsoft.com/office/drawing/2010/main">
                  <a14:imgLayer r:embed="rId16">
                    <a14:imgEffect>
                      <a14:colorTemperature colorTemp="4700"/>
                    </a14:imgEffect>
                  </a14:imgLayer>
                </a14:imgProps>
              </a:ext>
            </a:extLst>
          </a:blip>
          <a:stretch>
            <a:fillRect/>
          </a:stretch>
        </p:blipFill>
        <p:spPr>
          <a:xfrm>
            <a:off x="10045213" y="749637"/>
            <a:ext cx="1549400" cy="610040"/>
          </a:xfrm>
          <a:prstGeom prst="rect">
            <a:avLst/>
          </a:prstGeom>
        </p:spPr>
      </p:pic>
    </p:spTree>
    <p:extLst>
      <p:ext uri="{BB962C8B-B14F-4D97-AF65-F5344CB8AC3E}">
        <p14:creationId xmlns:p14="http://schemas.microsoft.com/office/powerpoint/2010/main" val="33819617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heckerboard(across)">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randombar(horizontal)">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p:tgtEl>
                                          <p:spTgt spid="8"/>
                                        </p:tgtEl>
                                        <p:attrNameLst>
                                          <p:attrName>ppt_y</p:attrName>
                                        </p:attrNameLst>
                                      </p:cBhvr>
                                      <p:tavLst>
                                        <p:tav tm="0">
                                          <p:val>
                                            <p:strVal val="#ppt_y+#ppt_h*1.125000"/>
                                          </p:val>
                                        </p:tav>
                                        <p:tav tm="100000">
                                          <p:val>
                                            <p:strVal val="#ppt_y"/>
                                          </p:val>
                                        </p:tav>
                                      </p:tavLst>
                                    </p:anim>
                                    <p:animEffect transition="in" filter="wipe(up)">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6" presetClass="entr" presetSubtype="16" fill="hold"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circle(in)">
                                      <p:cBhvr>
                                        <p:cTn id="28" dur="20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16" presetClass="entr" presetSubtype="21" fill="hold" nodeType="click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barn(inVertical)">
                                      <p:cBhvr>
                                        <p:cTn id="33" dur="500"/>
                                        <p:tgtEl>
                                          <p:spTgt spid="18"/>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9"/>
                                        </p:tgtEl>
                                        <p:attrNameLst>
                                          <p:attrName>style.visibility</p:attrName>
                                        </p:attrNameLst>
                                      </p:cBhvr>
                                      <p:to>
                                        <p:strVal val="visible"/>
                                      </p:to>
                                    </p:set>
                                    <p:anim calcmode="lin" valueType="num">
                                      <p:cBhvr additive="base">
                                        <p:cTn id="38" dur="500"/>
                                        <p:tgtEl>
                                          <p:spTgt spid="9"/>
                                        </p:tgtEl>
                                        <p:attrNameLst>
                                          <p:attrName>ppt_y</p:attrName>
                                        </p:attrNameLst>
                                      </p:cBhvr>
                                      <p:tavLst>
                                        <p:tav tm="0">
                                          <p:val>
                                            <p:strVal val="#ppt_y+#ppt_h*1.125000"/>
                                          </p:val>
                                        </p:tav>
                                        <p:tav tm="100000">
                                          <p:val>
                                            <p:strVal val="#ppt_y"/>
                                          </p:val>
                                        </p:tav>
                                      </p:tavLst>
                                    </p:anim>
                                    <p:animEffect transition="in" filter="wipe(up)">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6" presetClass="entr" presetSubtype="16" fill="hold"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circle(in)">
                                      <p:cBhvr>
                                        <p:cTn id="44" dur="2000"/>
                                        <p:tgtEl>
                                          <p:spTgt spid="3"/>
                                        </p:tgtEl>
                                      </p:cBhvr>
                                    </p:animEffect>
                                  </p:childTnLst>
                                </p:cTn>
                              </p:par>
                            </p:childTnLst>
                          </p:cTn>
                        </p:par>
                      </p:childTnLst>
                    </p:cTn>
                  </p:par>
                  <p:par>
                    <p:cTn id="45" fill="hold">
                      <p:stCondLst>
                        <p:cond delay="indefinite"/>
                      </p:stCondLst>
                      <p:childTnLst>
                        <p:par>
                          <p:cTn id="46" fill="hold">
                            <p:stCondLst>
                              <p:cond delay="0"/>
                            </p:stCondLst>
                            <p:childTnLst>
                              <p:par>
                                <p:cTn id="47" presetID="16" presetClass="entr" presetSubtype="21" fill="hold" nodeType="clickEffect">
                                  <p:stCondLst>
                                    <p:cond delay="0"/>
                                  </p:stCondLst>
                                  <p:childTnLst>
                                    <p:set>
                                      <p:cBhvr>
                                        <p:cTn id="48" dur="1" fill="hold">
                                          <p:stCondLst>
                                            <p:cond delay="0"/>
                                          </p:stCondLst>
                                        </p:cTn>
                                        <p:tgtEl>
                                          <p:spTgt spid="23"/>
                                        </p:tgtEl>
                                        <p:attrNameLst>
                                          <p:attrName>style.visibility</p:attrName>
                                        </p:attrNameLst>
                                      </p:cBhvr>
                                      <p:to>
                                        <p:strVal val="visible"/>
                                      </p:to>
                                    </p:set>
                                    <p:animEffect transition="in" filter="barn(inVertical)">
                                      <p:cBhvr>
                                        <p:cTn id="49" dur="500"/>
                                        <p:tgtEl>
                                          <p:spTgt spid="23"/>
                                        </p:tgtEl>
                                      </p:cBhvr>
                                    </p:animEffect>
                                  </p:childTnLst>
                                </p:cTn>
                              </p:par>
                            </p:childTnLst>
                          </p:cTn>
                        </p:par>
                      </p:childTnLst>
                    </p:cTn>
                  </p:par>
                  <p:par>
                    <p:cTn id="50" fill="hold">
                      <p:stCondLst>
                        <p:cond delay="indefinite"/>
                      </p:stCondLst>
                      <p:childTnLst>
                        <p:par>
                          <p:cTn id="51" fill="hold">
                            <p:stCondLst>
                              <p:cond delay="0"/>
                            </p:stCondLst>
                            <p:childTnLst>
                              <p:par>
                                <p:cTn id="52" presetID="5" presetClass="entr" presetSubtype="10" fill="hold"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checkerboard(across)">
                                      <p:cBhvr>
                                        <p:cTn id="54" dur="500"/>
                                        <p:tgtEl>
                                          <p:spTgt spid="10"/>
                                        </p:tgtEl>
                                      </p:cBhvr>
                                    </p:animEffect>
                                  </p:childTnLst>
                                </p:cTn>
                              </p:par>
                            </p:childTnLst>
                          </p:cTn>
                        </p:par>
                      </p:childTnLst>
                    </p:cTn>
                  </p:par>
                  <p:par>
                    <p:cTn id="55" fill="hold">
                      <p:stCondLst>
                        <p:cond delay="indefinite"/>
                      </p:stCondLst>
                      <p:childTnLst>
                        <p:par>
                          <p:cTn id="56" fill="hold">
                            <p:stCondLst>
                              <p:cond delay="0"/>
                            </p:stCondLst>
                            <p:childTnLst>
                              <p:par>
                                <p:cTn id="57" presetID="12" presetClass="entr" presetSubtype="4" fill="hold" nodeType="click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additive="base">
                                        <p:cTn id="59" dur="500"/>
                                        <p:tgtEl>
                                          <p:spTgt spid="16"/>
                                        </p:tgtEl>
                                        <p:attrNameLst>
                                          <p:attrName>ppt_y</p:attrName>
                                        </p:attrNameLst>
                                      </p:cBhvr>
                                      <p:tavLst>
                                        <p:tav tm="0">
                                          <p:val>
                                            <p:strVal val="#ppt_y+#ppt_h*1.125000"/>
                                          </p:val>
                                        </p:tav>
                                        <p:tav tm="100000">
                                          <p:val>
                                            <p:strVal val="#ppt_y"/>
                                          </p:val>
                                        </p:tav>
                                      </p:tavLst>
                                    </p:anim>
                                    <p:animEffect transition="in" filter="wipe(up)">
                                      <p:cBhvr>
                                        <p:cTn id="60" dur="500"/>
                                        <p:tgtEl>
                                          <p:spTgt spid="16"/>
                                        </p:tgtEl>
                                      </p:cBhvr>
                                    </p:animEffect>
                                  </p:childTnLst>
                                </p:cTn>
                              </p:par>
                            </p:childTnLst>
                          </p:cTn>
                        </p:par>
                      </p:childTnLst>
                    </p:cTn>
                  </p:par>
                  <p:par>
                    <p:cTn id="61" fill="hold">
                      <p:stCondLst>
                        <p:cond delay="indefinite"/>
                      </p:stCondLst>
                      <p:childTnLst>
                        <p:par>
                          <p:cTn id="62" fill="hold">
                            <p:stCondLst>
                              <p:cond delay="0"/>
                            </p:stCondLst>
                            <p:childTnLst>
                              <p:par>
                                <p:cTn id="63" presetID="6" presetClass="entr" presetSubtype="16" fill="hold" nodeType="click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circle(in)">
                                      <p:cBhvr>
                                        <p:cTn id="65"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5C4C-5C61-C446-AD65-29FB6E729496}"/>
              </a:ext>
            </a:extLst>
          </p:cNvPr>
          <p:cNvSpPr>
            <a:spLocks noGrp="1"/>
          </p:cNvSpPr>
          <p:nvPr>
            <p:ph type="title"/>
          </p:nvPr>
        </p:nvSpPr>
        <p:spPr>
          <a:xfrm>
            <a:off x="838200" y="0"/>
            <a:ext cx="10515600" cy="1325563"/>
          </a:xfrm>
        </p:spPr>
        <p:txBody>
          <a:bodyPr/>
          <a:lstStyle/>
          <a:p>
            <a:pPr algn="ctr"/>
            <a:r>
              <a:rPr lang="hi-IN" b="1" dirty="0"/>
              <a:t>प्रहेलिका</a:t>
            </a:r>
            <a:endParaRPr lang="en-US" dirty="0">
              <a:solidFill>
                <a:schemeClr val="accent1"/>
              </a:solidFill>
            </a:endParaRPr>
          </a:p>
        </p:txBody>
      </p:sp>
      <p:sp>
        <p:nvSpPr>
          <p:cNvPr id="4" name="Footer Placeholder 3">
            <a:extLst>
              <a:ext uri="{FF2B5EF4-FFF2-40B4-BE49-F238E27FC236}">
                <a16:creationId xmlns:a16="http://schemas.microsoft.com/office/drawing/2014/main" id="{67180FF7-1C56-B647-855A-CB572F7D0040}"/>
              </a:ext>
            </a:extLst>
          </p:cNvPr>
          <p:cNvSpPr>
            <a:spLocks noGrp="1"/>
          </p:cNvSpPr>
          <p:nvPr>
            <p:ph type="ftr" sz="quarter" idx="11"/>
          </p:nvPr>
        </p:nvSpPr>
        <p:spPr/>
        <p:txBody>
          <a:bodyPr/>
          <a:lstStyle/>
          <a:p>
            <a:r>
              <a:rPr lang="en-US" dirty="0"/>
              <a:t>Learn Slokas Online - </a:t>
            </a:r>
            <a:r>
              <a:rPr lang="en-US" dirty="0" err="1"/>
              <a:t>Vanisri</a:t>
            </a:r>
            <a:r>
              <a:rPr lang="en-US" dirty="0"/>
              <a:t> </a:t>
            </a:r>
            <a:r>
              <a:rPr lang="en-US" dirty="0" err="1"/>
              <a:t>Ragupati</a:t>
            </a:r>
            <a:endParaRPr lang="en-US" dirty="0"/>
          </a:p>
        </p:txBody>
      </p:sp>
      <p:sp>
        <p:nvSpPr>
          <p:cNvPr id="11" name="TextBox 10">
            <a:extLst>
              <a:ext uri="{FF2B5EF4-FFF2-40B4-BE49-F238E27FC236}">
                <a16:creationId xmlns:a16="http://schemas.microsoft.com/office/drawing/2014/main" id="{12F84071-3B8C-A144-B77D-F6C7EF6265DA}"/>
              </a:ext>
            </a:extLst>
          </p:cNvPr>
          <p:cNvSpPr txBox="1"/>
          <p:nvPr/>
        </p:nvSpPr>
        <p:spPr>
          <a:xfrm>
            <a:off x="1828800" y="1010985"/>
            <a:ext cx="8895283" cy="1077218"/>
          </a:xfrm>
          <a:prstGeom prst="rect">
            <a:avLst/>
          </a:prstGeom>
          <a:noFill/>
        </p:spPr>
        <p:txBody>
          <a:bodyPr wrap="square">
            <a:spAutoFit/>
          </a:bodyPr>
          <a:lstStyle/>
          <a:p>
            <a:r>
              <a:rPr lang="hi-IN" sz="3200" dirty="0">
                <a:solidFill>
                  <a:srgbClr val="7030A0"/>
                </a:solidFill>
              </a:rPr>
              <a:t>राज्ञः सम्बोधनं किं स्यात्? सुग्रीवस्य तु का प्रिया?  </a:t>
            </a:r>
          </a:p>
          <a:p>
            <a:r>
              <a:rPr lang="hi-IN" sz="3200" dirty="0">
                <a:solidFill>
                  <a:srgbClr val="7030A0"/>
                </a:solidFill>
              </a:rPr>
              <a:t>अधनास्तु किमिच्छन्ति ?  आर्तैः किं क्रियते वद?</a:t>
            </a:r>
          </a:p>
        </p:txBody>
      </p:sp>
      <p:sp>
        <p:nvSpPr>
          <p:cNvPr id="7" name="TextBox 6">
            <a:extLst>
              <a:ext uri="{FF2B5EF4-FFF2-40B4-BE49-F238E27FC236}">
                <a16:creationId xmlns:a16="http://schemas.microsoft.com/office/drawing/2014/main" id="{3C316D49-EFAA-CB87-453B-2759EC370594}"/>
              </a:ext>
            </a:extLst>
          </p:cNvPr>
          <p:cNvSpPr txBox="1"/>
          <p:nvPr/>
        </p:nvSpPr>
        <p:spPr>
          <a:xfrm>
            <a:off x="576629" y="2454611"/>
            <a:ext cx="11340551" cy="1569660"/>
          </a:xfrm>
          <a:prstGeom prst="rect">
            <a:avLst/>
          </a:prstGeom>
          <a:noFill/>
        </p:spPr>
        <p:txBody>
          <a:bodyPr wrap="square">
            <a:spAutoFit/>
          </a:bodyPr>
          <a:lstStyle/>
          <a:p>
            <a:r>
              <a:rPr lang="hi-IN" sz="3200" dirty="0">
                <a:solidFill>
                  <a:srgbClr val="FF0000"/>
                </a:solidFill>
              </a:rPr>
              <a:t>पदविभाग​:</a:t>
            </a:r>
            <a:endParaRPr lang="en-US" sz="3200" dirty="0">
              <a:solidFill>
                <a:srgbClr val="FF0000"/>
              </a:solidFill>
            </a:endParaRPr>
          </a:p>
          <a:p>
            <a:r>
              <a:rPr lang="hi-IN" sz="3200" dirty="0"/>
              <a:t>राज्ञः, सम्बोधनम्,  किम्,  स्यात्, सुग्रीवस्य, तु, का, प्रिया, अधनाः, तु, किम्, इच्छन्ति, आर्तैः, किम्, क्रियते, वद</a:t>
            </a:r>
          </a:p>
        </p:txBody>
      </p:sp>
      <p:sp>
        <p:nvSpPr>
          <p:cNvPr id="6" name="TextBox 5">
            <a:extLst>
              <a:ext uri="{FF2B5EF4-FFF2-40B4-BE49-F238E27FC236}">
                <a16:creationId xmlns:a16="http://schemas.microsoft.com/office/drawing/2014/main" id="{4DD83FC5-DF79-F26A-BCE8-5A1B63D42CDF}"/>
              </a:ext>
            </a:extLst>
          </p:cNvPr>
          <p:cNvSpPr txBox="1"/>
          <p:nvPr/>
        </p:nvSpPr>
        <p:spPr>
          <a:xfrm>
            <a:off x="576629" y="4048026"/>
            <a:ext cx="11690897" cy="1446550"/>
          </a:xfrm>
          <a:prstGeom prst="rect">
            <a:avLst/>
          </a:prstGeom>
          <a:noFill/>
        </p:spPr>
        <p:txBody>
          <a:bodyPr wrap="square">
            <a:spAutoFit/>
          </a:bodyPr>
          <a:lstStyle/>
          <a:p>
            <a:pPr fontAlgn="base"/>
            <a:r>
              <a:rPr lang="hi-IN" sz="3200" dirty="0">
                <a:solidFill>
                  <a:srgbClr val="FF0000"/>
                </a:solidFill>
              </a:rPr>
              <a:t>अन्वय: </a:t>
            </a:r>
            <a:endParaRPr lang="en-US" sz="3200" dirty="0">
              <a:solidFill>
                <a:srgbClr val="FF0000"/>
              </a:solidFill>
            </a:endParaRPr>
          </a:p>
          <a:p>
            <a:pPr fontAlgn="base"/>
            <a:r>
              <a:rPr lang="hi-IN" sz="2800" dirty="0"/>
              <a:t>राज्ञः सम्बोधनं किं स्यात्?</a:t>
            </a:r>
            <a:r>
              <a:rPr lang="en-US" sz="2800" dirty="0"/>
              <a:t> </a:t>
            </a:r>
            <a:r>
              <a:rPr lang="hi-IN" sz="2800" dirty="0"/>
              <a:t>सुग्रीवस्य तु का प्रिया अस्ति?</a:t>
            </a:r>
            <a:endParaRPr lang="en-US" sz="2800" dirty="0"/>
          </a:p>
          <a:p>
            <a:pPr fontAlgn="base"/>
            <a:r>
              <a:rPr lang="hi-IN" sz="2800" dirty="0"/>
              <a:t>अधनाः तु किम् इच्छन्ति?</a:t>
            </a:r>
            <a:r>
              <a:rPr lang="en-US" sz="2800" dirty="0"/>
              <a:t>  </a:t>
            </a:r>
            <a:r>
              <a:rPr lang="hi-IN" sz="2800" dirty="0"/>
              <a:t>  आर्तैः किं क्रियते? (त्वं) वद ।</a:t>
            </a:r>
            <a:endParaRPr lang="en-US" sz="4400" dirty="0">
              <a:solidFill>
                <a:srgbClr val="7030A0"/>
              </a:solidFill>
            </a:endParaRPr>
          </a:p>
        </p:txBody>
      </p:sp>
    </p:spTree>
    <p:extLst>
      <p:ext uri="{BB962C8B-B14F-4D97-AF65-F5344CB8AC3E}">
        <p14:creationId xmlns:p14="http://schemas.microsoft.com/office/powerpoint/2010/main" val="1901226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checkerboard(across)">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checkerboard(across)">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5C4C-5C61-C446-AD65-29FB6E729496}"/>
              </a:ext>
            </a:extLst>
          </p:cNvPr>
          <p:cNvSpPr>
            <a:spLocks noGrp="1"/>
          </p:cNvSpPr>
          <p:nvPr>
            <p:ph type="title"/>
          </p:nvPr>
        </p:nvSpPr>
        <p:spPr>
          <a:xfrm>
            <a:off x="838200" y="0"/>
            <a:ext cx="10515600" cy="1325563"/>
          </a:xfrm>
        </p:spPr>
        <p:txBody>
          <a:bodyPr/>
          <a:lstStyle/>
          <a:p>
            <a:pPr algn="ctr"/>
            <a:r>
              <a:rPr lang="hi-IN" b="1" dirty="0"/>
              <a:t>प्रहेलिका</a:t>
            </a:r>
            <a:endParaRPr lang="en-US" dirty="0">
              <a:solidFill>
                <a:schemeClr val="accent1"/>
              </a:solidFill>
            </a:endParaRPr>
          </a:p>
        </p:txBody>
      </p:sp>
      <p:sp>
        <p:nvSpPr>
          <p:cNvPr id="4" name="Footer Placeholder 3">
            <a:extLst>
              <a:ext uri="{FF2B5EF4-FFF2-40B4-BE49-F238E27FC236}">
                <a16:creationId xmlns:a16="http://schemas.microsoft.com/office/drawing/2014/main" id="{67180FF7-1C56-B647-855A-CB572F7D0040}"/>
              </a:ext>
            </a:extLst>
          </p:cNvPr>
          <p:cNvSpPr>
            <a:spLocks noGrp="1"/>
          </p:cNvSpPr>
          <p:nvPr>
            <p:ph type="ftr" sz="quarter" idx="11"/>
          </p:nvPr>
        </p:nvSpPr>
        <p:spPr/>
        <p:txBody>
          <a:bodyPr/>
          <a:lstStyle/>
          <a:p>
            <a:r>
              <a:rPr lang="en-US" dirty="0"/>
              <a:t>Learn Slokas Online - </a:t>
            </a:r>
            <a:r>
              <a:rPr lang="en-US" dirty="0" err="1"/>
              <a:t>Vanisri</a:t>
            </a:r>
            <a:r>
              <a:rPr lang="en-US" dirty="0"/>
              <a:t> </a:t>
            </a:r>
            <a:r>
              <a:rPr lang="en-US" dirty="0" err="1"/>
              <a:t>Ragupati</a:t>
            </a:r>
            <a:endParaRPr lang="en-US" dirty="0"/>
          </a:p>
        </p:txBody>
      </p:sp>
      <p:sp>
        <p:nvSpPr>
          <p:cNvPr id="11" name="TextBox 10">
            <a:extLst>
              <a:ext uri="{FF2B5EF4-FFF2-40B4-BE49-F238E27FC236}">
                <a16:creationId xmlns:a16="http://schemas.microsoft.com/office/drawing/2014/main" id="{12F84071-3B8C-A144-B77D-F6C7EF6265DA}"/>
              </a:ext>
            </a:extLst>
          </p:cNvPr>
          <p:cNvSpPr txBox="1"/>
          <p:nvPr/>
        </p:nvSpPr>
        <p:spPr>
          <a:xfrm>
            <a:off x="2188565" y="957725"/>
            <a:ext cx="8985224" cy="1077218"/>
          </a:xfrm>
          <a:prstGeom prst="rect">
            <a:avLst/>
          </a:prstGeom>
          <a:noFill/>
        </p:spPr>
        <p:txBody>
          <a:bodyPr wrap="square">
            <a:spAutoFit/>
          </a:bodyPr>
          <a:lstStyle/>
          <a:p>
            <a:r>
              <a:rPr lang="hi-IN" sz="3200" dirty="0">
                <a:solidFill>
                  <a:srgbClr val="7030A0"/>
                </a:solidFill>
              </a:rPr>
              <a:t>राज्ञः सम्बोधनं किं स्यात्? सुग्रीवस्य तु का प्रिया?  </a:t>
            </a:r>
          </a:p>
          <a:p>
            <a:r>
              <a:rPr lang="hi-IN" sz="3200" dirty="0">
                <a:solidFill>
                  <a:srgbClr val="7030A0"/>
                </a:solidFill>
              </a:rPr>
              <a:t>अधनास्तु किमिच्छन्ति ?  आर्तैः किं क्रियते वद?</a:t>
            </a:r>
          </a:p>
        </p:txBody>
      </p:sp>
      <p:sp>
        <p:nvSpPr>
          <p:cNvPr id="8" name="TextBox 7">
            <a:extLst>
              <a:ext uri="{FF2B5EF4-FFF2-40B4-BE49-F238E27FC236}">
                <a16:creationId xmlns:a16="http://schemas.microsoft.com/office/drawing/2014/main" id="{6620ACFA-1837-7F17-1E49-C998935B3FCF}"/>
              </a:ext>
            </a:extLst>
          </p:cNvPr>
          <p:cNvSpPr txBox="1"/>
          <p:nvPr/>
        </p:nvSpPr>
        <p:spPr>
          <a:xfrm>
            <a:off x="501104" y="2274838"/>
            <a:ext cx="10981362" cy="2800767"/>
          </a:xfrm>
          <a:prstGeom prst="rect">
            <a:avLst/>
          </a:prstGeom>
          <a:noFill/>
        </p:spPr>
        <p:txBody>
          <a:bodyPr wrap="square">
            <a:spAutoFit/>
          </a:bodyPr>
          <a:lstStyle/>
          <a:p>
            <a:pPr fontAlgn="base"/>
            <a:r>
              <a:rPr lang="hi-IN" sz="3200" dirty="0">
                <a:solidFill>
                  <a:srgbClr val="FF0000"/>
                </a:solidFill>
              </a:rPr>
              <a:t>सामान्यार्थ:</a:t>
            </a:r>
            <a:endParaRPr lang="en-US" sz="3200" dirty="0">
              <a:solidFill>
                <a:srgbClr val="FF0000"/>
              </a:solidFill>
            </a:endParaRPr>
          </a:p>
          <a:p>
            <a:pPr fontAlgn="base"/>
            <a:endParaRPr lang="en-US" sz="3200" dirty="0">
              <a:solidFill>
                <a:srgbClr val="FF0000"/>
              </a:solidFill>
            </a:endParaRPr>
          </a:p>
          <a:p>
            <a:pPr fontAlgn="base"/>
            <a:r>
              <a:rPr lang="hi-IN" sz="2800" dirty="0"/>
              <a:t>"राज्ञः" इति  पदस्य समान सम्बोधन प्रथमा किम्?  </a:t>
            </a:r>
            <a:r>
              <a:rPr lang="hi-IN" sz="2800" dirty="0">
                <a:solidFill>
                  <a:srgbClr val="FF0000"/>
                </a:solidFill>
              </a:rPr>
              <a:t>देव</a:t>
            </a:r>
            <a:r>
              <a:rPr lang="hi-IN" sz="2800" dirty="0"/>
              <a:t> </a:t>
            </a:r>
            <a:endParaRPr lang="en-US" sz="2800" dirty="0"/>
          </a:p>
          <a:p>
            <a:pPr fontAlgn="base"/>
            <a:r>
              <a:rPr lang="hi-IN" sz="2800" dirty="0"/>
              <a:t>सुग्रीवस्य </a:t>
            </a:r>
            <a:r>
              <a:rPr lang="hi-IN" sz="2800"/>
              <a:t>प्रिया का?  </a:t>
            </a:r>
            <a:r>
              <a:rPr lang="hi-IN" sz="2800" dirty="0">
                <a:solidFill>
                  <a:srgbClr val="FF0000"/>
                </a:solidFill>
              </a:rPr>
              <a:t>तारा</a:t>
            </a:r>
            <a:endParaRPr lang="en-US" sz="2800" dirty="0">
              <a:solidFill>
                <a:srgbClr val="FF0000"/>
              </a:solidFill>
            </a:endParaRPr>
          </a:p>
          <a:p>
            <a:pPr fontAlgn="base"/>
            <a:r>
              <a:rPr lang="hi-IN" sz="2800" dirty="0"/>
              <a:t>येषां समीपे धनं नास्ति चेत् ते किम् इच्छन्ति? </a:t>
            </a:r>
            <a:r>
              <a:rPr lang="hi-IN" sz="2800" dirty="0">
                <a:solidFill>
                  <a:srgbClr val="FF0000"/>
                </a:solidFill>
              </a:rPr>
              <a:t>धनम्</a:t>
            </a:r>
            <a:endParaRPr lang="en-US" sz="2800" dirty="0">
              <a:solidFill>
                <a:srgbClr val="FF0000"/>
              </a:solidFill>
            </a:endParaRPr>
          </a:p>
          <a:p>
            <a:pPr fontAlgn="base"/>
            <a:r>
              <a:rPr lang="hi-IN" sz="2800" dirty="0"/>
              <a:t>पीडिताः जनाः किं कुर्वन्ति??</a:t>
            </a:r>
          </a:p>
        </p:txBody>
      </p:sp>
    </p:spTree>
    <p:extLst>
      <p:ext uri="{BB962C8B-B14F-4D97-AF65-F5344CB8AC3E}">
        <p14:creationId xmlns:p14="http://schemas.microsoft.com/office/powerpoint/2010/main" val="1622210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5C4C-5C61-C446-AD65-29FB6E729496}"/>
              </a:ext>
            </a:extLst>
          </p:cNvPr>
          <p:cNvSpPr>
            <a:spLocks noGrp="1"/>
          </p:cNvSpPr>
          <p:nvPr>
            <p:ph type="title"/>
          </p:nvPr>
        </p:nvSpPr>
        <p:spPr>
          <a:xfrm>
            <a:off x="838200" y="0"/>
            <a:ext cx="10515600" cy="1325563"/>
          </a:xfrm>
        </p:spPr>
        <p:txBody>
          <a:bodyPr/>
          <a:lstStyle/>
          <a:p>
            <a:pPr algn="ctr"/>
            <a:r>
              <a:rPr lang="hi-IN" b="1" dirty="0"/>
              <a:t>प्रहेलिका</a:t>
            </a:r>
            <a:endParaRPr lang="en-US" dirty="0">
              <a:solidFill>
                <a:schemeClr val="accent1"/>
              </a:solidFill>
            </a:endParaRPr>
          </a:p>
        </p:txBody>
      </p:sp>
      <p:sp>
        <p:nvSpPr>
          <p:cNvPr id="4" name="Footer Placeholder 3">
            <a:extLst>
              <a:ext uri="{FF2B5EF4-FFF2-40B4-BE49-F238E27FC236}">
                <a16:creationId xmlns:a16="http://schemas.microsoft.com/office/drawing/2014/main" id="{67180FF7-1C56-B647-855A-CB572F7D0040}"/>
              </a:ext>
            </a:extLst>
          </p:cNvPr>
          <p:cNvSpPr>
            <a:spLocks noGrp="1"/>
          </p:cNvSpPr>
          <p:nvPr>
            <p:ph type="ftr" sz="quarter" idx="11"/>
          </p:nvPr>
        </p:nvSpPr>
        <p:spPr/>
        <p:txBody>
          <a:bodyPr/>
          <a:lstStyle/>
          <a:p>
            <a:r>
              <a:rPr lang="en-US" dirty="0"/>
              <a:t>Learn Slokas Online - </a:t>
            </a:r>
            <a:r>
              <a:rPr lang="en-US" dirty="0" err="1"/>
              <a:t>Vanisri</a:t>
            </a:r>
            <a:r>
              <a:rPr lang="en-US" dirty="0"/>
              <a:t> </a:t>
            </a:r>
            <a:r>
              <a:rPr lang="en-US" dirty="0" err="1"/>
              <a:t>Ragupati</a:t>
            </a:r>
            <a:endParaRPr lang="en-US" dirty="0"/>
          </a:p>
        </p:txBody>
      </p:sp>
      <p:sp>
        <p:nvSpPr>
          <p:cNvPr id="11" name="TextBox 10">
            <a:extLst>
              <a:ext uri="{FF2B5EF4-FFF2-40B4-BE49-F238E27FC236}">
                <a16:creationId xmlns:a16="http://schemas.microsoft.com/office/drawing/2014/main" id="{12F84071-3B8C-A144-B77D-F6C7EF6265DA}"/>
              </a:ext>
            </a:extLst>
          </p:cNvPr>
          <p:cNvSpPr txBox="1"/>
          <p:nvPr/>
        </p:nvSpPr>
        <p:spPr>
          <a:xfrm>
            <a:off x="1898105" y="1168274"/>
            <a:ext cx="9149645" cy="1077218"/>
          </a:xfrm>
          <a:prstGeom prst="rect">
            <a:avLst/>
          </a:prstGeom>
          <a:noFill/>
        </p:spPr>
        <p:txBody>
          <a:bodyPr wrap="square">
            <a:spAutoFit/>
          </a:bodyPr>
          <a:lstStyle/>
          <a:p>
            <a:r>
              <a:rPr lang="hi-IN" sz="3200" dirty="0">
                <a:solidFill>
                  <a:srgbClr val="7030A0"/>
                </a:solidFill>
              </a:rPr>
              <a:t>राज्ञः सम्बोधनं किं स्यात्? सुग्रीवस्य तु का प्रिया?  </a:t>
            </a:r>
          </a:p>
          <a:p>
            <a:r>
              <a:rPr lang="hi-IN" sz="3200" dirty="0">
                <a:solidFill>
                  <a:srgbClr val="7030A0"/>
                </a:solidFill>
              </a:rPr>
              <a:t>अधनास्तु किमिच्छन्ति ?  आर्तैः किं क्रियते वद?</a:t>
            </a:r>
          </a:p>
        </p:txBody>
      </p:sp>
      <p:sp>
        <p:nvSpPr>
          <p:cNvPr id="7" name="TextBox 6">
            <a:extLst>
              <a:ext uri="{FF2B5EF4-FFF2-40B4-BE49-F238E27FC236}">
                <a16:creationId xmlns:a16="http://schemas.microsoft.com/office/drawing/2014/main" id="{3C316D49-EFAA-CB87-453B-2759EC370594}"/>
              </a:ext>
            </a:extLst>
          </p:cNvPr>
          <p:cNvSpPr txBox="1"/>
          <p:nvPr/>
        </p:nvSpPr>
        <p:spPr>
          <a:xfrm>
            <a:off x="460976" y="2912662"/>
            <a:ext cx="10892824" cy="2800767"/>
          </a:xfrm>
          <a:prstGeom prst="rect">
            <a:avLst/>
          </a:prstGeom>
          <a:noFill/>
        </p:spPr>
        <p:txBody>
          <a:bodyPr wrap="square">
            <a:spAutoFit/>
          </a:bodyPr>
          <a:lstStyle/>
          <a:p>
            <a:pPr fontAlgn="base"/>
            <a:r>
              <a:rPr lang="hi-IN" sz="3200" dirty="0">
                <a:solidFill>
                  <a:srgbClr val="FF0000"/>
                </a:solidFill>
              </a:rPr>
              <a:t>उत्तरम्</a:t>
            </a:r>
            <a:endParaRPr lang="en-US" sz="3200" dirty="0">
              <a:solidFill>
                <a:srgbClr val="FF0000"/>
              </a:solidFill>
            </a:endParaRPr>
          </a:p>
          <a:p>
            <a:pPr fontAlgn="base"/>
            <a:endParaRPr lang="en-US" sz="3200" dirty="0">
              <a:solidFill>
                <a:srgbClr val="FF0000"/>
              </a:solidFill>
            </a:endParaRPr>
          </a:p>
          <a:p>
            <a:pPr fontAlgn="base"/>
            <a:r>
              <a:rPr lang="hi-IN" sz="2800" dirty="0"/>
              <a:t>शब्दत्रयं मिलित्वा - "देवताराधनम्”</a:t>
            </a:r>
            <a:br>
              <a:rPr lang="hi-IN" sz="2800" dirty="0"/>
            </a:br>
            <a:endParaRPr lang="hi-IN" sz="2800" dirty="0"/>
          </a:p>
          <a:p>
            <a:pPr fontAlgn="base"/>
            <a:r>
              <a:rPr lang="hi-IN" sz="2800" dirty="0"/>
              <a:t>दु:खेन पीडिताः मानवाः दुःखनिवारणार्थं देवतानाम् आराधनं कुर्वन्ति अथवा देवान् पूजयन्ति । </a:t>
            </a:r>
          </a:p>
        </p:txBody>
      </p:sp>
    </p:spTree>
    <p:extLst>
      <p:ext uri="{BB962C8B-B14F-4D97-AF65-F5344CB8AC3E}">
        <p14:creationId xmlns:p14="http://schemas.microsoft.com/office/powerpoint/2010/main" val="4253040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5C4C-5C61-C446-AD65-29FB6E729496}"/>
              </a:ext>
            </a:extLst>
          </p:cNvPr>
          <p:cNvSpPr>
            <a:spLocks noGrp="1"/>
          </p:cNvSpPr>
          <p:nvPr>
            <p:ph type="title"/>
          </p:nvPr>
        </p:nvSpPr>
        <p:spPr>
          <a:xfrm>
            <a:off x="838200" y="-124609"/>
            <a:ext cx="10515600" cy="1325563"/>
          </a:xfrm>
        </p:spPr>
        <p:txBody>
          <a:bodyPr/>
          <a:lstStyle/>
          <a:p>
            <a:pPr algn="ctr"/>
            <a:r>
              <a:rPr lang="hi-IN" dirty="0">
                <a:solidFill>
                  <a:schemeClr val="accent1"/>
                </a:solidFill>
              </a:rPr>
              <a:t>भगवद्गीता </a:t>
            </a:r>
            <a:r>
              <a:rPr lang="en-US" dirty="0">
                <a:solidFill>
                  <a:schemeClr val="accent1"/>
                </a:solidFill>
              </a:rPr>
              <a:t>-</a:t>
            </a:r>
            <a:r>
              <a:rPr lang="hi-IN" dirty="0">
                <a:solidFill>
                  <a:schemeClr val="accent1"/>
                </a:solidFill>
              </a:rPr>
              <a:t> अन्वय: - </a:t>
            </a:r>
            <a:r>
              <a:rPr lang="en-US" dirty="0">
                <a:solidFill>
                  <a:schemeClr val="accent1"/>
                </a:solidFill>
              </a:rPr>
              <a:t>1</a:t>
            </a:r>
          </a:p>
        </p:txBody>
      </p:sp>
      <p:sp>
        <p:nvSpPr>
          <p:cNvPr id="4" name="Footer Placeholder 3">
            <a:extLst>
              <a:ext uri="{FF2B5EF4-FFF2-40B4-BE49-F238E27FC236}">
                <a16:creationId xmlns:a16="http://schemas.microsoft.com/office/drawing/2014/main" id="{67180FF7-1C56-B647-855A-CB572F7D0040}"/>
              </a:ext>
            </a:extLst>
          </p:cNvPr>
          <p:cNvSpPr>
            <a:spLocks noGrp="1"/>
          </p:cNvSpPr>
          <p:nvPr>
            <p:ph type="ftr" sz="quarter" idx="11"/>
          </p:nvPr>
        </p:nvSpPr>
        <p:spPr/>
        <p:txBody>
          <a:bodyPr/>
          <a:lstStyle/>
          <a:p>
            <a:r>
              <a:rPr lang="en-US" dirty="0"/>
              <a:t>Learn Slokas Online - </a:t>
            </a:r>
            <a:r>
              <a:rPr lang="en-US" dirty="0" err="1"/>
              <a:t>Vanisri</a:t>
            </a:r>
            <a:r>
              <a:rPr lang="en-US" dirty="0"/>
              <a:t> </a:t>
            </a:r>
            <a:r>
              <a:rPr lang="en-US" dirty="0" err="1"/>
              <a:t>Ragupati</a:t>
            </a:r>
            <a:endParaRPr lang="en-US" dirty="0"/>
          </a:p>
        </p:txBody>
      </p:sp>
      <p:sp>
        <p:nvSpPr>
          <p:cNvPr id="7" name="TextBox 6">
            <a:extLst>
              <a:ext uri="{FF2B5EF4-FFF2-40B4-BE49-F238E27FC236}">
                <a16:creationId xmlns:a16="http://schemas.microsoft.com/office/drawing/2014/main" id="{462013F1-256D-411F-3481-910B66FF8101}"/>
              </a:ext>
            </a:extLst>
          </p:cNvPr>
          <p:cNvSpPr txBox="1"/>
          <p:nvPr/>
        </p:nvSpPr>
        <p:spPr>
          <a:xfrm>
            <a:off x="2500215" y="863083"/>
            <a:ext cx="8628733" cy="1077218"/>
          </a:xfrm>
          <a:prstGeom prst="rect">
            <a:avLst/>
          </a:prstGeom>
          <a:noFill/>
        </p:spPr>
        <p:txBody>
          <a:bodyPr wrap="square">
            <a:spAutoFit/>
          </a:bodyPr>
          <a:lstStyle/>
          <a:p>
            <a:r>
              <a:rPr lang="hi-IN" sz="3200" dirty="0">
                <a:solidFill>
                  <a:srgbClr val="7030A0"/>
                </a:solidFill>
              </a:rPr>
              <a:t>अयनेषु च सर्वेषु यथाभागमवस्थिताः</a:t>
            </a:r>
            <a:r>
              <a:rPr lang="en-US" sz="3200" dirty="0">
                <a:solidFill>
                  <a:srgbClr val="7030A0"/>
                </a:solidFill>
              </a:rPr>
              <a:t> </a:t>
            </a:r>
            <a:r>
              <a:rPr lang="hi-IN" sz="3200" dirty="0">
                <a:solidFill>
                  <a:srgbClr val="7030A0"/>
                </a:solidFill>
              </a:rPr>
              <a:t>।</a:t>
            </a:r>
          </a:p>
          <a:p>
            <a:r>
              <a:rPr lang="hi-IN" sz="3200" dirty="0">
                <a:solidFill>
                  <a:srgbClr val="7030A0"/>
                </a:solidFill>
              </a:rPr>
              <a:t>भीष्ममेवाभिरक्षन्तु भवन्तः सर्व एव हि ॥</a:t>
            </a:r>
          </a:p>
        </p:txBody>
      </p:sp>
      <p:sp>
        <p:nvSpPr>
          <p:cNvPr id="9" name="TextBox 8">
            <a:extLst>
              <a:ext uri="{FF2B5EF4-FFF2-40B4-BE49-F238E27FC236}">
                <a16:creationId xmlns:a16="http://schemas.microsoft.com/office/drawing/2014/main" id="{FE71CE7A-38CC-A67F-E9BA-504D0C518361}"/>
              </a:ext>
            </a:extLst>
          </p:cNvPr>
          <p:cNvSpPr txBox="1"/>
          <p:nvPr/>
        </p:nvSpPr>
        <p:spPr>
          <a:xfrm>
            <a:off x="529803" y="2455762"/>
            <a:ext cx="11316515" cy="1384995"/>
          </a:xfrm>
          <a:prstGeom prst="rect">
            <a:avLst/>
          </a:prstGeom>
          <a:noFill/>
        </p:spPr>
        <p:txBody>
          <a:bodyPr wrap="square">
            <a:spAutoFit/>
          </a:bodyPr>
          <a:lstStyle/>
          <a:p>
            <a:pPr algn="l" fontAlgn="base"/>
            <a:r>
              <a:rPr lang="hi-IN" sz="2800" b="0" i="0" dirty="0">
                <a:solidFill>
                  <a:srgbClr val="FF0000"/>
                </a:solidFill>
                <a:effectLst/>
                <a:latin typeface="Roboto Slab"/>
              </a:rPr>
              <a:t>पदविभाग: </a:t>
            </a:r>
            <a:endParaRPr lang="en-US" sz="2800" dirty="0">
              <a:solidFill>
                <a:srgbClr val="666666"/>
              </a:solidFill>
              <a:latin typeface="Roboto Slab"/>
            </a:endParaRPr>
          </a:p>
          <a:p>
            <a:pPr algn="l" fontAlgn="base"/>
            <a:r>
              <a:rPr lang="hi-IN" sz="2800" dirty="0"/>
              <a:t>अयनेषु, च, सर्वेषु, यथाभागम्, अवस्थिताः, भीष्मम्, एव, अभिरक्षन्तु, भवन्तः, सर्वे,  एव, हि</a:t>
            </a:r>
            <a:endParaRPr lang="en-US" sz="2800" dirty="0"/>
          </a:p>
        </p:txBody>
      </p:sp>
      <p:sp>
        <p:nvSpPr>
          <p:cNvPr id="8" name="TextBox 7">
            <a:extLst>
              <a:ext uri="{FF2B5EF4-FFF2-40B4-BE49-F238E27FC236}">
                <a16:creationId xmlns:a16="http://schemas.microsoft.com/office/drawing/2014/main" id="{DA2E9995-F89E-466C-5D64-9A5A0549462F}"/>
              </a:ext>
            </a:extLst>
          </p:cNvPr>
          <p:cNvSpPr txBox="1"/>
          <p:nvPr/>
        </p:nvSpPr>
        <p:spPr>
          <a:xfrm>
            <a:off x="529803" y="4240591"/>
            <a:ext cx="8988951" cy="1754326"/>
          </a:xfrm>
          <a:prstGeom prst="rect">
            <a:avLst/>
          </a:prstGeom>
          <a:noFill/>
        </p:spPr>
        <p:txBody>
          <a:bodyPr wrap="square">
            <a:spAutoFit/>
          </a:bodyPr>
          <a:lstStyle/>
          <a:p>
            <a:pPr algn="l" fontAlgn="base"/>
            <a:r>
              <a:rPr lang="hi-IN" sz="2800" dirty="0">
                <a:solidFill>
                  <a:srgbClr val="FF0000"/>
                </a:solidFill>
                <a:latin typeface="Roboto Slab"/>
              </a:rPr>
              <a:t>सन्धि</a:t>
            </a:r>
            <a:r>
              <a:rPr lang="hi-IN" sz="2400" b="0" i="0" dirty="0">
                <a:solidFill>
                  <a:srgbClr val="FF0000"/>
                </a:solidFill>
                <a:effectLst/>
                <a:latin typeface="Roboto Slab"/>
              </a:rPr>
              <a:t>: </a:t>
            </a:r>
            <a:endParaRPr lang="hi-IN" sz="2400" dirty="0">
              <a:solidFill>
                <a:srgbClr val="666666"/>
              </a:solidFill>
              <a:latin typeface="Roboto Slab"/>
            </a:endParaRPr>
          </a:p>
          <a:p>
            <a:pPr fontAlgn="base"/>
            <a:r>
              <a:rPr lang="hi-IN" sz="2800" dirty="0"/>
              <a:t>एव + अभिरक्षन्तु 	</a:t>
            </a:r>
            <a:r>
              <a:rPr lang="en-US" sz="2800" dirty="0"/>
              <a:t>	= </a:t>
            </a:r>
            <a:r>
              <a:rPr lang="hi-IN" sz="2800" dirty="0"/>
              <a:t> सवर्णदीर्घ-सन्धिः</a:t>
            </a:r>
            <a:endParaRPr lang="en-US" sz="2800" dirty="0"/>
          </a:p>
          <a:p>
            <a:pPr fontAlgn="base"/>
            <a:r>
              <a:rPr lang="hi-IN" sz="2800" dirty="0"/>
              <a:t>सर्वे + एव 			= यान्तवान्तादेश-सन्धिः, यलोपः </a:t>
            </a:r>
            <a:endParaRPr lang="en-US" sz="2800" dirty="0"/>
          </a:p>
          <a:p>
            <a:pPr fontAlgn="base"/>
            <a:endParaRPr lang="hi-IN" sz="2400" b="0" i="0" dirty="0">
              <a:effectLst/>
              <a:latin typeface="Roboto Slab"/>
            </a:endParaRPr>
          </a:p>
        </p:txBody>
      </p:sp>
    </p:spTree>
    <p:extLst>
      <p:ext uri="{BB962C8B-B14F-4D97-AF65-F5344CB8AC3E}">
        <p14:creationId xmlns:p14="http://schemas.microsoft.com/office/powerpoint/2010/main" val="38364242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5C4C-5C61-C446-AD65-29FB6E729496}"/>
              </a:ext>
            </a:extLst>
          </p:cNvPr>
          <p:cNvSpPr>
            <a:spLocks noGrp="1"/>
          </p:cNvSpPr>
          <p:nvPr>
            <p:ph type="title"/>
          </p:nvPr>
        </p:nvSpPr>
        <p:spPr>
          <a:xfrm>
            <a:off x="838200" y="-285066"/>
            <a:ext cx="10515600" cy="1325563"/>
          </a:xfrm>
        </p:spPr>
        <p:txBody>
          <a:bodyPr>
            <a:normAutofit/>
          </a:bodyPr>
          <a:lstStyle/>
          <a:p>
            <a:pPr algn="ctr"/>
            <a:r>
              <a:rPr lang="hi-IN" sz="3600" dirty="0">
                <a:solidFill>
                  <a:schemeClr val="accent1"/>
                </a:solidFill>
              </a:rPr>
              <a:t>भगवद्गीता </a:t>
            </a:r>
            <a:r>
              <a:rPr lang="en-US" sz="3600" dirty="0">
                <a:solidFill>
                  <a:schemeClr val="accent1"/>
                </a:solidFill>
              </a:rPr>
              <a:t>-</a:t>
            </a:r>
            <a:r>
              <a:rPr lang="hi-IN" sz="3600" dirty="0">
                <a:solidFill>
                  <a:schemeClr val="accent1"/>
                </a:solidFill>
              </a:rPr>
              <a:t> अन्वय: </a:t>
            </a:r>
            <a:r>
              <a:rPr lang="en-US" sz="3600" dirty="0">
                <a:solidFill>
                  <a:schemeClr val="accent1"/>
                </a:solidFill>
              </a:rPr>
              <a:t>1</a:t>
            </a:r>
          </a:p>
        </p:txBody>
      </p:sp>
      <p:sp>
        <p:nvSpPr>
          <p:cNvPr id="4" name="Footer Placeholder 3">
            <a:extLst>
              <a:ext uri="{FF2B5EF4-FFF2-40B4-BE49-F238E27FC236}">
                <a16:creationId xmlns:a16="http://schemas.microsoft.com/office/drawing/2014/main" id="{67180FF7-1C56-B647-855A-CB572F7D0040}"/>
              </a:ext>
            </a:extLst>
          </p:cNvPr>
          <p:cNvSpPr>
            <a:spLocks noGrp="1"/>
          </p:cNvSpPr>
          <p:nvPr>
            <p:ph type="ftr" sz="quarter" idx="11"/>
          </p:nvPr>
        </p:nvSpPr>
        <p:spPr/>
        <p:txBody>
          <a:bodyPr/>
          <a:lstStyle/>
          <a:p>
            <a:r>
              <a:rPr lang="en-US" dirty="0"/>
              <a:t>Learn Slokas Online - </a:t>
            </a:r>
            <a:r>
              <a:rPr lang="en-US" dirty="0" err="1"/>
              <a:t>Vanisri</a:t>
            </a:r>
            <a:r>
              <a:rPr lang="en-US" dirty="0"/>
              <a:t> </a:t>
            </a:r>
            <a:r>
              <a:rPr lang="en-US" dirty="0" err="1"/>
              <a:t>Ragupati</a:t>
            </a:r>
            <a:endParaRPr lang="en-US" dirty="0"/>
          </a:p>
        </p:txBody>
      </p:sp>
      <p:sp>
        <p:nvSpPr>
          <p:cNvPr id="9" name="TextBox 8">
            <a:extLst>
              <a:ext uri="{FF2B5EF4-FFF2-40B4-BE49-F238E27FC236}">
                <a16:creationId xmlns:a16="http://schemas.microsoft.com/office/drawing/2014/main" id="{FE71CE7A-38CC-A67F-E9BA-504D0C518361}"/>
              </a:ext>
            </a:extLst>
          </p:cNvPr>
          <p:cNvSpPr txBox="1"/>
          <p:nvPr/>
        </p:nvSpPr>
        <p:spPr>
          <a:xfrm>
            <a:off x="244392" y="1755886"/>
            <a:ext cx="11703216" cy="1384995"/>
          </a:xfrm>
          <a:prstGeom prst="rect">
            <a:avLst/>
          </a:prstGeom>
          <a:noFill/>
        </p:spPr>
        <p:txBody>
          <a:bodyPr wrap="square">
            <a:spAutoFit/>
          </a:bodyPr>
          <a:lstStyle/>
          <a:p>
            <a:pPr fontAlgn="base"/>
            <a:r>
              <a:rPr lang="hi-IN" sz="2800" dirty="0">
                <a:solidFill>
                  <a:srgbClr val="FF0000"/>
                </a:solidFill>
                <a:latin typeface="Roboto Slab"/>
              </a:rPr>
              <a:t>सामान</a:t>
            </a:r>
            <a:r>
              <a:rPr lang="en-US" sz="2800" dirty="0" err="1">
                <a:solidFill>
                  <a:srgbClr val="FF0000"/>
                </a:solidFill>
                <a:latin typeface="Roboto Slab"/>
              </a:rPr>
              <a:t>्</a:t>
            </a:r>
            <a:r>
              <a:rPr lang="hi-IN" sz="2800" dirty="0">
                <a:solidFill>
                  <a:srgbClr val="FF0000"/>
                </a:solidFill>
                <a:latin typeface="Roboto Slab"/>
              </a:rPr>
              <a:t>यार्थ: </a:t>
            </a:r>
            <a:endParaRPr lang="en-US" sz="2800" dirty="0">
              <a:solidFill>
                <a:srgbClr val="666666"/>
              </a:solidFill>
              <a:latin typeface="Roboto Slab"/>
            </a:endParaRPr>
          </a:p>
          <a:p>
            <a:pPr fontAlgn="base"/>
            <a:r>
              <a:rPr lang="en-US" sz="2800" dirty="0"/>
              <a:t>All of you must fully protect </a:t>
            </a:r>
            <a:r>
              <a:rPr lang="en-US" sz="2800" dirty="0" err="1"/>
              <a:t>Bhīṣma</a:t>
            </a:r>
            <a:r>
              <a:rPr lang="en-US" sz="2800" dirty="0"/>
              <a:t>, staying according to your divisions in all the strategic points.</a:t>
            </a:r>
          </a:p>
        </p:txBody>
      </p:sp>
      <p:sp>
        <p:nvSpPr>
          <p:cNvPr id="5" name="TextBox 4">
            <a:extLst>
              <a:ext uri="{FF2B5EF4-FFF2-40B4-BE49-F238E27FC236}">
                <a16:creationId xmlns:a16="http://schemas.microsoft.com/office/drawing/2014/main" id="{9989E59F-8B53-039C-C9DF-0BB486122AB0}"/>
              </a:ext>
            </a:extLst>
          </p:cNvPr>
          <p:cNvSpPr txBox="1"/>
          <p:nvPr/>
        </p:nvSpPr>
        <p:spPr>
          <a:xfrm>
            <a:off x="3336876" y="724811"/>
            <a:ext cx="6572668" cy="830997"/>
          </a:xfrm>
          <a:prstGeom prst="rect">
            <a:avLst/>
          </a:prstGeom>
          <a:noFill/>
        </p:spPr>
        <p:txBody>
          <a:bodyPr wrap="square">
            <a:spAutoFit/>
          </a:bodyPr>
          <a:lstStyle/>
          <a:p>
            <a:r>
              <a:rPr lang="hi-IN" sz="2400" dirty="0">
                <a:solidFill>
                  <a:srgbClr val="7030A0"/>
                </a:solidFill>
              </a:rPr>
              <a:t>अयनेषु च सर्वेषु यथाभागमवस्थिताः</a:t>
            </a:r>
            <a:r>
              <a:rPr lang="en-US" sz="2400" dirty="0">
                <a:solidFill>
                  <a:srgbClr val="7030A0"/>
                </a:solidFill>
              </a:rPr>
              <a:t> </a:t>
            </a:r>
            <a:r>
              <a:rPr lang="hi-IN" sz="2400" dirty="0">
                <a:solidFill>
                  <a:srgbClr val="7030A0"/>
                </a:solidFill>
              </a:rPr>
              <a:t>।</a:t>
            </a:r>
          </a:p>
          <a:p>
            <a:r>
              <a:rPr lang="hi-IN" sz="2400" dirty="0">
                <a:solidFill>
                  <a:srgbClr val="7030A0"/>
                </a:solidFill>
              </a:rPr>
              <a:t>भीष्ममेवाभिरक्षन्तु भवन्तः सर्व एव हि ॥</a:t>
            </a:r>
          </a:p>
        </p:txBody>
      </p:sp>
      <p:sp>
        <p:nvSpPr>
          <p:cNvPr id="6" name="TextBox 5">
            <a:extLst>
              <a:ext uri="{FF2B5EF4-FFF2-40B4-BE49-F238E27FC236}">
                <a16:creationId xmlns:a16="http://schemas.microsoft.com/office/drawing/2014/main" id="{8B1FD8C4-DA73-D703-4776-485505B2C71A}"/>
              </a:ext>
            </a:extLst>
          </p:cNvPr>
          <p:cNvSpPr txBox="1"/>
          <p:nvPr/>
        </p:nvSpPr>
        <p:spPr>
          <a:xfrm>
            <a:off x="244392" y="3549341"/>
            <a:ext cx="8471184" cy="3539430"/>
          </a:xfrm>
          <a:prstGeom prst="rect">
            <a:avLst/>
          </a:prstGeom>
          <a:noFill/>
        </p:spPr>
        <p:txBody>
          <a:bodyPr wrap="square">
            <a:spAutoFit/>
          </a:bodyPr>
          <a:lstStyle/>
          <a:p>
            <a:pPr algn="l" fontAlgn="base"/>
            <a:r>
              <a:rPr lang="hi-IN" sz="2800" b="0" i="0" dirty="0">
                <a:solidFill>
                  <a:srgbClr val="FF0000"/>
                </a:solidFill>
                <a:effectLst/>
                <a:latin typeface="Roboto Slab"/>
              </a:rPr>
              <a:t>वाक्यविश्लेषणम्</a:t>
            </a:r>
            <a:endParaRPr lang="hi-IN" sz="2800" b="0" i="0" dirty="0">
              <a:effectLst/>
              <a:latin typeface="Roboto Slab"/>
            </a:endParaRPr>
          </a:p>
          <a:p>
            <a:pPr lvl="0"/>
            <a:r>
              <a:rPr lang="hi-IN" sz="2800" dirty="0"/>
              <a:t>क्रियापदम् </a:t>
            </a:r>
            <a:r>
              <a:rPr lang="en-US" sz="2800" dirty="0"/>
              <a:t>	</a:t>
            </a:r>
            <a:r>
              <a:rPr lang="hi-IN" sz="2800" dirty="0"/>
              <a:t>- अभिरक्षन्तु</a:t>
            </a:r>
            <a:endParaRPr lang="en-US" sz="2800" dirty="0"/>
          </a:p>
          <a:p>
            <a:pPr lvl="0"/>
            <a:r>
              <a:rPr lang="hi-IN" sz="2800" dirty="0"/>
              <a:t>प्रथमा </a:t>
            </a:r>
            <a:r>
              <a:rPr lang="en-US" sz="2800" dirty="0"/>
              <a:t>	</a:t>
            </a:r>
            <a:r>
              <a:rPr lang="hi-IN" sz="2800" dirty="0"/>
              <a:t>- अवस्थिताः, भवन्तः, सर्वे</a:t>
            </a:r>
            <a:endParaRPr lang="en-US" sz="2800" dirty="0"/>
          </a:p>
          <a:p>
            <a:pPr lvl="0"/>
            <a:r>
              <a:rPr lang="hi-IN" sz="2800" dirty="0"/>
              <a:t>द्वितीया 	- भीष्मम्</a:t>
            </a:r>
          </a:p>
          <a:p>
            <a:pPr lvl="0"/>
            <a:r>
              <a:rPr lang="hi-IN" sz="2800" dirty="0"/>
              <a:t>सप्तमी 	- अयनेषु, सर्वेषु</a:t>
            </a:r>
          </a:p>
          <a:p>
            <a:pPr lvl="0"/>
            <a:r>
              <a:rPr lang="hi-IN" sz="2800" dirty="0"/>
              <a:t>अव्ययम्	- यथाभागम्, एव, च, हि </a:t>
            </a:r>
            <a:r>
              <a:rPr lang="hi-IN" sz="2400" dirty="0"/>
              <a:t>	</a:t>
            </a:r>
            <a:endParaRPr lang="en-US" sz="2400" dirty="0"/>
          </a:p>
          <a:p>
            <a:br>
              <a:rPr lang="hi-IN" sz="2800" dirty="0"/>
            </a:br>
            <a:endParaRPr lang="hi-IN" sz="2800" dirty="0">
              <a:solidFill>
                <a:srgbClr val="666666"/>
              </a:solidFill>
              <a:latin typeface="Roboto Slab"/>
            </a:endParaRPr>
          </a:p>
        </p:txBody>
      </p:sp>
    </p:spTree>
    <p:extLst>
      <p:ext uri="{BB962C8B-B14F-4D97-AF65-F5344CB8AC3E}">
        <p14:creationId xmlns:p14="http://schemas.microsoft.com/office/powerpoint/2010/main" val="2863347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 presetClass="entr" presetSubtype="10" fill="hold" nodeType="clickEffect">
                                  <p:stCondLst>
                                    <p:cond delay="0"/>
                                  </p:stCondLst>
                                  <p:childTnLst>
                                    <p:set>
                                      <p:cBhvr>
                                        <p:cTn id="14" dur="1" fill="hold">
                                          <p:stCondLst>
                                            <p:cond delay="0"/>
                                          </p:stCondLst>
                                        </p:cTn>
                                        <p:tgtEl>
                                          <p:spTgt spid="6">
                                            <p:txEl>
                                              <p:pRg st="0" end="0"/>
                                            </p:txEl>
                                          </p:spTgt>
                                        </p:tgtEl>
                                        <p:attrNameLst>
                                          <p:attrName>style.visibility</p:attrName>
                                        </p:attrNameLst>
                                      </p:cBhvr>
                                      <p:to>
                                        <p:strVal val="visible"/>
                                      </p:to>
                                    </p:set>
                                    <p:animEffect transition="in" filter="checkerboard(across)">
                                      <p:cBhvr>
                                        <p:cTn id="15" dur="500"/>
                                        <p:tgtEl>
                                          <p:spTgt spid="6">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6">
                                            <p:txEl>
                                              <p:pRg st="1" end="1"/>
                                            </p:txEl>
                                          </p:spTgt>
                                        </p:tgtEl>
                                        <p:attrNameLst>
                                          <p:attrName>style.visibility</p:attrName>
                                        </p:attrNameLst>
                                      </p:cBhvr>
                                      <p:to>
                                        <p:strVal val="visible"/>
                                      </p:to>
                                    </p:set>
                                    <p:anim calcmode="lin" valueType="num">
                                      <p:cBhvr additive="base">
                                        <p:cTn id="20" dur="500" fill="hold"/>
                                        <p:tgtEl>
                                          <p:spTgt spid="6">
                                            <p:txEl>
                                              <p:pRg st="1" end="1"/>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6">
                                            <p:txEl>
                                              <p:pRg st="2" end="2"/>
                                            </p:txEl>
                                          </p:spTgt>
                                        </p:tgtEl>
                                        <p:attrNameLst>
                                          <p:attrName>style.visibility</p:attrName>
                                        </p:attrNameLst>
                                      </p:cBhvr>
                                      <p:to>
                                        <p:strVal val="visible"/>
                                      </p:to>
                                    </p:set>
                                    <p:anim calcmode="lin" valueType="num">
                                      <p:cBhvr additive="base">
                                        <p:cTn id="26"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6">
                                            <p:txEl>
                                              <p:pRg st="3" end="3"/>
                                            </p:txEl>
                                          </p:spTgt>
                                        </p:tgtEl>
                                        <p:attrNameLst>
                                          <p:attrName>style.visibility</p:attrName>
                                        </p:attrNameLst>
                                      </p:cBhvr>
                                      <p:to>
                                        <p:strVal val="visible"/>
                                      </p:to>
                                    </p:set>
                                    <p:anim calcmode="lin" valueType="num">
                                      <p:cBhvr additive="base">
                                        <p:cTn id="32"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6">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2" presetClass="entr" presetSubtype="4" fill="hold" nodeType="clickEffect">
                                  <p:stCondLst>
                                    <p:cond delay="0"/>
                                  </p:stCondLst>
                                  <p:childTnLst>
                                    <p:set>
                                      <p:cBhvr>
                                        <p:cTn id="37" dur="1" fill="hold">
                                          <p:stCondLst>
                                            <p:cond delay="0"/>
                                          </p:stCondLst>
                                        </p:cTn>
                                        <p:tgtEl>
                                          <p:spTgt spid="6">
                                            <p:txEl>
                                              <p:pRg st="4" end="4"/>
                                            </p:txEl>
                                          </p:spTgt>
                                        </p:tgtEl>
                                        <p:attrNameLst>
                                          <p:attrName>style.visibility</p:attrName>
                                        </p:attrNameLst>
                                      </p:cBhvr>
                                      <p:to>
                                        <p:strVal val="visible"/>
                                      </p:to>
                                    </p:set>
                                    <p:anim calcmode="lin" valueType="num">
                                      <p:cBhvr additive="base">
                                        <p:cTn id="38"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39"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 presetClass="entr" presetSubtype="4" fill="hold" nodeType="clickEffect">
                                  <p:stCondLst>
                                    <p:cond delay="0"/>
                                  </p:stCondLst>
                                  <p:childTnLst>
                                    <p:set>
                                      <p:cBhvr>
                                        <p:cTn id="43" dur="1" fill="hold">
                                          <p:stCondLst>
                                            <p:cond delay="0"/>
                                          </p:stCondLst>
                                        </p:cTn>
                                        <p:tgtEl>
                                          <p:spTgt spid="6">
                                            <p:txEl>
                                              <p:pRg st="5" end="5"/>
                                            </p:txEl>
                                          </p:spTgt>
                                        </p:tgtEl>
                                        <p:attrNameLst>
                                          <p:attrName>style.visibility</p:attrName>
                                        </p:attrNameLst>
                                      </p:cBhvr>
                                      <p:to>
                                        <p:strVal val="visible"/>
                                      </p:to>
                                    </p:set>
                                    <p:anim calcmode="lin" valueType="num">
                                      <p:cBhvr additive="base">
                                        <p:cTn id="44" dur="500" fill="hold"/>
                                        <p:tgtEl>
                                          <p:spTgt spid="6">
                                            <p:txEl>
                                              <p:pRg st="5" end="5"/>
                                            </p:txEl>
                                          </p:spTgt>
                                        </p:tgtEl>
                                        <p:attrNameLst>
                                          <p:attrName>ppt_x</p:attrName>
                                        </p:attrNameLst>
                                      </p:cBhvr>
                                      <p:tavLst>
                                        <p:tav tm="0">
                                          <p:val>
                                            <p:strVal val="#ppt_x"/>
                                          </p:val>
                                        </p:tav>
                                        <p:tav tm="100000">
                                          <p:val>
                                            <p:strVal val="#ppt_x"/>
                                          </p:val>
                                        </p:tav>
                                      </p:tavLst>
                                    </p:anim>
                                    <p:anim calcmode="lin" valueType="num">
                                      <p:cBhvr additive="base">
                                        <p:cTn id="45" dur="500" fill="hold"/>
                                        <p:tgtEl>
                                          <p:spTgt spid="6">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315C4C-5C61-C446-AD65-29FB6E729496}"/>
              </a:ext>
            </a:extLst>
          </p:cNvPr>
          <p:cNvSpPr>
            <a:spLocks noGrp="1"/>
          </p:cNvSpPr>
          <p:nvPr>
            <p:ph type="title"/>
          </p:nvPr>
        </p:nvSpPr>
        <p:spPr>
          <a:xfrm>
            <a:off x="671945" y="-290864"/>
            <a:ext cx="10515600" cy="1325563"/>
          </a:xfrm>
        </p:spPr>
        <p:txBody>
          <a:bodyPr>
            <a:normAutofit/>
          </a:bodyPr>
          <a:lstStyle/>
          <a:p>
            <a:pPr algn="ctr"/>
            <a:r>
              <a:rPr lang="hi-IN" sz="3600" dirty="0">
                <a:solidFill>
                  <a:schemeClr val="accent1"/>
                </a:solidFill>
              </a:rPr>
              <a:t>भगवद्गीता </a:t>
            </a:r>
            <a:r>
              <a:rPr lang="en-US" sz="3600" dirty="0">
                <a:solidFill>
                  <a:schemeClr val="accent1"/>
                </a:solidFill>
              </a:rPr>
              <a:t>-</a:t>
            </a:r>
            <a:r>
              <a:rPr lang="hi-IN" sz="3600" dirty="0">
                <a:solidFill>
                  <a:schemeClr val="accent1"/>
                </a:solidFill>
              </a:rPr>
              <a:t> अन्वय: </a:t>
            </a:r>
            <a:r>
              <a:rPr lang="en-US" sz="3600" dirty="0">
                <a:solidFill>
                  <a:schemeClr val="accent1"/>
                </a:solidFill>
              </a:rPr>
              <a:t>1</a:t>
            </a:r>
          </a:p>
        </p:txBody>
      </p:sp>
      <p:sp>
        <p:nvSpPr>
          <p:cNvPr id="4" name="Footer Placeholder 3">
            <a:extLst>
              <a:ext uri="{FF2B5EF4-FFF2-40B4-BE49-F238E27FC236}">
                <a16:creationId xmlns:a16="http://schemas.microsoft.com/office/drawing/2014/main" id="{67180FF7-1C56-B647-855A-CB572F7D0040}"/>
              </a:ext>
            </a:extLst>
          </p:cNvPr>
          <p:cNvSpPr>
            <a:spLocks noGrp="1"/>
          </p:cNvSpPr>
          <p:nvPr>
            <p:ph type="ftr" sz="quarter" idx="11"/>
          </p:nvPr>
        </p:nvSpPr>
        <p:spPr/>
        <p:txBody>
          <a:bodyPr/>
          <a:lstStyle/>
          <a:p>
            <a:r>
              <a:rPr lang="en-US" dirty="0"/>
              <a:t>Learn Slokas Online - </a:t>
            </a:r>
            <a:r>
              <a:rPr lang="en-US" dirty="0" err="1"/>
              <a:t>Vanisri</a:t>
            </a:r>
            <a:r>
              <a:rPr lang="en-US" dirty="0"/>
              <a:t> </a:t>
            </a:r>
            <a:r>
              <a:rPr lang="en-US" dirty="0" err="1"/>
              <a:t>Ragupati</a:t>
            </a:r>
            <a:endParaRPr lang="en-US" dirty="0"/>
          </a:p>
        </p:txBody>
      </p:sp>
      <p:sp>
        <p:nvSpPr>
          <p:cNvPr id="6" name="TextBox 5">
            <a:extLst>
              <a:ext uri="{FF2B5EF4-FFF2-40B4-BE49-F238E27FC236}">
                <a16:creationId xmlns:a16="http://schemas.microsoft.com/office/drawing/2014/main" id="{0C74A8F0-CA34-1EC4-83ED-1D80CEF34D88}"/>
              </a:ext>
            </a:extLst>
          </p:cNvPr>
          <p:cNvSpPr txBox="1"/>
          <p:nvPr/>
        </p:nvSpPr>
        <p:spPr>
          <a:xfrm>
            <a:off x="3376370" y="728216"/>
            <a:ext cx="5906176" cy="830997"/>
          </a:xfrm>
          <a:prstGeom prst="rect">
            <a:avLst/>
          </a:prstGeom>
          <a:noFill/>
        </p:spPr>
        <p:txBody>
          <a:bodyPr wrap="square">
            <a:spAutoFit/>
          </a:bodyPr>
          <a:lstStyle/>
          <a:p>
            <a:r>
              <a:rPr lang="hi-IN" sz="2400" dirty="0">
                <a:solidFill>
                  <a:srgbClr val="7030A0"/>
                </a:solidFill>
              </a:rPr>
              <a:t>अयनेषु च सर्वेषु यथाभागमवस्थिताः।</a:t>
            </a:r>
          </a:p>
          <a:p>
            <a:r>
              <a:rPr lang="hi-IN" sz="2400" dirty="0">
                <a:solidFill>
                  <a:srgbClr val="7030A0"/>
                </a:solidFill>
              </a:rPr>
              <a:t>भीष्ममेवाभिरक्षन्तु भवन्तः सर्व एव हि ॥</a:t>
            </a:r>
          </a:p>
        </p:txBody>
      </p:sp>
      <p:sp>
        <p:nvSpPr>
          <p:cNvPr id="8" name="TextBox 7">
            <a:extLst>
              <a:ext uri="{FF2B5EF4-FFF2-40B4-BE49-F238E27FC236}">
                <a16:creationId xmlns:a16="http://schemas.microsoft.com/office/drawing/2014/main" id="{758F3799-D61F-EDB2-7CED-B475D8D3EDB2}"/>
              </a:ext>
            </a:extLst>
          </p:cNvPr>
          <p:cNvSpPr txBox="1"/>
          <p:nvPr/>
        </p:nvSpPr>
        <p:spPr>
          <a:xfrm>
            <a:off x="453736" y="2046184"/>
            <a:ext cx="11284528" cy="3785652"/>
          </a:xfrm>
          <a:prstGeom prst="rect">
            <a:avLst/>
          </a:prstGeom>
          <a:noFill/>
        </p:spPr>
        <p:txBody>
          <a:bodyPr wrap="square">
            <a:spAutoFit/>
          </a:bodyPr>
          <a:lstStyle/>
          <a:p>
            <a:pPr fontAlgn="base"/>
            <a:r>
              <a:rPr lang="hi-IN" sz="2400" dirty="0">
                <a:solidFill>
                  <a:srgbClr val="FF0000"/>
                </a:solidFill>
              </a:rPr>
              <a:t>अन्वयरचना</a:t>
            </a:r>
            <a:r>
              <a:rPr lang="en-US" sz="2400" dirty="0">
                <a:solidFill>
                  <a:srgbClr val="FF0000"/>
                </a:solidFill>
              </a:rPr>
              <a:t>  </a:t>
            </a:r>
            <a:r>
              <a:rPr lang="hi-IN" sz="2400" dirty="0">
                <a:solidFill>
                  <a:srgbClr val="FF0000"/>
                </a:solidFill>
              </a:rPr>
              <a:t>प्रतिपदार्थ: च</a:t>
            </a:r>
          </a:p>
          <a:p>
            <a:pPr fontAlgn="base"/>
            <a:endParaRPr lang="hi-IN" sz="2400" dirty="0">
              <a:solidFill>
                <a:srgbClr val="FF0000"/>
              </a:solidFill>
            </a:endParaRPr>
          </a:p>
          <a:p>
            <a:pPr fontAlgn="base"/>
            <a:r>
              <a:rPr lang="en-US" sz="2400" dirty="0" err="1">
                <a:latin typeface="Calibri" panose="020F0502020204030204" pitchFamily="34" charset="0"/>
                <a:cs typeface="Shobhika Regular" panose="020B0000000000000000" pitchFamily="34" charset="77"/>
              </a:rPr>
              <a:t>क्रिया</a:t>
            </a:r>
            <a:r>
              <a:rPr lang="hi-IN" sz="2400" dirty="0">
                <a:latin typeface="Calibri" panose="020F0502020204030204" pitchFamily="34" charset="0"/>
                <a:cs typeface="Shobhika Regular" panose="020B0000000000000000" pitchFamily="34" charset="77"/>
              </a:rPr>
              <a:t> </a:t>
            </a:r>
            <a:r>
              <a:rPr lang="en-US" sz="2400" dirty="0"/>
              <a:t>				</a:t>
            </a:r>
            <a:r>
              <a:rPr lang="hi-IN" sz="2400" dirty="0"/>
              <a:t> </a:t>
            </a:r>
            <a:r>
              <a:rPr lang="hi-IN" sz="2400" dirty="0">
                <a:solidFill>
                  <a:srgbClr val="0070C0"/>
                </a:solidFill>
                <a:latin typeface="Calibri" panose="020F0502020204030204" pitchFamily="34" charset="0"/>
                <a:ea typeface="Calibri" panose="020F0502020204030204" pitchFamily="34" charset="0"/>
                <a:cs typeface="Shobhika Regular" panose="020B0000000000000000" pitchFamily="34" charset="77"/>
              </a:rPr>
              <a:t>अभिरक्षन्तु</a:t>
            </a:r>
            <a:r>
              <a:rPr lang="hi-IN" sz="2400" dirty="0">
                <a:effectLst/>
                <a:latin typeface="Calibri" panose="020F0502020204030204" pitchFamily="34" charset="0"/>
                <a:ea typeface="Calibri" panose="020F0502020204030204" pitchFamily="34" charset="0"/>
                <a:cs typeface="Shobhika Regular" panose="020B0000000000000000" pitchFamily="34" charset="77"/>
              </a:rPr>
              <a:t> </a:t>
            </a:r>
            <a:r>
              <a:rPr lang="en-US" sz="2400" dirty="0">
                <a:effectLst/>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C00000"/>
                </a:solidFill>
                <a:latin typeface="Calibri" panose="020F0502020204030204" pitchFamily="34" charset="0"/>
                <a:cs typeface="Shobhika Regular" panose="020B0000000000000000" pitchFamily="34" charset="77"/>
              </a:rPr>
              <a:t>पालयन्तु</a:t>
            </a:r>
            <a:r>
              <a:rPr lang="hi-IN" sz="2400" dirty="0">
                <a:latin typeface="Calibri" panose="020F0502020204030204" pitchFamily="34" charset="0"/>
                <a:ea typeface="Calibri" panose="020F0502020204030204" pitchFamily="34" charset="0"/>
                <a:cs typeface="Shobhika Regular" panose="020B0000000000000000" pitchFamily="34" charset="77"/>
              </a:rPr>
              <a:t> </a:t>
            </a:r>
            <a:r>
              <a:rPr lang="en-US" sz="2400" dirty="0">
                <a:effectLst/>
                <a:latin typeface="Calibri" panose="020F0502020204030204" pitchFamily="34" charset="0"/>
                <a:ea typeface="Calibri" panose="020F0502020204030204" pitchFamily="34" charset="0"/>
                <a:cs typeface="Shobhika Regular" panose="020B0000000000000000" pitchFamily="34" charset="77"/>
              </a:rPr>
              <a:t>	</a:t>
            </a:r>
            <a:endParaRPr lang="hi-IN" dirty="0">
              <a:solidFill>
                <a:srgbClr val="C00000"/>
              </a:solidFill>
              <a:latin typeface="Calibri" panose="020F0502020204030204" pitchFamily="34" charset="0"/>
              <a:ea typeface="Calibri" panose="020F0502020204030204" pitchFamily="34" charset="0"/>
              <a:cs typeface="Mangal" panose="02040503050203030202" pitchFamily="18" charset="0"/>
            </a:endParaRPr>
          </a:p>
          <a:p>
            <a:pPr fontAlgn="base"/>
            <a:r>
              <a:rPr lang="hi-IN" sz="2400" dirty="0">
                <a:latin typeface="Calibri" panose="020F0502020204030204" pitchFamily="34" charset="0"/>
                <a:cs typeface="Shobhika Regular" panose="020B0000000000000000" pitchFamily="34" charset="77"/>
              </a:rPr>
              <a:t>के अभिरक्षन्तु ? </a:t>
            </a:r>
            <a:r>
              <a:rPr lang="en-US" sz="2400" dirty="0">
                <a:latin typeface="Calibri" panose="020F0502020204030204" pitchFamily="34" charset="0"/>
                <a:cs typeface="Shobhika Regular" panose="020B0000000000000000" pitchFamily="34" charset="77"/>
              </a:rPr>
              <a:t>	</a:t>
            </a:r>
            <a:r>
              <a:rPr lang="en-US" sz="2400" dirty="0">
                <a:effectLst/>
                <a:latin typeface="Shobhika Regular" panose="020B0000000000000000" pitchFamily="34" charset="77"/>
                <a:ea typeface="Calibri" panose="020F0502020204030204" pitchFamily="34" charset="0"/>
                <a:cs typeface="Mangal" panose="02040503050203030202" pitchFamily="18" charset="0"/>
              </a:rPr>
              <a:t>	</a:t>
            </a:r>
            <a:r>
              <a:rPr lang="hi-IN" sz="2400" dirty="0">
                <a:latin typeface="Shobhika Regular" panose="020B0000000000000000" pitchFamily="34" charset="77"/>
                <a:ea typeface="Calibri" panose="020F0502020204030204" pitchFamily="34" charset="0"/>
                <a:cs typeface="Mangal" panose="02040503050203030202" pitchFamily="18" charset="0"/>
              </a:rPr>
              <a:t> </a:t>
            </a:r>
            <a:r>
              <a:rPr lang="hi-IN" sz="2400" dirty="0">
                <a:solidFill>
                  <a:srgbClr val="0070C0"/>
                </a:solidFill>
                <a:latin typeface="Calibri" panose="020F0502020204030204" pitchFamily="34" charset="0"/>
                <a:cs typeface="Shobhika Regular" panose="020B0000000000000000" pitchFamily="34" charset="77"/>
              </a:rPr>
              <a:t>सर्वे भवन्तः </a:t>
            </a:r>
            <a:r>
              <a:rPr lang="en-US" sz="2400" dirty="0">
                <a:solidFill>
                  <a:srgbClr val="0070C0"/>
                </a:solidFill>
                <a:latin typeface="Calibri" panose="020F0502020204030204" pitchFamily="34" charset="0"/>
                <a:cs typeface="Shobhika Regular" panose="020B0000000000000000" pitchFamily="34" charset="77"/>
              </a:rPr>
              <a:t>			</a:t>
            </a:r>
            <a:r>
              <a:rPr lang="hi-IN" sz="2400" dirty="0">
                <a:solidFill>
                  <a:srgbClr val="C00000"/>
                </a:solidFill>
                <a:latin typeface="Calibri" panose="020F0502020204030204" pitchFamily="34" charset="0"/>
                <a:cs typeface="Shobhika Regular" panose="020B0000000000000000" pitchFamily="34" charset="77"/>
              </a:rPr>
              <a:t>यूयं सकलाः सेनानायकाः</a:t>
            </a:r>
            <a:endParaRPr lang="en-US" sz="2400" dirty="0">
              <a:solidFill>
                <a:srgbClr val="C00000"/>
              </a:solidFill>
              <a:latin typeface="Calibri" panose="020F0502020204030204" pitchFamily="34" charset="0"/>
              <a:cs typeface="Shobhika Regular" panose="020B0000000000000000" pitchFamily="34" charset="77"/>
            </a:endParaRPr>
          </a:p>
          <a:p>
            <a:pPr fontAlgn="base"/>
            <a:r>
              <a:rPr lang="hi-IN" sz="2400" dirty="0">
                <a:latin typeface="Calibri" panose="020F0502020204030204" pitchFamily="34" charset="0"/>
                <a:cs typeface="Shobhika Regular" panose="020B0000000000000000" pitchFamily="34" charset="77"/>
              </a:rPr>
              <a:t>कम् अभिरक्षन्तु ? </a:t>
            </a:r>
            <a:r>
              <a:rPr lang="en-US" sz="2400" dirty="0">
                <a:effectLst/>
                <a:latin typeface="Shobhika Regular" panose="020B0000000000000000" pitchFamily="34" charset="77"/>
                <a:ea typeface="Calibri" panose="020F0502020204030204" pitchFamily="34" charset="0"/>
                <a:cs typeface="Mangal" panose="02040503050203030202" pitchFamily="18" charset="0"/>
              </a:rPr>
              <a:t>		</a:t>
            </a:r>
            <a:r>
              <a:rPr lang="hi-IN" sz="2400" dirty="0">
                <a:solidFill>
                  <a:srgbClr val="0070C0"/>
                </a:solidFill>
                <a:latin typeface="Calibri" panose="020F0502020204030204" pitchFamily="34" charset="0"/>
                <a:cs typeface="Shobhika Regular" panose="020B0000000000000000" pitchFamily="34" charset="77"/>
              </a:rPr>
              <a:t> भीष्मम् एव हि </a:t>
            </a:r>
            <a:r>
              <a:rPr lang="en-US" sz="2400" dirty="0">
                <a:effectLst/>
                <a:latin typeface="Shobhika Regular" panose="020B0000000000000000" pitchFamily="34" charset="77"/>
                <a:ea typeface="Calibri" panose="020F0502020204030204" pitchFamily="34" charset="0"/>
                <a:cs typeface="Mangal" panose="02040503050203030202" pitchFamily="18" charset="0"/>
              </a:rPr>
              <a:t>		</a:t>
            </a:r>
            <a:r>
              <a:rPr lang="hi-IN" sz="2400" dirty="0">
                <a:solidFill>
                  <a:srgbClr val="C00000"/>
                </a:solidFill>
                <a:latin typeface="Calibri" panose="020F0502020204030204" pitchFamily="34" charset="0"/>
                <a:cs typeface="Shobhika Regular" panose="020B0000000000000000" pitchFamily="34" charset="77"/>
              </a:rPr>
              <a:t>सेनाधिपतिं गाङ्गेयम् एव</a:t>
            </a:r>
          </a:p>
          <a:p>
            <a:pPr fontAlgn="base"/>
            <a:r>
              <a:rPr lang="hi-IN" sz="2400" dirty="0">
                <a:latin typeface="Calibri" panose="020F0502020204030204" pitchFamily="34" charset="0"/>
                <a:cs typeface="Shobhika Regular" panose="020B0000000000000000" pitchFamily="34" charset="77"/>
              </a:rPr>
              <a:t>कीदृशाः अभिरक्षन्तु ? </a:t>
            </a:r>
            <a:r>
              <a:rPr lang="en-US" sz="2400" dirty="0">
                <a:effectLst/>
                <a:latin typeface="Shobhika Regular" panose="020B0000000000000000" pitchFamily="34" charset="77"/>
                <a:ea typeface="Calibri" panose="020F0502020204030204" pitchFamily="34" charset="0"/>
                <a:cs typeface="Mangal" panose="02040503050203030202" pitchFamily="18" charset="0"/>
              </a:rPr>
              <a:t>	</a:t>
            </a:r>
            <a:r>
              <a:rPr lang="hi-IN" sz="2400" dirty="0">
                <a:latin typeface="Shobhika Regular" panose="020B0000000000000000" pitchFamily="34" charset="77"/>
                <a:ea typeface="Calibri" panose="020F0502020204030204" pitchFamily="34" charset="0"/>
                <a:cs typeface="Mangal" panose="02040503050203030202" pitchFamily="18" charset="0"/>
              </a:rPr>
              <a:t> </a:t>
            </a:r>
            <a:r>
              <a:rPr lang="hi-IN" sz="2400" dirty="0">
                <a:solidFill>
                  <a:srgbClr val="0070C0"/>
                </a:solidFill>
                <a:latin typeface="Calibri" panose="020F0502020204030204" pitchFamily="34" charset="0"/>
                <a:cs typeface="Shobhika Regular" panose="020B0000000000000000" pitchFamily="34" charset="77"/>
              </a:rPr>
              <a:t>अवस्थिताः </a:t>
            </a:r>
            <a:r>
              <a:rPr lang="en-US" sz="2400" dirty="0">
                <a:effectLst/>
                <a:latin typeface="Shobhika Regular" panose="020B0000000000000000" pitchFamily="34" charset="77"/>
                <a:ea typeface="Calibri" panose="020F0502020204030204" pitchFamily="34" charset="0"/>
                <a:cs typeface="Mangal" panose="02040503050203030202" pitchFamily="18" charset="0"/>
              </a:rPr>
              <a:t>		</a:t>
            </a:r>
            <a:r>
              <a:rPr lang="hi-IN" sz="2400" dirty="0">
                <a:latin typeface="Shobhika Regular" panose="020B0000000000000000" pitchFamily="34" charset="77"/>
                <a:ea typeface="Calibri" panose="020F0502020204030204" pitchFamily="34" charset="0"/>
                <a:cs typeface="Mangal" panose="02040503050203030202" pitchFamily="18" charset="0"/>
              </a:rPr>
              <a:t> 	</a:t>
            </a:r>
            <a:r>
              <a:rPr lang="hi-IN" sz="2400" dirty="0">
                <a:solidFill>
                  <a:srgbClr val="C00000"/>
                </a:solidFill>
                <a:latin typeface="Calibri" panose="020F0502020204030204" pitchFamily="34" charset="0"/>
                <a:cs typeface="Shobhika Regular" panose="020B0000000000000000" pitchFamily="34" charset="77"/>
              </a:rPr>
              <a:t>तिष्ठन्तः</a:t>
            </a:r>
          </a:p>
          <a:p>
            <a:pPr fontAlgn="base"/>
            <a:r>
              <a:rPr lang="hi-IN" sz="2400" dirty="0">
                <a:latin typeface="Calibri" panose="020F0502020204030204" pitchFamily="34" charset="0"/>
                <a:cs typeface="Shobhika Regular" panose="020B0000000000000000" pitchFamily="34" charset="77"/>
              </a:rPr>
              <a:t>केषु अवस्थिताः ?	 </a:t>
            </a:r>
            <a:r>
              <a:rPr lang="en-US" sz="2400" dirty="0">
                <a:solidFill>
                  <a:srgbClr val="0070C0"/>
                </a:solidFill>
                <a:effectLst/>
                <a:latin typeface="Shobhika Regular" panose="020B0000000000000000" pitchFamily="34" charset="77"/>
                <a:ea typeface="Calibri" panose="020F0502020204030204" pitchFamily="34" charset="0"/>
                <a:cs typeface="Mangal" panose="02040503050203030202" pitchFamily="18" charset="0"/>
              </a:rPr>
              <a:t>	</a:t>
            </a:r>
            <a:r>
              <a:rPr lang="hi-IN" sz="2400" dirty="0">
                <a:solidFill>
                  <a:srgbClr val="0070C0"/>
                </a:solidFill>
                <a:latin typeface="Shobhika Regular" panose="020B0000000000000000" pitchFamily="34" charset="77"/>
                <a:ea typeface="Calibri" panose="020F0502020204030204" pitchFamily="34" charset="0"/>
                <a:cs typeface="Mangal" panose="02040503050203030202" pitchFamily="18" charset="0"/>
              </a:rPr>
              <a:t> </a:t>
            </a:r>
            <a:r>
              <a:rPr lang="hi-IN" sz="2400" dirty="0">
                <a:solidFill>
                  <a:srgbClr val="0070C0"/>
                </a:solidFill>
                <a:latin typeface="Shobhika Regular" panose="020B0000000000000000" pitchFamily="34" charset="77"/>
                <a:ea typeface="Calibri" panose="020F0502020204030204" pitchFamily="34" charset="0"/>
              </a:rPr>
              <a:t>अयनेषु</a:t>
            </a:r>
            <a:r>
              <a:rPr lang="hi-IN" sz="2400" dirty="0">
                <a:effectLst/>
                <a:latin typeface="Calibri" panose="020F0502020204030204" pitchFamily="34" charset="0"/>
                <a:ea typeface="Calibri" panose="020F0502020204030204" pitchFamily="34" charset="0"/>
                <a:cs typeface="Shobhika Regular" panose="020B0000000000000000" pitchFamily="34" charset="77"/>
              </a:rPr>
              <a:t> </a:t>
            </a:r>
            <a:r>
              <a:rPr lang="en-US" sz="2400" dirty="0">
                <a:latin typeface="Calibri" panose="020F0502020204030204" pitchFamily="34" charset="0"/>
                <a:ea typeface="Calibri" panose="020F0502020204030204" pitchFamily="34" charset="0"/>
                <a:cs typeface="Shobhika Regular" panose="020B0000000000000000" pitchFamily="34" charset="77"/>
              </a:rPr>
              <a:t>		</a:t>
            </a:r>
            <a:r>
              <a:rPr lang="hi-IN" sz="2400" dirty="0">
                <a:latin typeface="Calibri" panose="020F0502020204030204" pitchFamily="34" charset="0"/>
                <a:ea typeface="Calibri" panose="020F0502020204030204" pitchFamily="34" charset="0"/>
                <a:cs typeface="Shobhika Regular" panose="020B0000000000000000" pitchFamily="34" charset="77"/>
              </a:rPr>
              <a:t>	</a:t>
            </a:r>
            <a:r>
              <a:rPr lang="hi-IN" sz="2400" dirty="0">
                <a:solidFill>
                  <a:srgbClr val="C00000"/>
                </a:solidFill>
                <a:latin typeface="Calibri" panose="020F0502020204030204" pitchFamily="34" charset="0"/>
                <a:cs typeface="Shobhika Regular" panose="020B0000000000000000" pitchFamily="34" charset="77"/>
              </a:rPr>
              <a:t>व्यूहस्य द्वारप्रदेशेषु</a:t>
            </a:r>
            <a:endParaRPr lang="en-US" sz="2400" dirty="0">
              <a:solidFill>
                <a:srgbClr val="C00000"/>
              </a:solidFill>
              <a:latin typeface="Calibri" panose="020F0502020204030204" pitchFamily="34" charset="0"/>
              <a:cs typeface="Shobhika Regular" panose="020B0000000000000000" pitchFamily="34" charset="77"/>
            </a:endParaRPr>
          </a:p>
          <a:p>
            <a:pPr fontAlgn="base"/>
            <a:r>
              <a:rPr lang="hi-IN" sz="2400" dirty="0">
                <a:latin typeface="Calibri" panose="020F0502020204030204" pitchFamily="34" charset="0"/>
                <a:ea typeface="Calibri" panose="020F0502020204030204" pitchFamily="34" charset="0"/>
                <a:cs typeface="Shobhika Regular" panose="020B0000000000000000" pitchFamily="34" charset="77"/>
              </a:rPr>
              <a:t>कीदृशेषु अयनेषु ? </a:t>
            </a:r>
            <a:r>
              <a:rPr lang="en-US" sz="2400" dirty="0">
                <a:latin typeface="Shobhika Regular" panose="020B0000000000000000" pitchFamily="34" charset="77"/>
                <a:ea typeface="Calibri" panose="020F0502020204030204" pitchFamily="34" charset="0"/>
                <a:cs typeface="Mangal" panose="02040503050203030202" pitchFamily="18" charset="0"/>
              </a:rPr>
              <a:t>		</a:t>
            </a:r>
            <a:r>
              <a:rPr lang="hi-IN" sz="2400" dirty="0">
                <a:latin typeface="Shobhika Regular" panose="020B0000000000000000" pitchFamily="34" charset="77"/>
                <a:ea typeface="Calibri" panose="020F0502020204030204" pitchFamily="34" charset="0"/>
              </a:rPr>
              <a:t> </a:t>
            </a:r>
            <a:r>
              <a:rPr lang="hi-IN" sz="2400" dirty="0">
                <a:solidFill>
                  <a:srgbClr val="0070C0"/>
                </a:solidFill>
                <a:latin typeface="Calibri" panose="020F0502020204030204" pitchFamily="34" charset="0"/>
                <a:cs typeface="Shobhika Regular" panose="020B0000000000000000" pitchFamily="34" charset="77"/>
              </a:rPr>
              <a:t>सर्वेषु </a:t>
            </a:r>
            <a:r>
              <a:rPr lang="hi-IN" sz="2400" dirty="0">
                <a:latin typeface="Shobhika Regular" panose="020B0000000000000000" pitchFamily="34" charset="77"/>
                <a:ea typeface="Calibri" panose="020F0502020204030204" pitchFamily="34" charset="0"/>
              </a:rPr>
              <a:t> </a:t>
            </a:r>
            <a:r>
              <a:rPr lang="en-US" sz="2400" dirty="0">
                <a:latin typeface="Shobhika Regular" panose="020B0000000000000000" pitchFamily="34" charset="77"/>
                <a:ea typeface="Calibri" panose="020F0502020204030204" pitchFamily="34" charset="0"/>
                <a:cs typeface="Mangal" panose="02040503050203030202" pitchFamily="18" charset="0"/>
              </a:rPr>
              <a:t>			</a:t>
            </a:r>
            <a:r>
              <a:rPr lang="hi-IN" sz="2400" dirty="0">
                <a:solidFill>
                  <a:srgbClr val="C00000"/>
                </a:solidFill>
                <a:latin typeface="Calibri" panose="020F0502020204030204" pitchFamily="34" charset="0"/>
                <a:cs typeface="Shobhika Regular" panose="020B0000000000000000" pitchFamily="34" charset="77"/>
              </a:rPr>
              <a:t>सकलेषु</a:t>
            </a:r>
          </a:p>
          <a:p>
            <a:pPr fontAlgn="base"/>
            <a:r>
              <a:rPr lang="hi-IN" sz="2400" dirty="0">
                <a:latin typeface="Calibri" panose="020F0502020204030204" pitchFamily="34" charset="0"/>
                <a:cs typeface="Shobhika Regular" panose="020B0000000000000000" pitchFamily="34" charset="77"/>
              </a:rPr>
              <a:t>कथम् अवस्थिताः ? 		 </a:t>
            </a:r>
            <a:r>
              <a:rPr lang="hi-IN" sz="2400" dirty="0">
                <a:solidFill>
                  <a:srgbClr val="0070C0"/>
                </a:solidFill>
                <a:latin typeface="Calibri" panose="020F0502020204030204" pitchFamily="34" charset="0"/>
                <a:cs typeface="Shobhika Regular" panose="020B0000000000000000" pitchFamily="34" charset="77"/>
              </a:rPr>
              <a:t>यथाभागम् </a:t>
            </a:r>
            <a:r>
              <a:rPr lang="en-US" sz="2400" dirty="0">
                <a:effectLst/>
                <a:latin typeface="Shobhika Regular" panose="020B0000000000000000" pitchFamily="34" charset="77"/>
                <a:ea typeface="Calibri" panose="020F0502020204030204" pitchFamily="34" charset="0"/>
                <a:cs typeface="Mangal" panose="02040503050203030202" pitchFamily="18" charset="0"/>
              </a:rPr>
              <a:t>			</a:t>
            </a:r>
            <a:r>
              <a:rPr lang="hi-IN" sz="2400" dirty="0">
                <a:solidFill>
                  <a:srgbClr val="C00000"/>
                </a:solidFill>
                <a:latin typeface="Calibri" panose="020F0502020204030204" pitchFamily="34" charset="0"/>
                <a:cs typeface="Shobhika Regular" panose="020B0000000000000000" pitchFamily="34" charset="77"/>
              </a:rPr>
              <a:t>स्वस्थानम् अनतिक्रम्य</a:t>
            </a:r>
          </a:p>
          <a:p>
            <a:pPr fontAlgn="base"/>
            <a:endParaRPr lang="hi-IN" sz="2400" dirty="0">
              <a:solidFill>
                <a:srgbClr val="C00000"/>
              </a:solidFill>
              <a:latin typeface="Calibri" panose="020F0502020204030204" pitchFamily="34" charset="0"/>
              <a:cs typeface="Shobhika Regular" panose="020B0000000000000000" pitchFamily="34" charset="77"/>
            </a:endParaRPr>
          </a:p>
        </p:txBody>
      </p:sp>
    </p:spTree>
    <p:extLst>
      <p:ext uri="{BB962C8B-B14F-4D97-AF65-F5344CB8AC3E}">
        <p14:creationId xmlns:p14="http://schemas.microsoft.com/office/powerpoint/2010/main" val="384733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blinds(horizontal)">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blinds(horizontal)">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xEl>
                                              <p:pRg st="3" end="3"/>
                                            </p:txEl>
                                          </p:spTgt>
                                        </p:tgtEl>
                                        <p:attrNameLst>
                                          <p:attrName>style.visibility</p:attrName>
                                        </p:attrNameLst>
                                      </p:cBhvr>
                                      <p:to>
                                        <p:strVal val="visible"/>
                                      </p:to>
                                    </p:set>
                                    <p:animEffect transition="in" filter="blinds(horizontal)">
                                      <p:cBhvr>
                                        <p:cTn id="17" dur="500"/>
                                        <p:tgtEl>
                                          <p:spTgt spid="8">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blinds(horizontal)">
                                      <p:cBhvr>
                                        <p:cTn id="22" dur="500"/>
                                        <p:tgtEl>
                                          <p:spTgt spid="8">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8">
                                            <p:txEl>
                                              <p:pRg st="5" end="5"/>
                                            </p:txEl>
                                          </p:spTgt>
                                        </p:tgtEl>
                                        <p:attrNameLst>
                                          <p:attrName>style.visibility</p:attrName>
                                        </p:attrNameLst>
                                      </p:cBhvr>
                                      <p:to>
                                        <p:strVal val="visible"/>
                                      </p:to>
                                    </p:set>
                                    <p:animEffect transition="in" filter="blinds(horizontal)">
                                      <p:cBhvr>
                                        <p:cTn id="27" dur="500"/>
                                        <p:tgtEl>
                                          <p:spTgt spid="8">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8">
                                            <p:txEl>
                                              <p:pRg st="6" end="6"/>
                                            </p:txEl>
                                          </p:spTgt>
                                        </p:tgtEl>
                                        <p:attrNameLst>
                                          <p:attrName>style.visibility</p:attrName>
                                        </p:attrNameLst>
                                      </p:cBhvr>
                                      <p:to>
                                        <p:strVal val="visible"/>
                                      </p:to>
                                    </p:set>
                                    <p:animEffect transition="in" filter="blinds(horizontal)">
                                      <p:cBhvr>
                                        <p:cTn id="32" dur="500"/>
                                        <p:tgtEl>
                                          <p:spTgt spid="8">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8">
                                            <p:txEl>
                                              <p:pRg st="7" end="7"/>
                                            </p:txEl>
                                          </p:spTgt>
                                        </p:tgtEl>
                                        <p:attrNameLst>
                                          <p:attrName>style.visibility</p:attrName>
                                        </p:attrNameLst>
                                      </p:cBhvr>
                                      <p:to>
                                        <p:strVal val="visible"/>
                                      </p:to>
                                    </p:set>
                                    <p:animEffect transition="in" filter="blinds(horizontal)">
                                      <p:cBhvr>
                                        <p:cTn id="37" dur="500"/>
                                        <p:tgtEl>
                                          <p:spTgt spid="8">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8">
                                            <p:txEl>
                                              <p:pRg st="8" end="8"/>
                                            </p:txEl>
                                          </p:spTgt>
                                        </p:tgtEl>
                                        <p:attrNameLst>
                                          <p:attrName>style.visibility</p:attrName>
                                        </p:attrNameLst>
                                      </p:cBhvr>
                                      <p:to>
                                        <p:strVal val="visible"/>
                                      </p:to>
                                    </p:set>
                                    <p:animEffect transition="in" filter="blinds(horizontal)">
                                      <p:cBhvr>
                                        <p:cTn id="42" dur="500"/>
                                        <p:tgtEl>
                                          <p:spTgt spid="8">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srcRect/>
          <a:tile tx="0" ty="0" sx="100000" sy="100000" flip="none" algn="tl"/>
        </a:blip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7180FF7-1C56-B647-855A-CB572F7D0040}"/>
              </a:ext>
            </a:extLst>
          </p:cNvPr>
          <p:cNvSpPr>
            <a:spLocks noGrp="1"/>
          </p:cNvSpPr>
          <p:nvPr>
            <p:ph type="ftr" sz="quarter" idx="11"/>
          </p:nvPr>
        </p:nvSpPr>
        <p:spPr/>
        <p:txBody>
          <a:bodyPr/>
          <a:lstStyle/>
          <a:p>
            <a:r>
              <a:rPr lang="en-US" dirty="0"/>
              <a:t>Learn Slokas Online - </a:t>
            </a:r>
            <a:r>
              <a:rPr lang="en-US" dirty="0" err="1"/>
              <a:t>Vanisri</a:t>
            </a:r>
            <a:r>
              <a:rPr lang="en-US" dirty="0"/>
              <a:t> </a:t>
            </a:r>
            <a:r>
              <a:rPr lang="en-US" dirty="0" err="1"/>
              <a:t>Ragupati</a:t>
            </a:r>
            <a:endParaRPr lang="en-US" dirty="0"/>
          </a:p>
        </p:txBody>
      </p:sp>
      <p:sp>
        <p:nvSpPr>
          <p:cNvPr id="9" name="TextBox 8">
            <a:extLst>
              <a:ext uri="{FF2B5EF4-FFF2-40B4-BE49-F238E27FC236}">
                <a16:creationId xmlns:a16="http://schemas.microsoft.com/office/drawing/2014/main" id="{FE71CE7A-38CC-A67F-E9BA-504D0C518361}"/>
              </a:ext>
            </a:extLst>
          </p:cNvPr>
          <p:cNvSpPr txBox="1"/>
          <p:nvPr/>
        </p:nvSpPr>
        <p:spPr>
          <a:xfrm>
            <a:off x="275314" y="1912468"/>
            <a:ext cx="11914323" cy="954107"/>
          </a:xfrm>
          <a:prstGeom prst="rect">
            <a:avLst/>
          </a:prstGeom>
          <a:noFill/>
        </p:spPr>
        <p:txBody>
          <a:bodyPr wrap="square">
            <a:spAutoFit/>
          </a:bodyPr>
          <a:lstStyle/>
          <a:p>
            <a:pPr fontAlgn="base"/>
            <a:r>
              <a:rPr lang="hi-IN" sz="2800" dirty="0">
                <a:solidFill>
                  <a:srgbClr val="FF0000"/>
                </a:solidFill>
              </a:rPr>
              <a:t>अन्वय: </a:t>
            </a:r>
            <a:endParaRPr lang="en-US" sz="2800" dirty="0">
              <a:solidFill>
                <a:srgbClr val="FF0000"/>
              </a:solidFill>
            </a:endParaRPr>
          </a:p>
          <a:p>
            <a:pPr fontAlgn="base"/>
            <a:r>
              <a:rPr lang="hi-IN" sz="2800" dirty="0"/>
              <a:t>भवन्तः सर्वे सर्वेषु अयनेषु यथाभागम् अवस्थिताः भीष्मम् एव हि अभिरक्षन्तु ।</a:t>
            </a:r>
            <a:endParaRPr lang="en-US" sz="2400" dirty="0"/>
          </a:p>
        </p:txBody>
      </p:sp>
      <p:sp>
        <p:nvSpPr>
          <p:cNvPr id="6" name="TextBox 5">
            <a:extLst>
              <a:ext uri="{FF2B5EF4-FFF2-40B4-BE49-F238E27FC236}">
                <a16:creationId xmlns:a16="http://schemas.microsoft.com/office/drawing/2014/main" id="{E765CA2D-6267-0B1C-71E1-188778B8625D}"/>
              </a:ext>
            </a:extLst>
          </p:cNvPr>
          <p:cNvSpPr txBox="1"/>
          <p:nvPr/>
        </p:nvSpPr>
        <p:spPr>
          <a:xfrm>
            <a:off x="277677" y="3591648"/>
            <a:ext cx="11692650" cy="1446550"/>
          </a:xfrm>
          <a:prstGeom prst="rect">
            <a:avLst/>
          </a:prstGeom>
          <a:noFill/>
        </p:spPr>
        <p:txBody>
          <a:bodyPr wrap="square">
            <a:spAutoFit/>
          </a:bodyPr>
          <a:lstStyle/>
          <a:p>
            <a:pPr fontAlgn="base"/>
            <a:r>
              <a:rPr lang="hi-IN" sz="2800" dirty="0">
                <a:solidFill>
                  <a:srgbClr val="FF0000"/>
                </a:solidFill>
              </a:rPr>
              <a:t>तात्पर्यम्</a:t>
            </a:r>
            <a:r>
              <a:rPr lang="hi-IN" sz="3200" dirty="0">
                <a:solidFill>
                  <a:srgbClr val="FF0000"/>
                </a:solidFill>
              </a:rPr>
              <a:t> </a:t>
            </a:r>
            <a:endParaRPr lang="en-US" sz="3200" dirty="0">
              <a:solidFill>
                <a:srgbClr val="FF0000"/>
              </a:solidFill>
            </a:endParaRPr>
          </a:p>
          <a:p>
            <a:pPr fontAlgn="base"/>
            <a:r>
              <a:rPr lang="hi-IN" sz="2800" dirty="0"/>
              <a:t>यूयं सकलाः सेनानायकाः व्यूहस्य सकलेषु द्वारप्रदेशेषु स्वस्थानम् अनतिक्रम्य तिष्ठन्तः अस्माकं सेनाधिपतिं गाङ्गेयम् एव पालयत ।</a:t>
            </a:r>
            <a:endParaRPr lang="hi-IN" sz="3200" dirty="0">
              <a:latin typeface="Roboto Slab"/>
            </a:endParaRPr>
          </a:p>
        </p:txBody>
      </p:sp>
      <p:sp>
        <p:nvSpPr>
          <p:cNvPr id="8" name="Title 1">
            <a:extLst>
              <a:ext uri="{FF2B5EF4-FFF2-40B4-BE49-F238E27FC236}">
                <a16:creationId xmlns:a16="http://schemas.microsoft.com/office/drawing/2014/main" id="{F97F7863-53A1-80ED-431B-6914D0C85021}"/>
              </a:ext>
            </a:extLst>
          </p:cNvPr>
          <p:cNvSpPr txBox="1">
            <a:spLocks/>
          </p:cNvSpPr>
          <p:nvPr/>
        </p:nvSpPr>
        <p:spPr>
          <a:xfrm>
            <a:off x="671945" y="-290864"/>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hi-IN" sz="3600">
                <a:solidFill>
                  <a:schemeClr val="accent1"/>
                </a:solidFill>
              </a:rPr>
              <a:t>भगवद्गीता </a:t>
            </a:r>
            <a:r>
              <a:rPr lang="en-US" sz="3600">
                <a:solidFill>
                  <a:schemeClr val="accent1"/>
                </a:solidFill>
              </a:rPr>
              <a:t>-</a:t>
            </a:r>
            <a:r>
              <a:rPr lang="hi-IN" sz="3600">
                <a:solidFill>
                  <a:schemeClr val="accent1"/>
                </a:solidFill>
              </a:rPr>
              <a:t> अन्वय: </a:t>
            </a:r>
            <a:r>
              <a:rPr lang="en-US" sz="3600">
                <a:solidFill>
                  <a:schemeClr val="accent1"/>
                </a:solidFill>
              </a:rPr>
              <a:t>1</a:t>
            </a:r>
            <a:endParaRPr lang="en-US" sz="3600" dirty="0">
              <a:solidFill>
                <a:schemeClr val="accent1"/>
              </a:solidFill>
            </a:endParaRPr>
          </a:p>
        </p:txBody>
      </p:sp>
      <p:sp>
        <p:nvSpPr>
          <p:cNvPr id="10" name="TextBox 9">
            <a:extLst>
              <a:ext uri="{FF2B5EF4-FFF2-40B4-BE49-F238E27FC236}">
                <a16:creationId xmlns:a16="http://schemas.microsoft.com/office/drawing/2014/main" id="{5F40C441-7F8B-76F4-23DC-33FFCC041C4E}"/>
              </a:ext>
            </a:extLst>
          </p:cNvPr>
          <p:cNvSpPr txBox="1"/>
          <p:nvPr/>
        </p:nvSpPr>
        <p:spPr>
          <a:xfrm>
            <a:off x="3279388" y="800221"/>
            <a:ext cx="5906176" cy="830997"/>
          </a:xfrm>
          <a:prstGeom prst="rect">
            <a:avLst/>
          </a:prstGeom>
          <a:noFill/>
        </p:spPr>
        <p:txBody>
          <a:bodyPr wrap="square">
            <a:spAutoFit/>
          </a:bodyPr>
          <a:lstStyle/>
          <a:p>
            <a:r>
              <a:rPr lang="hi-IN" sz="2400" dirty="0">
                <a:solidFill>
                  <a:srgbClr val="7030A0"/>
                </a:solidFill>
              </a:rPr>
              <a:t>अयनेषु च सर्वेषु यथाभागमवस्थिताः</a:t>
            </a:r>
            <a:r>
              <a:rPr lang="en-US" sz="2400" dirty="0">
                <a:solidFill>
                  <a:srgbClr val="7030A0"/>
                </a:solidFill>
              </a:rPr>
              <a:t> </a:t>
            </a:r>
            <a:r>
              <a:rPr lang="hi-IN" sz="2400" dirty="0">
                <a:solidFill>
                  <a:srgbClr val="7030A0"/>
                </a:solidFill>
              </a:rPr>
              <a:t>।</a:t>
            </a:r>
          </a:p>
          <a:p>
            <a:r>
              <a:rPr lang="hi-IN" sz="2400" dirty="0">
                <a:solidFill>
                  <a:srgbClr val="7030A0"/>
                </a:solidFill>
              </a:rPr>
              <a:t>भीष्ममेवाभिरक्षन्तु भवन्तः सर्व एव हि ॥</a:t>
            </a:r>
          </a:p>
        </p:txBody>
      </p:sp>
    </p:spTree>
    <p:extLst>
      <p:ext uri="{BB962C8B-B14F-4D97-AF65-F5344CB8AC3E}">
        <p14:creationId xmlns:p14="http://schemas.microsoft.com/office/powerpoint/2010/main" val="19539484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9">
                                            <p:txEl>
                                              <p:pRg st="1" end="1"/>
                                            </p:txEl>
                                          </p:spTgt>
                                        </p:tgtEl>
                                        <p:attrNameLst>
                                          <p:attrName>style.visibility</p:attrName>
                                        </p:attrNameLst>
                                      </p:cBhvr>
                                      <p:to>
                                        <p:strVal val="visible"/>
                                      </p:to>
                                    </p:set>
                                    <p:animEffect transition="in" filter="dissolve">
                                      <p:cBhvr>
                                        <p:cTn id="12" dur="500"/>
                                        <p:tgtEl>
                                          <p:spTgt spid="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32442</TotalTime>
  <Words>1954</Words>
  <Application>Microsoft Macintosh PowerPoint</Application>
  <PresentationFormat>Widescreen</PresentationFormat>
  <Paragraphs>239</Paragraphs>
  <Slides>27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Arial</vt:lpstr>
      <vt:lpstr>Calibri</vt:lpstr>
      <vt:lpstr>Calibri Light</vt:lpstr>
      <vt:lpstr>Kokila</vt:lpstr>
      <vt:lpstr>Roboto Slab</vt:lpstr>
      <vt:lpstr>Shobhika Regular</vt:lpstr>
      <vt:lpstr>Office Theme</vt:lpstr>
      <vt:lpstr>पठतु संस्कृतम् </vt:lpstr>
      <vt:lpstr>पञ्चम-पाठ:</vt:lpstr>
      <vt:lpstr>प्रहेलिका</vt:lpstr>
      <vt:lpstr>प्रहेलिका</vt:lpstr>
      <vt:lpstr>प्रहेलिका</vt:lpstr>
      <vt:lpstr>भगवद्गीता - अन्वय: - 1</vt:lpstr>
      <vt:lpstr>भगवद्गीता - अन्वय: 1</vt:lpstr>
      <vt:lpstr>भगवद्गीता - अन्वय: 1</vt:lpstr>
      <vt:lpstr>PowerPoint Presentation</vt:lpstr>
      <vt:lpstr>PowerPoint Presentation</vt:lpstr>
      <vt:lpstr>भगवद्गीता - अन्वय: - 2</vt:lpstr>
      <vt:lpstr>भगवद्गीता - अन्वय: 2</vt:lpstr>
      <vt:lpstr>भगवद्गीता - अन्वय: 2</vt:lpstr>
      <vt:lpstr>PowerPoint Presentation</vt:lpstr>
      <vt:lpstr>PowerPoint Presentation</vt:lpstr>
      <vt:lpstr>भगवद्गीता - अन्वय: - 3</vt:lpstr>
      <vt:lpstr>भगवद्गीता - अन्वय: 3</vt:lpstr>
      <vt:lpstr>भगवद्गीता - अन्वय: 3</vt:lpstr>
      <vt:lpstr>PowerPoint Presentation</vt:lpstr>
      <vt:lpstr>PowerPoint Presentation</vt:lpstr>
      <vt:lpstr>पिष्टपेषणन्यायः</vt:lpstr>
      <vt:lpstr>अन्धगजन्यायः</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संस्कृत-भारती </dc:title>
  <dc:creator>Viswanathan, Vani</dc:creator>
  <cp:lastModifiedBy>Viswanathan, Vani</cp:lastModifiedBy>
  <cp:revision>1302</cp:revision>
  <cp:lastPrinted>2022-05-24T13:56:41Z</cp:lastPrinted>
  <dcterms:created xsi:type="dcterms:W3CDTF">2021-08-10T04:04:29Z</dcterms:created>
  <dcterms:modified xsi:type="dcterms:W3CDTF">2022-05-24T17:07:55Z</dcterms:modified>
</cp:coreProperties>
</file>