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637" r:id="rId4"/>
    <p:sldId id="657" r:id="rId5"/>
    <p:sldId id="678" r:id="rId6"/>
    <p:sldId id="690" r:id="rId7"/>
    <p:sldId id="679" r:id="rId8"/>
    <p:sldId id="691" r:id="rId9"/>
    <p:sldId id="692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5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68023-FD09-9B48-B9E3-2721F1A4DC90}" type="datetimeFigureOut">
              <a:rPr lang="en-US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54CC-0494-CA45-B5AB-2C72D15184C9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63F-70CD-C644-96C8-167679B90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5D522-1D7E-6148-A697-70D3E2DC0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0DF5-7D23-A643-826D-AACC5D16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09FD-72F7-8E40-9904-7178039DF482}" type="datetime1">
              <a:rPr lang="en-US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D008-345F-584B-B088-E3DE57A9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3580-47FF-994D-A70F-F258713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60AE-F3D1-2D4B-BB3E-BD5ED36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F78A2-4C0C-794D-9E61-5321CE4D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28C5-DC76-FD4A-96EA-6E7FACC0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4056-57E9-7B4D-AA83-79E31382F550}" type="datetime1">
              <a:rPr lang="en-US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CC68-4930-2B43-A6F5-D2EF127C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31CE-AB6E-764B-8E9C-863381A9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90937-C81E-8E40-8CD8-BC43C2E51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A45A1-B8C7-0349-8AFE-94EF6C60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A4F38-3851-764F-9A81-29C62A87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3AB0-6AB1-CF43-9A29-245E5E62BB1C}" type="datetime1">
              <a:rPr lang="en-US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A036-864F-C549-9B62-65318E7E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5B35-1FA4-764E-A5A0-C98C5B01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E601-1433-2947-8CF8-24349F91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C240-AEE7-5B43-A7D4-55A55EC7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F9EC-793A-9E4E-97D8-4546405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1113-A536-7147-8B1A-4B557DBE77C0}" type="datetime1">
              <a:rPr lang="en-US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0F95-C4CB-5542-9EF9-C879FC88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1B10-43BB-C34D-BCE1-B53BD115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3D3A-8FBE-D54C-89AC-557F9B22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C71D0-FEA8-7445-8FA5-24DD3CECB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928E-494D-C149-A567-B708F76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3B0-9F48-0847-A823-44138BBDC9FD}" type="datetime1">
              <a:rPr lang="en-US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0659-F8BE-3B4B-ACF9-95984A6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649A-37D6-BF45-A961-E648B196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C56D-E7E7-014B-8FE1-01D41DB8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1C4A-0705-1E40-9B4A-B18B7F48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63484-5DE5-8741-B69C-B913288DE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0BC4-901A-9F41-828A-124334D0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18ED-4924-3844-B836-F2D0AA33E95C}" type="datetime1">
              <a:rPr lang="en-US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A283-D13D-864E-9077-24C60BC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96D5F-5E75-D646-AA81-F302D623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9C27-86C3-9F4B-A308-784E8B2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E6BD3-935F-8845-BCB3-E2128E41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1912-4B03-8D4D-948C-9D6A3C05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52629-0E3E-354D-959B-A991FE6C4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B29F2-2CBD-4C4E-AF0C-064D103A0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C0B8-4820-3F49-B56F-0F482887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7989-6329-D142-8E44-EF01BEA4FA20}" type="datetime1">
              <a:rPr lang="en-US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4B81F-D3D9-4C47-BEDF-3519EEE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633-272E-E548-8EA4-4D0E54D6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DDF3-F851-3F48-8FFD-A5A41C41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DB1D4-6566-5943-8BD2-34D33332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57190-B607-914A-A019-F18CD7C38FB4}" type="datetime1">
              <a:rPr lang="en-US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5875F-F267-A241-B5A9-937ED71E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F74E-FA1E-BE43-9472-9B96F386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5A4D-6DCA-794A-88A9-8F0908AF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2070-BCB5-E640-8D43-36EAFF078613}" type="datetime1">
              <a:rPr lang="en-US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EE525-C4DE-F44A-83EB-B0C596E4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5E92-92F2-1949-B98A-D123C1C3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1600-5036-2E49-A4B8-68AE7A5E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0765-E968-3045-BB61-27BBA030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3E342-4163-874D-B826-636E049B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6CF59-D30F-9C49-BF8E-1AC84EB7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9C6C-DB68-F349-BBB6-1EC11799A6B1}" type="datetime1">
              <a:rPr lang="en-US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C64B-DFDD-5047-B4B5-419DA180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BA7F-CA0C-9E4F-B97C-C2EE53F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09A8-66A9-DD49-811D-2BF2A06A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E3CF1-6215-824B-B253-BDDD823A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90A6-1974-6A47-AE72-7FC276AB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3D69-776D-4243-A7E4-AA379CAD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D01B-A3D7-0040-910B-442124E042BD}" type="datetime1">
              <a:rPr lang="en-US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A933-362A-D94E-B90B-09806902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 Slokas Online - Vanisri Ragupati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04ACF-0220-9A4B-B959-97502D64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9978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0185A-FDC2-7748-AC91-1FB2F30D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BDCB-A1EA-BB4C-AF21-479EA964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7E2A-BA3B-7642-9EFB-8ACFB0329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5E56-2A83-A941-875B-BA3926291AF6}" type="datetime1">
              <a:rPr lang="en-US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14B3-F096-8041-A49F-5540504F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Learn Slokas Online - Vanisri Ragupati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38957-29AF-B44D-8061-6B07119BF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9609-28A1-8149-BF62-75B8F701543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3B4E-C0C1-284B-9D8A-970879B9A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u="sng" dirty="0"/>
              <a:t>पठतु संस्कृतम्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301E-2825-4544-917B-A045A0E55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sz="4800" u="sng" dirty="0"/>
              <a:t>कोविद: </a:t>
            </a:r>
            <a:endParaRPr lang="en-IN" sz="48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</p:spTree>
    <p:extLst>
      <p:ext uri="{BB962C8B-B14F-4D97-AF65-F5344CB8AC3E}">
        <p14:creationId xmlns:p14="http://schemas.microsoft.com/office/powerpoint/2010/main" val="318050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73605" y="-181889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वसन्ततिलकावृत्तम्</a:t>
            </a:r>
            <a:endParaRPr lang="en-US" altLang="en-US" sz="4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BB362E-2E01-3EC3-8EE8-3C4CB30EE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14181"/>
              </p:ext>
            </p:extLst>
          </p:nvPr>
        </p:nvGraphicFramePr>
        <p:xfrm>
          <a:off x="498275" y="4018411"/>
          <a:ext cx="10894660" cy="233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0">
                  <a:extLst>
                    <a:ext uri="{9D8B030D-6E8A-4147-A177-3AD203B41FA5}">
                      <a16:colId xmlns:a16="http://schemas.microsoft.com/office/drawing/2014/main" val="612952040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3037184461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4058497367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371196433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1420291003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2745627650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1933709919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53860705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1713164473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1352391042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3966909513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2257263016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950338810"/>
                    </a:ext>
                  </a:extLst>
                </a:gridCol>
                <a:gridCol w="778190">
                  <a:extLst>
                    <a:ext uri="{9D8B030D-6E8A-4147-A177-3AD203B41FA5}">
                      <a16:colId xmlns:a16="http://schemas.microsoft.com/office/drawing/2014/main" val="3017964100"/>
                    </a:ext>
                  </a:extLst>
                </a:gridCol>
              </a:tblGrid>
              <a:tr h="767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U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U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32116"/>
                  </a:ext>
                </a:extLst>
              </a:tr>
              <a:tr h="785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उ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क्ता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व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 dirty="0">
                          <a:effectLst/>
                        </a:rPr>
                        <a:t>स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न्त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ति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ल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का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त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भ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जा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ज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गौ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गः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75942"/>
                  </a:ext>
                </a:extLst>
              </a:tr>
              <a:tr h="78526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 dirty="0">
                          <a:effectLst/>
                        </a:rPr>
                        <a:t>तगणः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भगणः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जगणः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600">
                          <a:effectLst/>
                        </a:rPr>
                        <a:t>जगणः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600">
                          <a:effectLst/>
                        </a:rPr>
                        <a:t>ग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600" dirty="0">
                          <a:effectLst/>
                        </a:rPr>
                        <a:t>ग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9856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9F8347B-3F1F-DBEA-BDFC-9A7F0157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75" y="691608"/>
            <a:ext cx="923884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लक्षणम्</a:t>
            </a:r>
            <a:endParaRPr lang="en-US" altLang="en-US" sz="3200" b="1" u="sng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उक्ता वसन्ततिलका तभजा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जगौ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गः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अत्र प्रतिपादे 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14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 अक्षराणि सन्ति ।</a:t>
            </a:r>
            <a:endParaRPr lang="en-US" alt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गणक्रमः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 </a:t>
            </a:r>
            <a:endParaRPr lang="en-US" alt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तगणः भगणः जगणः जगणः गुरु गुरु </a:t>
            </a:r>
            <a:endParaRPr lang="en-US" altLang="en-US" sz="3200" dirty="0">
              <a:latin typeface="+mj-lt"/>
              <a:ea typeface="+mj-ea"/>
              <a:cs typeface="+mj-cs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+mj-lt"/>
                <a:ea typeface="+mj-ea"/>
                <a:cs typeface="+mj-cs"/>
              </a:rPr>
              <a:t>3 </a:t>
            </a:r>
            <a:r>
              <a:rPr lang="en-US" altLang="en-US" sz="3200" dirty="0">
                <a:latin typeface="+mj-lt"/>
                <a:ea typeface="+mj-ea"/>
                <a:cs typeface="+mj-cs"/>
                <a:sym typeface="Wingdings" pitchFamily="2" charset="2"/>
              </a:rPr>
              <a:t>+ 3 + 3 + 3 + 1+ 1 = 14</a:t>
            </a:r>
          </a:p>
        </p:txBody>
      </p:sp>
    </p:spTree>
    <p:extLst>
      <p:ext uri="{BB962C8B-B14F-4D97-AF65-F5344CB8AC3E}">
        <p14:creationId xmlns:p14="http://schemas.microsoft.com/office/powerpoint/2010/main" val="284620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वसन्ततिलकावृत्तम्</a:t>
            </a:r>
            <a:endParaRPr lang="en-US" altLang="en-US" sz="4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D547CC-4D7C-7B7E-306E-E2734A47D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25865"/>
              </p:ext>
            </p:extLst>
          </p:nvPr>
        </p:nvGraphicFramePr>
        <p:xfrm>
          <a:off x="591065" y="3565078"/>
          <a:ext cx="10515596" cy="200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63570627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11002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305653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4771141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5888671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3151239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1646715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5993283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4598826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3206413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761041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4419044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12230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21332430"/>
                    </a:ext>
                  </a:extLst>
                </a:gridCol>
              </a:tblGrid>
              <a:tr h="671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वै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कु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ण्ठ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मा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ध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व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ज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ना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र्द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च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क्र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पा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णे</a:t>
                      </a:r>
                      <a:endParaRPr lang="en-US" sz="3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8557"/>
                  </a:ext>
                </a:extLst>
              </a:tr>
              <a:tr h="6566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3283"/>
                  </a:ext>
                </a:extLst>
              </a:tr>
              <a:tr h="67193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भगणः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ग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ग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2876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A0C9E8C-E099-D400-A489-61B8CE04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49" y="1148871"/>
            <a:ext cx="11559289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उदाहरणम्</a:t>
            </a:r>
            <a:endParaRPr lang="en-US" altLang="en-US" sz="3200" b="1" u="sng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श्रीपद्मनाभ पुरुषोत्तम वासुदेव </a:t>
            </a:r>
            <a:r>
              <a:rPr lang="hi-IN" altLang="en-US" sz="3200" b="1" dirty="0">
                <a:latin typeface="+mj-lt"/>
                <a:ea typeface="+mj-ea"/>
                <a:cs typeface="+mj-cs"/>
              </a:rPr>
              <a:t>वैकुण्ठ माधव जनार्दन चक्रपाणे 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।</a:t>
            </a:r>
            <a:endParaRPr lang="en-US" altLang="en-US" sz="3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श्रीवत्सचिह्न शरणागत पारिजात श्रीवेङ्कटाचलपते तव सुप्रभातम् ॥</a:t>
            </a:r>
            <a:endParaRPr lang="en-US" alt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94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08083" y="-111619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इन्द्रवज्रावृत्तम्</a:t>
            </a:r>
            <a:endParaRPr lang="en-US" altLang="en-US" sz="4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27EFD0-9E14-59AB-A6FB-783E7722C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68323"/>
              </p:ext>
            </p:extLst>
          </p:nvPr>
        </p:nvGraphicFramePr>
        <p:xfrm>
          <a:off x="416667" y="4278904"/>
          <a:ext cx="11131866" cy="18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018">
                  <a:extLst>
                    <a:ext uri="{9D8B030D-6E8A-4147-A177-3AD203B41FA5}">
                      <a16:colId xmlns:a16="http://schemas.microsoft.com/office/drawing/2014/main" val="560256167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3047289649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3650100961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701506950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1828545821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2872334833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2999364678"/>
                    </a:ext>
                  </a:extLst>
                </a:gridCol>
                <a:gridCol w="1084018">
                  <a:extLst>
                    <a:ext uri="{9D8B030D-6E8A-4147-A177-3AD203B41FA5}">
                      <a16:colId xmlns:a16="http://schemas.microsoft.com/office/drawing/2014/main" val="2982960009"/>
                    </a:ext>
                  </a:extLst>
                </a:gridCol>
                <a:gridCol w="749456">
                  <a:extLst>
                    <a:ext uri="{9D8B030D-6E8A-4147-A177-3AD203B41FA5}">
                      <a16:colId xmlns:a16="http://schemas.microsoft.com/office/drawing/2014/main" val="1982185754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10459059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34549112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40592"/>
                  </a:ext>
                </a:extLst>
              </a:tr>
              <a:tr h="5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स्या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दि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न्द्र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ज्रा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दि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7745"/>
                  </a:ext>
                </a:extLst>
              </a:tr>
              <a:tr h="5477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तगणः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गु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003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4A786A6-CD02-3F0E-8148-F91CAB9C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66" y="940488"/>
            <a:ext cx="109268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लक्षणम्</a:t>
            </a:r>
            <a:r>
              <a:rPr lang="en-US" altLang="en-US" sz="3200" b="1" u="sng" dirty="0">
                <a:latin typeface="+mj-lt"/>
                <a:ea typeface="+mj-ea"/>
                <a:cs typeface="+mj-cs"/>
              </a:rPr>
              <a:t> </a:t>
            </a:r>
            <a:endParaRPr lang="hi-IN" altLang="en-US" sz="3200" b="1" u="sng" dirty="0">
              <a:latin typeface="+mj-lt"/>
              <a:ea typeface="+mj-ea"/>
              <a:cs typeface="+mj-cs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स्यादिन्द्रवज्रा यदि तौ जगौ गः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  </a:t>
            </a:r>
            <a:endParaRPr lang="hi-IN" altLang="en-US" sz="3200" dirty="0">
              <a:latin typeface="+mj-lt"/>
              <a:ea typeface="+mj-ea"/>
              <a:cs typeface="+mj-cs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अत्र प्रतिपादे 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11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 अक्षराणि सन्ति ।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गणक्रमः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तगणः तगणः जगणः गुरु गुरु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+mj-lt"/>
                <a:ea typeface="+mj-ea"/>
                <a:cs typeface="+mj-cs"/>
              </a:rPr>
              <a:t>3 </a:t>
            </a:r>
            <a:r>
              <a:rPr lang="en-US" altLang="en-US" sz="3200" dirty="0">
                <a:latin typeface="+mj-lt"/>
                <a:ea typeface="+mj-ea"/>
                <a:cs typeface="+mj-cs"/>
                <a:sym typeface="Wingdings" pitchFamily="2" charset="2"/>
              </a:rPr>
              <a:t>+ 3 + 3 + 1 + 1 = 11</a:t>
            </a:r>
          </a:p>
        </p:txBody>
      </p:sp>
    </p:spTree>
    <p:extLst>
      <p:ext uri="{BB962C8B-B14F-4D97-AF65-F5344CB8AC3E}">
        <p14:creationId xmlns:p14="http://schemas.microsoft.com/office/powerpoint/2010/main" val="6702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08083" y="-111619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इन्द्रवज्रावृत्तम्</a:t>
            </a:r>
            <a:endParaRPr lang="en-US" altLang="en-US" sz="4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D8A64-03CB-34BC-AA45-C1561D8E1455}"/>
              </a:ext>
            </a:extLst>
          </p:cNvPr>
          <p:cNvSpPr txBox="1"/>
          <p:nvPr/>
        </p:nvSpPr>
        <p:spPr>
          <a:xfrm>
            <a:off x="404684" y="1209073"/>
            <a:ext cx="10469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sz="3200" b="1" u="sng" dirty="0">
                <a:latin typeface="+mj-lt"/>
                <a:ea typeface="+mj-ea"/>
                <a:cs typeface="+mj-cs"/>
              </a:rPr>
              <a:t>उदाहरणम्</a:t>
            </a:r>
            <a:endParaRPr lang="en-US" altLang="en-US" sz="3200" b="1" u="sng" dirty="0">
              <a:latin typeface="+mj-lt"/>
              <a:ea typeface="+mj-ea"/>
              <a:cs typeface="+mj-cs"/>
            </a:endParaRPr>
          </a:p>
          <a:p>
            <a:r>
              <a:rPr lang="en-US" sz="3200" dirty="0" err="1">
                <a:latin typeface="+mj-lt"/>
                <a:ea typeface="+mj-ea"/>
                <a:cs typeface="+mj-cs"/>
              </a:rPr>
              <a:t>अथ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प्रजानामधिपः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प्रभाते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जायाप्रतिग्राहितगन्धमाल्याम्</a:t>
            </a:r>
            <a:r>
              <a:rPr lang="en-US" sz="3200" dirty="0">
                <a:latin typeface="+mj-lt"/>
                <a:ea typeface="+mj-ea"/>
                <a:cs typeface="+mj-cs"/>
              </a:rPr>
              <a:t> ।</a:t>
            </a:r>
          </a:p>
          <a:p>
            <a:r>
              <a:rPr lang="en-US" sz="3200" dirty="0" err="1">
                <a:latin typeface="+mj-lt"/>
                <a:ea typeface="+mj-ea"/>
                <a:cs typeface="+mj-cs"/>
              </a:rPr>
              <a:t>वनाय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पीतप्रतिबद्धवत्सां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यशोधनो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धेनुमृषेर्मुमोच</a:t>
            </a:r>
            <a:r>
              <a:rPr lang="en-US" sz="3200" dirty="0">
                <a:latin typeface="+mj-lt"/>
                <a:ea typeface="+mj-ea"/>
                <a:cs typeface="+mj-cs"/>
              </a:rPr>
              <a:t> ॥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E7AD19-005D-389E-5A31-2C660EC6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21824"/>
              </p:ext>
            </p:extLst>
          </p:nvPr>
        </p:nvGraphicFramePr>
        <p:xfrm>
          <a:off x="563387" y="3506659"/>
          <a:ext cx="11014893" cy="18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08">
                  <a:extLst>
                    <a:ext uri="{9D8B030D-6E8A-4147-A177-3AD203B41FA5}">
                      <a16:colId xmlns:a16="http://schemas.microsoft.com/office/drawing/2014/main" val="560256167"/>
                    </a:ext>
                  </a:extLst>
                </a:gridCol>
                <a:gridCol w="972807">
                  <a:extLst>
                    <a:ext uri="{9D8B030D-6E8A-4147-A177-3AD203B41FA5}">
                      <a16:colId xmlns:a16="http://schemas.microsoft.com/office/drawing/2014/main" val="3047289649"/>
                    </a:ext>
                  </a:extLst>
                </a:gridCol>
                <a:gridCol w="870406">
                  <a:extLst>
                    <a:ext uri="{9D8B030D-6E8A-4147-A177-3AD203B41FA5}">
                      <a16:colId xmlns:a16="http://schemas.microsoft.com/office/drawing/2014/main" val="3650100961"/>
                    </a:ext>
                  </a:extLst>
                </a:gridCol>
                <a:gridCol w="1152009">
                  <a:extLst>
                    <a:ext uri="{9D8B030D-6E8A-4147-A177-3AD203B41FA5}">
                      <a16:colId xmlns:a16="http://schemas.microsoft.com/office/drawing/2014/main" val="701506950"/>
                    </a:ext>
                  </a:extLst>
                </a:gridCol>
                <a:gridCol w="1177608">
                  <a:extLst>
                    <a:ext uri="{9D8B030D-6E8A-4147-A177-3AD203B41FA5}">
                      <a16:colId xmlns:a16="http://schemas.microsoft.com/office/drawing/2014/main" val="1828545821"/>
                    </a:ext>
                  </a:extLst>
                </a:gridCol>
                <a:gridCol w="1139209">
                  <a:extLst>
                    <a:ext uri="{9D8B030D-6E8A-4147-A177-3AD203B41FA5}">
                      <a16:colId xmlns:a16="http://schemas.microsoft.com/office/drawing/2014/main" val="2872334833"/>
                    </a:ext>
                  </a:extLst>
                </a:gridCol>
                <a:gridCol w="1036807">
                  <a:extLst>
                    <a:ext uri="{9D8B030D-6E8A-4147-A177-3AD203B41FA5}">
                      <a16:colId xmlns:a16="http://schemas.microsoft.com/office/drawing/2014/main" val="2999364678"/>
                    </a:ext>
                  </a:extLst>
                </a:gridCol>
                <a:gridCol w="934406">
                  <a:extLst>
                    <a:ext uri="{9D8B030D-6E8A-4147-A177-3AD203B41FA5}">
                      <a16:colId xmlns:a16="http://schemas.microsoft.com/office/drawing/2014/main" val="2982960009"/>
                    </a:ext>
                  </a:extLst>
                </a:gridCol>
                <a:gridCol w="819206">
                  <a:extLst>
                    <a:ext uri="{9D8B030D-6E8A-4147-A177-3AD203B41FA5}">
                      <a16:colId xmlns:a16="http://schemas.microsoft.com/office/drawing/2014/main" val="1982185754"/>
                    </a:ext>
                  </a:extLst>
                </a:gridCol>
                <a:gridCol w="766298">
                  <a:extLst>
                    <a:ext uri="{9D8B030D-6E8A-4147-A177-3AD203B41FA5}">
                      <a16:colId xmlns:a16="http://schemas.microsoft.com/office/drawing/2014/main" val="1045905988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934549112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40592"/>
                  </a:ext>
                </a:extLst>
              </a:tr>
              <a:tr h="5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जा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या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प्र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ति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ग्रा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हि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त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ग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न्ध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मा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ल्याम्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7745"/>
                  </a:ext>
                </a:extLst>
              </a:tr>
              <a:tr h="5477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तगणः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गु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5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08083" y="470244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a-IN" sz="4000" dirty="0">
                <a:solidFill>
                  <a:srgbClr val="0070C0"/>
                </a:solidFill>
              </a:rPr>
              <a:t>उपेन्द्रवज्रा</a:t>
            </a:r>
            <a:r>
              <a:rPr lang="hi-IN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वृत्तम्</a:t>
            </a:r>
            <a:endParaRPr lang="en-US" sz="4000" dirty="0">
              <a:solidFill>
                <a:srgbClr val="0070C0"/>
              </a:solidFill>
            </a:endParaRPr>
          </a:p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A786A6-CD02-3F0E-8148-F91CAB9C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66" y="940488"/>
            <a:ext cx="109268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लक्षणम्</a:t>
            </a:r>
            <a:r>
              <a:rPr lang="en-US" altLang="en-US" sz="3200" b="1" u="sng" dirty="0">
                <a:latin typeface="+mj-lt"/>
                <a:ea typeface="+mj-ea"/>
                <a:cs typeface="+mj-cs"/>
              </a:rPr>
              <a:t> </a:t>
            </a:r>
            <a:endParaRPr lang="hi-IN" altLang="en-US" sz="3200" b="1" u="sng" dirty="0">
              <a:latin typeface="+mj-lt"/>
              <a:ea typeface="+mj-ea"/>
              <a:cs typeface="+mj-cs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a-IN" sz="3200" dirty="0">
                <a:latin typeface="+mj-lt"/>
                <a:ea typeface="+mj-ea"/>
                <a:cs typeface="+mj-cs"/>
              </a:rPr>
              <a:t>उपेन्द्र</a:t>
            </a:r>
            <a:r>
              <a:rPr lang="hi-IN" sz="3200" dirty="0">
                <a:latin typeface="+mj-lt"/>
                <a:ea typeface="+mj-ea"/>
                <a:cs typeface="+mj-cs"/>
              </a:rPr>
              <a:t>वज्रा </a:t>
            </a:r>
            <a:r>
              <a:rPr lang="sa-IN" sz="3200" dirty="0">
                <a:latin typeface="+mj-lt"/>
                <a:ea typeface="+mj-ea"/>
                <a:cs typeface="+mj-cs"/>
              </a:rPr>
              <a:t>जतजास्ततो गौ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endParaRPr lang="hi-IN" sz="3200" dirty="0">
              <a:latin typeface="+mj-lt"/>
              <a:ea typeface="+mj-ea"/>
              <a:cs typeface="+mj-cs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अत्र प्रतिपादे </a:t>
            </a:r>
            <a:r>
              <a:rPr lang="en-US" altLang="en-US" sz="3200" dirty="0">
                <a:latin typeface="+mj-lt"/>
                <a:ea typeface="+mj-ea"/>
                <a:cs typeface="+mj-cs"/>
              </a:rPr>
              <a:t>11</a:t>
            </a:r>
            <a:r>
              <a:rPr lang="hi-IN" altLang="en-US" sz="3200" dirty="0">
                <a:latin typeface="+mj-lt"/>
                <a:ea typeface="+mj-ea"/>
                <a:cs typeface="+mj-cs"/>
              </a:rPr>
              <a:t> अक्षराणि सन्ति ।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गणक्रमः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dirty="0">
                <a:latin typeface="+mj-lt"/>
                <a:ea typeface="+mj-ea"/>
                <a:cs typeface="+mj-cs"/>
              </a:rPr>
              <a:t>जगणः तगणः जगणः गुरु गुरु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+mj-lt"/>
                <a:ea typeface="+mj-ea"/>
                <a:cs typeface="+mj-cs"/>
              </a:rPr>
              <a:t>3 </a:t>
            </a:r>
            <a:r>
              <a:rPr lang="en-US" altLang="en-US" sz="3200" dirty="0">
                <a:latin typeface="+mj-lt"/>
                <a:ea typeface="+mj-ea"/>
                <a:cs typeface="+mj-cs"/>
                <a:sym typeface="Wingdings" pitchFamily="2" charset="2"/>
              </a:rPr>
              <a:t>+ 3 + 3 + 1 + 1 = 11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E03709-0405-2ECA-F9F0-0C3FD069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53700"/>
              </p:ext>
            </p:extLst>
          </p:nvPr>
        </p:nvGraphicFramePr>
        <p:xfrm>
          <a:off x="416666" y="4293263"/>
          <a:ext cx="11419735" cy="18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7">
                  <a:extLst>
                    <a:ext uri="{9D8B030D-6E8A-4147-A177-3AD203B41FA5}">
                      <a16:colId xmlns:a16="http://schemas.microsoft.com/office/drawing/2014/main" val="897690967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381518631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1522980161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1162772396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351700493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2094499387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2832365646"/>
                    </a:ext>
                  </a:extLst>
                </a:gridCol>
                <a:gridCol w="746142">
                  <a:extLst>
                    <a:ext uri="{9D8B030D-6E8A-4147-A177-3AD203B41FA5}">
                      <a16:colId xmlns:a16="http://schemas.microsoft.com/office/drawing/2014/main" val="2801699799"/>
                    </a:ext>
                  </a:extLst>
                </a:gridCol>
                <a:gridCol w="943507">
                  <a:extLst>
                    <a:ext uri="{9D8B030D-6E8A-4147-A177-3AD203B41FA5}">
                      <a16:colId xmlns:a16="http://schemas.microsoft.com/office/drawing/2014/main" val="2479126277"/>
                    </a:ext>
                  </a:extLst>
                </a:gridCol>
                <a:gridCol w="509870">
                  <a:extLst>
                    <a:ext uri="{9D8B030D-6E8A-4147-A177-3AD203B41FA5}">
                      <a16:colId xmlns:a16="http://schemas.microsoft.com/office/drawing/2014/main" val="3993467149"/>
                    </a:ext>
                  </a:extLst>
                </a:gridCol>
                <a:gridCol w="1152527">
                  <a:extLst>
                    <a:ext uri="{9D8B030D-6E8A-4147-A177-3AD203B41FA5}">
                      <a16:colId xmlns:a16="http://schemas.microsoft.com/office/drawing/2014/main" val="167435021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27802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उ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पे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न्द्र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ज्रा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स्त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तो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गौ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64944"/>
                  </a:ext>
                </a:extLst>
              </a:tr>
              <a:tr h="31305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जगणः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गु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2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08083" y="-111619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4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उपेन्द्रवज्रावृत्तम्</a:t>
            </a:r>
            <a:endParaRPr lang="en-US" altLang="en-US" sz="40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D8A64-03CB-34BC-AA45-C1561D8E1455}"/>
              </a:ext>
            </a:extLst>
          </p:cNvPr>
          <p:cNvSpPr txBox="1"/>
          <p:nvPr/>
        </p:nvSpPr>
        <p:spPr>
          <a:xfrm>
            <a:off x="404684" y="1209073"/>
            <a:ext cx="10469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sz="3200" b="1" u="sng" dirty="0">
                <a:latin typeface="+mj-lt"/>
                <a:ea typeface="+mj-ea"/>
                <a:cs typeface="+mj-cs"/>
              </a:rPr>
              <a:t>उदाहरणम्</a:t>
            </a:r>
            <a:endParaRPr lang="en-US" altLang="en-US" sz="3200" b="1" u="sng" dirty="0">
              <a:latin typeface="+mj-lt"/>
              <a:ea typeface="+mj-ea"/>
              <a:cs typeface="+mj-cs"/>
            </a:endParaRPr>
          </a:p>
          <a:p>
            <a:r>
              <a:rPr lang="en-US" sz="3200" b="1" dirty="0" err="1">
                <a:latin typeface="+mj-lt"/>
                <a:ea typeface="+mj-ea"/>
                <a:cs typeface="+mj-cs"/>
              </a:rPr>
              <a:t>अथ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प्रजानामधिपः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प्रभाते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जायाप्रतिग्राहितगन्धमाल्याम्</a:t>
            </a:r>
            <a:r>
              <a:rPr lang="en-US" sz="3200" dirty="0">
                <a:latin typeface="+mj-lt"/>
                <a:ea typeface="+mj-ea"/>
                <a:cs typeface="+mj-cs"/>
              </a:rPr>
              <a:t> ।</a:t>
            </a:r>
          </a:p>
          <a:p>
            <a:r>
              <a:rPr lang="en-US" sz="3200" dirty="0" err="1">
                <a:latin typeface="+mj-lt"/>
                <a:ea typeface="+mj-ea"/>
                <a:cs typeface="+mj-cs"/>
              </a:rPr>
              <a:t>वनाय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पीतप्रतिबद्धवत्सां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यशोधनो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धेनुमृषेर्मुमोच</a:t>
            </a:r>
            <a:r>
              <a:rPr lang="en-US" sz="3200" dirty="0">
                <a:latin typeface="+mj-lt"/>
                <a:ea typeface="+mj-ea"/>
                <a:cs typeface="+mj-cs"/>
              </a:rPr>
              <a:t> ॥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E7AD19-005D-389E-5A31-2C660EC6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9877"/>
              </p:ext>
            </p:extLst>
          </p:nvPr>
        </p:nvGraphicFramePr>
        <p:xfrm>
          <a:off x="563388" y="3506659"/>
          <a:ext cx="10633390" cy="18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98">
                  <a:extLst>
                    <a:ext uri="{9D8B030D-6E8A-4147-A177-3AD203B41FA5}">
                      <a16:colId xmlns:a16="http://schemas.microsoft.com/office/drawing/2014/main" val="560256167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3047289649"/>
                    </a:ext>
                  </a:extLst>
                </a:gridCol>
                <a:gridCol w="840259">
                  <a:extLst>
                    <a:ext uri="{9D8B030D-6E8A-4147-A177-3AD203B41FA5}">
                      <a16:colId xmlns:a16="http://schemas.microsoft.com/office/drawing/2014/main" val="3650100961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701506950"/>
                    </a:ext>
                  </a:extLst>
                </a:gridCol>
                <a:gridCol w="1136821">
                  <a:extLst>
                    <a:ext uri="{9D8B030D-6E8A-4147-A177-3AD203B41FA5}">
                      <a16:colId xmlns:a16="http://schemas.microsoft.com/office/drawing/2014/main" val="1828545821"/>
                    </a:ext>
                  </a:extLst>
                </a:gridCol>
                <a:gridCol w="1099752">
                  <a:extLst>
                    <a:ext uri="{9D8B030D-6E8A-4147-A177-3AD203B41FA5}">
                      <a16:colId xmlns:a16="http://schemas.microsoft.com/office/drawing/2014/main" val="2872334833"/>
                    </a:ext>
                  </a:extLst>
                </a:gridCol>
                <a:gridCol w="1000897">
                  <a:extLst>
                    <a:ext uri="{9D8B030D-6E8A-4147-A177-3AD203B41FA5}">
                      <a16:colId xmlns:a16="http://schemas.microsoft.com/office/drawing/2014/main" val="2999364678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982960009"/>
                    </a:ext>
                  </a:extLst>
                </a:gridCol>
                <a:gridCol w="790833">
                  <a:extLst>
                    <a:ext uri="{9D8B030D-6E8A-4147-A177-3AD203B41FA5}">
                      <a16:colId xmlns:a16="http://schemas.microsoft.com/office/drawing/2014/main" val="1982185754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1045905988"/>
                    </a:ext>
                  </a:extLst>
                </a:gridCol>
                <a:gridCol w="990097">
                  <a:extLst>
                    <a:ext uri="{9D8B030D-6E8A-4147-A177-3AD203B41FA5}">
                      <a16:colId xmlns:a16="http://schemas.microsoft.com/office/drawing/2014/main" val="934549112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40592"/>
                  </a:ext>
                </a:extLst>
              </a:tr>
              <a:tr h="5477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अ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थ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प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्</a:t>
                      </a: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र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जा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ना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म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धि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प: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प्र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भा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ते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7745"/>
                  </a:ext>
                </a:extLst>
              </a:tr>
              <a:tr h="5477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जगणः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गु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9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08083" y="-333719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a-IN" sz="4000" dirty="0">
                <a:solidFill>
                  <a:srgbClr val="0070C0"/>
                </a:solidFill>
              </a:rPr>
              <a:t>उ</a:t>
            </a:r>
            <a:r>
              <a:rPr lang="hi-IN" sz="4000" dirty="0">
                <a:solidFill>
                  <a:srgbClr val="0070C0"/>
                </a:solidFill>
              </a:rPr>
              <a:t>पजाति</a:t>
            </a:r>
            <a:r>
              <a:rPr lang="sa-IN" sz="4000" dirty="0">
                <a:solidFill>
                  <a:srgbClr val="0070C0"/>
                </a:solidFill>
              </a:rPr>
              <a:t>वृत्तम्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A786A6-CD02-3F0E-8148-F91CAB9C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65" y="501591"/>
            <a:ext cx="109268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altLang="en-US" sz="3200" b="1" u="sng" dirty="0">
                <a:latin typeface="+mj-lt"/>
                <a:ea typeface="+mj-ea"/>
                <a:cs typeface="+mj-cs"/>
              </a:rPr>
              <a:t>लक्षणम्</a:t>
            </a:r>
            <a:r>
              <a:rPr lang="en-US" altLang="en-US" sz="3200" b="1" u="sng" dirty="0">
                <a:latin typeface="+mj-lt"/>
                <a:ea typeface="+mj-ea"/>
                <a:cs typeface="+mj-cs"/>
              </a:rPr>
              <a:t>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sz="3200" dirty="0">
                <a:latin typeface="+mj-lt"/>
                <a:ea typeface="+mj-ea"/>
                <a:cs typeface="+mj-cs"/>
              </a:rPr>
              <a:t>वृत</a:t>
            </a:r>
            <a:r>
              <a:rPr lang="en-US" sz="3200" dirty="0" err="1">
                <a:latin typeface="+mj-lt"/>
                <a:ea typeface="+mj-ea"/>
                <a:cs typeface="+mj-cs"/>
              </a:rPr>
              <a:t>्</a:t>
            </a:r>
            <a:r>
              <a:rPr lang="en-US" sz="3200" dirty="0">
                <a:latin typeface="+mj-lt"/>
                <a:ea typeface="+mj-ea"/>
                <a:cs typeface="+mj-cs"/>
              </a:rPr>
              <a:t>‌</a:t>
            </a:r>
            <a:r>
              <a:rPr lang="hi-IN" sz="3200" dirty="0">
                <a:latin typeface="+mj-lt"/>
                <a:ea typeface="+mj-ea"/>
                <a:cs typeface="+mj-cs"/>
              </a:rPr>
              <a:t>तद्वयम्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i-IN" sz="3200" dirty="0">
                <a:latin typeface="+mj-lt"/>
                <a:ea typeface="+mj-ea"/>
                <a:cs typeface="+mj-cs"/>
              </a:rPr>
              <a:t>उपेन्द्रवज्रा + इन्द्रवज्रा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C1464-2138-F924-F702-A795F82B2BDF}"/>
              </a:ext>
            </a:extLst>
          </p:cNvPr>
          <p:cNvSpPr txBox="1"/>
          <p:nvPr/>
        </p:nvSpPr>
        <p:spPr>
          <a:xfrm>
            <a:off x="416665" y="2644170"/>
            <a:ext cx="10469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sz="3200" b="1" u="sng" dirty="0">
                <a:latin typeface="+mj-lt"/>
                <a:ea typeface="+mj-ea"/>
                <a:cs typeface="+mj-cs"/>
              </a:rPr>
              <a:t>उदाहरणम्</a:t>
            </a:r>
            <a:endParaRPr lang="en-US" altLang="en-US" sz="3200" b="1" u="sng" dirty="0">
              <a:latin typeface="+mj-lt"/>
              <a:ea typeface="+mj-ea"/>
              <a:cs typeface="+mj-cs"/>
            </a:endParaRPr>
          </a:p>
          <a:p>
            <a:r>
              <a:rPr lang="en-US" sz="3200" b="1" dirty="0" err="1">
                <a:latin typeface="+mj-lt"/>
                <a:ea typeface="+mj-ea"/>
                <a:cs typeface="+mj-cs"/>
              </a:rPr>
              <a:t>अथ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प्रजानामधिपः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प्रभाते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जायाप्रतिग्राहितगन्धमाल्याम्</a:t>
            </a:r>
            <a:r>
              <a:rPr lang="en-US" sz="3200" b="1" dirty="0">
                <a:latin typeface="+mj-lt"/>
                <a:ea typeface="+mj-ea"/>
                <a:cs typeface="+mj-cs"/>
              </a:rPr>
              <a:t> ।</a:t>
            </a:r>
          </a:p>
          <a:p>
            <a:r>
              <a:rPr lang="en-US" sz="3200" dirty="0" err="1">
                <a:latin typeface="+mj-lt"/>
                <a:ea typeface="+mj-ea"/>
                <a:cs typeface="+mj-cs"/>
              </a:rPr>
              <a:t>वनाय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पीतप्रतिबद्धवत्सां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यशोधनो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धेनुमृषेर्मुमोच</a:t>
            </a:r>
            <a:r>
              <a:rPr lang="en-US" sz="3200" dirty="0">
                <a:latin typeface="+mj-lt"/>
                <a:ea typeface="+mj-ea"/>
                <a:cs typeface="+mj-cs"/>
              </a:rPr>
              <a:t> ॥</a:t>
            </a:r>
          </a:p>
        </p:txBody>
      </p:sp>
    </p:spTree>
    <p:extLst>
      <p:ext uri="{BB962C8B-B14F-4D97-AF65-F5344CB8AC3E}">
        <p14:creationId xmlns:p14="http://schemas.microsoft.com/office/powerpoint/2010/main" val="213089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308083" y="-111619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a-IN" sz="4000" dirty="0">
                <a:solidFill>
                  <a:srgbClr val="0070C0"/>
                </a:solidFill>
              </a:rPr>
              <a:t>उ</a:t>
            </a:r>
            <a:r>
              <a:rPr lang="hi-IN" sz="4000" dirty="0">
                <a:solidFill>
                  <a:srgbClr val="0070C0"/>
                </a:solidFill>
              </a:rPr>
              <a:t>पजाति</a:t>
            </a:r>
            <a:r>
              <a:rPr lang="sa-IN" sz="4000" dirty="0">
                <a:solidFill>
                  <a:srgbClr val="0070C0"/>
                </a:solidFill>
              </a:rPr>
              <a:t>वृत्तम्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D8A64-03CB-34BC-AA45-C1561D8E1455}"/>
              </a:ext>
            </a:extLst>
          </p:cNvPr>
          <p:cNvSpPr txBox="1"/>
          <p:nvPr/>
        </p:nvSpPr>
        <p:spPr>
          <a:xfrm>
            <a:off x="563388" y="828869"/>
            <a:ext cx="10469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altLang="en-US" sz="3200" b="1" u="sng" dirty="0">
                <a:latin typeface="+mj-lt"/>
                <a:ea typeface="+mj-ea"/>
                <a:cs typeface="+mj-cs"/>
              </a:rPr>
              <a:t>उदाहरणम्</a:t>
            </a:r>
            <a:endParaRPr lang="en-US" altLang="en-US" sz="3200" b="1" u="sng" dirty="0">
              <a:latin typeface="+mj-lt"/>
              <a:ea typeface="+mj-ea"/>
              <a:cs typeface="+mj-cs"/>
            </a:endParaRPr>
          </a:p>
          <a:p>
            <a:r>
              <a:rPr lang="en-US" sz="3200" b="1" dirty="0" err="1">
                <a:latin typeface="+mj-lt"/>
                <a:ea typeface="+mj-ea"/>
                <a:cs typeface="+mj-cs"/>
              </a:rPr>
              <a:t>अथ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प्रजानामधिपः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प्रभाते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dirty="0" err="1">
                <a:latin typeface="+mj-lt"/>
                <a:ea typeface="+mj-ea"/>
                <a:cs typeface="+mj-cs"/>
              </a:rPr>
              <a:t>जायाप्रतिग्राहितगन्धमाल्याम्</a:t>
            </a:r>
            <a:r>
              <a:rPr lang="en-US" sz="3200" b="1" dirty="0">
                <a:latin typeface="+mj-lt"/>
                <a:ea typeface="+mj-ea"/>
                <a:cs typeface="+mj-cs"/>
              </a:rPr>
              <a:t> ।</a:t>
            </a:r>
          </a:p>
          <a:p>
            <a:r>
              <a:rPr lang="en-US" sz="3200" dirty="0" err="1">
                <a:latin typeface="+mj-lt"/>
                <a:ea typeface="+mj-ea"/>
                <a:cs typeface="+mj-cs"/>
              </a:rPr>
              <a:t>वनाय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पीतप्रतिबद्धवत्सां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यशोधनो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धेनुमृषेर्मुमोच</a:t>
            </a:r>
            <a:r>
              <a:rPr lang="en-US" sz="3200" dirty="0">
                <a:latin typeface="+mj-lt"/>
                <a:ea typeface="+mj-ea"/>
                <a:cs typeface="+mj-cs"/>
              </a:rPr>
              <a:t> ॥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2CFF7-416B-7B76-6D5A-9D3BBEEF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7319"/>
              </p:ext>
            </p:extLst>
          </p:nvPr>
        </p:nvGraphicFramePr>
        <p:xfrm>
          <a:off x="563388" y="2601901"/>
          <a:ext cx="10633390" cy="18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98">
                  <a:extLst>
                    <a:ext uri="{9D8B030D-6E8A-4147-A177-3AD203B41FA5}">
                      <a16:colId xmlns:a16="http://schemas.microsoft.com/office/drawing/2014/main" val="560256167"/>
                    </a:ext>
                  </a:extLst>
                </a:gridCol>
                <a:gridCol w="939114">
                  <a:extLst>
                    <a:ext uri="{9D8B030D-6E8A-4147-A177-3AD203B41FA5}">
                      <a16:colId xmlns:a16="http://schemas.microsoft.com/office/drawing/2014/main" val="3047289649"/>
                    </a:ext>
                  </a:extLst>
                </a:gridCol>
                <a:gridCol w="840259">
                  <a:extLst>
                    <a:ext uri="{9D8B030D-6E8A-4147-A177-3AD203B41FA5}">
                      <a16:colId xmlns:a16="http://schemas.microsoft.com/office/drawing/2014/main" val="3650100961"/>
                    </a:ext>
                  </a:extLst>
                </a:gridCol>
                <a:gridCol w="1112109">
                  <a:extLst>
                    <a:ext uri="{9D8B030D-6E8A-4147-A177-3AD203B41FA5}">
                      <a16:colId xmlns:a16="http://schemas.microsoft.com/office/drawing/2014/main" val="701506950"/>
                    </a:ext>
                  </a:extLst>
                </a:gridCol>
                <a:gridCol w="1136821">
                  <a:extLst>
                    <a:ext uri="{9D8B030D-6E8A-4147-A177-3AD203B41FA5}">
                      <a16:colId xmlns:a16="http://schemas.microsoft.com/office/drawing/2014/main" val="1828545821"/>
                    </a:ext>
                  </a:extLst>
                </a:gridCol>
                <a:gridCol w="1099752">
                  <a:extLst>
                    <a:ext uri="{9D8B030D-6E8A-4147-A177-3AD203B41FA5}">
                      <a16:colId xmlns:a16="http://schemas.microsoft.com/office/drawing/2014/main" val="2872334833"/>
                    </a:ext>
                  </a:extLst>
                </a:gridCol>
                <a:gridCol w="1000897">
                  <a:extLst>
                    <a:ext uri="{9D8B030D-6E8A-4147-A177-3AD203B41FA5}">
                      <a16:colId xmlns:a16="http://schemas.microsoft.com/office/drawing/2014/main" val="2999364678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982960009"/>
                    </a:ext>
                  </a:extLst>
                </a:gridCol>
                <a:gridCol w="790833">
                  <a:extLst>
                    <a:ext uri="{9D8B030D-6E8A-4147-A177-3AD203B41FA5}">
                      <a16:colId xmlns:a16="http://schemas.microsoft.com/office/drawing/2014/main" val="1982185754"/>
                    </a:ext>
                  </a:extLst>
                </a:gridCol>
                <a:gridCol w="1037967">
                  <a:extLst>
                    <a:ext uri="{9D8B030D-6E8A-4147-A177-3AD203B41FA5}">
                      <a16:colId xmlns:a16="http://schemas.microsoft.com/office/drawing/2014/main" val="1045905988"/>
                    </a:ext>
                  </a:extLst>
                </a:gridCol>
                <a:gridCol w="990097">
                  <a:extLst>
                    <a:ext uri="{9D8B030D-6E8A-4147-A177-3AD203B41FA5}">
                      <a16:colId xmlns:a16="http://schemas.microsoft.com/office/drawing/2014/main" val="934549112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40592"/>
                  </a:ext>
                </a:extLst>
              </a:tr>
              <a:tr h="54770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अ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थ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प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्</a:t>
                      </a: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र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जा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ना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म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धि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प: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प्र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भा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ते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7745"/>
                  </a:ext>
                </a:extLst>
              </a:tr>
              <a:tr h="5477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जगणः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गु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00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1A0F16-DF95-57FA-427A-147A01E9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0285"/>
              </p:ext>
            </p:extLst>
          </p:nvPr>
        </p:nvGraphicFramePr>
        <p:xfrm>
          <a:off x="563388" y="4724590"/>
          <a:ext cx="11014893" cy="181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08">
                  <a:extLst>
                    <a:ext uri="{9D8B030D-6E8A-4147-A177-3AD203B41FA5}">
                      <a16:colId xmlns:a16="http://schemas.microsoft.com/office/drawing/2014/main" val="560256167"/>
                    </a:ext>
                  </a:extLst>
                </a:gridCol>
                <a:gridCol w="972807">
                  <a:extLst>
                    <a:ext uri="{9D8B030D-6E8A-4147-A177-3AD203B41FA5}">
                      <a16:colId xmlns:a16="http://schemas.microsoft.com/office/drawing/2014/main" val="3047289649"/>
                    </a:ext>
                  </a:extLst>
                </a:gridCol>
                <a:gridCol w="870406">
                  <a:extLst>
                    <a:ext uri="{9D8B030D-6E8A-4147-A177-3AD203B41FA5}">
                      <a16:colId xmlns:a16="http://schemas.microsoft.com/office/drawing/2014/main" val="3650100961"/>
                    </a:ext>
                  </a:extLst>
                </a:gridCol>
                <a:gridCol w="1152009">
                  <a:extLst>
                    <a:ext uri="{9D8B030D-6E8A-4147-A177-3AD203B41FA5}">
                      <a16:colId xmlns:a16="http://schemas.microsoft.com/office/drawing/2014/main" val="701506950"/>
                    </a:ext>
                  </a:extLst>
                </a:gridCol>
                <a:gridCol w="1177608">
                  <a:extLst>
                    <a:ext uri="{9D8B030D-6E8A-4147-A177-3AD203B41FA5}">
                      <a16:colId xmlns:a16="http://schemas.microsoft.com/office/drawing/2014/main" val="1828545821"/>
                    </a:ext>
                  </a:extLst>
                </a:gridCol>
                <a:gridCol w="1139209">
                  <a:extLst>
                    <a:ext uri="{9D8B030D-6E8A-4147-A177-3AD203B41FA5}">
                      <a16:colId xmlns:a16="http://schemas.microsoft.com/office/drawing/2014/main" val="2872334833"/>
                    </a:ext>
                  </a:extLst>
                </a:gridCol>
                <a:gridCol w="1036807">
                  <a:extLst>
                    <a:ext uri="{9D8B030D-6E8A-4147-A177-3AD203B41FA5}">
                      <a16:colId xmlns:a16="http://schemas.microsoft.com/office/drawing/2014/main" val="2999364678"/>
                    </a:ext>
                  </a:extLst>
                </a:gridCol>
                <a:gridCol w="934406">
                  <a:extLst>
                    <a:ext uri="{9D8B030D-6E8A-4147-A177-3AD203B41FA5}">
                      <a16:colId xmlns:a16="http://schemas.microsoft.com/office/drawing/2014/main" val="2982960009"/>
                    </a:ext>
                  </a:extLst>
                </a:gridCol>
                <a:gridCol w="819206">
                  <a:extLst>
                    <a:ext uri="{9D8B030D-6E8A-4147-A177-3AD203B41FA5}">
                      <a16:colId xmlns:a16="http://schemas.microsoft.com/office/drawing/2014/main" val="1982185754"/>
                    </a:ext>
                  </a:extLst>
                </a:gridCol>
                <a:gridCol w="766298">
                  <a:extLst>
                    <a:ext uri="{9D8B030D-6E8A-4147-A177-3AD203B41FA5}">
                      <a16:colId xmlns:a16="http://schemas.microsoft.com/office/drawing/2014/main" val="1045905988"/>
                    </a:ext>
                  </a:extLst>
                </a:gridCol>
                <a:gridCol w="1334529">
                  <a:extLst>
                    <a:ext uri="{9D8B030D-6E8A-4147-A177-3AD203B41FA5}">
                      <a16:colId xmlns:a16="http://schemas.microsoft.com/office/drawing/2014/main" val="934549112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40592"/>
                  </a:ext>
                </a:extLst>
              </a:tr>
              <a:tr h="54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जा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या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प्र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ति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ग्रा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हि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त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ग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न्ध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Mangal" panose="02040503050203030202" pitchFamily="18" charset="0"/>
                        </a:rPr>
                        <a:t>मा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ल्याम्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7745"/>
                  </a:ext>
                </a:extLst>
              </a:tr>
              <a:tr h="5477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तगणः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तगणः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जगणः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गु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7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3B4E-C0C1-284B-9D8A-970879B9A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4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व्याकरणम्</a:t>
            </a:r>
            <a:br>
              <a:rPr lang="en-IN" u="sng" dirty="0"/>
            </a:br>
            <a:br>
              <a:rPr lang="en-IN" b="1" dirty="0"/>
            </a:br>
            <a:r>
              <a:rPr lang="sa-IN" sz="6000" dirty="0">
                <a:solidFill>
                  <a:srgbClr val="7030A0"/>
                </a:solidFill>
              </a:rPr>
              <a:t>छन्द</a:t>
            </a:r>
            <a:r>
              <a:rPr lang="hi-IN" dirty="0">
                <a:solidFill>
                  <a:srgbClr val="7030A0"/>
                </a:solidFill>
              </a:rPr>
              <a:t>स</a:t>
            </a:r>
            <a:r>
              <a:rPr lang="en-US" dirty="0" err="1">
                <a:solidFill>
                  <a:srgbClr val="7030A0"/>
                </a:solidFill>
              </a:rPr>
              <a:t>्</a:t>
            </a:r>
            <a:endParaRPr lang="en-IN" sz="3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</p:spTree>
    <p:extLst>
      <p:ext uri="{BB962C8B-B14F-4D97-AF65-F5344CB8AC3E}">
        <p14:creationId xmlns:p14="http://schemas.microsoft.com/office/powerpoint/2010/main" val="171000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00169-0B80-9FFD-4E4E-16FC36622760}"/>
              </a:ext>
            </a:extLst>
          </p:cNvPr>
          <p:cNvSpPr txBox="1"/>
          <p:nvPr/>
        </p:nvSpPr>
        <p:spPr>
          <a:xfrm>
            <a:off x="468012" y="1168448"/>
            <a:ext cx="11453683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a-IN" sz="3600" dirty="0"/>
              <a:t>छन्दःशास्त्रं पद्यकाव्यानां नियमं वदति ।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sa-IN" sz="3600" dirty="0"/>
              <a:t>पद्ये चत्वारः पादाः सन्ति ।</a:t>
            </a:r>
          </a:p>
          <a:p>
            <a:pPr>
              <a:lnSpc>
                <a:spcPct val="150000"/>
              </a:lnSpc>
            </a:pPr>
            <a:r>
              <a:rPr lang="sa-IN" sz="3600" dirty="0"/>
              <a:t>छन्दयति</a:t>
            </a:r>
            <a:r>
              <a:rPr lang="hi-IN" sz="3600" dirty="0"/>
              <a:t> इति छन्द:</a:t>
            </a:r>
            <a:r>
              <a:rPr lang="en-US" sz="3600" dirty="0"/>
              <a:t> </a:t>
            </a:r>
            <a:r>
              <a:rPr lang="hi-IN" sz="3600" dirty="0"/>
              <a:t>।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55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B55D5-7FA2-AE98-CEEE-AC26B5EADDF3}"/>
              </a:ext>
            </a:extLst>
          </p:cNvPr>
          <p:cNvSpPr txBox="1"/>
          <p:nvPr/>
        </p:nvSpPr>
        <p:spPr>
          <a:xfrm>
            <a:off x="750674" y="820723"/>
            <a:ext cx="114413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600" b="1" u="sng" dirty="0"/>
              <a:t>लघु</a:t>
            </a:r>
            <a:r>
              <a:rPr lang="hi-IN" sz="3600" dirty="0"/>
              <a:t> </a:t>
            </a:r>
            <a:r>
              <a:rPr lang="hi-IN" sz="3600" b="1" u="sng" dirty="0"/>
              <a:t>अक्षरम्</a:t>
            </a:r>
            <a:r>
              <a:rPr lang="hi-IN" sz="3600" dirty="0"/>
              <a:t> (</a:t>
            </a:r>
            <a:r>
              <a:rPr lang="en-US" sz="3600" dirty="0"/>
              <a:t>U)</a:t>
            </a:r>
          </a:p>
          <a:p>
            <a:r>
              <a:rPr lang="hi-IN" sz="3600" dirty="0"/>
              <a:t>ह्रस्व-स्वरा: 					अ इ उ ऋ </a:t>
            </a:r>
            <a:endParaRPr lang="en-US" sz="3600" dirty="0"/>
          </a:p>
          <a:p>
            <a:r>
              <a:rPr lang="hi-IN" sz="3600" dirty="0"/>
              <a:t>ह्रस्व-स्वरा-युक्त-गुणिताक्षराणि	क बि चु गृ</a:t>
            </a:r>
            <a:endParaRPr lang="en-US" sz="3600" b="1" u="sng" dirty="0"/>
          </a:p>
          <a:p>
            <a:endParaRPr lang="en-US" sz="3600" b="1" u="sng" dirty="0"/>
          </a:p>
          <a:p>
            <a:r>
              <a:rPr lang="hi-IN" sz="3600" b="1" u="sng" dirty="0"/>
              <a:t>गुरु</a:t>
            </a:r>
            <a:r>
              <a:rPr lang="hi-IN" sz="3600" dirty="0"/>
              <a:t> </a:t>
            </a:r>
            <a:r>
              <a:rPr lang="hi-IN" sz="3600" b="1" u="sng" dirty="0"/>
              <a:t>अक्षरम्</a:t>
            </a:r>
            <a:r>
              <a:rPr lang="en-US" sz="3600" b="1" u="sng" dirty="0"/>
              <a:t> (-)</a:t>
            </a:r>
            <a:endParaRPr lang="en-US" sz="3600" dirty="0"/>
          </a:p>
          <a:p>
            <a:r>
              <a:rPr lang="hi-IN" sz="3600" dirty="0"/>
              <a:t>सर्वे दीर्घ-स्वराः 			- आ ई ऊ ॠ ए ऐ ओ औ</a:t>
            </a:r>
            <a:endParaRPr lang="en-US" sz="3600" dirty="0"/>
          </a:p>
          <a:p>
            <a:r>
              <a:rPr lang="hi-IN" sz="3600" dirty="0"/>
              <a:t>दीर्घस्वर-युक्त-गुणिताक्षराणि 	- खा मी लू ते कै पो कौ</a:t>
            </a:r>
            <a:endParaRPr lang="en-US" sz="3600" dirty="0"/>
          </a:p>
          <a:p>
            <a:r>
              <a:rPr lang="hi-IN" sz="3600" dirty="0"/>
              <a:t>अनुस्वार-विसर्गयुक्ताक्षराणि 	- कंसेन, दु:खेन</a:t>
            </a:r>
            <a:endParaRPr lang="en-US" sz="3600" dirty="0"/>
          </a:p>
          <a:p>
            <a:r>
              <a:rPr lang="hi-IN" sz="3600" dirty="0"/>
              <a:t>समयुक्ताक्षर-पूर्वक्षराणि		- </a:t>
            </a:r>
            <a:r>
              <a:rPr lang="hi-IN" sz="3600" b="1" dirty="0"/>
              <a:t>अन्</a:t>
            </a:r>
            <a:r>
              <a:rPr lang="hi-IN" sz="3600" dirty="0"/>
              <a:t>त:, </a:t>
            </a:r>
            <a:r>
              <a:rPr lang="hi-IN" sz="3600" b="1" dirty="0"/>
              <a:t>सत्</a:t>
            </a:r>
            <a:r>
              <a:rPr lang="hi-IN" sz="3600" dirty="0"/>
              <a:t>यम्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06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76688-FDCE-31DE-15E2-22D4B628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25976"/>
              </p:ext>
            </p:extLst>
          </p:nvPr>
        </p:nvGraphicFramePr>
        <p:xfrm>
          <a:off x="896471" y="718050"/>
          <a:ext cx="10042460" cy="5530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29">
                  <a:extLst>
                    <a:ext uri="{9D8B030D-6E8A-4147-A177-3AD203B41FA5}">
                      <a16:colId xmlns:a16="http://schemas.microsoft.com/office/drawing/2014/main" val="562454428"/>
                    </a:ext>
                  </a:extLst>
                </a:gridCol>
                <a:gridCol w="3034197">
                  <a:extLst>
                    <a:ext uri="{9D8B030D-6E8A-4147-A177-3AD203B41FA5}">
                      <a16:colId xmlns:a16="http://schemas.microsoft.com/office/drawing/2014/main" val="502006852"/>
                    </a:ext>
                  </a:extLst>
                </a:gridCol>
                <a:gridCol w="1080603">
                  <a:extLst>
                    <a:ext uri="{9D8B030D-6E8A-4147-A177-3AD203B41FA5}">
                      <a16:colId xmlns:a16="http://schemas.microsoft.com/office/drawing/2014/main" val="5548387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55707614"/>
                    </a:ext>
                  </a:extLst>
                </a:gridCol>
                <a:gridCol w="944823">
                  <a:extLst>
                    <a:ext uri="{9D8B030D-6E8A-4147-A177-3AD203B41FA5}">
                      <a16:colId xmlns:a16="http://schemas.microsoft.com/office/drawing/2014/main" val="2727701249"/>
                    </a:ext>
                  </a:extLst>
                </a:gridCol>
                <a:gridCol w="2475708">
                  <a:extLst>
                    <a:ext uri="{9D8B030D-6E8A-4147-A177-3AD203B41FA5}">
                      <a16:colId xmlns:a16="http://schemas.microsoft.com/office/drawing/2014/main" val="4266141864"/>
                    </a:ext>
                  </a:extLst>
                </a:gridCol>
              </a:tblGrid>
              <a:tr h="512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गणः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>
                          <a:effectLst/>
                        </a:rPr>
                        <a:t>उदाहरणम्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a-IN" sz="3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लक्षणम्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0277611"/>
                  </a:ext>
                </a:extLst>
              </a:tr>
              <a:tr h="512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य</a:t>
                      </a:r>
                      <a:r>
                        <a:rPr lang="sa-IN" sz="3200" dirty="0">
                          <a:effectLst/>
                        </a:rPr>
                        <a:t>गणः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यशोदा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आदिलघु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7592320"/>
                  </a:ext>
                </a:extLst>
              </a:tr>
              <a:tr h="505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र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राघवः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मध्यलघु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3485508"/>
                  </a:ext>
                </a:extLst>
              </a:tr>
              <a:tr h="551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त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तीरेषु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अन्तलघु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0374011"/>
                  </a:ext>
                </a:extLst>
              </a:tr>
              <a:tr h="770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भ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भैरव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आदिगुरु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1842571"/>
                  </a:ext>
                </a:extLst>
              </a:tr>
              <a:tr h="770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ज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3200" dirty="0">
                          <a:effectLst/>
                        </a:rPr>
                        <a:t>ज</a:t>
                      </a:r>
                      <a:r>
                        <a:rPr lang="hi-IN" sz="3200" dirty="0">
                          <a:effectLst/>
                        </a:rPr>
                        <a:t>लानि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मध्यगुरु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4072487"/>
                  </a:ext>
                </a:extLst>
              </a:tr>
              <a:tr h="770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स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सरलं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अन्तगुरु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0194625"/>
                  </a:ext>
                </a:extLst>
              </a:tr>
              <a:tr h="524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म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मैनाकः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>
                          <a:effectLst/>
                        </a:rPr>
                        <a:t>सर्वगुरु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9159060"/>
                  </a:ext>
                </a:extLst>
              </a:tr>
              <a:tr h="505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न</a:t>
                      </a:r>
                      <a:r>
                        <a:rPr lang="sa-IN" sz="3200" dirty="0">
                          <a:effectLst/>
                        </a:rPr>
                        <a:t>गणः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नयन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8327" marR="58327" marT="810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3200" dirty="0">
                          <a:effectLst/>
                        </a:rPr>
                        <a:t>सर्वलघु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957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0489" y="635483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Slokas Online - </a:t>
            </a:r>
            <a:r>
              <a:rPr lang="en-US" dirty="0" err="1">
                <a:solidFill>
                  <a:schemeClr val="tx1"/>
                </a:solidFill>
              </a:rPr>
              <a:t>Vanisri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Ragupati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BF1DC-3B3D-4EE6-F44F-D8A337B2C7CB}"/>
              </a:ext>
            </a:extLst>
          </p:cNvPr>
          <p:cNvSpPr txBox="1"/>
          <p:nvPr/>
        </p:nvSpPr>
        <p:spPr>
          <a:xfrm>
            <a:off x="5211051" y="2104397"/>
            <a:ext cx="1663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U – U   </a:t>
            </a:r>
            <a:endParaRPr lang="hi-IN" sz="3200" dirty="0">
              <a:solidFill>
                <a:srgbClr val="7030A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288BA67-B823-9E38-FD91-A579A231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07276"/>
            <a:ext cx="9144000" cy="940488"/>
          </a:xfrm>
        </p:spPr>
        <p:txBody>
          <a:bodyPr>
            <a:normAutofit/>
          </a:bodyPr>
          <a:lstStyle/>
          <a:p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23717-CDC3-E265-4CC9-7FEBBE3928CB}"/>
              </a:ext>
            </a:extLst>
          </p:cNvPr>
          <p:cNvSpPr txBox="1"/>
          <p:nvPr/>
        </p:nvSpPr>
        <p:spPr>
          <a:xfrm>
            <a:off x="1435813" y="1952705"/>
            <a:ext cx="6945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जगाद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DAC48-D056-9798-A786-BAA1187DC55D}"/>
              </a:ext>
            </a:extLst>
          </p:cNvPr>
          <p:cNvSpPr txBox="1"/>
          <p:nvPr/>
        </p:nvSpPr>
        <p:spPr>
          <a:xfrm>
            <a:off x="1423456" y="2921704"/>
            <a:ext cx="6461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क्रीणाति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4E94C-C032-895A-C631-00D5EC6B27C6}"/>
              </a:ext>
            </a:extLst>
          </p:cNvPr>
          <p:cNvSpPr txBox="1"/>
          <p:nvPr/>
        </p:nvSpPr>
        <p:spPr>
          <a:xfrm>
            <a:off x="1423456" y="1090816"/>
            <a:ext cx="6945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भरत: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30330-FAF1-EFD0-66DA-FBAEF691ED72}"/>
              </a:ext>
            </a:extLst>
          </p:cNvPr>
          <p:cNvSpPr txBox="1"/>
          <p:nvPr/>
        </p:nvSpPr>
        <p:spPr>
          <a:xfrm>
            <a:off x="5198694" y="3041507"/>
            <a:ext cx="1676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- </a:t>
            </a:r>
            <a:r>
              <a:rPr lang="en-US" sz="3200" dirty="0">
                <a:solidFill>
                  <a:srgbClr val="7030A0"/>
                </a:solidFill>
              </a:rPr>
              <a:t>- U  </a:t>
            </a:r>
            <a:endParaRPr lang="hi-IN" sz="32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2B5D8-7A55-F260-463E-FC0E2D11C943}"/>
              </a:ext>
            </a:extLst>
          </p:cNvPr>
          <p:cNvSpPr txBox="1"/>
          <p:nvPr/>
        </p:nvSpPr>
        <p:spPr>
          <a:xfrm>
            <a:off x="5198694" y="1090816"/>
            <a:ext cx="1676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U U -  </a:t>
            </a:r>
            <a:endParaRPr lang="hi-IN" sz="3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C0FBF-AA25-1562-A507-CB997A3CDBBD}"/>
              </a:ext>
            </a:extLst>
          </p:cNvPr>
          <p:cNvSpPr txBox="1"/>
          <p:nvPr/>
        </p:nvSpPr>
        <p:spPr>
          <a:xfrm>
            <a:off x="1435813" y="3837968"/>
            <a:ext cx="7178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भरणी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88B4A-396C-7030-D3BE-2452E43069C9}"/>
              </a:ext>
            </a:extLst>
          </p:cNvPr>
          <p:cNvSpPr txBox="1"/>
          <p:nvPr/>
        </p:nvSpPr>
        <p:spPr>
          <a:xfrm>
            <a:off x="5211051" y="3957771"/>
            <a:ext cx="1663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U U -   </a:t>
            </a:r>
            <a:endParaRPr lang="hi-IN" sz="3200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86B45-74C3-9D77-8C9F-47BC99024605}"/>
              </a:ext>
            </a:extLst>
          </p:cNvPr>
          <p:cNvSpPr txBox="1"/>
          <p:nvPr/>
        </p:nvSpPr>
        <p:spPr>
          <a:xfrm>
            <a:off x="1423456" y="4828474"/>
            <a:ext cx="7178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अटति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E0CC4-ACD8-63A6-7455-F3ABDE30510A}"/>
              </a:ext>
            </a:extLst>
          </p:cNvPr>
          <p:cNvSpPr txBox="1"/>
          <p:nvPr/>
        </p:nvSpPr>
        <p:spPr>
          <a:xfrm>
            <a:off x="5211051" y="5058585"/>
            <a:ext cx="1663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U U U  </a:t>
            </a:r>
            <a:endParaRPr lang="hi-IN" sz="32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49DBB-6661-40AF-C399-B193F9C9885F}"/>
              </a:ext>
            </a:extLst>
          </p:cNvPr>
          <p:cNvSpPr txBox="1"/>
          <p:nvPr/>
        </p:nvSpPr>
        <p:spPr>
          <a:xfrm>
            <a:off x="1423456" y="5767184"/>
            <a:ext cx="71780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दन्तोष्ठौ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E54D6A-41F0-8791-BC99-4F702D2A4C50}"/>
              </a:ext>
            </a:extLst>
          </p:cNvPr>
          <p:cNvSpPr txBox="1"/>
          <p:nvPr/>
        </p:nvSpPr>
        <p:spPr>
          <a:xfrm>
            <a:off x="5211051" y="5946496"/>
            <a:ext cx="1477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-  - -  </a:t>
            </a:r>
            <a:r>
              <a:rPr lang="hi-IN" sz="3200" dirty="0">
                <a:solidFill>
                  <a:srgbClr val="7030A0"/>
                </a:solidFill>
              </a:rPr>
              <a:t>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C8227-1A46-B96E-FE62-D862230F578E}"/>
              </a:ext>
            </a:extLst>
          </p:cNvPr>
          <p:cNvSpPr txBox="1"/>
          <p:nvPr/>
        </p:nvSpPr>
        <p:spPr>
          <a:xfrm>
            <a:off x="8998646" y="1925085"/>
            <a:ext cx="1663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जगण: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A57D8-5001-700F-4F5B-6C3700929C14}"/>
              </a:ext>
            </a:extLst>
          </p:cNvPr>
          <p:cNvSpPr txBox="1"/>
          <p:nvPr/>
        </p:nvSpPr>
        <p:spPr>
          <a:xfrm>
            <a:off x="8986289" y="2862195"/>
            <a:ext cx="1676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तगण: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856DE-0B89-B352-9500-EB01D5C50AFA}"/>
              </a:ext>
            </a:extLst>
          </p:cNvPr>
          <p:cNvSpPr txBox="1"/>
          <p:nvPr/>
        </p:nvSpPr>
        <p:spPr>
          <a:xfrm>
            <a:off x="8986289" y="911504"/>
            <a:ext cx="16762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सगण: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6EDF1-86C5-4FB9-A3A1-C9A2E96A7EBE}"/>
              </a:ext>
            </a:extLst>
          </p:cNvPr>
          <p:cNvSpPr txBox="1"/>
          <p:nvPr/>
        </p:nvSpPr>
        <p:spPr>
          <a:xfrm>
            <a:off x="8998646" y="3778459"/>
            <a:ext cx="1663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सगण: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BA423-09BD-140C-BC4E-267DC7AE4EB9}"/>
              </a:ext>
            </a:extLst>
          </p:cNvPr>
          <p:cNvSpPr txBox="1"/>
          <p:nvPr/>
        </p:nvSpPr>
        <p:spPr>
          <a:xfrm>
            <a:off x="8998646" y="4879273"/>
            <a:ext cx="1663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नगण: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A9E2F-5976-C560-C0E2-25643873E24C}"/>
              </a:ext>
            </a:extLst>
          </p:cNvPr>
          <p:cNvSpPr txBox="1"/>
          <p:nvPr/>
        </p:nvSpPr>
        <p:spPr>
          <a:xfrm>
            <a:off x="8998646" y="5767184"/>
            <a:ext cx="1477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>
                <a:solidFill>
                  <a:srgbClr val="7030A0"/>
                </a:solidFill>
              </a:rPr>
              <a:t>मगण:</a:t>
            </a:r>
          </a:p>
        </p:txBody>
      </p:sp>
    </p:spTree>
    <p:extLst>
      <p:ext uri="{BB962C8B-B14F-4D97-AF65-F5344CB8AC3E}">
        <p14:creationId xmlns:p14="http://schemas.microsoft.com/office/powerpoint/2010/main" val="12534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3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BDEE9-CFA3-E568-A471-2E119B26C4B4}"/>
              </a:ext>
            </a:extLst>
          </p:cNvPr>
          <p:cNvSpPr txBox="1"/>
          <p:nvPr/>
        </p:nvSpPr>
        <p:spPr>
          <a:xfrm>
            <a:off x="745066" y="733212"/>
            <a:ext cx="10701867" cy="699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600" b="1" dirty="0"/>
              <a:t>यमाताराजभानसलगम्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यमाता  </a:t>
            </a:r>
            <a:r>
              <a:rPr lang="en-US" sz="3200" dirty="0"/>
              <a:t>	U -  - </a:t>
            </a:r>
            <a:r>
              <a:rPr lang="hi-IN" sz="3200" dirty="0"/>
              <a:t>			यगण: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मातारा  </a:t>
            </a:r>
            <a:r>
              <a:rPr lang="en-US" sz="3200" dirty="0"/>
              <a:t>	</a:t>
            </a:r>
            <a:r>
              <a:rPr lang="hi-IN" sz="3200" dirty="0"/>
              <a:t>- - - 	</a:t>
            </a:r>
            <a:r>
              <a:rPr lang="en-US" sz="3200" dirty="0"/>
              <a:t>	</a:t>
            </a:r>
            <a:r>
              <a:rPr lang="hi-IN" sz="3200" dirty="0"/>
              <a:t>मगण: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ताराज   	- - </a:t>
            </a:r>
            <a:r>
              <a:rPr lang="en-US" sz="3200" dirty="0"/>
              <a:t>U</a:t>
            </a:r>
            <a:r>
              <a:rPr lang="hi-IN" sz="3200" dirty="0"/>
              <a:t> 	</a:t>
            </a:r>
            <a:r>
              <a:rPr lang="en-US" sz="3200" dirty="0"/>
              <a:t>	</a:t>
            </a:r>
            <a:r>
              <a:rPr lang="hi-IN" sz="3200" dirty="0"/>
              <a:t>तगण: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राजभा	- </a:t>
            </a:r>
            <a:r>
              <a:rPr lang="en-US" sz="3200" dirty="0"/>
              <a:t>U - 		</a:t>
            </a:r>
            <a:r>
              <a:rPr lang="hi-IN" sz="3200" dirty="0"/>
              <a:t>	रगण: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जभान</a:t>
            </a:r>
            <a:r>
              <a:rPr lang="en-US" sz="3200" dirty="0"/>
              <a:t>	U – U 		</a:t>
            </a:r>
            <a:r>
              <a:rPr lang="hi-IN" sz="3200" dirty="0"/>
              <a:t>जगण: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भानस</a:t>
            </a:r>
            <a:r>
              <a:rPr lang="en-US" sz="3200" dirty="0"/>
              <a:t>	- U U </a:t>
            </a:r>
            <a:r>
              <a:rPr lang="hi-IN" sz="3200" dirty="0"/>
              <a:t>		भगण: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नसल</a:t>
            </a:r>
            <a:r>
              <a:rPr lang="en-US" sz="3200" dirty="0"/>
              <a:t>	</a:t>
            </a:r>
            <a:r>
              <a:rPr lang="hi-IN" sz="3200" dirty="0"/>
              <a:t>	</a:t>
            </a:r>
            <a:r>
              <a:rPr lang="en-US" sz="3200" dirty="0"/>
              <a:t>U U U </a:t>
            </a:r>
            <a:r>
              <a:rPr lang="hi-IN" sz="3200" dirty="0"/>
              <a:t>		नगण: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/>
              <a:t>सलगम्</a:t>
            </a:r>
            <a:r>
              <a:rPr lang="en-US" sz="3200" dirty="0"/>
              <a:t>	U U - </a:t>
            </a:r>
            <a:r>
              <a:rPr lang="hi-IN" sz="3200" dirty="0"/>
              <a:t>		सगण: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sa-IN" sz="3600" dirty="0"/>
            </a:br>
            <a:r>
              <a:rPr lang="sa-IN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15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i-IN" sz="4000" dirty="0">
                <a:solidFill>
                  <a:schemeClr val="accent1"/>
                </a:solidFill>
              </a:rPr>
              <a:t>अनुष्टुप्</a:t>
            </a:r>
            <a:r>
              <a:rPr lang="en-US" sz="4000" dirty="0">
                <a:solidFill>
                  <a:schemeClr val="accent1"/>
                </a:solidFill>
              </a:rPr>
              <a:t>-</a:t>
            </a:r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1833E-B63B-4275-676F-263DC36A3EFC}"/>
              </a:ext>
            </a:extLst>
          </p:cNvPr>
          <p:cNvSpPr txBox="1"/>
          <p:nvPr/>
        </p:nvSpPr>
        <p:spPr>
          <a:xfrm>
            <a:off x="515895" y="919557"/>
            <a:ext cx="10531046" cy="2499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a-IN" sz="3200" dirty="0">
                <a:latin typeface="+mj-lt"/>
                <a:ea typeface="+mj-ea"/>
                <a:cs typeface="+mj-cs"/>
              </a:rPr>
              <a:t>प्रतिपादे </a:t>
            </a:r>
            <a:r>
              <a:rPr lang="hi-IN" sz="3200" dirty="0">
                <a:latin typeface="+mj-lt"/>
                <a:ea typeface="+mj-ea"/>
                <a:cs typeface="+mj-cs"/>
              </a:rPr>
              <a:t>अष्ट-</a:t>
            </a:r>
            <a:r>
              <a:rPr lang="sa-IN" sz="3200" dirty="0">
                <a:latin typeface="+mj-lt"/>
                <a:ea typeface="+mj-ea"/>
                <a:cs typeface="+mj-cs"/>
              </a:rPr>
              <a:t>अक्षराणि । 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a-IN" sz="3200" b="1" u="sng" dirty="0">
                <a:latin typeface="+mj-lt"/>
                <a:ea typeface="+mj-ea"/>
                <a:cs typeface="+mj-cs"/>
              </a:rPr>
              <a:t>लक्षणम्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>
                <a:latin typeface="+mj-lt"/>
                <a:ea typeface="+mj-ea"/>
                <a:cs typeface="+mj-cs"/>
              </a:rPr>
              <a:t>श्लोके षष्ठं गुरु ज्ञेयं सर्वत्र लघु पंचमम्।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i-IN" sz="3200" dirty="0">
                <a:latin typeface="+mj-lt"/>
                <a:ea typeface="+mj-ea"/>
                <a:cs typeface="+mj-cs"/>
              </a:rPr>
              <a:t>द्वितीयतुर्ययोर्ह्रस्वं सप्तमं गुरु चान्ययोः॥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573E4-C035-F697-36DA-6AB45A8B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4" y="3658876"/>
            <a:ext cx="9644105" cy="22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6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E3BE-8E5F-1344-8C19-7C2ADC29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Learn Slokas Online - Vanisri Ragupati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E05A8-89D5-D335-9B3A-8395EC0C719C}"/>
              </a:ext>
            </a:extLst>
          </p:cNvPr>
          <p:cNvSpPr txBox="1">
            <a:spLocks/>
          </p:cNvSpPr>
          <p:nvPr/>
        </p:nvSpPr>
        <p:spPr>
          <a:xfrm>
            <a:off x="1524000" y="-207276"/>
            <a:ext cx="9144000" cy="940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i-IN" sz="4000" dirty="0">
                <a:solidFill>
                  <a:schemeClr val="accent1"/>
                </a:solidFill>
              </a:rPr>
              <a:t>अनुष्टुप्</a:t>
            </a:r>
            <a:r>
              <a:rPr lang="en-US" sz="4000" dirty="0">
                <a:solidFill>
                  <a:schemeClr val="accent1"/>
                </a:solidFill>
              </a:rPr>
              <a:t>-</a:t>
            </a:r>
            <a:r>
              <a:rPr lang="sa-IN" sz="4000" dirty="0">
                <a:solidFill>
                  <a:schemeClr val="accent1"/>
                </a:solidFill>
              </a:rPr>
              <a:t>छन्द</a:t>
            </a:r>
            <a:r>
              <a:rPr lang="hi-IN" sz="4000" dirty="0">
                <a:solidFill>
                  <a:schemeClr val="accent1"/>
                </a:solidFill>
              </a:rPr>
              <a:t>स</a:t>
            </a:r>
            <a:r>
              <a:rPr lang="en-US" sz="4000" dirty="0" err="1">
                <a:solidFill>
                  <a:schemeClr val="accent1"/>
                </a:solidFill>
              </a:rPr>
              <a:t>्</a:t>
            </a:r>
            <a:endParaRPr lang="en-US" sz="40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81E73E-08EE-BDE4-89B5-9674978CC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60352"/>
              </p:ext>
            </p:extLst>
          </p:nvPr>
        </p:nvGraphicFramePr>
        <p:xfrm>
          <a:off x="555924" y="2916990"/>
          <a:ext cx="11080151" cy="3041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0652">
                  <a:extLst>
                    <a:ext uri="{9D8B030D-6E8A-4147-A177-3AD203B41FA5}">
                      <a16:colId xmlns:a16="http://schemas.microsoft.com/office/drawing/2014/main" val="2328201412"/>
                    </a:ext>
                  </a:extLst>
                </a:gridCol>
                <a:gridCol w="578301">
                  <a:extLst>
                    <a:ext uri="{9D8B030D-6E8A-4147-A177-3AD203B41FA5}">
                      <a16:colId xmlns:a16="http://schemas.microsoft.com/office/drawing/2014/main" val="128770793"/>
                    </a:ext>
                  </a:extLst>
                </a:gridCol>
                <a:gridCol w="921963">
                  <a:extLst>
                    <a:ext uri="{9D8B030D-6E8A-4147-A177-3AD203B41FA5}">
                      <a16:colId xmlns:a16="http://schemas.microsoft.com/office/drawing/2014/main" val="1664474429"/>
                    </a:ext>
                  </a:extLst>
                </a:gridCol>
                <a:gridCol w="707471">
                  <a:extLst>
                    <a:ext uri="{9D8B030D-6E8A-4147-A177-3AD203B41FA5}">
                      <a16:colId xmlns:a16="http://schemas.microsoft.com/office/drawing/2014/main" val="3111847640"/>
                    </a:ext>
                  </a:extLst>
                </a:gridCol>
                <a:gridCol w="779758">
                  <a:extLst>
                    <a:ext uri="{9D8B030D-6E8A-4147-A177-3AD203B41FA5}">
                      <a16:colId xmlns:a16="http://schemas.microsoft.com/office/drawing/2014/main" val="1728516509"/>
                    </a:ext>
                  </a:extLst>
                </a:gridCol>
                <a:gridCol w="725246">
                  <a:extLst>
                    <a:ext uri="{9D8B030D-6E8A-4147-A177-3AD203B41FA5}">
                      <a16:colId xmlns:a16="http://schemas.microsoft.com/office/drawing/2014/main" val="2882102698"/>
                    </a:ext>
                  </a:extLst>
                </a:gridCol>
                <a:gridCol w="671919">
                  <a:extLst>
                    <a:ext uri="{9D8B030D-6E8A-4147-A177-3AD203B41FA5}">
                      <a16:colId xmlns:a16="http://schemas.microsoft.com/office/drawing/2014/main" val="3899285801"/>
                    </a:ext>
                  </a:extLst>
                </a:gridCol>
                <a:gridCol w="572376">
                  <a:extLst>
                    <a:ext uri="{9D8B030D-6E8A-4147-A177-3AD203B41FA5}">
                      <a16:colId xmlns:a16="http://schemas.microsoft.com/office/drawing/2014/main" val="1704313603"/>
                    </a:ext>
                  </a:extLst>
                </a:gridCol>
                <a:gridCol w="868636">
                  <a:extLst>
                    <a:ext uri="{9D8B030D-6E8A-4147-A177-3AD203B41FA5}">
                      <a16:colId xmlns:a16="http://schemas.microsoft.com/office/drawing/2014/main" val="3892695963"/>
                    </a:ext>
                  </a:extLst>
                </a:gridCol>
                <a:gridCol w="593706">
                  <a:extLst>
                    <a:ext uri="{9D8B030D-6E8A-4147-A177-3AD203B41FA5}">
                      <a16:colId xmlns:a16="http://schemas.microsoft.com/office/drawing/2014/main" val="2054283423"/>
                    </a:ext>
                  </a:extLst>
                </a:gridCol>
                <a:gridCol w="571191">
                  <a:extLst>
                    <a:ext uri="{9D8B030D-6E8A-4147-A177-3AD203B41FA5}">
                      <a16:colId xmlns:a16="http://schemas.microsoft.com/office/drawing/2014/main" val="2052372322"/>
                    </a:ext>
                  </a:extLst>
                </a:gridCol>
                <a:gridCol w="501257">
                  <a:extLst>
                    <a:ext uri="{9D8B030D-6E8A-4147-A177-3AD203B41FA5}">
                      <a16:colId xmlns:a16="http://schemas.microsoft.com/office/drawing/2014/main" val="303333082"/>
                    </a:ext>
                  </a:extLst>
                </a:gridCol>
                <a:gridCol w="793995">
                  <a:extLst>
                    <a:ext uri="{9D8B030D-6E8A-4147-A177-3AD203B41FA5}">
                      <a16:colId xmlns:a16="http://schemas.microsoft.com/office/drawing/2014/main" val="2458688652"/>
                    </a:ext>
                  </a:extLst>
                </a:gridCol>
                <a:gridCol w="679205">
                  <a:extLst>
                    <a:ext uri="{9D8B030D-6E8A-4147-A177-3AD203B41FA5}">
                      <a16:colId xmlns:a16="http://schemas.microsoft.com/office/drawing/2014/main" val="2435458784"/>
                    </a:ext>
                  </a:extLst>
                </a:gridCol>
                <a:gridCol w="658709">
                  <a:extLst>
                    <a:ext uri="{9D8B030D-6E8A-4147-A177-3AD203B41FA5}">
                      <a16:colId xmlns:a16="http://schemas.microsoft.com/office/drawing/2014/main" val="1806999624"/>
                    </a:ext>
                  </a:extLst>
                </a:gridCol>
                <a:gridCol w="715766">
                  <a:extLst>
                    <a:ext uri="{9D8B030D-6E8A-4147-A177-3AD203B41FA5}">
                      <a16:colId xmlns:a16="http://schemas.microsoft.com/office/drawing/2014/main" val="462342630"/>
                    </a:ext>
                  </a:extLst>
                </a:gridCol>
              </a:tblGrid>
              <a:tr h="628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2800">
                          <a:effectLst/>
                        </a:rPr>
                        <a:t>द्वितीयः पादः, चतुर्थः पादः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9204"/>
                  </a:ext>
                </a:extLst>
              </a:tr>
              <a:tr h="61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919357"/>
                  </a:ext>
                </a:extLst>
              </a:tr>
              <a:tr h="610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2800" b="1" kern="1200" dirty="0">
                          <a:effectLst/>
                        </a:rPr>
                        <a:t>लघु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2800" b="1" kern="1200" dirty="0">
                          <a:effectLst/>
                        </a:rPr>
                        <a:t>गुरु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2800" b="1" kern="1200" dirty="0">
                          <a:effectLst/>
                        </a:rPr>
                        <a:t>लघु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2800" b="1" kern="1200" dirty="0">
                          <a:effectLst/>
                        </a:rPr>
                        <a:t>गुरु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a-IN" sz="2800" b="1" kern="1200" dirty="0">
                          <a:effectLst/>
                        </a:rPr>
                        <a:t>लघु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47888"/>
                  </a:ext>
                </a:extLst>
              </a:tr>
              <a:tr h="596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ध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र्म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क्षे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त्रे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कु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रु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क्षे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त्रे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स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म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वे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 dirty="0">
                          <a:effectLst/>
                        </a:rPr>
                        <a:t>ता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यु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यु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त्स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वः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02063"/>
                  </a:ext>
                </a:extLst>
              </a:tr>
              <a:tr h="5966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मा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म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काः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पा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ण्ड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वा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श्चै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किम्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अ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कु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र्व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त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स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>
                          <a:effectLst/>
                        </a:rPr>
                        <a:t>ञ्ज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2800" kern="1200" dirty="0">
                          <a:effectLst/>
                        </a:rPr>
                        <a:t>य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68059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CF2C04C-051B-BE6E-86A7-703F8A6A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24" y="921660"/>
            <a:ext cx="9319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a-IN" altLang="en-US" sz="3200" b="1" u="sng" dirty="0">
                <a:latin typeface="+mj-lt"/>
                <a:ea typeface="+mj-ea"/>
                <a:cs typeface="+mj-cs"/>
              </a:rPr>
              <a:t>उदाहरणम्</a:t>
            </a:r>
            <a:r>
              <a:rPr lang="sa-IN" altLang="en-US" sz="3200" b="1" dirty="0"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a-IN" altLang="en-US" sz="3200" dirty="0">
                <a:latin typeface="+mj-lt"/>
                <a:ea typeface="+mj-ea"/>
                <a:cs typeface="+mj-cs"/>
              </a:rPr>
              <a:t>धर्मक्षेत्रे कुरुक्षेत्रे समवेता युयुत्सवः 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a-IN" altLang="en-US" sz="3200" dirty="0">
                <a:latin typeface="+mj-lt"/>
                <a:ea typeface="+mj-ea"/>
                <a:cs typeface="+mj-cs"/>
              </a:rPr>
              <a:t>मामकाः पाण्डवाश्चैव किमकुर्वत सञ्जय ॥</a:t>
            </a:r>
          </a:p>
        </p:txBody>
      </p:sp>
    </p:spTree>
    <p:extLst>
      <p:ext uri="{BB962C8B-B14F-4D97-AF65-F5344CB8AC3E}">
        <p14:creationId xmlns:p14="http://schemas.microsoft.com/office/powerpoint/2010/main" val="63976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48271</TotalTime>
  <Words>904</Words>
  <Application>Microsoft Macintosh PowerPoint</Application>
  <PresentationFormat>Widescreen</PresentationFormat>
  <Paragraphs>473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पठतु संस्कृतम् </vt:lpstr>
      <vt:lpstr>व्याकरणम्  छन्दस्</vt:lpstr>
      <vt:lpstr>PowerPoint Presentation</vt:lpstr>
      <vt:lpstr>PowerPoint Presentation</vt:lpstr>
      <vt:lpstr>PowerPoint Presentation</vt:lpstr>
      <vt:lpstr>छन्दस्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संस्कृत-भारती </dc:title>
  <dc:creator>Viswanathan, Vani</dc:creator>
  <cp:lastModifiedBy>Viswanathan, Vani</cp:lastModifiedBy>
  <cp:revision>1169</cp:revision>
  <cp:lastPrinted>2022-10-14T09:36:32Z</cp:lastPrinted>
  <dcterms:created xsi:type="dcterms:W3CDTF">2021-08-10T04:04:29Z</dcterms:created>
  <dcterms:modified xsi:type="dcterms:W3CDTF">2023-01-12T07:05:07Z</dcterms:modified>
</cp:coreProperties>
</file>