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353D7C-968C-4E67-A2AA-E1E755D37E81}">
  <a:tblStyle styleId="{91353D7C-968C-4E67-A2AA-E1E755D37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d7a461f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d7a461f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d7a461f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d7a461f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d7a461f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d7a461f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d7a461f4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d7a461f4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Matching a person’s DNA without revealing the full DNA database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Proving a statement that a an entity made, or did make a transaction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350">
                <a:solidFill>
                  <a:schemeClr val="dk1"/>
                </a:solidFill>
              </a:rPr>
              <a:t>Credit score higher than X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d7a461f4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d7a461f4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Matching a person’s DNA without revealing the full DNA database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Proving a statement that a an entity made, or did make a transaction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350">
                <a:solidFill>
                  <a:schemeClr val="dk1"/>
                </a:solidFill>
              </a:rPr>
              <a:t>Credit score higher than X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d7a461f4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d7a461f4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Matching a person’s DNA without revealing the full DNA database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Proving a statement that a an entity made, or did make a transaction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350">
                <a:solidFill>
                  <a:schemeClr val="dk1"/>
                </a:solidFill>
              </a:rPr>
              <a:t>Credit score higher than X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d7a461f4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d7a461f4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Matching a person’s DNA without revealing the full DNA database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Proving a statement that a an entity made, or did make a transaction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350">
                <a:solidFill>
                  <a:schemeClr val="dk1"/>
                </a:solidFill>
              </a:rPr>
              <a:t>Credit score higher than X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d7a461f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d7a461f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d7a461f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d7a461f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7a461f4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d7a461f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d7a461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d7a461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d7a461f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d7a461f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d7a461f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d7a461f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d7a461f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d7a461f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dd7a461f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dd7a461f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d7a461f4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d7a461f4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d7a461f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dd7a461f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d8d983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dd8d983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d8d983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d8d983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d8d983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dd8d983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dd8d983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dd8d983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d7a461f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d7a461f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d8d983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d8d983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d8d983a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d8d983a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d7a461f4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dd7a461f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dd8d983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dd8d983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d8d983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d8d983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d8d98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dd8d98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dd8d983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dd8d983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d7a461f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d7a461f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d7a461f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d7a461f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d7a461f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d7a461f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d7a461f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d7a461f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d7a461f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d7a461f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d7a461f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d7a461f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1" Type="http://schemas.openxmlformats.org/officeDocument/2006/relationships/image" Target="../media/image1.png"/><Relationship Id="rId10" Type="http://schemas.openxmlformats.org/officeDocument/2006/relationships/image" Target="../media/image3.png"/><Relationship Id="rId12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rnaucube/go-snark" TargetMode="External"/><Relationship Id="rId10" Type="http://schemas.openxmlformats.org/officeDocument/2006/relationships/hyperlink" Target="https://github.com/scipr-lab/dizk" TargetMode="External"/><Relationship Id="rId13" Type="http://schemas.openxmlformats.org/officeDocument/2006/relationships/hyperlink" Target="https://github.com/elibensasson/libSTARK" TargetMode="External"/><Relationship Id="rId12" Type="http://schemas.openxmlformats.org/officeDocument/2006/relationships/hyperlink" Target="https://github.com/wolkdb/deepblockchains/tree/master/star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JacobEberhardt/ZoKrates" TargetMode="External"/><Relationship Id="rId4" Type="http://schemas.openxmlformats.org/officeDocument/2006/relationships/hyperlink" Target="https://github.com/zkcrypto/bellman" TargetMode="External"/><Relationship Id="rId9" Type="http://schemas.openxmlformats.org/officeDocument/2006/relationships/hyperlink" Target="https://github.com/republicprotocol/zksnark-rs" TargetMode="External"/><Relationship Id="rId15" Type="http://schemas.openxmlformats.org/officeDocument/2006/relationships/hyperlink" Target="https://doc-internal.dalek.rs/ristretto_bulletproofs/notes/index.html" TargetMode="External"/><Relationship Id="rId14" Type="http://schemas.openxmlformats.org/officeDocument/2006/relationships/hyperlink" Target="https://github.com/dalek-cryptography/bulletproofs" TargetMode="External"/><Relationship Id="rId16" Type="http://schemas.openxmlformats.org/officeDocument/2006/relationships/hyperlink" Target="https://github.com/bbuenz/BulletProofLib" TargetMode="External"/><Relationship Id="rId5" Type="http://schemas.openxmlformats.org/officeDocument/2006/relationships/hyperlink" Target="https://github.com/o1-labs/snarky" TargetMode="External"/><Relationship Id="rId6" Type="http://schemas.openxmlformats.org/officeDocument/2006/relationships/hyperlink" Target="https://github.com/scipr-lab/libsnark" TargetMode="External"/><Relationship Id="rId7" Type="http://schemas.openxmlformats.org/officeDocument/2006/relationships/hyperlink" Target="https://github.com/iden3/circom" TargetMode="External"/><Relationship Id="rId8" Type="http://schemas.openxmlformats.org/officeDocument/2006/relationships/hyperlink" Target="https://github.com/iden3/snarkjs" TargetMode="Externa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kobigurk/semaphore" TargetMode="External"/><Relationship Id="rId10" Type="http://schemas.openxmlformats.org/officeDocument/2006/relationships/hyperlink" Target="https://github.com/barryWhiteHat/roll_up_toke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Zokrates/ZoKrates" TargetMode="External"/><Relationship Id="rId4" Type="http://schemas.openxmlformats.org/officeDocument/2006/relationships/hyperlink" Target="https://github.com/leanthebean/puzzle-hunt" TargetMode="External"/><Relationship Id="rId9" Type="http://schemas.openxmlformats.org/officeDocument/2006/relationships/hyperlink" Target="https://github.com/barryWhiteHat/roll_up" TargetMode="External"/><Relationship Id="rId5" Type="http://schemas.openxmlformats.org/officeDocument/2006/relationships/hyperlink" Target="https://github.com/HarryR/ethsnarks" TargetMode="External"/><Relationship Id="rId6" Type="http://schemas.openxmlformats.org/officeDocument/2006/relationships/hyperlink" Target="https://github.com/iden3/snarkjs" TargetMode="External"/><Relationship Id="rId7" Type="http://schemas.openxmlformats.org/officeDocument/2006/relationships/hyperlink" Target="https://github.com/matter-labs/Edcon2019_material" TargetMode="External"/><Relationship Id="rId8" Type="http://schemas.openxmlformats.org/officeDocument/2006/relationships/hyperlink" Target="https://medium.com/matter-lab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Zokrates/ZoKrates" TargetMode="External"/><Relationship Id="rId4" Type="http://schemas.openxmlformats.org/officeDocument/2006/relationships/hyperlink" Target="https://github.com/leanthebean/puzzle-hu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Zokrates/ZoKrates" TargetMode="External"/><Relationship Id="rId4" Type="http://schemas.openxmlformats.org/officeDocument/2006/relationships/hyperlink" Target="https://github.com/leanthebean/puzzle-hunt" TargetMode="External"/><Relationship Id="rId5" Type="http://schemas.openxmlformats.org/officeDocument/2006/relationships/hyperlink" Target="https://github.com/HarryR/ethsnark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Zokrates/ZoKrates" TargetMode="External"/><Relationship Id="rId4" Type="http://schemas.openxmlformats.org/officeDocument/2006/relationships/hyperlink" Target="https://github.com/leanthebean/puzzle-hunt" TargetMode="External"/><Relationship Id="rId5" Type="http://schemas.openxmlformats.org/officeDocument/2006/relationships/hyperlink" Target="https://github.com/HarryR/ethsnarks" TargetMode="External"/><Relationship Id="rId6" Type="http://schemas.openxmlformats.org/officeDocument/2006/relationships/hyperlink" Target="https://github.com/iden3/snarkj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Zokrates/ZoKrates" TargetMode="External"/><Relationship Id="rId4" Type="http://schemas.openxmlformats.org/officeDocument/2006/relationships/hyperlink" Target="https://github.com/leanthebean/puzzle-hunt" TargetMode="External"/><Relationship Id="rId5" Type="http://schemas.openxmlformats.org/officeDocument/2006/relationships/hyperlink" Target="https://github.com/HarryR/ethsnarks" TargetMode="External"/><Relationship Id="rId6" Type="http://schemas.openxmlformats.org/officeDocument/2006/relationships/hyperlink" Target="https://github.com/iden3/snarkjs" TargetMode="External"/><Relationship Id="rId7" Type="http://schemas.openxmlformats.org/officeDocument/2006/relationships/hyperlink" Target="https://github.com/matter-labs/Edcon2019_material" TargetMode="External"/><Relationship Id="rId8" Type="http://schemas.openxmlformats.org/officeDocument/2006/relationships/hyperlink" Target="https://medium.com/matter-lab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barryWhiteHat/roll_up_toke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Zokrates/ZoKrates" TargetMode="External"/><Relationship Id="rId4" Type="http://schemas.openxmlformats.org/officeDocument/2006/relationships/hyperlink" Target="https://github.com/leanthebean/puzzle-hunt" TargetMode="External"/><Relationship Id="rId9" Type="http://schemas.openxmlformats.org/officeDocument/2006/relationships/hyperlink" Target="https://github.com/barryWhiteHat/roll_up" TargetMode="External"/><Relationship Id="rId5" Type="http://schemas.openxmlformats.org/officeDocument/2006/relationships/hyperlink" Target="https://github.com/HarryR/ethsnarks" TargetMode="External"/><Relationship Id="rId6" Type="http://schemas.openxmlformats.org/officeDocument/2006/relationships/hyperlink" Target="https://github.com/iden3/snarkjs" TargetMode="External"/><Relationship Id="rId7" Type="http://schemas.openxmlformats.org/officeDocument/2006/relationships/hyperlink" Target="https://github.com/matter-labs/Edcon2019_material" TargetMode="External"/><Relationship Id="rId8" Type="http://schemas.openxmlformats.org/officeDocument/2006/relationships/hyperlink" Target="https://medium.com/matter-labs" TargetMode="External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kobigurk/semaphore" TargetMode="External"/><Relationship Id="rId10" Type="http://schemas.openxmlformats.org/officeDocument/2006/relationships/hyperlink" Target="https://github.com/barryWhiteHat/roll_up_toke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Zokrates/ZoKrates" TargetMode="External"/><Relationship Id="rId4" Type="http://schemas.openxmlformats.org/officeDocument/2006/relationships/hyperlink" Target="https://github.com/leanthebean/puzzle-hunt" TargetMode="External"/><Relationship Id="rId9" Type="http://schemas.openxmlformats.org/officeDocument/2006/relationships/hyperlink" Target="https://github.com/barryWhiteHat/roll_up" TargetMode="External"/><Relationship Id="rId5" Type="http://schemas.openxmlformats.org/officeDocument/2006/relationships/hyperlink" Target="https://github.com/HarryR/ethsnarks" TargetMode="External"/><Relationship Id="rId6" Type="http://schemas.openxmlformats.org/officeDocument/2006/relationships/hyperlink" Target="https://github.com/iden3/snarkjs" TargetMode="External"/><Relationship Id="rId7" Type="http://schemas.openxmlformats.org/officeDocument/2006/relationships/hyperlink" Target="https://github.com/matter-labs/Edcon2019_material" TargetMode="External"/><Relationship Id="rId8" Type="http://schemas.openxmlformats.org/officeDocument/2006/relationships/hyperlink" Target="https://medium.com/matter-lab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matter-labs/awesome-zero-knowledge-proof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matter-labs/awesome-zero-knowledge-proofs" TargetMode="External"/><Relationship Id="rId4" Type="http://schemas.openxmlformats.org/officeDocument/2006/relationships/hyperlink" Target="https://blog.decentriq.ch/zk-snarks-primer-part-one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matter-labs/awesome-zero-knowledge-proofs" TargetMode="External"/><Relationship Id="rId4" Type="http://schemas.openxmlformats.org/officeDocument/2006/relationships/hyperlink" Target="https://blog.decentriq.ch/zk-snarks-primer-part-one/" TargetMode="External"/><Relationship Id="rId5" Type="http://schemas.openxmlformats.org/officeDocument/2006/relationships/hyperlink" Target="https://arxiv.org/pdf/1906.07221.pd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Zero Knowledge Proofs &amp; Ethereum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912" y="3747974"/>
            <a:ext cx="3178174" cy="11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97950" y="3045200"/>
            <a:ext cx="5348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Elena Nadolinski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@leanthebean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elena@beanstalk.network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f(x) = 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+"/>
            </a:pPr>
            <a:r>
              <a:rPr lang="en" sz="4800">
                <a:solidFill>
                  <a:srgbClr val="000000"/>
                </a:solidFill>
              </a:rPr>
              <a:t>proof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803325" y="2864025"/>
            <a:ext cx="73068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Merkle path to my commitment notes that cover my transaction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Entire Blockchain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1980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y</a:t>
            </a:r>
            <a:endParaRPr/>
          </a:p>
        </p:txBody>
      </p:sp>
      <p:cxnSp>
        <p:nvCxnSpPr>
          <p:cNvPr id="113" name="Google Shape;113;p23"/>
          <p:cNvCxnSpPr/>
          <p:nvPr/>
        </p:nvCxnSpPr>
        <p:spPr>
          <a:xfrm rot="10800000">
            <a:off x="3632450" y="2161400"/>
            <a:ext cx="0" cy="72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803325" y="2864025"/>
            <a:ext cx="80289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Change to a smart contract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-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One machine does the computation, all others accept new state change with a proof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1980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f(x) = y</a:t>
            </a:r>
            <a:endParaRPr/>
          </a:p>
        </p:txBody>
      </p:sp>
      <p:cxnSp>
        <p:nvCxnSpPr>
          <p:cNvPr id="120" name="Google Shape;120;p24"/>
          <p:cNvCxnSpPr/>
          <p:nvPr/>
        </p:nvCxnSpPr>
        <p:spPr>
          <a:xfrm rot="10800000">
            <a:off x="3632450" y="2161400"/>
            <a:ext cx="0" cy="72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Possible Applications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Proving statement on private data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Anonymous authorization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Outsourcing computation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Possible Applications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Proving statement on private data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Proving your credit card score / bank account is more than X</a:t>
            </a:r>
            <a:endParaRPr b="1" sz="1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Proving a DNA is, or isn’t, in a set of DNAs without revealing it </a:t>
            </a:r>
            <a:endParaRPr b="1" sz="1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Proving you did or did not make a transaction</a:t>
            </a:r>
            <a:endParaRPr b="1" sz="1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Anonymous authorization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Outsourcing computation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Possible Applications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Proving statement on private data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Anonymous authorization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Proving you can access a website without revealing your identity/login</a:t>
            </a:r>
            <a:endParaRPr b="1" sz="1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Proving you are part of a group without revealing who you are</a:t>
            </a:r>
            <a:endParaRPr b="1" sz="1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Outsourcing computation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Possible Applications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Proving statement on private data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Anonymous authorization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Outsourcing computation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Scaling! </a:t>
            </a:r>
            <a:endParaRPr b="1" sz="1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■"/>
            </a:pP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Layer 2 solutions </a:t>
            </a:r>
            <a:endParaRPr b="1" sz="1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■"/>
            </a:pPr>
            <a:r>
              <a:rPr b="1" lang="en" sz="1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Blockchain “compression” of proving state transitions </a:t>
            </a:r>
            <a:endParaRPr b="1" sz="1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type of ZKPs are available? 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zk-SNARKs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zk-STARKs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Bulletproofs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type of ZKPs are available? 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zk-SNARKs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zk-STARKs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Bulletproofs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Sonic</a:t>
            </a:r>
            <a:endParaRPr b="1" sz="24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type of ZKPs are available? 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zk-SNARKs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zk-STARKs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Bulletproofs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Sonic</a:t>
            </a:r>
            <a:endParaRPr b="1" sz="24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Aurora</a:t>
            </a:r>
            <a:endParaRPr b="1" sz="24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to go to get these slides: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Twitter: @leanthebean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type of ZKPs are available? 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zk-SNARK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lphaLcPeriod"/>
            </a:pPr>
            <a:r>
              <a:rPr b="1"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&gt;50+ variations, including quantum secure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zk-STARKs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Bulletproofs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Sonic</a:t>
            </a:r>
            <a:endParaRPr b="1" sz="24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Roboto"/>
              <a:buAutoNum type="arabicPeriod"/>
            </a:pPr>
            <a:r>
              <a:rPr b="1"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Aurora</a:t>
            </a:r>
            <a:endParaRPr b="1" sz="24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33"/>
          <p:cNvGraphicFramePr/>
          <p:nvPr/>
        </p:nvGraphicFramePr>
        <p:xfrm>
          <a:off x="534150" y="108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{91353D7C-968C-4E67-A2AA-E1E755D37E81}</a:tableStyleId>
              </a:tblPr>
              <a:tblGrid>
                <a:gridCol w="2018925"/>
                <a:gridCol w="2018925"/>
                <a:gridCol w="2018925"/>
                <a:gridCol w="2018925"/>
              </a:tblGrid>
              <a:tr h="76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Proof Size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Prover Time 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Verification Time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SNARKs </a:t>
                      </a:r>
                      <a:b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(has trusted setup)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STARKs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Bulletproofs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33"/>
          <p:cNvSpPr/>
          <p:nvPr/>
        </p:nvSpPr>
        <p:spPr>
          <a:xfrm>
            <a:off x="3381850" y="2115150"/>
            <a:ext cx="218100" cy="218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3195400" y="2685850"/>
            <a:ext cx="591000" cy="5910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3325450" y="3576400"/>
            <a:ext cx="330900" cy="3309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5201550" y="3432400"/>
            <a:ext cx="618900" cy="618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7260650" y="3432400"/>
            <a:ext cx="618900" cy="618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7425499" y="2857000"/>
            <a:ext cx="289200" cy="2892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7461050" y="2115150"/>
            <a:ext cx="218100" cy="218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5385900" y="2079600"/>
            <a:ext cx="289200" cy="2892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5421450" y="2928100"/>
            <a:ext cx="218100" cy="218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4"/>
          <p:cNvGraphicFramePr/>
          <p:nvPr/>
        </p:nvGraphicFramePr>
        <p:xfrm>
          <a:off x="534150" y="108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{91353D7C-968C-4E67-A2AA-E1E755D37E81}</a:tableStyleId>
              </a:tblPr>
              <a:tblGrid>
                <a:gridCol w="2018925"/>
                <a:gridCol w="2018925"/>
                <a:gridCol w="2018925"/>
                <a:gridCol w="2018925"/>
              </a:tblGrid>
              <a:tr h="76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Proof Size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Prover Time 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Verification Time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SNARKs </a:t>
                      </a:r>
                      <a:b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(has trusted setup)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288 bytes</a:t>
                      </a:r>
                      <a:endParaRPr sz="20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2.3s</a:t>
                      </a:r>
                      <a:endParaRPr sz="20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10ms</a:t>
                      </a:r>
                      <a:endParaRPr sz="20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STARKs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45KB-200KB</a:t>
                      </a:r>
                      <a:endParaRPr sz="20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1.6s</a:t>
                      </a:r>
                      <a:endParaRPr sz="2000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16ms</a:t>
                      </a:r>
                      <a:endParaRPr sz="20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Bulletproofs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~1.3KB</a:t>
                      </a:r>
                      <a:endParaRPr sz="200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30s</a:t>
                      </a:r>
                      <a:endParaRPr sz="20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1100ms</a:t>
                      </a:r>
                      <a:endParaRPr sz="20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using ZKPs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2" y="1152485"/>
            <a:ext cx="1014350" cy="101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2897938"/>
            <a:ext cx="21717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 rotWithShape="1">
          <a:blip r:embed="rId5">
            <a:alphaModFix/>
          </a:blip>
          <a:srcRect b="0" l="17830" r="15710" t="0"/>
          <a:stretch/>
        </p:blipFill>
        <p:spPr>
          <a:xfrm>
            <a:off x="2617125" y="1152475"/>
            <a:ext cx="1469051" cy="12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8375" y="1282650"/>
            <a:ext cx="1071250" cy="10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6238" y="2618824"/>
            <a:ext cx="3178174" cy="11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0563" y="2120150"/>
            <a:ext cx="2207000" cy="22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075" y="3896750"/>
            <a:ext cx="879227" cy="5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84728" y="4191601"/>
            <a:ext cx="3259098" cy="6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6929" y="1472712"/>
            <a:ext cx="2210222" cy="6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83400" y="4260713"/>
            <a:ext cx="1469050" cy="57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36"/>
          <p:cNvGraphicFramePr/>
          <p:nvPr/>
        </p:nvGraphicFramePr>
        <p:xfrm>
          <a:off x="534150" y="1235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{91353D7C-968C-4E67-A2AA-E1E755D37E81}</a:tableStyleId>
              </a:tblPr>
              <a:tblGrid>
                <a:gridCol w="1741250"/>
                <a:gridCol w="6463450"/>
              </a:tblGrid>
              <a:tr h="76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SNARKs </a:t>
                      </a:r>
                      <a:b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Zokrates</a:t>
                      </a:r>
                      <a:r>
                        <a:rPr lang="en"/>
                        <a:t> a great SNARK domain specific language (DSL) for generating proofs and validating them on Ethereum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Bellman</a:t>
                      </a:r>
                      <a:r>
                        <a:rPr lang="en"/>
                        <a:t> Rust implementation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Snarky</a:t>
                      </a:r>
                      <a:r>
                        <a:rPr lang="en"/>
                        <a:t> OCaml implementation (DSL)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Libsnark</a:t>
                      </a:r>
                      <a:r>
                        <a:rPr lang="en"/>
                        <a:t> C++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Iden3’s </a:t>
                      </a:r>
                      <a:r>
                        <a:rPr b="1" lang="en" u="sng">
                          <a:solidFill>
                            <a:srgbClr val="9900FF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Circum</a:t>
                      </a:r>
                      <a:r>
                        <a:rPr lang="en"/>
                        <a:t> (DSL) &amp; </a:t>
                      </a:r>
                      <a:r>
                        <a:rPr lang="en" u="sng">
                          <a:hlinkClick r:id="rId8"/>
                        </a:rPr>
                        <a:t>SnarkJS</a:t>
                      </a:r>
                      <a:r>
                        <a:rPr lang="en"/>
                        <a:t> Javascript Implementation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Republic Protocol’s </a:t>
                      </a:r>
                      <a:r>
                        <a:rPr b="1" lang="en" u="sng">
                          <a:solidFill>
                            <a:srgbClr val="9900FF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zksnark-rs</a:t>
                      </a:r>
                      <a:r>
                        <a:rPr lang="en"/>
                        <a:t> (DSL) Rust implementation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DIZK</a:t>
                      </a:r>
                      <a:r>
                        <a:rPr lang="en"/>
                        <a:t> Java Distributed system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Go-SNARK</a:t>
                      </a:r>
                      <a:r>
                        <a:rPr lang="en"/>
                        <a:t> zkSNARK library implementation in 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STARKs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Go implementation</a:t>
                      </a:r>
                      <a:r>
                        <a:rPr b="1" lang="en">
                          <a:solidFill>
                            <a:srgbClr val="9900FF"/>
                          </a:solidFill>
                        </a:rPr>
                        <a:t> </a:t>
                      </a:r>
                      <a:r>
                        <a:rPr lang="en"/>
                        <a:t>(with pretty useful links!)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C++ implementation</a:t>
                      </a:r>
                      <a:endParaRPr b="1" sz="2000">
                        <a:solidFill>
                          <a:srgbClr val="99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Bulletproofs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Ristretto</a:t>
                      </a:r>
                      <a:r>
                        <a:rPr lang="en"/>
                        <a:t> Rust implementation with GREAT </a:t>
                      </a:r>
                      <a:r>
                        <a:rPr lang="en">
                          <a:uFill>
                            <a:noFill/>
                          </a:uFill>
                          <a:hlinkClick r:id="rId15"/>
                        </a:rPr>
                        <a:t>documentation</a:t>
                      </a:r>
                      <a:r>
                        <a:rPr lang="en"/>
                        <a:t> (maintained by Chain/Interstellar)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9900FF"/>
                          </a:solidFill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Benedikt's Bunz Java implementation</a:t>
                      </a:r>
                      <a:r>
                        <a:rPr b="1" lang="en">
                          <a:solidFill>
                            <a:srgbClr val="9900FF"/>
                          </a:solidFill>
                        </a:rPr>
                        <a:t> </a:t>
                      </a:r>
                      <a:endParaRPr b="1" sz="2000">
                        <a:solidFill>
                          <a:srgbClr val="99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Tools for ZKPs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want to make ZKP applications on Ethereum! </a:t>
            </a:r>
            <a:b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do I start?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815350"/>
            <a:ext cx="85206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Zokrates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(make sure to check out their documentation and my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ETHSnarks</a:t>
            </a:r>
            <a:endParaRPr b="1" u="sng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Iden3 / Circum / snarkjs</a:t>
            </a: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b="1" lang="en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Matter Labs </a:t>
            </a:r>
            <a:endParaRPr b="1" u="sng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Roll Up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Roll Up Token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Sempahore</a:t>
            </a:r>
            <a:endParaRPr b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want to make ZKP applications on Ethereum! </a:t>
            </a:r>
            <a:b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do I start?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815350"/>
            <a:ext cx="85206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Zokrates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(make sure to check out their documentation and my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want to make ZKP applications on Ethereum! </a:t>
            </a:r>
            <a:b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do I start?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815350"/>
            <a:ext cx="85206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Zokrates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(make sure to check out their documentation and my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ETHSnarks</a:t>
            </a:r>
            <a:endParaRPr b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want to make ZKP applications on Ethereum! </a:t>
            </a:r>
            <a:b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do I start?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815350"/>
            <a:ext cx="85206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Zokrates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(make sure to check out their documentation and my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ETHSnarks</a:t>
            </a:r>
            <a:endParaRPr b="1" u="sng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Iden3 / Circum / snarkjs</a:t>
            </a:r>
            <a:endParaRPr b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want to make ZKP applications on Ethereum! </a:t>
            </a:r>
            <a:b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do I start?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815350"/>
            <a:ext cx="85206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Zokrates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(make sure to check out their documentation and my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ETHSnarks</a:t>
            </a:r>
            <a:endParaRPr b="1" u="sng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Iden3 / Circum / snarkjs</a:t>
            </a: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b="1" lang="en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Matter Labs </a:t>
            </a:r>
            <a:endParaRPr b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we’ll go over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Zero Knowledge Proofs (ZKPs) &amp; how they work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their use cases and limitations 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tools/projects are out there for ZKPs on Ethereum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want to make ZKP applications on Ethereum! </a:t>
            </a:r>
            <a:b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do I start?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815350"/>
            <a:ext cx="85206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Zokrates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(make sure to check out their documentation and my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ETHSnarks</a:t>
            </a:r>
            <a:endParaRPr b="1" u="sng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Iden3 / Circum / snarkjs</a:t>
            </a: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b="1" lang="en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Matter Labs </a:t>
            </a:r>
            <a:endParaRPr b="1" u="sng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Roll Up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Roll Up Token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want to make ZKP applications on Ethereum! </a:t>
            </a:r>
            <a:b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do I start? 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815350"/>
            <a:ext cx="85206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Zokrates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(make sure to check out their documentation and my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!)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ETHSnarks</a:t>
            </a:r>
            <a:endParaRPr b="1" u="sng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Iden3 / Circum / snarkjs</a:t>
            </a: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Tutorials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b="1" lang="en" u="sng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Matter Labs </a:t>
            </a:r>
            <a:endParaRPr b="1" u="sng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Roll Up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Roll Up Token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Roboto"/>
              <a:buChar char="●"/>
            </a:pP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Sempahore</a:t>
            </a:r>
            <a:endParaRPr b="1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Where can I learn more how ZKPs work?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👉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Amazing curated list of readable explanations on ZKPs </a:t>
            </a:r>
            <a:endParaRPr b="1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Where can I learn more how ZKPs work?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👉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Amazing curated list of readable explanations on ZKPs 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⭐ </a:t>
            </a: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Highly recommended introduction to zk-SNARKs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Where can I learn more how ZKPs work?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👉 </a:t>
            </a:r>
            <a:r>
              <a:rPr b="1"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Amazing curated list of readable explanations on ZKPs </a:t>
            </a:r>
            <a:endParaRPr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⭐ </a:t>
            </a:r>
            <a:r>
              <a:rPr b="1"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Highly recommended introduction to zk-SNARKs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😮 </a:t>
            </a:r>
            <a:r>
              <a:rPr b="1" lang="en" u="sng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Extremely detailed (and readable!) deep dive on how zk-SNARKs work </a:t>
            </a:r>
            <a:endParaRPr b="1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Where do I get these slides?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Twitter: @leanthebean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088" y="3802174"/>
            <a:ext cx="3178174" cy="11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7"/>
          <p:cNvSpPr txBox="1"/>
          <p:nvPr/>
        </p:nvSpPr>
        <p:spPr>
          <a:xfrm>
            <a:off x="3484200" y="3051975"/>
            <a:ext cx="5348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Elena Nadolinski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@leanthebean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elena@beanstalk.network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Where do I get these slides?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Twitter: @leanthebean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83" name="Google Shape;2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088" y="3802174"/>
            <a:ext cx="3178174" cy="11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8"/>
          <p:cNvSpPr txBox="1"/>
          <p:nvPr/>
        </p:nvSpPr>
        <p:spPr>
          <a:xfrm>
            <a:off x="3484200" y="3051975"/>
            <a:ext cx="5348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Elena Nadolinski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@leanthebean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elena@beanstalk.network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is a ZKP?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ability to prove honest computation 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without revealing inputs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374" y="653712"/>
            <a:ext cx="5751250" cy="3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50" y="152400"/>
            <a:ext cx="72109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50" y="152400"/>
            <a:ext cx="72109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ZKPs ≠ privacy</a:t>
            </a:r>
            <a:endParaRPr sz="8000"/>
          </a:p>
        </p:txBody>
      </p:sp>
      <p:sp>
        <p:nvSpPr>
          <p:cNvPr id="95" name="Google Shape;95;p20"/>
          <p:cNvSpPr txBox="1"/>
          <p:nvPr/>
        </p:nvSpPr>
        <p:spPr>
          <a:xfrm>
            <a:off x="1096700" y="3017725"/>
            <a:ext cx="22914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SNARKs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STARKs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Bulletproofs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0" y="1336650"/>
            <a:ext cx="9095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ZKPs == 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honest computation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