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06" r:id="rId2"/>
    <p:sldId id="307" r:id="rId3"/>
    <p:sldId id="437" r:id="rId4"/>
    <p:sldId id="424" r:id="rId5"/>
    <p:sldId id="308" r:id="rId6"/>
    <p:sldId id="312" r:id="rId7"/>
    <p:sldId id="369" r:id="rId8"/>
    <p:sldId id="313" r:id="rId9"/>
    <p:sldId id="425" r:id="rId10"/>
    <p:sldId id="438" r:id="rId11"/>
    <p:sldId id="430" r:id="rId12"/>
    <p:sldId id="410" r:id="rId13"/>
    <p:sldId id="431" r:id="rId14"/>
    <p:sldId id="432" r:id="rId15"/>
    <p:sldId id="361" r:id="rId16"/>
    <p:sldId id="406" r:id="rId17"/>
    <p:sldId id="412" r:id="rId18"/>
    <p:sldId id="413" r:id="rId19"/>
    <p:sldId id="414" r:id="rId20"/>
    <p:sldId id="357" r:id="rId21"/>
    <p:sldId id="478" r:id="rId22"/>
    <p:sldId id="485" r:id="rId23"/>
    <p:sldId id="479" r:id="rId24"/>
    <p:sldId id="480" r:id="rId25"/>
    <p:sldId id="481" r:id="rId26"/>
    <p:sldId id="482" r:id="rId27"/>
    <p:sldId id="483" r:id="rId28"/>
    <p:sldId id="487" r:id="rId29"/>
    <p:sldId id="486" r:id="rId30"/>
    <p:sldId id="433" r:id="rId31"/>
    <p:sldId id="434" r:id="rId32"/>
    <p:sldId id="349" r:id="rId33"/>
    <p:sldId id="348" r:id="rId34"/>
    <p:sldId id="343" r:id="rId35"/>
    <p:sldId id="347" r:id="rId36"/>
    <p:sldId id="355" r:id="rId37"/>
    <p:sldId id="353" r:id="rId38"/>
    <p:sldId id="374" r:id="rId39"/>
    <p:sldId id="322" r:id="rId40"/>
    <p:sldId id="436" r:id="rId41"/>
    <p:sldId id="48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4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F5529-3E6D-423D-83E2-C04CB748D471}" type="datetimeFigureOut">
              <a:rPr lang="en-US" smtClean="0"/>
              <a:t>9/23/2020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27187-9775-4787-9C08-44A1ECB73B11}" type="slidenum">
              <a:rPr lang="en-US" smtClean="0"/>
              <a:t>‹#›</a:t>
            </a:fld>
            <a:endParaRPr lang="en-US"/>
          </a:p>
        </p:txBody>
      </p:sp>
    </p:spTree>
    <p:extLst>
      <p:ext uri="{BB962C8B-B14F-4D97-AF65-F5344CB8AC3E}">
        <p14:creationId xmlns:p14="http://schemas.microsoft.com/office/powerpoint/2010/main" val="29736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E18A2A9-5E36-48D1-AA10-8E2BC33A7F67}"/>
              </a:ext>
            </a:extLst>
          </p:cNvPr>
          <p:cNvGrpSpPr>
            <a:grpSpLocks/>
          </p:cNvGrpSpPr>
          <p:nvPr/>
        </p:nvGrpSpPr>
        <p:grpSpPr bwMode="auto">
          <a:xfrm>
            <a:off x="4716464" y="5345115"/>
            <a:ext cx="4427537" cy="1512887"/>
            <a:chOff x="2971" y="3367"/>
            <a:chExt cx="2789" cy="953"/>
          </a:xfrm>
        </p:grpSpPr>
        <p:sp>
          <p:nvSpPr>
            <p:cNvPr id="5" name="Freeform 3">
              <a:extLst>
                <a:ext uri="{FF2B5EF4-FFF2-40B4-BE49-F238E27FC236}">
                  <a16:creationId xmlns:a16="http://schemas.microsoft.com/office/drawing/2014/main" id="{6CCC6ACC-F084-496F-A561-6D1236A0959E}"/>
                </a:ext>
              </a:extLst>
            </p:cNvPr>
            <p:cNvSpPr>
              <a:spLocks/>
            </p:cNvSpPr>
            <p:nvPr/>
          </p:nvSpPr>
          <p:spPr bwMode="ltGray">
            <a:xfrm>
              <a:off x="2971" y="3367"/>
              <a:ext cx="2789" cy="953"/>
            </a:xfrm>
            <a:custGeom>
              <a:avLst/>
              <a:gdLst/>
              <a:ahLst/>
              <a:cxnLst>
                <a:cxn ang="0">
                  <a:pos x="2768" y="18"/>
                </a:cxn>
                <a:cxn ang="0">
                  <a:pos x="2678" y="24"/>
                </a:cxn>
                <a:cxn ang="0">
                  <a:pos x="2613" y="102"/>
                </a:cxn>
                <a:cxn ang="0">
                  <a:pos x="2511" y="156"/>
                </a:cxn>
                <a:cxn ang="0">
                  <a:pos x="2505" y="222"/>
                </a:cxn>
                <a:cxn ang="0">
                  <a:pos x="2487" y="246"/>
                </a:cxn>
                <a:cxn ang="0">
                  <a:pos x="2469" y="252"/>
                </a:cxn>
                <a:cxn ang="0">
                  <a:pos x="2397" y="210"/>
                </a:cxn>
                <a:cxn ang="0">
                  <a:pos x="2260" y="192"/>
                </a:cxn>
                <a:cxn ang="0">
                  <a:pos x="2236" y="186"/>
                </a:cxn>
                <a:cxn ang="0">
                  <a:pos x="2218" y="192"/>
                </a:cxn>
                <a:cxn ang="0">
                  <a:pos x="2146" y="228"/>
                </a:cxn>
                <a:cxn ang="0">
                  <a:pos x="2110" y="240"/>
                </a:cxn>
                <a:cxn ang="0">
                  <a:pos x="2086" y="246"/>
                </a:cxn>
                <a:cxn ang="0">
                  <a:pos x="2074" y="258"/>
                </a:cxn>
                <a:cxn ang="0">
                  <a:pos x="2074" y="276"/>
                </a:cxn>
                <a:cxn ang="0">
                  <a:pos x="2051" y="300"/>
                </a:cxn>
                <a:cxn ang="0">
                  <a:pos x="2033" y="312"/>
                </a:cxn>
                <a:cxn ang="0">
                  <a:pos x="2021" y="324"/>
                </a:cxn>
                <a:cxn ang="0">
                  <a:pos x="2009" y="336"/>
                </a:cxn>
                <a:cxn ang="0">
                  <a:pos x="1979" y="342"/>
                </a:cxn>
                <a:cxn ang="0">
                  <a:pos x="1913" y="336"/>
                </a:cxn>
                <a:cxn ang="0">
                  <a:pos x="1877" y="330"/>
                </a:cxn>
                <a:cxn ang="0">
                  <a:pos x="1865" y="342"/>
                </a:cxn>
                <a:cxn ang="0">
                  <a:pos x="1853" y="354"/>
                </a:cxn>
                <a:cxn ang="0">
                  <a:pos x="1823" y="360"/>
                </a:cxn>
                <a:cxn ang="0">
                  <a:pos x="1764" y="342"/>
                </a:cxn>
                <a:cxn ang="0">
                  <a:pos x="1740" y="342"/>
                </a:cxn>
                <a:cxn ang="0">
                  <a:pos x="1716" y="354"/>
                </a:cxn>
                <a:cxn ang="0">
                  <a:pos x="1656" y="425"/>
                </a:cxn>
                <a:cxn ang="0">
                  <a:pos x="1614" y="569"/>
                </a:cxn>
                <a:cxn ang="0">
                  <a:pos x="1614" y="593"/>
                </a:cxn>
                <a:cxn ang="0">
                  <a:pos x="1620" y="641"/>
                </a:cxn>
                <a:cxn ang="0">
                  <a:pos x="1638" y="659"/>
                </a:cxn>
                <a:cxn ang="0">
                  <a:pos x="1632" y="671"/>
                </a:cxn>
                <a:cxn ang="0">
                  <a:pos x="1620" y="683"/>
                </a:cxn>
                <a:cxn ang="0">
                  <a:pos x="1542" y="689"/>
                </a:cxn>
                <a:cxn ang="0">
                  <a:pos x="1465" y="629"/>
                </a:cxn>
                <a:cxn ang="0">
                  <a:pos x="1333" y="587"/>
                </a:cxn>
                <a:cxn ang="0">
                  <a:pos x="1184" y="671"/>
                </a:cxn>
                <a:cxn ang="0">
                  <a:pos x="1016" y="731"/>
                </a:cxn>
                <a:cxn ang="0">
                  <a:pos x="813" y="743"/>
                </a:cxn>
                <a:cxn ang="0">
                  <a:pos x="628" y="701"/>
                </a:cxn>
                <a:cxn ang="0">
                  <a:pos x="568" y="695"/>
                </a:cxn>
                <a:cxn ang="0">
                  <a:pos x="556" y="701"/>
                </a:cxn>
                <a:cxn ang="0">
                  <a:pos x="520" y="731"/>
                </a:cxn>
                <a:cxn ang="0">
                  <a:pos x="436" y="809"/>
                </a:cxn>
                <a:cxn ang="0">
                  <a:pos x="406" y="821"/>
                </a:cxn>
                <a:cxn ang="0">
                  <a:pos x="382" y="821"/>
                </a:cxn>
                <a:cxn ang="0">
                  <a:pos x="335" y="827"/>
                </a:cxn>
                <a:cxn ang="0">
                  <a:pos x="209" y="851"/>
                </a:cxn>
                <a:cxn ang="0">
                  <a:pos x="173" y="857"/>
                </a:cxn>
                <a:cxn ang="0">
                  <a:pos x="125" y="851"/>
                </a:cxn>
                <a:cxn ang="0">
                  <a:pos x="107" y="857"/>
                </a:cxn>
                <a:cxn ang="0">
                  <a:pos x="101" y="875"/>
                </a:cxn>
                <a:cxn ang="0">
                  <a:pos x="83" y="887"/>
                </a:cxn>
                <a:cxn ang="0">
                  <a:pos x="48" y="899"/>
                </a:cxn>
                <a:cxn ang="0">
                  <a:pos x="2780" y="24"/>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w="9525">
              <a:noFill/>
              <a:prstDash val="solid"/>
              <a:round/>
              <a:headEnd/>
              <a:tailEnd/>
            </a:ln>
          </p:spPr>
          <p:txBody>
            <a:bodyPr/>
            <a:lstStyle/>
            <a:p>
              <a:pPr>
                <a:defRPr/>
              </a:pPr>
              <a:endParaRPr lang="en-US" sz="1800"/>
            </a:p>
          </p:txBody>
        </p:sp>
        <p:sp>
          <p:nvSpPr>
            <p:cNvPr id="6" name="Freeform 4">
              <a:extLst>
                <a:ext uri="{FF2B5EF4-FFF2-40B4-BE49-F238E27FC236}">
                  <a16:creationId xmlns:a16="http://schemas.microsoft.com/office/drawing/2014/main" id="{3E434CB2-45D8-472D-BF43-737F1290F83C}"/>
                </a:ext>
              </a:extLst>
            </p:cNvPr>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7" name="Freeform 5">
              <a:extLst>
                <a:ext uri="{FF2B5EF4-FFF2-40B4-BE49-F238E27FC236}">
                  <a16:creationId xmlns:a16="http://schemas.microsoft.com/office/drawing/2014/main" id="{8F477B5E-B53C-4882-8406-247ACF59A903}"/>
                </a:ext>
              </a:extLst>
            </p:cNvPr>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 name="Freeform 6">
              <a:extLst>
                <a:ext uri="{FF2B5EF4-FFF2-40B4-BE49-F238E27FC236}">
                  <a16:creationId xmlns:a16="http://schemas.microsoft.com/office/drawing/2014/main" id="{65D0B6A6-7C3A-4DDA-89F0-EC34945038A4}"/>
                </a:ext>
              </a:extLst>
            </p:cNvPr>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9" name="Freeform 7">
              <a:extLst>
                <a:ext uri="{FF2B5EF4-FFF2-40B4-BE49-F238E27FC236}">
                  <a16:creationId xmlns:a16="http://schemas.microsoft.com/office/drawing/2014/main" id="{E732502B-734A-46E3-8417-970049B74434}"/>
                </a:ext>
              </a:extLst>
            </p:cNvPr>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0" name="Freeform 8">
              <a:extLst>
                <a:ext uri="{FF2B5EF4-FFF2-40B4-BE49-F238E27FC236}">
                  <a16:creationId xmlns:a16="http://schemas.microsoft.com/office/drawing/2014/main" id="{92EED724-CAA6-4AE6-8427-C4C165FEE8CE}"/>
                </a:ext>
              </a:extLst>
            </p:cNvPr>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1" name="Freeform 9">
              <a:extLst>
                <a:ext uri="{FF2B5EF4-FFF2-40B4-BE49-F238E27FC236}">
                  <a16:creationId xmlns:a16="http://schemas.microsoft.com/office/drawing/2014/main" id="{339910CD-1CD0-4C2A-A9E0-2C270F0C1F24}"/>
                </a:ext>
              </a:extLst>
            </p:cNvPr>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2" name="Freeform 10">
              <a:extLst>
                <a:ext uri="{FF2B5EF4-FFF2-40B4-BE49-F238E27FC236}">
                  <a16:creationId xmlns:a16="http://schemas.microsoft.com/office/drawing/2014/main" id="{D2E1591D-1F3B-419D-95D5-5FB8161233FE}"/>
                </a:ext>
              </a:extLst>
            </p:cNvPr>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3" name="Freeform 11">
              <a:extLst>
                <a:ext uri="{FF2B5EF4-FFF2-40B4-BE49-F238E27FC236}">
                  <a16:creationId xmlns:a16="http://schemas.microsoft.com/office/drawing/2014/main" id="{A07B0EB3-3CF2-4F04-A92D-46997AEEC49E}"/>
                </a:ext>
              </a:extLst>
            </p:cNvPr>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4" name="Freeform 12">
              <a:extLst>
                <a:ext uri="{FF2B5EF4-FFF2-40B4-BE49-F238E27FC236}">
                  <a16:creationId xmlns:a16="http://schemas.microsoft.com/office/drawing/2014/main" id="{B14EE67E-AF7C-4CD2-AE33-79FEAC2E70EB}"/>
                </a:ext>
              </a:extLst>
            </p:cNvPr>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5" name="Freeform 13">
              <a:extLst>
                <a:ext uri="{FF2B5EF4-FFF2-40B4-BE49-F238E27FC236}">
                  <a16:creationId xmlns:a16="http://schemas.microsoft.com/office/drawing/2014/main" id="{C30BEDE0-7672-4594-9DA7-95CB8E58E822}"/>
                </a:ext>
              </a:extLst>
            </p:cNvPr>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6" name="Freeform 14">
              <a:extLst>
                <a:ext uri="{FF2B5EF4-FFF2-40B4-BE49-F238E27FC236}">
                  <a16:creationId xmlns:a16="http://schemas.microsoft.com/office/drawing/2014/main" id="{8904063F-C649-4CF9-AB25-0B8754B8ECEC}"/>
                </a:ext>
              </a:extLst>
            </p:cNvPr>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7" name="Freeform 15">
              <a:extLst>
                <a:ext uri="{FF2B5EF4-FFF2-40B4-BE49-F238E27FC236}">
                  <a16:creationId xmlns:a16="http://schemas.microsoft.com/office/drawing/2014/main" id="{18D18546-1E88-42EA-B341-E3A04C35A6ED}"/>
                </a:ext>
              </a:extLst>
            </p:cNvPr>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8" name="Freeform 16">
              <a:extLst>
                <a:ext uri="{FF2B5EF4-FFF2-40B4-BE49-F238E27FC236}">
                  <a16:creationId xmlns:a16="http://schemas.microsoft.com/office/drawing/2014/main" id="{82989098-94B2-498A-9B3E-6EA397400E3D}"/>
                </a:ext>
              </a:extLst>
            </p:cNvPr>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19" name="Freeform 17">
              <a:extLst>
                <a:ext uri="{FF2B5EF4-FFF2-40B4-BE49-F238E27FC236}">
                  <a16:creationId xmlns:a16="http://schemas.microsoft.com/office/drawing/2014/main" id="{5938A926-243B-4302-9175-13BD4FE6F5CC}"/>
                </a:ext>
              </a:extLst>
            </p:cNvPr>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grpSp>
      <p:sp>
        <p:nvSpPr>
          <p:cNvPr id="9234" name="Rectangle 18"/>
          <p:cNvSpPr>
            <a:spLocks noGrp="1" noChangeArrowheads="1"/>
          </p:cNvSpPr>
          <p:nvPr>
            <p:ph type="ctrTitle" sz="quarter"/>
          </p:nvPr>
        </p:nvSpPr>
        <p:spPr>
          <a:xfrm>
            <a:off x="685800" y="1600200"/>
            <a:ext cx="7772400" cy="1828800"/>
          </a:xfrm>
        </p:spPr>
        <p:txBody>
          <a:bodyPr anchor="b"/>
          <a:lstStyle>
            <a:lvl1pPr>
              <a:defRPr sz="5700"/>
            </a:lvl1pPr>
          </a:lstStyle>
          <a:p>
            <a:r>
              <a:rPr lang="en-US"/>
              <a:t>Click to edit Master title style</a:t>
            </a:r>
          </a:p>
        </p:txBody>
      </p:sp>
      <p:sp>
        <p:nvSpPr>
          <p:cNvPr id="9235" name="Rectangle 19"/>
          <p:cNvSpPr>
            <a:spLocks noGrp="1" noChangeArrowheads="1"/>
          </p:cNvSpPr>
          <p:nvPr>
            <p:ph type="subTitle" sz="quarter" idx="1"/>
          </p:nvPr>
        </p:nvSpPr>
        <p:spPr>
          <a:xfrm>
            <a:off x="1371600" y="37338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20" name="Rectangle 20">
            <a:extLst>
              <a:ext uri="{FF2B5EF4-FFF2-40B4-BE49-F238E27FC236}">
                <a16:creationId xmlns:a16="http://schemas.microsoft.com/office/drawing/2014/main" id="{DD6A2A68-81F4-4184-B3FC-23EF8B059979}"/>
              </a:ext>
            </a:extLst>
          </p:cNvPr>
          <p:cNvSpPr>
            <a:spLocks noGrp="1" noChangeArrowheads="1"/>
          </p:cNvSpPr>
          <p:nvPr>
            <p:ph type="dt" sz="quarter" idx="10"/>
          </p:nvPr>
        </p:nvSpPr>
        <p:spPr/>
        <p:txBody>
          <a:bodyPr/>
          <a:lstStyle>
            <a:lvl1pPr>
              <a:defRPr/>
            </a:lvl1pPr>
          </a:lstStyle>
          <a:p>
            <a:pPr>
              <a:defRPr/>
            </a:pPr>
            <a:r>
              <a:rPr lang="en-US"/>
              <a:t>29 August 2020</a:t>
            </a:r>
          </a:p>
        </p:txBody>
      </p:sp>
      <p:sp>
        <p:nvSpPr>
          <p:cNvPr id="21" name="Rectangle 21">
            <a:extLst>
              <a:ext uri="{FF2B5EF4-FFF2-40B4-BE49-F238E27FC236}">
                <a16:creationId xmlns:a16="http://schemas.microsoft.com/office/drawing/2014/main" id="{46491A66-7F72-4C12-8EEE-4211D00A74C5}"/>
              </a:ext>
            </a:extLst>
          </p:cNvPr>
          <p:cNvSpPr>
            <a:spLocks noGrp="1" noChangeArrowheads="1"/>
          </p:cNvSpPr>
          <p:nvPr>
            <p:ph type="ftr" sz="quarter" idx="11"/>
          </p:nvPr>
        </p:nvSpPr>
        <p:spPr/>
        <p:txBody>
          <a:bodyPr/>
          <a:lstStyle>
            <a:lvl1pPr>
              <a:defRPr/>
            </a:lvl1pPr>
          </a:lstStyle>
          <a:p>
            <a:pPr>
              <a:defRPr/>
            </a:pPr>
            <a:r>
              <a:rPr lang="en-US"/>
              <a:t>New Arts College Ahemadnagar August 2020</a:t>
            </a:r>
          </a:p>
        </p:txBody>
      </p:sp>
      <p:sp>
        <p:nvSpPr>
          <p:cNvPr id="22" name="Rectangle 22">
            <a:extLst>
              <a:ext uri="{FF2B5EF4-FFF2-40B4-BE49-F238E27FC236}">
                <a16:creationId xmlns:a16="http://schemas.microsoft.com/office/drawing/2014/main" id="{B1C2C8CF-6AE2-4955-9C1C-472B5C3C12CF}"/>
              </a:ext>
            </a:extLst>
          </p:cNvPr>
          <p:cNvSpPr>
            <a:spLocks noGrp="1" noChangeArrowheads="1"/>
          </p:cNvSpPr>
          <p:nvPr>
            <p:ph type="sldNum" sz="quarter" idx="12"/>
          </p:nvPr>
        </p:nvSpPr>
        <p:spPr/>
        <p:txBody>
          <a:bodyPr/>
          <a:lstStyle>
            <a:lvl1pPr>
              <a:defRPr/>
            </a:lvl1pPr>
          </a:lstStyle>
          <a:p>
            <a:fld id="{54C6B155-1260-4812-AE14-B3B0794CB850}" type="slidenum">
              <a:rPr lang="en-US" altLang="en-US"/>
              <a:pPr/>
              <a:t>‹#›</a:t>
            </a:fld>
            <a:endParaRPr lang="en-US" altLang="en-US"/>
          </a:p>
        </p:txBody>
      </p:sp>
    </p:spTree>
    <p:extLst>
      <p:ext uri="{BB962C8B-B14F-4D97-AF65-F5344CB8AC3E}">
        <p14:creationId xmlns:p14="http://schemas.microsoft.com/office/powerpoint/2010/main" val="352920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BD51D23A-AC18-4C50-97F5-C74756D90250}"/>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5" name="Rectangle 20">
            <a:extLst>
              <a:ext uri="{FF2B5EF4-FFF2-40B4-BE49-F238E27FC236}">
                <a16:creationId xmlns:a16="http://schemas.microsoft.com/office/drawing/2014/main" id="{9B11FD92-EA29-4CEE-9031-E748D067070C}"/>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6" name="Rectangle 21">
            <a:extLst>
              <a:ext uri="{FF2B5EF4-FFF2-40B4-BE49-F238E27FC236}">
                <a16:creationId xmlns:a16="http://schemas.microsoft.com/office/drawing/2014/main" id="{FD3ABC2C-25DC-403A-82A2-57983E672727}"/>
              </a:ext>
            </a:extLst>
          </p:cNvPr>
          <p:cNvSpPr>
            <a:spLocks noGrp="1" noChangeArrowheads="1"/>
          </p:cNvSpPr>
          <p:nvPr>
            <p:ph type="sldNum" sz="quarter" idx="12"/>
          </p:nvPr>
        </p:nvSpPr>
        <p:spPr>
          <a:ln/>
        </p:spPr>
        <p:txBody>
          <a:bodyPr/>
          <a:lstStyle>
            <a:lvl1pPr>
              <a:defRPr/>
            </a:lvl1pPr>
          </a:lstStyle>
          <a:p>
            <a:fld id="{2F1F0C6A-74AB-4874-8152-746069B6076C}" type="slidenum">
              <a:rPr lang="en-US" altLang="en-US"/>
              <a:pPr/>
              <a:t>‹#›</a:t>
            </a:fld>
            <a:endParaRPr lang="en-US" altLang="en-US"/>
          </a:p>
        </p:txBody>
      </p:sp>
    </p:spTree>
    <p:extLst>
      <p:ext uri="{BB962C8B-B14F-4D97-AF65-F5344CB8AC3E}">
        <p14:creationId xmlns:p14="http://schemas.microsoft.com/office/powerpoint/2010/main" val="193199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1106EEB3-D92B-4BD0-8602-75828753A0A6}"/>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5" name="Rectangle 20">
            <a:extLst>
              <a:ext uri="{FF2B5EF4-FFF2-40B4-BE49-F238E27FC236}">
                <a16:creationId xmlns:a16="http://schemas.microsoft.com/office/drawing/2014/main" id="{699C15FF-4894-4438-B9FD-322FD358505B}"/>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6" name="Rectangle 21">
            <a:extLst>
              <a:ext uri="{FF2B5EF4-FFF2-40B4-BE49-F238E27FC236}">
                <a16:creationId xmlns:a16="http://schemas.microsoft.com/office/drawing/2014/main" id="{D33C1A05-8885-4EE8-B32F-F372759626C5}"/>
              </a:ext>
            </a:extLst>
          </p:cNvPr>
          <p:cNvSpPr>
            <a:spLocks noGrp="1" noChangeArrowheads="1"/>
          </p:cNvSpPr>
          <p:nvPr>
            <p:ph type="sldNum" sz="quarter" idx="12"/>
          </p:nvPr>
        </p:nvSpPr>
        <p:spPr>
          <a:ln/>
        </p:spPr>
        <p:txBody>
          <a:bodyPr/>
          <a:lstStyle>
            <a:lvl1pPr>
              <a:defRPr/>
            </a:lvl1pPr>
          </a:lstStyle>
          <a:p>
            <a:fld id="{C6F4F7BD-9E96-438E-862E-2504A906F632}" type="slidenum">
              <a:rPr lang="en-US" altLang="en-US"/>
              <a:pPr/>
              <a:t>‹#›</a:t>
            </a:fld>
            <a:endParaRPr lang="en-US" altLang="en-US"/>
          </a:p>
        </p:txBody>
      </p:sp>
    </p:spTree>
    <p:extLst>
      <p:ext uri="{BB962C8B-B14F-4D97-AF65-F5344CB8AC3E}">
        <p14:creationId xmlns:p14="http://schemas.microsoft.com/office/powerpoint/2010/main" val="161257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88D563D6-3871-44AC-93BF-01F672A788FC}"/>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5" name="Rectangle 20">
            <a:extLst>
              <a:ext uri="{FF2B5EF4-FFF2-40B4-BE49-F238E27FC236}">
                <a16:creationId xmlns:a16="http://schemas.microsoft.com/office/drawing/2014/main" id="{68457473-2462-4EFC-87A5-5D7FF28A1273}"/>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6" name="Rectangle 21">
            <a:extLst>
              <a:ext uri="{FF2B5EF4-FFF2-40B4-BE49-F238E27FC236}">
                <a16:creationId xmlns:a16="http://schemas.microsoft.com/office/drawing/2014/main" id="{D068530A-C919-4D76-B4C4-0DD51246AAEE}"/>
              </a:ext>
            </a:extLst>
          </p:cNvPr>
          <p:cNvSpPr>
            <a:spLocks noGrp="1" noChangeArrowheads="1"/>
          </p:cNvSpPr>
          <p:nvPr>
            <p:ph type="sldNum" sz="quarter" idx="12"/>
          </p:nvPr>
        </p:nvSpPr>
        <p:spPr>
          <a:ln/>
        </p:spPr>
        <p:txBody>
          <a:bodyPr/>
          <a:lstStyle>
            <a:lvl1pPr>
              <a:defRPr/>
            </a:lvl1pPr>
          </a:lstStyle>
          <a:p>
            <a:fld id="{D8850620-5079-461D-BC5B-F6BC634FEB37}" type="slidenum">
              <a:rPr lang="en-US" altLang="en-US"/>
              <a:pPr/>
              <a:t>‹#›</a:t>
            </a:fld>
            <a:endParaRPr lang="en-US" altLang="en-US"/>
          </a:p>
        </p:txBody>
      </p:sp>
    </p:spTree>
    <p:extLst>
      <p:ext uri="{BB962C8B-B14F-4D97-AF65-F5344CB8AC3E}">
        <p14:creationId xmlns:p14="http://schemas.microsoft.com/office/powerpoint/2010/main" val="334950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a:extLst>
              <a:ext uri="{FF2B5EF4-FFF2-40B4-BE49-F238E27FC236}">
                <a16:creationId xmlns:a16="http://schemas.microsoft.com/office/drawing/2014/main" id="{295D70A4-B93A-4E62-A4B2-20E185B5B735}"/>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5" name="Rectangle 20">
            <a:extLst>
              <a:ext uri="{FF2B5EF4-FFF2-40B4-BE49-F238E27FC236}">
                <a16:creationId xmlns:a16="http://schemas.microsoft.com/office/drawing/2014/main" id="{13EFE68A-7608-4F18-A9C4-F391F56D8A59}"/>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6" name="Rectangle 21">
            <a:extLst>
              <a:ext uri="{FF2B5EF4-FFF2-40B4-BE49-F238E27FC236}">
                <a16:creationId xmlns:a16="http://schemas.microsoft.com/office/drawing/2014/main" id="{3B1E407E-4377-4123-B6B8-8126093AC8AD}"/>
              </a:ext>
            </a:extLst>
          </p:cNvPr>
          <p:cNvSpPr>
            <a:spLocks noGrp="1" noChangeArrowheads="1"/>
          </p:cNvSpPr>
          <p:nvPr>
            <p:ph type="sldNum" sz="quarter" idx="12"/>
          </p:nvPr>
        </p:nvSpPr>
        <p:spPr>
          <a:ln/>
        </p:spPr>
        <p:txBody>
          <a:bodyPr/>
          <a:lstStyle>
            <a:lvl1pPr>
              <a:defRPr/>
            </a:lvl1pPr>
          </a:lstStyle>
          <a:p>
            <a:fld id="{6A69D4AB-37E5-47B1-B319-EDDC0CA3A5F1}" type="slidenum">
              <a:rPr lang="en-US" altLang="en-US"/>
              <a:pPr/>
              <a:t>‹#›</a:t>
            </a:fld>
            <a:endParaRPr lang="en-US" altLang="en-US"/>
          </a:p>
        </p:txBody>
      </p:sp>
    </p:spTree>
    <p:extLst>
      <p:ext uri="{BB962C8B-B14F-4D97-AF65-F5344CB8AC3E}">
        <p14:creationId xmlns:p14="http://schemas.microsoft.com/office/powerpoint/2010/main" val="112431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a:extLst>
              <a:ext uri="{FF2B5EF4-FFF2-40B4-BE49-F238E27FC236}">
                <a16:creationId xmlns:a16="http://schemas.microsoft.com/office/drawing/2014/main" id="{D11406D4-ACA4-40B0-AF18-FF45BFC1418A}"/>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6" name="Rectangle 20">
            <a:extLst>
              <a:ext uri="{FF2B5EF4-FFF2-40B4-BE49-F238E27FC236}">
                <a16:creationId xmlns:a16="http://schemas.microsoft.com/office/drawing/2014/main" id="{BC7036C8-F7B0-437C-A631-7F2C46A2B024}"/>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7" name="Rectangle 21">
            <a:extLst>
              <a:ext uri="{FF2B5EF4-FFF2-40B4-BE49-F238E27FC236}">
                <a16:creationId xmlns:a16="http://schemas.microsoft.com/office/drawing/2014/main" id="{B4177FDF-913A-4442-8705-6C81E5BF54D7}"/>
              </a:ext>
            </a:extLst>
          </p:cNvPr>
          <p:cNvSpPr>
            <a:spLocks noGrp="1" noChangeArrowheads="1"/>
          </p:cNvSpPr>
          <p:nvPr>
            <p:ph type="sldNum" sz="quarter" idx="12"/>
          </p:nvPr>
        </p:nvSpPr>
        <p:spPr>
          <a:ln/>
        </p:spPr>
        <p:txBody>
          <a:bodyPr/>
          <a:lstStyle>
            <a:lvl1pPr>
              <a:defRPr/>
            </a:lvl1pPr>
          </a:lstStyle>
          <a:p>
            <a:fld id="{37B29570-E2F4-4110-A082-BC892F781E6B}" type="slidenum">
              <a:rPr lang="en-US" altLang="en-US"/>
              <a:pPr/>
              <a:t>‹#›</a:t>
            </a:fld>
            <a:endParaRPr lang="en-US" altLang="en-US"/>
          </a:p>
        </p:txBody>
      </p:sp>
    </p:spTree>
    <p:extLst>
      <p:ext uri="{BB962C8B-B14F-4D97-AF65-F5344CB8AC3E}">
        <p14:creationId xmlns:p14="http://schemas.microsoft.com/office/powerpoint/2010/main" val="17853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a:extLst>
              <a:ext uri="{FF2B5EF4-FFF2-40B4-BE49-F238E27FC236}">
                <a16:creationId xmlns:a16="http://schemas.microsoft.com/office/drawing/2014/main" id="{65D82D5E-4CFC-45A6-942A-11E5010352BC}"/>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8" name="Rectangle 20">
            <a:extLst>
              <a:ext uri="{FF2B5EF4-FFF2-40B4-BE49-F238E27FC236}">
                <a16:creationId xmlns:a16="http://schemas.microsoft.com/office/drawing/2014/main" id="{23A3D2B8-32B1-404A-86B0-AF4F13B01C45}"/>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9" name="Rectangle 21">
            <a:extLst>
              <a:ext uri="{FF2B5EF4-FFF2-40B4-BE49-F238E27FC236}">
                <a16:creationId xmlns:a16="http://schemas.microsoft.com/office/drawing/2014/main" id="{C4791F24-2445-47DE-B48E-1D9949824E38}"/>
              </a:ext>
            </a:extLst>
          </p:cNvPr>
          <p:cNvSpPr>
            <a:spLocks noGrp="1" noChangeArrowheads="1"/>
          </p:cNvSpPr>
          <p:nvPr>
            <p:ph type="sldNum" sz="quarter" idx="12"/>
          </p:nvPr>
        </p:nvSpPr>
        <p:spPr>
          <a:ln/>
        </p:spPr>
        <p:txBody>
          <a:bodyPr/>
          <a:lstStyle>
            <a:lvl1pPr>
              <a:defRPr/>
            </a:lvl1pPr>
          </a:lstStyle>
          <a:p>
            <a:fld id="{42578688-B998-4EAF-BEEE-E6D81224E546}" type="slidenum">
              <a:rPr lang="en-US" altLang="en-US"/>
              <a:pPr/>
              <a:t>‹#›</a:t>
            </a:fld>
            <a:endParaRPr lang="en-US" altLang="en-US"/>
          </a:p>
        </p:txBody>
      </p:sp>
    </p:spTree>
    <p:extLst>
      <p:ext uri="{BB962C8B-B14F-4D97-AF65-F5344CB8AC3E}">
        <p14:creationId xmlns:p14="http://schemas.microsoft.com/office/powerpoint/2010/main" val="2082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a:extLst>
              <a:ext uri="{FF2B5EF4-FFF2-40B4-BE49-F238E27FC236}">
                <a16:creationId xmlns:a16="http://schemas.microsoft.com/office/drawing/2014/main" id="{B6A71C6C-2A4F-4EF3-8335-DB988218605F}"/>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4" name="Rectangle 20">
            <a:extLst>
              <a:ext uri="{FF2B5EF4-FFF2-40B4-BE49-F238E27FC236}">
                <a16:creationId xmlns:a16="http://schemas.microsoft.com/office/drawing/2014/main" id="{31D80E48-20CF-4A1B-9C68-90131F30BE50}"/>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5" name="Rectangle 21">
            <a:extLst>
              <a:ext uri="{FF2B5EF4-FFF2-40B4-BE49-F238E27FC236}">
                <a16:creationId xmlns:a16="http://schemas.microsoft.com/office/drawing/2014/main" id="{417D8A13-9D23-402E-9244-EE38C145514E}"/>
              </a:ext>
            </a:extLst>
          </p:cNvPr>
          <p:cNvSpPr>
            <a:spLocks noGrp="1" noChangeArrowheads="1"/>
          </p:cNvSpPr>
          <p:nvPr>
            <p:ph type="sldNum" sz="quarter" idx="12"/>
          </p:nvPr>
        </p:nvSpPr>
        <p:spPr>
          <a:ln/>
        </p:spPr>
        <p:txBody>
          <a:bodyPr/>
          <a:lstStyle>
            <a:lvl1pPr>
              <a:defRPr/>
            </a:lvl1pPr>
          </a:lstStyle>
          <a:p>
            <a:fld id="{2BCA235D-2A53-49B1-A320-2C95C9707B00}" type="slidenum">
              <a:rPr lang="en-US" altLang="en-US"/>
              <a:pPr/>
              <a:t>‹#›</a:t>
            </a:fld>
            <a:endParaRPr lang="en-US" altLang="en-US"/>
          </a:p>
        </p:txBody>
      </p:sp>
    </p:spTree>
    <p:extLst>
      <p:ext uri="{BB962C8B-B14F-4D97-AF65-F5344CB8AC3E}">
        <p14:creationId xmlns:p14="http://schemas.microsoft.com/office/powerpoint/2010/main" val="217050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287F5ADD-C45B-47B9-BF1C-4D3D98A1DEAD}"/>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3" name="Rectangle 20">
            <a:extLst>
              <a:ext uri="{FF2B5EF4-FFF2-40B4-BE49-F238E27FC236}">
                <a16:creationId xmlns:a16="http://schemas.microsoft.com/office/drawing/2014/main" id="{307EC6B3-74A1-4D0F-BAF8-DA5B8A004D8C}"/>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4" name="Rectangle 21">
            <a:extLst>
              <a:ext uri="{FF2B5EF4-FFF2-40B4-BE49-F238E27FC236}">
                <a16:creationId xmlns:a16="http://schemas.microsoft.com/office/drawing/2014/main" id="{BD0E8BED-765F-44DD-8F92-565086E77811}"/>
              </a:ext>
            </a:extLst>
          </p:cNvPr>
          <p:cNvSpPr>
            <a:spLocks noGrp="1" noChangeArrowheads="1"/>
          </p:cNvSpPr>
          <p:nvPr>
            <p:ph type="sldNum" sz="quarter" idx="12"/>
          </p:nvPr>
        </p:nvSpPr>
        <p:spPr>
          <a:ln/>
        </p:spPr>
        <p:txBody>
          <a:bodyPr/>
          <a:lstStyle>
            <a:lvl1pPr>
              <a:defRPr/>
            </a:lvl1pPr>
          </a:lstStyle>
          <a:p>
            <a:fld id="{1717441E-2D25-468C-B569-E469FA9908E2}" type="slidenum">
              <a:rPr lang="en-US" altLang="en-US"/>
              <a:pPr/>
              <a:t>‹#›</a:t>
            </a:fld>
            <a:endParaRPr lang="en-US" altLang="en-US"/>
          </a:p>
        </p:txBody>
      </p:sp>
    </p:spTree>
    <p:extLst>
      <p:ext uri="{BB962C8B-B14F-4D97-AF65-F5344CB8AC3E}">
        <p14:creationId xmlns:p14="http://schemas.microsoft.com/office/powerpoint/2010/main" val="345918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a:extLst>
              <a:ext uri="{FF2B5EF4-FFF2-40B4-BE49-F238E27FC236}">
                <a16:creationId xmlns:a16="http://schemas.microsoft.com/office/drawing/2014/main" id="{E390A2BB-5A0D-49E7-AE4B-2ECCCCDCA932}"/>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6" name="Rectangle 20">
            <a:extLst>
              <a:ext uri="{FF2B5EF4-FFF2-40B4-BE49-F238E27FC236}">
                <a16:creationId xmlns:a16="http://schemas.microsoft.com/office/drawing/2014/main" id="{D2C745B0-5EB6-42C9-BB39-75ADFA3DC4B2}"/>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7" name="Rectangle 21">
            <a:extLst>
              <a:ext uri="{FF2B5EF4-FFF2-40B4-BE49-F238E27FC236}">
                <a16:creationId xmlns:a16="http://schemas.microsoft.com/office/drawing/2014/main" id="{BC953CA8-33B8-46FC-844A-836F1EA1D439}"/>
              </a:ext>
            </a:extLst>
          </p:cNvPr>
          <p:cNvSpPr>
            <a:spLocks noGrp="1" noChangeArrowheads="1"/>
          </p:cNvSpPr>
          <p:nvPr>
            <p:ph type="sldNum" sz="quarter" idx="12"/>
          </p:nvPr>
        </p:nvSpPr>
        <p:spPr>
          <a:ln/>
        </p:spPr>
        <p:txBody>
          <a:bodyPr/>
          <a:lstStyle>
            <a:lvl1pPr>
              <a:defRPr/>
            </a:lvl1pPr>
          </a:lstStyle>
          <a:p>
            <a:fld id="{B60E75FC-32D3-4788-9A99-E06A301BE2AF}" type="slidenum">
              <a:rPr lang="en-US" altLang="en-US"/>
              <a:pPr/>
              <a:t>‹#›</a:t>
            </a:fld>
            <a:endParaRPr lang="en-US" altLang="en-US"/>
          </a:p>
        </p:txBody>
      </p:sp>
    </p:spTree>
    <p:extLst>
      <p:ext uri="{BB962C8B-B14F-4D97-AF65-F5344CB8AC3E}">
        <p14:creationId xmlns:p14="http://schemas.microsoft.com/office/powerpoint/2010/main" val="108154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a:extLst>
              <a:ext uri="{FF2B5EF4-FFF2-40B4-BE49-F238E27FC236}">
                <a16:creationId xmlns:a16="http://schemas.microsoft.com/office/drawing/2014/main" id="{61764649-DB9C-43ED-BE64-623F2C208571}"/>
              </a:ext>
            </a:extLst>
          </p:cNvPr>
          <p:cNvSpPr>
            <a:spLocks noGrp="1" noChangeArrowheads="1"/>
          </p:cNvSpPr>
          <p:nvPr>
            <p:ph type="dt" sz="half" idx="10"/>
          </p:nvPr>
        </p:nvSpPr>
        <p:spPr>
          <a:ln/>
        </p:spPr>
        <p:txBody>
          <a:bodyPr/>
          <a:lstStyle>
            <a:lvl1pPr>
              <a:defRPr/>
            </a:lvl1pPr>
          </a:lstStyle>
          <a:p>
            <a:pPr>
              <a:defRPr/>
            </a:pPr>
            <a:r>
              <a:rPr lang="en-US"/>
              <a:t>29 August 2020</a:t>
            </a:r>
          </a:p>
        </p:txBody>
      </p:sp>
      <p:sp>
        <p:nvSpPr>
          <p:cNvPr id="6" name="Rectangle 20">
            <a:extLst>
              <a:ext uri="{FF2B5EF4-FFF2-40B4-BE49-F238E27FC236}">
                <a16:creationId xmlns:a16="http://schemas.microsoft.com/office/drawing/2014/main" id="{D8E6A0C5-4603-4AAD-9240-096CF847A8BB}"/>
              </a:ext>
            </a:extLst>
          </p:cNvPr>
          <p:cNvSpPr>
            <a:spLocks noGrp="1" noChangeArrowheads="1"/>
          </p:cNvSpPr>
          <p:nvPr>
            <p:ph type="ftr" sz="quarter" idx="11"/>
          </p:nvPr>
        </p:nvSpPr>
        <p:spPr>
          <a:ln/>
        </p:spPr>
        <p:txBody>
          <a:bodyPr/>
          <a:lstStyle>
            <a:lvl1pPr>
              <a:defRPr/>
            </a:lvl1pPr>
          </a:lstStyle>
          <a:p>
            <a:pPr>
              <a:defRPr/>
            </a:pPr>
            <a:r>
              <a:rPr lang="en-US"/>
              <a:t>New Arts College Ahemadnagar August 2020</a:t>
            </a:r>
          </a:p>
        </p:txBody>
      </p:sp>
      <p:sp>
        <p:nvSpPr>
          <p:cNvPr id="7" name="Rectangle 21">
            <a:extLst>
              <a:ext uri="{FF2B5EF4-FFF2-40B4-BE49-F238E27FC236}">
                <a16:creationId xmlns:a16="http://schemas.microsoft.com/office/drawing/2014/main" id="{8231522E-9750-45CE-B7CB-D06DED5AD827}"/>
              </a:ext>
            </a:extLst>
          </p:cNvPr>
          <p:cNvSpPr>
            <a:spLocks noGrp="1" noChangeArrowheads="1"/>
          </p:cNvSpPr>
          <p:nvPr>
            <p:ph type="sldNum" sz="quarter" idx="12"/>
          </p:nvPr>
        </p:nvSpPr>
        <p:spPr>
          <a:ln/>
        </p:spPr>
        <p:txBody>
          <a:bodyPr/>
          <a:lstStyle>
            <a:lvl1pPr>
              <a:defRPr/>
            </a:lvl1pPr>
          </a:lstStyle>
          <a:p>
            <a:fld id="{9ED1D205-FCAC-45C4-A23F-B2849E959867}" type="slidenum">
              <a:rPr lang="en-US" altLang="en-US"/>
              <a:pPr/>
              <a:t>‹#›</a:t>
            </a:fld>
            <a:endParaRPr lang="en-US" altLang="en-US"/>
          </a:p>
        </p:txBody>
      </p:sp>
    </p:spTree>
    <p:extLst>
      <p:ext uri="{BB962C8B-B14F-4D97-AF65-F5344CB8AC3E}">
        <p14:creationId xmlns:p14="http://schemas.microsoft.com/office/powerpoint/2010/main" val="141448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5D9E9E"/>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76BD619-98FA-42DD-B8C3-A2A5CCB04D7B}"/>
              </a:ext>
            </a:extLst>
          </p:cNvPr>
          <p:cNvGrpSpPr>
            <a:grpSpLocks/>
          </p:cNvGrpSpPr>
          <p:nvPr/>
        </p:nvGrpSpPr>
        <p:grpSpPr bwMode="auto">
          <a:xfrm>
            <a:off x="4716464" y="5345115"/>
            <a:ext cx="4427537" cy="1512887"/>
            <a:chOff x="2971" y="3367"/>
            <a:chExt cx="2789" cy="953"/>
          </a:xfrm>
        </p:grpSpPr>
        <p:sp>
          <p:nvSpPr>
            <p:cNvPr id="8195" name="Freeform 3">
              <a:extLst>
                <a:ext uri="{FF2B5EF4-FFF2-40B4-BE49-F238E27FC236}">
                  <a16:creationId xmlns:a16="http://schemas.microsoft.com/office/drawing/2014/main" id="{7EC00AC7-EB35-451E-BEFA-E1115F181964}"/>
                </a:ext>
              </a:extLst>
            </p:cNvPr>
            <p:cNvSpPr>
              <a:spLocks/>
            </p:cNvSpPr>
            <p:nvPr/>
          </p:nvSpPr>
          <p:spPr bwMode="ltGray">
            <a:xfrm>
              <a:off x="2971" y="3367"/>
              <a:ext cx="2789" cy="953"/>
            </a:xfrm>
            <a:custGeom>
              <a:avLst/>
              <a:gdLst/>
              <a:ahLst/>
              <a:cxnLst>
                <a:cxn ang="0">
                  <a:pos x="2768" y="18"/>
                </a:cxn>
                <a:cxn ang="0">
                  <a:pos x="2678" y="24"/>
                </a:cxn>
                <a:cxn ang="0">
                  <a:pos x="2613" y="102"/>
                </a:cxn>
                <a:cxn ang="0">
                  <a:pos x="2511" y="156"/>
                </a:cxn>
                <a:cxn ang="0">
                  <a:pos x="2505" y="222"/>
                </a:cxn>
                <a:cxn ang="0">
                  <a:pos x="2487" y="246"/>
                </a:cxn>
                <a:cxn ang="0">
                  <a:pos x="2469" y="252"/>
                </a:cxn>
                <a:cxn ang="0">
                  <a:pos x="2397" y="210"/>
                </a:cxn>
                <a:cxn ang="0">
                  <a:pos x="2260" y="192"/>
                </a:cxn>
                <a:cxn ang="0">
                  <a:pos x="2236" y="186"/>
                </a:cxn>
                <a:cxn ang="0">
                  <a:pos x="2218" y="192"/>
                </a:cxn>
                <a:cxn ang="0">
                  <a:pos x="2146" y="228"/>
                </a:cxn>
                <a:cxn ang="0">
                  <a:pos x="2110" y="240"/>
                </a:cxn>
                <a:cxn ang="0">
                  <a:pos x="2086" y="246"/>
                </a:cxn>
                <a:cxn ang="0">
                  <a:pos x="2074" y="258"/>
                </a:cxn>
                <a:cxn ang="0">
                  <a:pos x="2074" y="276"/>
                </a:cxn>
                <a:cxn ang="0">
                  <a:pos x="2051" y="300"/>
                </a:cxn>
                <a:cxn ang="0">
                  <a:pos x="2033" y="312"/>
                </a:cxn>
                <a:cxn ang="0">
                  <a:pos x="2021" y="324"/>
                </a:cxn>
                <a:cxn ang="0">
                  <a:pos x="2009" y="336"/>
                </a:cxn>
                <a:cxn ang="0">
                  <a:pos x="1979" y="342"/>
                </a:cxn>
                <a:cxn ang="0">
                  <a:pos x="1913" y="336"/>
                </a:cxn>
                <a:cxn ang="0">
                  <a:pos x="1877" y="330"/>
                </a:cxn>
                <a:cxn ang="0">
                  <a:pos x="1865" y="342"/>
                </a:cxn>
                <a:cxn ang="0">
                  <a:pos x="1853" y="354"/>
                </a:cxn>
                <a:cxn ang="0">
                  <a:pos x="1823" y="360"/>
                </a:cxn>
                <a:cxn ang="0">
                  <a:pos x="1764" y="342"/>
                </a:cxn>
                <a:cxn ang="0">
                  <a:pos x="1740" y="342"/>
                </a:cxn>
                <a:cxn ang="0">
                  <a:pos x="1716" y="354"/>
                </a:cxn>
                <a:cxn ang="0">
                  <a:pos x="1656" y="425"/>
                </a:cxn>
                <a:cxn ang="0">
                  <a:pos x="1614" y="569"/>
                </a:cxn>
                <a:cxn ang="0">
                  <a:pos x="1614" y="593"/>
                </a:cxn>
                <a:cxn ang="0">
                  <a:pos x="1620" y="641"/>
                </a:cxn>
                <a:cxn ang="0">
                  <a:pos x="1638" y="659"/>
                </a:cxn>
                <a:cxn ang="0">
                  <a:pos x="1632" y="671"/>
                </a:cxn>
                <a:cxn ang="0">
                  <a:pos x="1620" y="683"/>
                </a:cxn>
                <a:cxn ang="0">
                  <a:pos x="1542" y="689"/>
                </a:cxn>
                <a:cxn ang="0">
                  <a:pos x="1465" y="629"/>
                </a:cxn>
                <a:cxn ang="0">
                  <a:pos x="1333" y="587"/>
                </a:cxn>
                <a:cxn ang="0">
                  <a:pos x="1184" y="671"/>
                </a:cxn>
                <a:cxn ang="0">
                  <a:pos x="1016" y="731"/>
                </a:cxn>
                <a:cxn ang="0">
                  <a:pos x="813" y="743"/>
                </a:cxn>
                <a:cxn ang="0">
                  <a:pos x="628" y="701"/>
                </a:cxn>
                <a:cxn ang="0">
                  <a:pos x="568" y="695"/>
                </a:cxn>
                <a:cxn ang="0">
                  <a:pos x="556" y="701"/>
                </a:cxn>
                <a:cxn ang="0">
                  <a:pos x="520" y="731"/>
                </a:cxn>
                <a:cxn ang="0">
                  <a:pos x="436" y="809"/>
                </a:cxn>
                <a:cxn ang="0">
                  <a:pos x="406" y="821"/>
                </a:cxn>
                <a:cxn ang="0">
                  <a:pos x="382" y="821"/>
                </a:cxn>
                <a:cxn ang="0">
                  <a:pos x="335" y="827"/>
                </a:cxn>
                <a:cxn ang="0">
                  <a:pos x="209" y="851"/>
                </a:cxn>
                <a:cxn ang="0">
                  <a:pos x="173" y="857"/>
                </a:cxn>
                <a:cxn ang="0">
                  <a:pos x="125" y="851"/>
                </a:cxn>
                <a:cxn ang="0">
                  <a:pos x="107" y="857"/>
                </a:cxn>
                <a:cxn ang="0">
                  <a:pos x="101" y="875"/>
                </a:cxn>
                <a:cxn ang="0">
                  <a:pos x="83" y="887"/>
                </a:cxn>
                <a:cxn ang="0">
                  <a:pos x="48" y="899"/>
                </a:cxn>
                <a:cxn ang="0">
                  <a:pos x="2780" y="24"/>
                </a:cxn>
              </a:cxnLst>
              <a:rect l="0" t="0" r="r" b="b"/>
              <a:pathLst>
                <a:path w="2780" h="953">
                  <a:moveTo>
                    <a:pt x="2780" y="24"/>
                  </a:moveTo>
                  <a:lnTo>
                    <a:pt x="2774" y="24"/>
                  </a:lnTo>
                  <a:lnTo>
                    <a:pt x="2774" y="18"/>
                  </a:lnTo>
                  <a:lnTo>
                    <a:pt x="2768" y="18"/>
                  </a:lnTo>
                  <a:lnTo>
                    <a:pt x="2756" y="12"/>
                  </a:lnTo>
                  <a:lnTo>
                    <a:pt x="2738" y="6"/>
                  </a:lnTo>
                  <a:lnTo>
                    <a:pt x="2714" y="0"/>
                  </a:lnTo>
                  <a:lnTo>
                    <a:pt x="2678" y="24"/>
                  </a:lnTo>
                  <a:lnTo>
                    <a:pt x="2643" y="54"/>
                  </a:lnTo>
                  <a:lnTo>
                    <a:pt x="2619" y="90"/>
                  </a:lnTo>
                  <a:lnTo>
                    <a:pt x="2613" y="96"/>
                  </a:lnTo>
                  <a:lnTo>
                    <a:pt x="2613" y="102"/>
                  </a:lnTo>
                  <a:lnTo>
                    <a:pt x="2601" y="108"/>
                  </a:lnTo>
                  <a:lnTo>
                    <a:pt x="2583" y="120"/>
                  </a:lnTo>
                  <a:lnTo>
                    <a:pt x="2541" y="132"/>
                  </a:lnTo>
                  <a:lnTo>
                    <a:pt x="2511" y="156"/>
                  </a:lnTo>
                  <a:lnTo>
                    <a:pt x="2511" y="204"/>
                  </a:lnTo>
                  <a:lnTo>
                    <a:pt x="2511" y="210"/>
                  </a:lnTo>
                  <a:lnTo>
                    <a:pt x="2505" y="216"/>
                  </a:lnTo>
                  <a:lnTo>
                    <a:pt x="2505" y="222"/>
                  </a:lnTo>
                  <a:lnTo>
                    <a:pt x="2499" y="228"/>
                  </a:lnTo>
                  <a:lnTo>
                    <a:pt x="2499" y="240"/>
                  </a:lnTo>
                  <a:lnTo>
                    <a:pt x="2493" y="246"/>
                  </a:lnTo>
                  <a:lnTo>
                    <a:pt x="2487" y="246"/>
                  </a:lnTo>
                  <a:lnTo>
                    <a:pt x="2487" y="252"/>
                  </a:lnTo>
                  <a:lnTo>
                    <a:pt x="2481" y="252"/>
                  </a:lnTo>
                  <a:lnTo>
                    <a:pt x="2475" y="252"/>
                  </a:lnTo>
                  <a:lnTo>
                    <a:pt x="2469" y="252"/>
                  </a:lnTo>
                  <a:lnTo>
                    <a:pt x="2457" y="252"/>
                  </a:lnTo>
                  <a:lnTo>
                    <a:pt x="2439" y="258"/>
                  </a:lnTo>
                  <a:lnTo>
                    <a:pt x="2415" y="222"/>
                  </a:lnTo>
                  <a:lnTo>
                    <a:pt x="2397" y="210"/>
                  </a:lnTo>
                  <a:lnTo>
                    <a:pt x="2373" y="216"/>
                  </a:lnTo>
                  <a:lnTo>
                    <a:pt x="2332" y="216"/>
                  </a:lnTo>
                  <a:lnTo>
                    <a:pt x="2296" y="204"/>
                  </a:lnTo>
                  <a:lnTo>
                    <a:pt x="2260" y="192"/>
                  </a:lnTo>
                  <a:lnTo>
                    <a:pt x="2260" y="192"/>
                  </a:lnTo>
                  <a:lnTo>
                    <a:pt x="2248" y="186"/>
                  </a:lnTo>
                  <a:lnTo>
                    <a:pt x="2242" y="186"/>
                  </a:lnTo>
                  <a:lnTo>
                    <a:pt x="2236" y="186"/>
                  </a:lnTo>
                  <a:lnTo>
                    <a:pt x="2230" y="186"/>
                  </a:lnTo>
                  <a:lnTo>
                    <a:pt x="2224" y="192"/>
                  </a:lnTo>
                  <a:lnTo>
                    <a:pt x="2224" y="192"/>
                  </a:lnTo>
                  <a:lnTo>
                    <a:pt x="2218" y="192"/>
                  </a:lnTo>
                  <a:lnTo>
                    <a:pt x="2212" y="198"/>
                  </a:lnTo>
                  <a:lnTo>
                    <a:pt x="2194" y="204"/>
                  </a:lnTo>
                  <a:lnTo>
                    <a:pt x="2170" y="210"/>
                  </a:lnTo>
                  <a:lnTo>
                    <a:pt x="2146" y="228"/>
                  </a:lnTo>
                  <a:lnTo>
                    <a:pt x="2122" y="240"/>
                  </a:lnTo>
                  <a:lnTo>
                    <a:pt x="2116" y="240"/>
                  </a:lnTo>
                  <a:lnTo>
                    <a:pt x="2110" y="240"/>
                  </a:lnTo>
                  <a:lnTo>
                    <a:pt x="2110" y="240"/>
                  </a:lnTo>
                  <a:lnTo>
                    <a:pt x="2104" y="240"/>
                  </a:lnTo>
                  <a:lnTo>
                    <a:pt x="2098" y="246"/>
                  </a:lnTo>
                  <a:lnTo>
                    <a:pt x="2092" y="246"/>
                  </a:lnTo>
                  <a:lnTo>
                    <a:pt x="2086" y="246"/>
                  </a:lnTo>
                  <a:lnTo>
                    <a:pt x="2080" y="252"/>
                  </a:lnTo>
                  <a:lnTo>
                    <a:pt x="2080" y="258"/>
                  </a:lnTo>
                  <a:lnTo>
                    <a:pt x="2074" y="258"/>
                  </a:lnTo>
                  <a:lnTo>
                    <a:pt x="2074" y="258"/>
                  </a:lnTo>
                  <a:lnTo>
                    <a:pt x="2074" y="264"/>
                  </a:lnTo>
                  <a:lnTo>
                    <a:pt x="2074" y="264"/>
                  </a:lnTo>
                  <a:lnTo>
                    <a:pt x="2074" y="270"/>
                  </a:lnTo>
                  <a:lnTo>
                    <a:pt x="2074" y="276"/>
                  </a:lnTo>
                  <a:lnTo>
                    <a:pt x="2069" y="288"/>
                  </a:lnTo>
                  <a:lnTo>
                    <a:pt x="2057" y="300"/>
                  </a:lnTo>
                  <a:lnTo>
                    <a:pt x="2057" y="300"/>
                  </a:lnTo>
                  <a:lnTo>
                    <a:pt x="2051" y="300"/>
                  </a:lnTo>
                  <a:lnTo>
                    <a:pt x="2045" y="300"/>
                  </a:lnTo>
                  <a:lnTo>
                    <a:pt x="2039" y="306"/>
                  </a:lnTo>
                  <a:lnTo>
                    <a:pt x="2033" y="306"/>
                  </a:lnTo>
                  <a:lnTo>
                    <a:pt x="2033" y="312"/>
                  </a:lnTo>
                  <a:lnTo>
                    <a:pt x="2027" y="312"/>
                  </a:lnTo>
                  <a:lnTo>
                    <a:pt x="2027" y="318"/>
                  </a:lnTo>
                  <a:lnTo>
                    <a:pt x="2027" y="318"/>
                  </a:lnTo>
                  <a:lnTo>
                    <a:pt x="2021" y="324"/>
                  </a:lnTo>
                  <a:lnTo>
                    <a:pt x="2021" y="324"/>
                  </a:lnTo>
                  <a:lnTo>
                    <a:pt x="2015" y="330"/>
                  </a:lnTo>
                  <a:lnTo>
                    <a:pt x="2015" y="330"/>
                  </a:lnTo>
                  <a:lnTo>
                    <a:pt x="2009" y="336"/>
                  </a:lnTo>
                  <a:lnTo>
                    <a:pt x="1997" y="336"/>
                  </a:lnTo>
                  <a:lnTo>
                    <a:pt x="1991" y="342"/>
                  </a:lnTo>
                  <a:lnTo>
                    <a:pt x="1985" y="342"/>
                  </a:lnTo>
                  <a:lnTo>
                    <a:pt x="1979" y="342"/>
                  </a:lnTo>
                  <a:lnTo>
                    <a:pt x="1961" y="336"/>
                  </a:lnTo>
                  <a:lnTo>
                    <a:pt x="1925" y="336"/>
                  </a:lnTo>
                  <a:lnTo>
                    <a:pt x="1919" y="336"/>
                  </a:lnTo>
                  <a:lnTo>
                    <a:pt x="1913" y="336"/>
                  </a:lnTo>
                  <a:lnTo>
                    <a:pt x="1895" y="330"/>
                  </a:lnTo>
                  <a:lnTo>
                    <a:pt x="1889" y="330"/>
                  </a:lnTo>
                  <a:lnTo>
                    <a:pt x="1883" y="330"/>
                  </a:lnTo>
                  <a:lnTo>
                    <a:pt x="1877" y="330"/>
                  </a:lnTo>
                  <a:lnTo>
                    <a:pt x="1877" y="330"/>
                  </a:lnTo>
                  <a:lnTo>
                    <a:pt x="1871" y="336"/>
                  </a:lnTo>
                  <a:lnTo>
                    <a:pt x="1871" y="336"/>
                  </a:lnTo>
                  <a:lnTo>
                    <a:pt x="1865" y="342"/>
                  </a:lnTo>
                  <a:lnTo>
                    <a:pt x="1865" y="342"/>
                  </a:lnTo>
                  <a:lnTo>
                    <a:pt x="1859" y="348"/>
                  </a:lnTo>
                  <a:lnTo>
                    <a:pt x="1859" y="348"/>
                  </a:lnTo>
                  <a:lnTo>
                    <a:pt x="1853" y="354"/>
                  </a:lnTo>
                  <a:lnTo>
                    <a:pt x="1847" y="354"/>
                  </a:lnTo>
                  <a:lnTo>
                    <a:pt x="1835" y="360"/>
                  </a:lnTo>
                  <a:lnTo>
                    <a:pt x="1829" y="360"/>
                  </a:lnTo>
                  <a:lnTo>
                    <a:pt x="1823" y="360"/>
                  </a:lnTo>
                  <a:lnTo>
                    <a:pt x="1817" y="360"/>
                  </a:lnTo>
                  <a:lnTo>
                    <a:pt x="1776" y="342"/>
                  </a:lnTo>
                  <a:lnTo>
                    <a:pt x="1770" y="342"/>
                  </a:lnTo>
                  <a:lnTo>
                    <a:pt x="1764" y="342"/>
                  </a:lnTo>
                  <a:lnTo>
                    <a:pt x="1758" y="342"/>
                  </a:lnTo>
                  <a:lnTo>
                    <a:pt x="1746" y="342"/>
                  </a:lnTo>
                  <a:lnTo>
                    <a:pt x="1746" y="342"/>
                  </a:lnTo>
                  <a:lnTo>
                    <a:pt x="1740" y="342"/>
                  </a:lnTo>
                  <a:lnTo>
                    <a:pt x="1734" y="342"/>
                  </a:lnTo>
                  <a:lnTo>
                    <a:pt x="1728" y="348"/>
                  </a:lnTo>
                  <a:lnTo>
                    <a:pt x="1722" y="348"/>
                  </a:lnTo>
                  <a:lnTo>
                    <a:pt x="1716" y="354"/>
                  </a:lnTo>
                  <a:lnTo>
                    <a:pt x="1704" y="366"/>
                  </a:lnTo>
                  <a:lnTo>
                    <a:pt x="1698" y="378"/>
                  </a:lnTo>
                  <a:lnTo>
                    <a:pt x="1674" y="402"/>
                  </a:lnTo>
                  <a:lnTo>
                    <a:pt x="1656" y="425"/>
                  </a:lnTo>
                  <a:lnTo>
                    <a:pt x="1632" y="461"/>
                  </a:lnTo>
                  <a:lnTo>
                    <a:pt x="1614" y="509"/>
                  </a:lnTo>
                  <a:lnTo>
                    <a:pt x="1614" y="563"/>
                  </a:lnTo>
                  <a:lnTo>
                    <a:pt x="1614" y="569"/>
                  </a:lnTo>
                  <a:lnTo>
                    <a:pt x="1614" y="575"/>
                  </a:lnTo>
                  <a:lnTo>
                    <a:pt x="1614" y="581"/>
                  </a:lnTo>
                  <a:lnTo>
                    <a:pt x="1614" y="587"/>
                  </a:lnTo>
                  <a:lnTo>
                    <a:pt x="1614" y="593"/>
                  </a:lnTo>
                  <a:lnTo>
                    <a:pt x="1614" y="599"/>
                  </a:lnTo>
                  <a:lnTo>
                    <a:pt x="1614" y="605"/>
                  </a:lnTo>
                  <a:lnTo>
                    <a:pt x="1614" y="617"/>
                  </a:lnTo>
                  <a:lnTo>
                    <a:pt x="1620" y="641"/>
                  </a:lnTo>
                  <a:lnTo>
                    <a:pt x="1626" y="641"/>
                  </a:lnTo>
                  <a:lnTo>
                    <a:pt x="1632" y="647"/>
                  </a:lnTo>
                  <a:lnTo>
                    <a:pt x="1632" y="659"/>
                  </a:lnTo>
                  <a:lnTo>
                    <a:pt x="1638" y="659"/>
                  </a:lnTo>
                  <a:lnTo>
                    <a:pt x="1638" y="665"/>
                  </a:lnTo>
                  <a:lnTo>
                    <a:pt x="1638" y="665"/>
                  </a:lnTo>
                  <a:lnTo>
                    <a:pt x="1638" y="671"/>
                  </a:lnTo>
                  <a:lnTo>
                    <a:pt x="1632" y="671"/>
                  </a:lnTo>
                  <a:lnTo>
                    <a:pt x="1632" y="677"/>
                  </a:lnTo>
                  <a:lnTo>
                    <a:pt x="1632" y="677"/>
                  </a:lnTo>
                  <a:lnTo>
                    <a:pt x="1626" y="677"/>
                  </a:lnTo>
                  <a:lnTo>
                    <a:pt x="1620" y="683"/>
                  </a:lnTo>
                  <a:lnTo>
                    <a:pt x="1596" y="689"/>
                  </a:lnTo>
                  <a:lnTo>
                    <a:pt x="1572" y="689"/>
                  </a:lnTo>
                  <a:lnTo>
                    <a:pt x="1548" y="689"/>
                  </a:lnTo>
                  <a:lnTo>
                    <a:pt x="1542" y="689"/>
                  </a:lnTo>
                  <a:lnTo>
                    <a:pt x="1536" y="689"/>
                  </a:lnTo>
                  <a:lnTo>
                    <a:pt x="1518" y="683"/>
                  </a:lnTo>
                  <a:lnTo>
                    <a:pt x="1495" y="671"/>
                  </a:lnTo>
                  <a:lnTo>
                    <a:pt x="1465" y="629"/>
                  </a:lnTo>
                  <a:lnTo>
                    <a:pt x="1435" y="599"/>
                  </a:lnTo>
                  <a:lnTo>
                    <a:pt x="1405" y="581"/>
                  </a:lnTo>
                  <a:lnTo>
                    <a:pt x="1375" y="563"/>
                  </a:lnTo>
                  <a:lnTo>
                    <a:pt x="1333" y="587"/>
                  </a:lnTo>
                  <a:lnTo>
                    <a:pt x="1303" y="653"/>
                  </a:lnTo>
                  <a:lnTo>
                    <a:pt x="1261" y="665"/>
                  </a:lnTo>
                  <a:lnTo>
                    <a:pt x="1219" y="653"/>
                  </a:lnTo>
                  <a:lnTo>
                    <a:pt x="1184" y="671"/>
                  </a:lnTo>
                  <a:lnTo>
                    <a:pt x="1136" y="671"/>
                  </a:lnTo>
                  <a:lnTo>
                    <a:pt x="1106" y="671"/>
                  </a:lnTo>
                  <a:lnTo>
                    <a:pt x="1076" y="707"/>
                  </a:lnTo>
                  <a:lnTo>
                    <a:pt x="1016" y="731"/>
                  </a:lnTo>
                  <a:lnTo>
                    <a:pt x="944" y="761"/>
                  </a:lnTo>
                  <a:lnTo>
                    <a:pt x="921" y="773"/>
                  </a:lnTo>
                  <a:lnTo>
                    <a:pt x="867" y="773"/>
                  </a:lnTo>
                  <a:lnTo>
                    <a:pt x="813" y="743"/>
                  </a:lnTo>
                  <a:lnTo>
                    <a:pt x="783" y="719"/>
                  </a:lnTo>
                  <a:lnTo>
                    <a:pt x="741" y="713"/>
                  </a:lnTo>
                  <a:lnTo>
                    <a:pt x="693" y="701"/>
                  </a:lnTo>
                  <a:lnTo>
                    <a:pt x="628" y="701"/>
                  </a:lnTo>
                  <a:lnTo>
                    <a:pt x="616" y="701"/>
                  </a:lnTo>
                  <a:lnTo>
                    <a:pt x="598" y="695"/>
                  </a:lnTo>
                  <a:lnTo>
                    <a:pt x="580" y="695"/>
                  </a:lnTo>
                  <a:lnTo>
                    <a:pt x="568" y="695"/>
                  </a:lnTo>
                  <a:lnTo>
                    <a:pt x="568" y="695"/>
                  </a:lnTo>
                  <a:lnTo>
                    <a:pt x="562" y="701"/>
                  </a:lnTo>
                  <a:lnTo>
                    <a:pt x="556" y="701"/>
                  </a:lnTo>
                  <a:lnTo>
                    <a:pt x="556" y="701"/>
                  </a:lnTo>
                  <a:lnTo>
                    <a:pt x="556" y="701"/>
                  </a:lnTo>
                  <a:lnTo>
                    <a:pt x="550" y="707"/>
                  </a:lnTo>
                  <a:lnTo>
                    <a:pt x="544" y="713"/>
                  </a:lnTo>
                  <a:lnTo>
                    <a:pt x="520" y="731"/>
                  </a:lnTo>
                  <a:lnTo>
                    <a:pt x="496" y="749"/>
                  </a:lnTo>
                  <a:lnTo>
                    <a:pt x="460" y="785"/>
                  </a:lnTo>
                  <a:lnTo>
                    <a:pt x="454" y="791"/>
                  </a:lnTo>
                  <a:lnTo>
                    <a:pt x="436" y="809"/>
                  </a:lnTo>
                  <a:lnTo>
                    <a:pt x="424" y="815"/>
                  </a:lnTo>
                  <a:lnTo>
                    <a:pt x="418" y="821"/>
                  </a:lnTo>
                  <a:lnTo>
                    <a:pt x="412" y="821"/>
                  </a:lnTo>
                  <a:lnTo>
                    <a:pt x="406" y="821"/>
                  </a:lnTo>
                  <a:lnTo>
                    <a:pt x="400" y="821"/>
                  </a:lnTo>
                  <a:lnTo>
                    <a:pt x="394" y="821"/>
                  </a:lnTo>
                  <a:lnTo>
                    <a:pt x="388" y="821"/>
                  </a:lnTo>
                  <a:lnTo>
                    <a:pt x="382" y="821"/>
                  </a:lnTo>
                  <a:lnTo>
                    <a:pt x="370" y="821"/>
                  </a:lnTo>
                  <a:lnTo>
                    <a:pt x="358" y="821"/>
                  </a:lnTo>
                  <a:lnTo>
                    <a:pt x="352" y="821"/>
                  </a:lnTo>
                  <a:lnTo>
                    <a:pt x="335" y="827"/>
                  </a:lnTo>
                  <a:lnTo>
                    <a:pt x="329" y="827"/>
                  </a:lnTo>
                  <a:lnTo>
                    <a:pt x="233" y="839"/>
                  </a:lnTo>
                  <a:lnTo>
                    <a:pt x="227" y="845"/>
                  </a:lnTo>
                  <a:lnTo>
                    <a:pt x="209" y="851"/>
                  </a:lnTo>
                  <a:lnTo>
                    <a:pt x="197" y="851"/>
                  </a:lnTo>
                  <a:lnTo>
                    <a:pt x="185" y="857"/>
                  </a:lnTo>
                  <a:lnTo>
                    <a:pt x="179" y="857"/>
                  </a:lnTo>
                  <a:lnTo>
                    <a:pt x="173" y="857"/>
                  </a:lnTo>
                  <a:lnTo>
                    <a:pt x="167" y="857"/>
                  </a:lnTo>
                  <a:lnTo>
                    <a:pt x="149" y="851"/>
                  </a:lnTo>
                  <a:lnTo>
                    <a:pt x="137" y="851"/>
                  </a:lnTo>
                  <a:lnTo>
                    <a:pt x="125" y="851"/>
                  </a:lnTo>
                  <a:lnTo>
                    <a:pt x="119" y="857"/>
                  </a:lnTo>
                  <a:lnTo>
                    <a:pt x="113" y="857"/>
                  </a:lnTo>
                  <a:lnTo>
                    <a:pt x="107" y="857"/>
                  </a:lnTo>
                  <a:lnTo>
                    <a:pt x="107" y="857"/>
                  </a:lnTo>
                  <a:lnTo>
                    <a:pt x="101" y="863"/>
                  </a:lnTo>
                  <a:lnTo>
                    <a:pt x="101" y="863"/>
                  </a:lnTo>
                  <a:lnTo>
                    <a:pt x="101" y="869"/>
                  </a:lnTo>
                  <a:lnTo>
                    <a:pt x="101" y="875"/>
                  </a:lnTo>
                  <a:lnTo>
                    <a:pt x="95" y="875"/>
                  </a:lnTo>
                  <a:lnTo>
                    <a:pt x="95" y="881"/>
                  </a:lnTo>
                  <a:lnTo>
                    <a:pt x="89" y="881"/>
                  </a:lnTo>
                  <a:lnTo>
                    <a:pt x="83" y="887"/>
                  </a:lnTo>
                  <a:lnTo>
                    <a:pt x="77" y="887"/>
                  </a:lnTo>
                  <a:lnTo>
                    <a:pt x="60" y="893"/>
                  </a:lnTo>
                  <a:lnTo>
                    <a:pt x="54" y="899"/>
                  </a:lnTo>
                  <a:lnTo>
                    <a:pt x="48" y="899"/>
                  </a:lnTo>
                  <a:lnTo>
                    <a:pt x="48" y="905"/>
                  </a:lnTo>
                  <a:lnTo>
                    <a:pt x="0" y="953"/>
                  </a:lnTo>
                  <a:lnTo>
                    <a:pt x="2780" y="953"/>
                  </a:lnTo>
                  <a:lnTo>
                    <a:pt x="2780" y="24"/>
                  </a:lnTo>
                  <a:lnTo>
                    <a:pt x="2780" y="24"/>
                  </a:lnTo>
                  <a:lnTo>
                    <a:pt x="2780" y="24"/>
                  </a:lnTo>
                </a:path>
              </a:pathLst>
            </a:custGeom>
            <a:gradFill rotWithShape="0">
              <a:gsLst>
                <a:gs pos="0">
                  <a:schemeClr val="bg1"/>
                </a:gs>
                <a:gs pos="100000">
                  <a:schemeClr val="bg2"/>
                </a:gs>
              </a:gsLst>
              <a:lin ang="2700000" scaled="1"/>
            </a:gradFill>
            <a:ln w="9525">
              <a:noFill/>
              <a:prstDash val="solid"/>
              <a:round/>
              <a:headEnd/>
              <a:tailEnd/>
            </a:ln>
          </p:spPr>
          <p:txBody>
            <a:bodyPr/>
            <a:lstStyle/>
            <a:p>
              <a:pPr>
                <a:defRPr/>
              </a:pPr>
              <a:endParaRPr lang="en-US" sz="1800"/>
            </a:p>
          </p:txBody>
        </p:sp>
        <p:sp>
          <p:nvSpPr>
            <p:cNvPr id="8196" name="Freeform 4">
              <a:extLst>
                <a:ext uri="{FF2B5EF4-FFF2-40B4-BE49-F238E27FC236}">
                  <a16:creationId xmlns:a16="http://schemas.microsoft.com/office/drawing/2014/main" id="{DD42202C-F7B1-4AE6-B606-427453A3EB26}"/>
                </a:ext>
              </a:extLst>
            </p:cNvPr>
            <p:cNvSpPr>
              <a:spLocks/>
            </p:cNvSpPr>
            <p:nvPr/>
          </p:nvSpPr>
          <p:spPr bwMode="ltGray">
            <a:xfrm>
              <a:off x="4602" y="4014"/>
              <a:ext cx="12" cy="18"/>
            </a:xfrm>
            <a:custGeom>
              <a:avLst/>
              <a:gdLst/>
              <a:ahLst/>
              <a:cxnLst>
                <a:cxn ang="0">
                  <a:pos x="12" y="18"/>
                </a:cxn>
                <a:cxn ang="0">
                  <a:pos x="12" y="12"/>
                </a:cxn>
                <a:cxn ang="0">
                  <a:pos x="6" y="6"/>
                </a:cxn>
                <a:cxn ang="0">
                  <a:pos x="6" y="6"/>
                </a:cxn>
                <a:cxn ang="0">
                  <a:pos x="0" y="0"/>
                </a:cxn>
                <a:cxn ang="0">
                  <a:pos x="12" y="18"/>
                </a:cxn>
                <a:cxn ang="0">
                  <a:pos x="12" y="18"/>
                </a:cxn>
                <a:cxn ang="0">
                  <a:pos x="12" y="18"/>
                </a:cxn>
              </a:cxnLst>
              <a:rect l="0" t="0" r="r" b="b"/>
              <a:pathLst>
                <a:path w="12" h="18">
                  <a:moveTo>
                    <a:pt x="12" y="18"/>
                  </a:moveTo>
                  <a:lnTo>
                    <a:pt x="12" y="12"/>
                  </a:lnTo>
                  <a:lnTo>
                    <a:pt x="6" y="6"/>
                  </a:lnTo>
                  <a:lnTo>
                    <a:pt x="6" y="6"/>
                  </a:lnTo>
                  <a:lnTo>
                    <a:pt x="0" y="0"/>
                  </a:lnTo>
                  <a:lnTo>
                    <a:pt x="12" y="18"/>
                  </a:lnTo>
                  <a:lnTo>
                    <a:pt x="12" y="18"/>
                  </a:lnTo>
                  <a:lnTo>
                    <a:pt x="12" y="18"/>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197" name="Freeform 5">
              <a:extLst>
                <a:ext uri="{FF2B5EF4-FFF2-40B4-BE49-F238E27FC236}">
                  <a16:creationId xmlns:a16="http://schemas.microsoft.com/office/drawing/2014/main" id="{300B3D55-6704-405A-B30C-01D6050AC90C}"/>
                </a:ext>
              </a:extLst>
            </p:cNvPr>
            <p:cNvSpPr>
              <a:spLocks/>
            </p:cNvSpPr>
            <p:nvPr/>
          </p:nvSpPr>
          <p:spPr bwMode="ltGray">
            <a:xfrm>
              <a:off x="4596" y="3996"/>
              <a:ext cx="6" cy="18"/>
            </a:xfrm>
            <a:custGeom>
              <a:avLst/>
              <a:gdLst/>
              <a:ahLst/>
              <a:cxnLst>
                <a:cxn ang="0">
                  <a:pos x="0" y="12"/>
                </a:cxn>
                <a:cxn ang="0">
                  <a:pos x="6" y="18"/>
                </a:cxn>
                <a:cxn ang="0">
                  <a:pos x="0" y="0"/>
                </a:cxn>
                <a:cxn ang="0">
                  <a:pos x="0" y="12"/>
                </a:cxn>
                <a:cxn ang="0">
                  <a:pos x="0" y="12"/>
                </a:cxn>
                <a:cxn ang="0">
                  <a:pos x="0" y="12"/>
                </a:cxn>
              </a:cxnLst>
              <a:rect l="0" t="0" r="r" b="b"/>
              <a:pathLst>
                <a:path w="6" h="18">
                  <a:moveTo>
                    <a:pt x="0" y="12"/>
                  </a:moveTo>
                  <a:lnTo>
                    <a:pt x="6" y="18"/>
                  </a:lnTo>
                  <a:lnTo>
                    <a:pt x="0" y="0"/>
                  </a:lnTo>
                  <a:lnTo>
                    <a:pt x="0" y="12"/>
                  </a:lnTo>
                  <a:lnTo>
                    <a:pt x="0" y="12"/>
                  </a:lnTo>
                  <a:lnTo>
                    <a:pt x="0"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198" name="Freeform 6">
              <a:extLst>
                <a:ext uri="{FF2B5EF4-FFF2-40B4-BE49-F238E27FC236}">
                  <a16:creationId xmlns:a16="http://schemas.microsoft.com/office/drawing/2014/main" id="{27446D1C-926C-490A-8671-C5F51C895792}"/>
                </a:ext>
              </a:extLst>
            </p:cNvPr>
            <p:cNvSpPr>
              <a:spLocks/>
            </p:cNvSpPr>
            <p:nvPr/>
          </p:nvSpPr>
          <p:spPr bwMode="ltGray">
            <a:xfrm>
              <a:off x="5180" y="3577"/>
              <a:ext cx="304" cy="741"/>
            </a:xfrm>
            <a:custGeom>
              <a:avLst/>
              <a:gdLst/>
              <a:ahLst/>
              <a:cxnLst>
                <a:cxn ang="0">
                  <a:pos x="280" y="42"/>
                </a:cxn>
                <a:cxn ang="0">
                  <a:pos x="274" y="42"/>
                </a:cxn>
                <a:cxn ang="0">
                  <a:pos x="268" y="42"/>
                </a:cxn>
                <a:cxn ang="0">
                  <a:pos x="256" y="42"/>
                </a:cxn>
                <a:cxn ang="0">
                  <a:pos x="238" y="48"/>
                </a:cxn>
                <a:cxn ang="0">
                  <a:pos x="214" y="12"/>
                </a:cxn>
                <a:cxn ang="0">
                  <a:pos x="196" y="0"/>
                </a:cxn>
                <a:cxn ang="0">
                  <a:pos x="196" y="0"/>
                </a:cxn>
                <a:cxn ang="0">
                  <a:pos x="164" y="167"/>
                </a:cxn>
                <a:cxn ang="0">
                  <a:pos x="144" y="217"/>
                </a:cxn>
                <a:cxn ang="0">
                  <a:pos x="110" y="281"/>
                </a:cxn>
                <a:cxn ang="0">
                  <a:pos x="96" y="327"/>
                </a:cxn>
                <a:cxn ang="0">
                  <a:pos x="124" y="405"/>
                </a:cxn>
                <a:cxn ang="0">
                  <a:pos x="100" y="463"/>
                </a:cxn>
                <a:cxn ang="0">
                  <a:pos x="68" y="503"/>
                </a:cxn>
                <a:cxn ang="0">
                  <a:pos x="30" y="539"/>
                </a:cxn>
                <a:cxn ang="0">
                  <a:pos x="24" y="613"/>
                </a:cxn>
                <a:cxn ang="0">
                  <a:pos x="0" y="741"/>
                </a:cxn>
                <a:cxn ang="0">
                  <a:pos x="202" y="741"/>
                </a:cxn>
                <a:cxn ang="0">
                  <a:pos x="180" y="639"/>
                </a:cxn>
                <a:cxn ang="0">
                  <a:pos x="192" y="589"/>
                </a:cxn>
                <a:cxn ang="0">
                  <a:pos x="178" y="539"/>
                </a:cxn>
                <a:cxn ang="0">
                  <a:pos x="190" y="499"/>
                </a:cxn>
                <a:cxn ang="0">
                  <a:pos x="184" y="465"/>
                </a:cxn>
                <a:cxn ang="0">
                  <a:pos x="192" y="391"/>
                </a:cxn>
                <a:cxn ang="0">
                  <a:pos x="216" y="313"/>
                </a:cxn>
                <a:cxn ang="0">
                  <a:pos x="238" y="249"/>
                </a:cxn>
                <a:cxn ang="0">
                  <a:pos x="268" y="185"/>
                </a:cxn>
                <a:cxn ang="0">
                  <a:pos x="284" y="159"/>
                </a:cxn>
                <a:cxn ang="0">
                  <a:pos x="304" y="12"/>
                </a:cxn>
                <a:cxn ang="0">
                  <a:pos x="298" y="24"/>
                </a:cxn>
                <a:cxn ang="0">
                  <a:pos x="292" y="30"/>
                </a:cxn>
                <a:cxn ang="0">
                  <a:pos x="292" y="36"/>
                </a:cxn>
                <a:cxn ang="0">
                  <a:pos x="286" y="36"/>
                </a:cxn>
                <a:cxn ang="0">
                  <a:pos x="286" y="42"/>
                </a:cxn>
                <a:cxn ang="0">
                  <a:pos x="280" y="42"/>
                </a:cxn>
                <a:cxn ang="0">
                  <a:pos x="280" y="42"/>
                </a:cxn>
                <a:cxn ang="0">
                  <a:pos x="280" y="42"/>
                </a:cxn>
              </a:cxnLst>
              <a:rect l="0" t="0" r="r" b="b"/>
              <a:pathLst>
                <a:path w="304" h="741">
                  <a:moveTo>
                    <a:pt x="280" y="42"/>
                  </a:moveTo>
                  <a:lnTo>
                    <a:pt x="274" y="42"/>
                  </a:lnTo>
                  <a:lnTo>
                    <a:pt x="268" y="42"/>
                  </a:lnTo>
                  <a:lnTo>
                    <a:pt x="256" y="42"/>
                  </a:lnTo>
                  <a:lnTo>
                    <a:pt x="238" y="48"/>
                  </a:lnTo>
                  <a:lnTo>
                    <a:pt x="214" y="12"/>
                  </a:lnTo>
                  <a:lnTo>
                    <a:pt x="196" y="0"/>
                  </a:lnTo>
                  <a:lnTo>
                    <a:pt x="196" y="0"/>
                  </a:lnTo>
                  <a:lnTo>
                    <a:pt x="164" y="167"/>
                  </a:lnTo>
                  <a:lnTo>
                    <a:pt x="144" y="217"/>
                  </a:lnTo>
                  <a:lnTo>
                    <a:pt x="110" y="281"/>
                  </a:lnTo>
                  <a:lnTo>
                    <a:pt x="96" y="327"/>
                  </a:lnTo>
                  <a:lnTo>
                    <a:pt x="124" y="405"/>
                  </a:lnTo>
                  <a:lnTo>
                    <a:pt x="100" y="463"/>
                  </a:lnTo>
                  <a:lnTo>
                    <a:pt x="68" y="503"/>
                  </a:lnTo>
                  <a:lnTo>
                    <a:pt x="30" y="539"/>
                  </a:lnTo>
                  <a:lnTo>
                    <a:pt x="24" y="613"/>
                  </a:lnTo>
                  <a:lnTo>
                    <a:pt x="0" y="741"/>
                  </a:lnTo>
                  <a:lnTo>
                    <a:pt x="202" y="741"/>
                  </a:lnTo>
                  <a:lnTo>
                    <a:pt x="180" y="639"/>
                  </a:lnTo>
                  <a:lnTo>
                    <a:pt x="192" y="589"/>
                  </a:lnTo>
                  <a:lnTo>
                    <a:pt x="178" y="539"/>
                  </a:lnTo>
                  <a:lnTo>
                    <a:pt x="190" y="499"/>
                  </a:lnTo>
                  <a:lnTo>
                    <a:pt x="184" y="465"/>
                  </a:lnTo>
                  <a:lnTo>
                    <a:pt x="192" y="391"/>
                  </a:lnTo>
                  <a:lnTo>
                    <a:pt x="216" y="313"/>
                  </a:lnTo>
                  <a:lnTo>
                    <a:pt x="238" y="249"/>
                  </a:lnTo>
                  <a:lnTo>
                    <a:pt x="268" y="185"/>
                  </a:lnTo>
                  <a:lnTo>
                    <a:pt x="284" y="159"/>
                  </a:lnTo>
                  <a:lnTo>
                    <a:pt x="304" y="12"/>
                  </a:lnTo>
                  <a:lnTo>
                    <a:pt x="298" y="24"/>
                  </a:lnTo>
                  <a:lnTo>
                    <a:pt x="292" y="30"/>
                  </a:lnTo>
                  <a:lnTo>
                    <a:pt x="292" y="36"/>
                  </a:lnTo>
                  <a:lnTo>
                    <a:pt x="286" y="36"/>
                  </a:lnTo>
                  <a:lnTo>
                    <a:pt x="286" y="42"/>
                  </a:lnTo>
                  <a:lnTo>
                    <a:pt x="280" y="42"/>
                  </a:lnTo>
                  <a:lnTo>
                    <a:pt x="280" y="42"/>
                  </a:lnTo>
                  <a:lnTo>
                    <a:pt x="280" y="4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199" name="Freeform 7">
              <a:extLst>
                <a:ext uri="{FF2B5EF4-FFF2-40B4-BE49-F238E27FC236}">
                  <a16:creationId xmlns:a16="http://schemas.microsoft.com/office/drawing/2014/main" id="{1F91DF9F-3C58-4F33-9165-C428757041B8}"/>
                </a:ext>
              </a:extLst>
            </p:cNvPr>
            <p:cNvSpPr>
              <a:spLocks/>
            </p:cNvSpPr>
            <p:nvPr/>
          </p:nvSpPr>
          <p:spPr bwMode="ltGray">
            <a:xfrm>
              <a:off x="4918" y="3553"/>
              <a:ext cx="314" cy="767"/>
            </a:xfrm>
            <a:custGeom>
              <a:avLst/>
              <a:gdLst/>
              <a:ahLst/>
              <a:cxnLst>
                <a:cxn ang="0">
                  <a:pos x="284" y="6"/>
                </a:cxn>
                <a:cxn ang="0">
                  <a:pos x="278" y="6"/>
                </a:cxn>
                <a:cxn ang="0">
                  <a:pos x="272" y="12"/>
                </a:cxn>
                <a:cxn ang="0">
                  <a:pos x="254" y="18"/>
                </a:cxn>
                <a:cxn ang="0">
                  <a:pos x="230" y="24"/>
                </a:cxn>
                <a:cxn ang="0">
                  <a:pos x="206" y="42"/>
                </a:cxn>
                <a:cxn ang="0">
                  <a:pos x="188" y="48"/>
                </a:cxn>
                <a:cxn ang="0">
                  <a:pos x="176" y="54"/>
                </a:cxn>
                <a:cxn ang="0">
                  <a:pos x="170" y="54"/>
                </a:cxn>
                <a:cxn ang="0">
                  <a:pos x="150" y="169"/>
                </a:cxn>
                <a:cxn ang="0">
                  <a:pos x="110" y="225"/>
                </a:cxn>
                <a:cxn ang="0">
                  <a:pos x="54" y="383"/>
                </a:cxn>
                <a:cxn ang="0">
                  <a:pos x="82" y="555"/>
                </a:cxn>
                <a:cxn ang="0">
                  <a:pos x="40" y="679"/>
                </a:cxn>
                <a:cxn ang="0">
                  <a:pos x="0" y="767"/>
                </a:cxn>
                <a:cxn ang="0">
                  <a:pos x="108" y="767"/>
                </a:cxn>
                <a:cxn ang="0">
                  <a:pos x="120" y="611"/>
                </a:cxn>
                <a:cxn ang="0">
                  <a:pos x="148" y="499"/>
                </a:cxn>
                <a:cxn ang="0">
                  <a:pos x="160" y="367"/>
                </a:cxn>
                <a:cxn ang="0">
                  <a:pos x="218" y="327"/>
                </a:cxn>
                <a:cxn ang="0">
                  <a:pos x="238" y="221"/>
                </a:cxn>
                <a:cxn ang="0">
                  <a:pos x="296" y="135"/>
                </a:cxn>
                <a:cxn ang="0">
                  <a:pos x="314" y="0"/>
                </a:cxn>
                <a:cxn ang="0">
                  <a:pos x="302" y="0"/>
                </a:cxn>
                <a:cxn ang="0">
                  <a:pos x="296" y="0"/>
                </a:cxn>
                <a:cxn ang="0">
                  <a:pos x="290" y="0"/>
                </a:cxn>
                <a:cxn ang="0">
                  <a:pos x="284" y="6"/>
                </a:cxn>
                <a:cxn ang="0">
                  <a:pos x="284" y="6"/>
                </a:cxn>
                <a:cxn ang="0">
                  <a:pos x="284" y="6"/>
                </a:cxn>
                <a:cxn ang="0">
                  <a:pos x="284" y="6"/>
                </a:cxn>
              </a:cxnLst>
              <a:rect l="0" t="0" r="r" b="b"/>
              <a:pathLst>
                <a:path w="314" h="767">
                  <a:moveTo>
                    <a:pt x="284" y="6"/>
                  </a:moveTo>
                  <a:lnTo>
                    <a:pt x="278" y="6"/>
                  </a:lnTo>
                  <a:lnTo>
                    <a:pt x="272" y="12"/>
                  </a:lnTo>
                  <a:lnTo>
                    <a:pt x="254" y="18"/>
                  </a:lnTo>
                  <a:lnTo>
                    <a:pt x="230" y="24"/>
                  </a:lnTo>
                  <a:lnTo>
                    <a:pt x="206" y="42"/>
                  </a:lnTo>
                  <a:lnTo>
                    <a:pt x="188" y="48"/>
                  </a:lnTo>
                  <a:lnTo>
                    <a:pt x="176" y="54"/>
                  </a:lnTo>
                  <a:lnTo>
                    <a:pt x="170" y="54"/>
                  </a:lnTo>
                  <a:lnTo>
                    <a:pt x="150" y="169"/>
                  </a:lnTo>
                  <a:lnTo>
                    <a:pt x="110" y="225"/>
                  </a:lnTo>
                  <a:lnTo>
                    <a:pt x="54" y="383"/>
                  </a:lnTo>
                  <a:lnTo>
                    <a:pt x="82" y="555"/>
                  </a:lnTo>
                  <a:lnTo>
                    <a:pt x="40" y="679"/>
                  </a:lnTo>
                  <a:lnTo>
                    <a:pt x="0" y="767"/>
                  </a:lnTo>
                  <a:lnTo>
                    <a:pt x="108" y="767"/>
                  </a:lnTo>
                  <a:lnTo>
                    <a:pt x="120" y="611"/>
                  </a:lnTo>
                  <a:lnTo>
                    <a:pt x="148" y="499"/>
                  </a:lnTo>
                  <a:lnTo>
                    <a:pt x="160" y="367"/>
                  </a:lnTo>
                  <a:lnTo>
                    <a:pt x="218" y="327"/>
                  </a:lnTo>
                  <a:lnTo>
                    <a:pt x="238" y="221"/>
                  </a:lnTo>
                  <a:lnTo>
                    <a:pt x="296" y="135"/>
                  </a:lnTo>
                  <a:lnTo>
                    <a:pt x="314" y="0"/>
                  </a:lnTo>
                  <a:lnTo>
                    <a:pt x="302" y="0"/>
                  </a:lnTo>
                  <a:lnTo>
                    <a:pt x="296" y="0"/>
                  </a:lnTo>
                  <a:lnTo>
                    <a:pt x="290" y="0"/>
                  </a:lnTo>
                  <a:lnTo>
                    <a:pt x="284" y="6"/>
                  </a:lnTo>
                  <a:lnTo>
                    <a:pt x="284" y="6"/>
                  </a:lnTo>
                  <a:lnTo>
                    <a:pt x="284" y="6"/>
                  </a:lnTo>
                  <a:lnTo>
                    <a:pt x="284" y="6"/>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0" name="Freeform 8">
              <a:extLst>
                <a:ext uri="{FF2B5EF4-FFF2-40B4-BE49-F238E27FC236}">
                  <a16:creationId xmlns:a16="http://schemas.microsoft.com/office/drawing/2014/main" id="{1DD2EDD5-F56A-4DFF-9546-713F8F40890C}"/>
                </a:ext>
              </a:extLst>
            </p:cNvPr>
            <p:cNvSpPr>
              <a:spLocks/>
            </p:cNvSpPr>
            <p:nvPr/>
          </p:nvSpPr>
          <p:spPr bwMode="ltGray">
            <a:xfrm>
              <a:off x="4700" y="3697"/>
              <a:ext cx="275" cy="623"/>
            </a:xfrm>
            <a:custGeom>
              <a:avLst/>
              <a:gdLst/>
              <a:ahLst/>
              <a:cxnLst>
                <a:cxn ang="0">
                  <a:pos x="257" y="12"/>
                </a:cxn>
                <a:cxn ang="0">
                  <a:pos x="239" y="6"/>
                </a:cxn>
                <a:cxn ang="0">
                  <a:pos x="203" y="6"/>
                </a:cxn>
                <a:cxn ang="0">
                  <a:pos x="203" y="6"/>
                </a:cxn>
                <a:cxn ang="0">
                  <a:pos x="197" y="6"/>
                </a:cxn>
                <a:cxn ang="0">
                  <a:pos x="185" y="0"/>
                </a:cxn>
                <a:cxn ang="0">
                  <a:pos x="173" y="0"/>
                </a:cxn>
                <a:cxn ang="0">
                  <a:pos x="166" y="0"/>
                </a:cxn>
                <a:cxn ang="0">
                  <a:pos x="160" y="0"/>
                </a:cxn>
                <a:cxn ang="0">
                  <a:pos x="144" y="117"/>
                </a:cxn>
                <a:cxn ang="0">
                  <a:pos x="128" y="185"/>
                </a:cxn>
                <a:cxn ang="0">
                  <a:pos x="58" y="299"/>
                </a:cxn>
                <a:cxn ang="0">
                  <a:pos x="54" y="441"/>
                </a:cxn>
                <a:cxn ang="0">
                  <a:pos x="24" y="523"/>
                </a:cxn>
                <a:cxn ang="0">
                  <a:pos x="0" y="623"/>
                </a:cxn>
                <a:cxn ang="0">
                  <a:pos x="78" y="623"/>
                </a:cxn>
                <a:cxn ang="0">
                  <a:pos x="92" y="555"/>
                </a:cxn>
                <a:cxn ang="0">
                  <a:pos x="134" y="447"/>
                </a:cxn>
                <a:cxn ang="0">
                  <a:pos x="158" y="315"/>
                </a:cxn>
                <a:cxn ang="0">
                  <a:pos x="184" y="257"/>
                </a:cxn>
                <a:cxn ang="0">
                  <a:pos x="216" y="211"/>
                </a:cxn>
                <a:cxn ang="0">
                  <a:pos x="222" y="145"/>
                </a:cxn>
                <a:cxn ang="0">
                  <a:pos x="240" y="111"/>
                </a:cxn>
                <a:cxn ang="0">
                  <a:pos x="262" y="79"/>
                </a:cxn>
                <a:cxn ang="0">
                  <a:pos x="275" y="6"/>
                </a:cxn>
                <a:cxn ang="0">
                  <a:pos x="263" y="12"/>
                </a:cxn>
                <a:cxn ang="0">
                  <a:pos x="257" y="12"/>
                </a:cxn>
                <a:cxn ang="0">
                  <a:pos x="257" y="12"/>
                </a:cxn>
                <a:cxn ang="0">
                  <a:pos x="257" y="12"/>
                </a:cxn>
              </a:cxnLst>
              <a:rect l="0" t="0" r="r" b="b"/>
              <a:pathLst>
                <a:path w="275" h="623">
                  <a:moveTo>
                    <a:pt x="257" y="12"/>
                  </a:moveTo>
                  <a:lnTo>
                    <a:pt x="239" y="6"/>
                  </a:lnTo>
                  <a:lnTo>
                    <a:pt x="203" y="6"/>
                  </a:lnTo>
                  <a:lnTo>
                    <a:pt x="203" y="6"/>
                  </a:lnTo>
                  <a:lnTo>
                    <a:pt x="197" y="6"/>
                  </a:lnTo>
                  <a:lnTo>
                    <a:pt x="185" y="0"/>
                  </a:lnTo>
                  <a:lnTo>
                    <a:pt x="173" y="0"/>
                  </a:lnTo>
                  <a:lnTo>
                    <a:pt x="166" y="0"/>
                  </a:lnTo>
                  <a:lnTo>
                    <a:pt x="160" y="0"/>
                  </a:lnTo>
                  <a:lnTo>
                    <a:pt x="144" y="117"/>
                  </a:lnTo>
                  <a:lnTo>
                    <a:pt x="128" y="185"/>
                  </a:lnTo>
                  <a:lnTo>
                    <a:pt x="58" y="299"/>
                  </a:lnTo>
                  <a:lnTo>
                    <a:pt x="54" y="441"/>
                  </a:lnTo>
                  <a:lnTo>
                    <a:pt x="24" y="523"/>
                  </a:lnTo>
                  <a:lnTo>
                    <a:pt x="0" y="623"/>
                  </a:lnTo>
                  <a:lnTo>
                    <a:pt x="78" y="623"/>
                  </a:lnTo>
                  <a:lnTo>
                    <a:pt x="92" y="555"/>
                  </a:lnTo>
                  <a:lnTo>
                    <a:pt x="134" y="447"/>
                  </a:lnTo>
                  <a:lnTo>
                    <a:pt x="158" y="315"/>
                  </a:lnTo>
                  <a:lnTo>
                    <a:pt x="184" y="257"/>
                  </a:lnTo>
                  <a:lnTo>
                    <a:pt x="216" y="211"/>
                  </a:lnTo>
                  <a:lnTo>
                    <a:pt x="222" y="145"/>
                  </a:lnTo>
                  <a:lnTo>
                    <a:pt x="240" y="111"/>
                  </a:lnTo>
                  <a:lnTo>
                    <a:pt x="262" y="79"/>
                  </a:lnTo>
                  <a:lnTo>
                    <a:pt x="275" y="6"/>
                  </a:lnTo>
                  <a:lnTo>
                    <a:pt x="263" y="12"/>
                  </a:lnTo>
                  <a:lnTo>
                    <a:pt x="257" y="12"/>
                  </a:lnTo>
                  <a:lnTo>
                    <a:pt x="257" y="12"/>
                  </a:lnTo>
                  <a:lnTo>
                    <a:pt x="257"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1" name="Freeform 9">
              <a:extLst>
                <a:ext uri="{FF2B5EF4-FFF2-40B4-BE49-F238E27FC236}">
                  <a16:creationId xmlns:a16="http://schemas.microsoft.com/office/drawing/2014/main" id="{816457D8-91BF-4BAD-8D5C-56F5C21829BE}"/>
                </a:ext>
              </a:extLst>
            </p:cNvPr>
            <p:cNvSpPr>
              <a:spLocks/>
            </p:cNvSpPr>
            <p:nvPr/>
          </p:nvSpPr>
          <p:spPr bwMode="ltGray">
            <a:xfrm>
              <a:off x="4522" y="3709"/>
              <a:ext cx="213" cy="611"/>
            </a:xfrm>
            <a:custGeom>
              <a:avLst/>
              <a:gdLst/>
              <a:ahLst/>
              <a:cxnLst>
                <a:cxn ang="0">
                  <a:pos x="171" y="12"/>
                </a:cxn>
                <a:cxn ang="0">
                  <a:pos x="159" y="24"/>
                </a:cxn>
                <a:cxn ang="0">
                  <a:pos x="153" y="36"/>
                </a:cxn>
                <a:cxn ang="0">
                  <a:pos x="128" y="60"/>
                </a:cxn>
                <a:cxn ang="0">
                  <a:pos x="110" y="83"/>
                </a:cxn>
                <a:cxn ang="0">
                  <a:pos x="86" y="119"/>
                </a:cxn>
                <a:cxn ang="0">
                  <a:pos x="68" y="167"/>
                </a:cxn>
                <a:cxn ang="0">
                  <a:pos x="68" y="221"/>
                </a:cxn>
                <a:cxn ang="0">
                  <a:pos x="68" y="227"/>
                </a:cxn>
                <a:cxn ang="0">
                  <a:pos x="68" y="233"/>
                </a:cxn>
                <a:cxn ang="0">
                  <a:pos x="68" y="239"/>
                </a:cxn>
                <a:cxn ang="0">
                  <a:pos x="68" y="245"/>
                </a:cxn>
                <a:cxn ang="0">
                  <a:pos x="68" y="251"/>
                </a:cxn>
                <a:cxn ang="0">
                  <a:pos x="68" y="251"/>
                </a:cxn>
                <a:cxn ang="0">
                  <a:pos x="68" y="257"/>
                </a:cxn>
                <a:cxn ang="0">
                  <a:pos x="68" y="269"/>
                </a:cxn>
                <a:cxn ang="0">
                  <a:pos x="74" y="287"/>
                </a:cxn>
                <a:cxn ang="0">
                  <a:pos x="80" y="305"/>
                </a:cxn>
                <a:cxn ang="0">
                  <a:pos x="86" y="311"/>
                </a:cxn>
                <a:cxn ang="0">
                  <a:pos x="86" y="311"/>
                </a:cxn>
                <a:cxn ang="0">
                  <a:pos x="92" y="317"/>
                </a:cxn>
                <a:cxn ang="0">
                  <a:pos x="92" y="323"/>
                </a:cxn>
                <a:cxn ang="0">
                  <a:pos x="92" y="323"/>
                </a:cxn>
                <a:cxn ang="0">
                  <a:pos x="24" y="437"/>
                </a:cxn>
                <a:cxn ang="0">
                  <a:pos x="18" y="471"/>
                </a:cxn>
                <a:cxn ang="0">
                  <a:pos x="0" y="547"/>
                </a:cxn>
                <a:cxn ang="0">
                  <a:pos x="50" y="611"/>
                </a:cxn>
                <a:cxn ang="0">
                  <a:pos x="114" y="611"/>
                </a:cxn>
                <a:cxn ang="0">
                  <a:pos x="104" y="555"/>
                </a:cxn>
                <a:cxn ang="0">
                  <a:pos x="120" y="515"/>
                </a:cxn>
                <a:cxn ang="0">
                  <a:pos x="150" y="449"/>
                </a:cxn>
                <a:cxn ang="0">
                  <a:pos x="166" y="377"/>
                </a:cxn>
                <a:cxn ang="0">
                  <a:pos x="156" y="295"/>
                </a:cxn>
                <a:cxn ang="0">
                  <a:pos x="170" y="203"/>
                </a:cxn>
                <a:cxn ang="0">
                  <a:pos x="212" y="95"/>
                </a:cxn>
                <a:cxn ang="0">
                  <a:pos x="213" y="0"/>
                </a:cxn>
                <a:cxn ang="0">
                  <a:pos x="207" y="0"/>
                </a:cxn>
                <a:cxn ang="0">
                  <a:pos x="201" y="0"/>
                </a:cxn>
                <a:cxn ang="0">
                  <a:pos x="195" y="0"/>
                </a:cxn>
                <a:cxn ang="0">
                  <a:pos x="189" y="0"/>
                </a:cxn>
                <a:cxn ang="0">
                  <a:pos x="183" y="6"/>
                </a:cxn>
                <a:cxn ang="0">
                  <a:pos x="177" y="6"/>
                </a:cxn>
                <a:cxn ang="0">
                  <a:pos x="171" y="12"/>
                </a:cxn>
                <a:cxn ang="0">
                  <a:pos x="171" y="12"/>
                </a:cxn>
                <a:cxn ang="0">
                  <a:pos x="171" y="12"/>
                </a:cxn>
              </a:cxnLst>
              <a:rect l="0" t="0" r="r" b="b"/>
              <a:pathLst>
                <a:path w="213" h="611">
                  <a:moveTo>
                    <a:pt x="171" y="12"/>
                  </a:moveTo>
                  <a:lnTo>
                    <a:pt x="159" y="24"/>
                  </a:lnTo>
                  <a:lnTo>
                    <a:pt x="153" y="36"/>
                  </a:lnTo>
                  <a:lnTo>
                    <a:pt x="128" y="60"/>
                  </a:lnTo>
                  <a:lnTo>
                    <a:pt x="110" y="83"/>
                  </a:lnTo>
                  <a:lnTo>
                    <a:pt x="86" y="119"/>
                  </a:lnTo>
                  <a:lnTo>
                    <a:pt x="68" y="167"/>
                  </a:lnTo>
                  <a:lnTo>
                    <a:pt x="68" y="221"/>
                  </a:lnTo>
                  <a:lnTo>
                    <a:pt x="68" y="227"/>
                  </a:lnTo>
                  <a:lnTo>
                    <a:pt x="68" y="233"/>
                  </a:lnTo>
                  <a:lnTo>
                    <a:pt x="68" y="239"/>
                  </a:lnTo>
                  <a:lnTo>
                    <a:pt x="68" y="245"/>
                  </a:lnTo>
                  <a:lnTo>
                    <a:pt x="68" y="251"/>
                  </a:lnTo>
                  <a:lnTo>
                    <a:pt x="68" y="251"/>
                  </a:lnTo>
                  <a:lnTo>
                    <a:pt x="68" y="257"/>
                  </a:lnTo>
                  <a:lnTo>
                    <a:pt x="68" y="269"/>
                  </a:lnTo>
                  <a:lnTo>
                    <a:pt x="74" y="287"/>
                  </a:lnTo>
                  <a:lnTo>
                    <a:pt x="80" y="305"/>
                  </a:lnTo>
                  <a:lnTo>
                    <a:pt x="86" y="311"/>
                  </a:lnTo>
                  <a:lnTo>
                    <a:pt x="86" y="311"/>
                  </a:lnTo>
                  <a:lnTo>
                    <a:pt x="92" y="317"/>
                  </a:lnTo>
                  <a:lnTo>
                    <a:pt x="92" y="323"/>
                  </a:lnTo>
                  <a:lnTo>
                    <a:pt x="92" y="323"/>
                  </a:lnTo>
                  <a:lnTo>
                    <a:pt x="24" y="437"/>
                  </a:lnTo>
                  <a:lnTo>
                    <a:pt x="18" y="471"/>
                  </a:lnTo>
                  <a:lnTo>
                    <a:pt x="0" y="547"/>
                  </a:lnTo>
                  <a:lnTo>
                    <a:pt x="50" y="611"/>
                  </a:lnTo>
                  <a:lnTo>
                    <a:pt x="114" y="611"/>
                  </a:lnTo>
                  <a:lnTo>
                    <a:pt x="104" y="555"/>
                  </a:lnTo>
                  <a:lnTo>
                    <a:pt x="120" y="515"/>
                  </a:lnTo>
                  <a:lnTo>
                    <a:pt x="150" y="449"/>
                  </a:lnTo>
                  <a:lnTo>
                    <a:pt x="166" y="377"/>
                  </a:lnTo>
                  <a:lnTo>
                    <a:pt x="156" y="295"/>
                  </a:lnTo>
                  <a:lnTo>
                    <a:pt x="170" y="203"/>
                  </a:lnTo>
                  <a:lnTo>
                    <a:pt x="212" y="95"/>
                  </a:lnTo>
                  <a:lnTo>
                    <a:pt x="213" y="0"/>
                  </a:lnTo>
                  <a:lnTo>
                    <a:pt x="207" y="0"/>
                  </a:lnTo>
                  <a:lnTo>
                    <a:pt x="201" y="0"/>
                  </a:lnTo>
                  <a:lnTo>
                    <a:pt x="195" y="0"/>
                  </a:lnTo>
                  <a:lnTo>
                    <a:pt x="189" y="0"/>
                  </a:lnTo>
                  <a:lnTo>
                    <a:pt x="183" y="6"/>
                  </a:lnTo>
                  <a:lnTo>
                    <a:pt x="177" y="6"/>
                  </a:lnTo>
                  <a:lnTo>
                    <a:pt x="171" y="12"/>
                  </a:lnTo>
                  <a:lnTo>
                    <a:pt x="171" y="12"/>
                  </a:lnTo>
                  <a:lnTo>
                    <a:pt x="171"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2" name="Freeform 10">
              <a:extLst>
                <a:ext uri="{FF2B5EF4-FFF2-40B4-BE49-F238E27FC236}">
                  <a16:creationId xmlns:a16="http://schemas.microsoft.com/office/drawing/2014/main" id="{F6531D4D-35DF-4E67-B4B1-6ED7BB0AB27C}"/>
                </a:ext>
              </a:extLst>
            </p:cNvPr>
            <p:cNvSpPr>
              <a:spLocks/>
            </p:cNvSpPr>
            <p:nvPr/>
          </p:nvSpPr>
          <p:spPr bwMode="ltGray">
            <a:xfrm>
              <a:off x="4292" y="3936"/>
              <a:ext cx="167" cy="384"/>
            </a:xfrm>
            <a:custGeom>
              <a:avLst/>
              <a:gdLst/>
              <a:ahLst/>
              <a:cxnLst>
                <a:cxn ang="0">
                  <a:pos x="149" y="60"/>
                </a:cxn>
                <a:cxn ang="0">
                  <a:pos x="119" y="30"/>
                </a:cxn>
                <a:cxn ang="0">
                  <a:pos x="89" y="12"/>
                </a:cxn>
                <a:cxn ang="0">
                  <a:pos x="59" y="0"/>
                </a:cxn>
                <a:cxn ang="0">
                  <a:pos x="54" y="70"/>
                </a:cxn>
                <a:cxn ang="0">
                  <a:pos x="46" y="112"/>
                </a:cxn>
                <a:cxn ang="0">
                  <a:pos x="52" y="168"/>
                </a:cxn>
                <a:cxn ang="0">
                  <a:pos x="24" y="194"/>
                </a:cxn>
                <a:cxn ang="0">
                  <a:pos x="16" y="258"/>
                </a:cxn>
                <a:cxn ang="0">
                  <a:pos x="2" y="300"/>
                </a:cxn>
                <a:cxn ang="0">
                  <a:pos x="0" y="352"/>
                </a:cxn>
                <a:cxn ang="0">
                  <a:pos x="47" y="384"/>
                </a:cxn>
                <a:cxn ang="0">
                  <a:pos x="149" y="384"/>
                </a:cxn>
                <a:cxn ang="0">
                  <a:pos x="134" y="350"/>
                </a:cxn>
                <a:cxn ang="0">
                  <a:pos x="104" y="324"/>
                </a:cxn>
                <a:cxn ang="0">
                  <a:pos x="138" y="274"/>
                </a:cxn>
                <a:cxn ang="0">
                  <a:pos x="122" y="220"/>
                </a:cxn>
                <a:cxn ang="0">
                  <a:pos x="132" y="186"/>
                </a:cxn>
                <a:cxn ang="0">
                  <a:pos x="140" y="154"/>
                </a:cxn>
                <a:cxn ang="0">
                  <a:pos x="167" y="90"/>
                </a:cxn>
                <a:cxn ang="0">
                  <a:pos x="149" y="60"/>
                </a:cxn>
                <a:cxn ang="0">
                  <a:pos x="149" y="60"/>
                </a:cxn>
                <a:cxn ang="0">
                  <a:pos x="149" y="60"/>
                </a:cxn>
              </a:cxnLst>
              <a:rect l="0" t="0" r="r" b="b"/>
              <a:pathLst>
                <a:path w="167" h="384">
                  <a:moveTo>
                    <a:pt x="149" y="60"/>
                  </a:moveTo>
                  <a:lnTo>
                    <a:pt x="119" y="30"/>
                  </a:lnTo>
                  <a:lnTo>
                    <a:pt x="89" y="12"/>
                  </a:lnTo>
                  <a:lnTo>
                    <a:pt x="59" y="0"/>
                  </a:lnTo>
                  <a:lnTo>
                    <a:pt x="54" y="70"/>
                  </a:lnTo>
                  <a:lnTo>
                    <a:pt x="46" y="112"/>
                  </a:lnTo>
                  <a:lnTo>
                    <a:pt x="52" y="168"/>
                  </a:lnTo>
                  <a:lnTo>
                    <a:pt x="24" y="194"/>
                  </a:lnTo>
                  <a:lnTo>
                    <a:pt x="16" y="258"/>
                  </a:lnTo>
                  <a:lnTo>
                    <a:pt x="2" y="300"/>
                  </a:lnTo>
                  <a:lnTo>
                    <a:pt x="0" y="352"/>
                  </a:lnTo>
                  <a:lnTo>
                    <a:pt x="47" y="384"/>
                  </a:lnTo>
                  <a:lnTo>
                    <a:pt x="149" y="384"/>
                  </a:lnTo>
                  <a:lnTo>
                    <a:pt x="134" y="350"/>
                  </a:lnTo>
                  <a:lnTo>
                    <a:pt x="104" y="324"/>
                  </a:lnTo>
                  <a:lnTo>
                    <a:pt x="138" y="274"/>
                  </a:lnTo>
                  <a:lnTo>
                    <a:pt x="122" y="220"/>
                  </a:lnTo>
                  <a:lnTo>
                    <a:pt x="132" y="186"/>
                  </a:lnTo>
                  <a:lnTo>
                    <a:pt x="140" y="154"/>
                  </a:lnTo>
                  <a:lnTo>
                    <a:pt x="167" y="90"/>
                  </a:lnTo>
                  <a:lnTo>
                    <a:pt x="149" y="60"/>
                  </a:lnTo>
                  <a:lnTo>
                    <a:pt x="149" y="60"/>
                  </a:lnTo>
                  <a:lnTo>
                    <a:pt x="149" y="6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3" name="Freeform 11">
              <a:extLst>
                <a:ext uri="{FF2B5EF4-FFF2-40B4-BE49-F238E27FC236}">
                  <a16:creationId xmlns:a16="http://schemas.microsoft.com/office/drawing/2014/main" id="{7BE2CD2F-6C2A-422F-BC14-5765937B4A1E}"/>
                </a:ext>
              </a:extLst>
            </p:cNvPr>
            <p:cNvSpPr>
              <a:spLocks/>
            </p:cNvSpPr>
            <p:nvPr/>
          </p:nvSpPr>
          <p:spPr bwMode="ltGray">
            <a:xfrm>
              <a:off x="4100" y="4020"/>
              <a:ext cx="166" cy="300"/>
            </a:xfrm>
            <a:custGeom>
              <a:avLst/>
              <a:gdLst/>
              <a:ahLst/>
              <a:cxnLst>
                <a:cxn ang="0">
                  <a:pos x="136" y="12"/>
                </a:cxn>
                <a:cxn ang="0">
                  <a:pos x="100" y="0"/>
                </a:cxn>
                <a:cxn ang="0">
                  <a:pos x="78" y="64"/>
                </a:cxn>
                <a:cxn ang="0">
                  <a:pos x="70" y="126"/>
                </a:cxn>
                <a:cxn ang="0">
                  <a:pos x="46" y="184"/>
                </a:cxn>
                <a:cxn ang="0">
                  <a:pos x="58" y="232"/>
                </a:cxn>
                <a:cxn ang="0">
                  <a:pos x="38" y="268"/>
                </a:cxn>
                <a:cxn ang="0">
                  <a:pos x="0" y="300"/>
                </a:cxn>
                <a:cxn ang="0">
                  <a:pos x="160" y="300"/>
                </a:cxn>
                <a:cxn ang="0">
                  <a:pos x="136" y="272"/>
                </a:cxn>
                <a:cxn ang="0">
                  <a:pos x="98" y="234"/>
                </a:cxn>
                <a:cxn ang="0">
                  <a:pos x="130" y="188"/>
                </a:cxn>
                <a:cxn ang="0">
                  <a:pos x="138" y="134"/>
                </a:cxn>
                <a:cxn ang="0">
                  <a:pos x="144" y="94"/>
                </a:cxn>
                <a:cxn ang="0">
                  <a:pos x="164" y="60"/>
                </a:cxn>
                <a:cxn ang="0">
                  <a:pos x="166" y="0"/>
                </a:cxn>
                <a:cxn ang="0">
                  <a:pos x="136" y="12"/>
                </a:cxn>
                <a:cxn ang="0">
                  <a:pos x="136" y="12"/>
                </a:cxn>
                <a:cxn ang="0">
                  <a:pos x="136" y="12"/>
                </a:cxn>
              </a:cxnLst>
              <a:rect l="0" t="0" r="r" b="b"/>
              <a:pathLst>
                <a:path w="166" h="300">
                  <a:moveTo>
                    <a:pt x="136" y="12"/>
                  </a:moveTo>
                  <a:lnTo>
                    <a:pt x="100" y="0"/>
                  </a:lnTo>
                  <a:lnTo>
                    <a:pt x="78" y="64"/>
                  </a:lnTo>
                  <a:lnTo>
                    <a:pt x="70" y="126"/>
                  </a:lnTo>
                  <a:lnTo>
                    <a:pt x="46" y="184"/>
                  </a:lnTo>
                  <a:lnTo>
                    <a:pt x="58" y="232"/>
                  </a:lnTo>
                  <a:lnTo>
                    <a:pt x="38" y="268"/>
                  </a:lnTo>
                  <a:lnTo>
                    <a:pt x="0" y="300"/>
                  </a:lnTo>
                  <a:lnTo>
                    <a:pt x="160" y="300"/>
                  </a:lnTo>
                  <a:lnTo>
                    <a:pt x="136" y="272"/>
                  </a:lnTo>
                  <a:lnTo>
                    <a:pt x="98" y="234"/>
                  </a:lnTo>
                  <a:lnTo>
                    <a:pt x="130" y="188"/>
                  </a:lnTo>
                  <a:lnTo>
                    <a:pt x="138" y="134"/>
                  </a:lnTo>
                  <a:lnTo>
                    <a:pt x="144" y="94"/>
                  </a:lnTo>
                  <a:lnTo>
                    <a:pt x="164" y="60"/>
                  </a:lnTo>
                  <a:lnTo>
                    <a:pt x="166" y="0"/>
                  </a:lnTo>
                  <a:lnTo>
                    <a:pt x="136" y="12"/>
                  </a:lnTo>
                  <a:lnTo>
                    <a:pt x="136" y="12"/>
                  </a:lnTo>
                  <a:lnTo>
                    <a:pt x="136" y="12"/>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4" name="Freeform 12">
              <a:extLst>
                <a:ext uri="{FF2B5EF4-FFF2-40B4-BE49-F238E27FC236}">
                  <a16:creationId xmlns:a16="http://schemas.microsoft.com/office/drawing/2014/main" id="{67F964B1-12F7-4D79-8881-4FA2CF6488CA}"/>
                </a:ext>
              </a:extLst>
            </p:cNvPr>
            <p:cNvSpPr>
              <a:spLocks/>
            </p:cNvSpPr>
            <p:nvPr/>
          </p:nvSpPr>
          <p:spPr bwMode="ltGray">
            <a:xfrm>
              <a:off x="3910" y="4038"/>
              <a:ext cx="237" cy="282"/>
            </a:xfrm>
            <a:custGeom>
              <a:avLst/>
              <a:gdLst/>
              <a:ahLst/>
              <a:cxnLst>
                <a:cxn ang="0">
                  <a:pos x="201" y="0"/>
                </a:cxn>
                <a:cxn ang="0">
                  <a:pos x="183" y="0"/>
                </a:cxn>
                <a:cxn ang="0">
                  <a:pos x="158" y="50"/>
                </a:cxn>
                <a:cxn ang="0">
                  <a:pos x="148" y="92"/>
                </a:cxn>
                <a:cxn ang="0">
                  <a:pos x="120" y="144"/>
                </a:cxn>
                <a:cxn ang="0">
                  <a:pos x="82" y="182"/>
                </a:cxn>
                <a:cxn ang="0">
                  <a:pos x="60" y="232"/>
                </a:cxn>
                <a:cxn ang="0">
                  <a:pos x="0" y="282"/>
                </a:cxn>
                <a:cxn ang="0">
                  <a:pos x="128" y="282"/>
                </a:cxn>
                <a:cxn ang="0">
                  <a:pos x="154" y="254"/>
                </a:cxn>
                <a:cxn ang="0">
                  <a:pos x="158" y="196"/>
                </a:cxn>
                <a:cxn ang="0">
                  <a:pos x="188" y="148"/>
                </a:cxn>
                <a:cxn ang="0">
                  <a:pos x="196" y="70"/>
                </a:cxn>
                <a:cxn ang="0">
                  <a:pos x="237" y="0"/>
                </a:cxn>
                <a:cxn ang="0">
                  <a:pos x="201" y="0"/>
                </a:cxn>
                <a:cxn ang="0">
                  <a:pos x="201" y="0"/>
                </a:cxn>
                <a:cxn ang="0">
                  <a:pos x="201" y="0"/>
                </a:cxn>
              </a:cxnLst>
              <a:rect l="0" t="0" r="r" b="b"/>
              <a:pathLst>
                <a:path w="237" h="282">
                  <a:moveTo>
                    <a:pt x="201" y="0"/>
                  </a:moveTo>
                  <a:lnTo>
                    <a:pt x="183" y="0"/>
                  </a:lnTo>
                  <a:lnTo>
                    <a:pt x="158" y="50"/>
                  </a:lnTo>
                  <a:lnTo>
                    <a:pt x="148" y="92"/>
                  </a:lnTo>
                  <a:lnTo>
                    <a:pt x="120" y="144"/>
                  </a:lnTo>
                  <a:lnTo>
                    <a:pt x="82" y="182"/>
                  </a:lnTo>
                  <a:lnTo>
                    <a:pt x="60" y="232"/>
                  </a:lnTo>
                  <a:lnTo>
                    <a:pt x="0" y="282"/>
                  </a:lnTo>
                  <a:lnTo>
                    <a:pt x="128" y="282"/>
                  </a:lnTo>
                  <a:lnTo>
                    <a:pt x="154" y="254"/>
                  </a:lnTo>
                  <a:lnTo>
                    <a:pt x="158" y="196"/>
                  </a:lnTo>
                  <a:lnTo>
                    <a:pt x="188" y="148"/>
                  </a:lnTo>
                  <a:lnTo>
                    <a:pt x="196" y="70"/>
                  </a:lnTo>
                  <a:lnTo>
                    <a:pt x="237" y="0"/>
                  </a:lnTo>
                  <a:lnTo>
                    <a:pt x="201" y="0"/>
                  </a:lnTo>
                  <a:lnTo>
                    <a:pt x="201" y="0"/>
                  </a:lnTo>
                  <a:lnTo>
                    <a:pt x="20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5" name="Freeform 13">
              <a:extLst>
                <a:ext uri="{FF2B5EF4-FFF2-40B4-BE49-F238E27FC236}">
                  <a16:creationId xmlns:a16="http://schemas.microsoft.com/office/drawing/2014/main" id="{1D99D695-BC81-4562-8BDB-92CCF8629028}"/>
                </a:ext>
              </a:extLst>
            </p:cNvPr>
            <p:cNvSpPr>
              <a:spLocks/>
            </p:cNvSpPr>
            <p:nvPr/>
          </p:nvSpPr>
          <p:spPr bwMode="ltGray">
            <a:xfrm>
              <a:off x="3674" y="4086"/>
              <a:ext cx="196" cy="234"/>
            </a:xfrm>
            <a:custGeom>
              <a:avLst/>
              <a:gdLst/>
              <a:ahLst/>
              <a:cxnLst>
                <a:cxn ang="0">
                  <a:pos x="167" y="54"/>
                </a:cxn>
                <a:cxn ang="0">
                  <a:pos x="113" y="24"/>
                </a:cxn>
                <a:cxn ang="0">
                  <a:pos x="83" y="0"/>
                </a:cxn>
                <a:cxn ang="0">
                  <a:pos x="80" y="62"/>
                </a:cxn>
                <a:cxn ang="0">
                  <a:pos x="58" y="100"/>
                </a:cxn>
                <a:cxn ang="0">
                  <a:pos x="54" y="160"/>
                </a:cxn>
                <a:cxn ang="0">
                  <a:pos x="36" y="202"/>
                </a:cxn>
                <a:cxn ang="0">
                  <a:pos x="0" y="234"/>
                </a:cxn>
                <a:cxn ang="0">
                  <a:pos x="146" y="234"/>
                </a:cxn>
                <a:cxn ang="0">
                  <a:pos x="170" y="198"/>
                </a:cxn>
                <a:cxn ang="0">
                  <a:pos x="158" y="138"/>
                </a:cxn>
                <a:cxn ang="0">
                  <a:pos x="196" y="100"/>
                </a:cxn>
                <a:cxn ang="0">
                  <a:pos x="191" y="54"/>
                </a:cxn>
                <a:cxn ang="0">
                  <a:pos x="167" y="54"/>
                </a:cxn>
                <a:cxn ang="0">
                  <a:pos x="167" y="54"/>
                </a:cxn>
                <a:cxn ang="0">
                  <a:pos x="167" y="54"/>
                </a:cxn>
              </a:cxnLst>
              <a:rect l="0" t="0" r="r" b="b"/>
              <a:pathLst>
                <a:path w="196" h="234">
                  <a:moveTo>
                    <a:pt x="167" y="54"/>
                  </a:moveTo>
                  <a:lnTo>
                    <a:pt x="113" y="24"/>
                  </a:lnTo>
                  <a:lnTo>
                    <a:pt x="83" y="0"/>
                  </a:lnTo>
                  <a:lnTo>
                    <a:pt x="80" y="62"/>
                  </a:lnTo>
                  <a:lnTo>
                    <a:pt x="58" y="100"/>
                  </a:lnTo>
                  <a:lnTo>
                    <a:pt x="54" y="160"/>
                  </a:lnTo>
                  <a:lnTo>
                    <a:pt x="36" y="202"/>
                  </a:lnTo>
                  <a:lnTo>
                    <a:pt x="0" y="234"/>
                  </a:lnTo>
                  <a:lnTo>
                    <a:pt x="146" y="234"/>
                  </a:lnTo>
                  <a:lnTo>
                    <a:pt x="170" y="198"/>
                  </a:lnTo>
                  <a:lnTo>
                    <a:pt x="158" y="138"/>
                  </a:lnTo>
                  <a:lnTo>
                    <a:pt x="196" y="100"/>
                  </a:lnTo>
                  <a:lnTo>
                    <a:pt x="191" y="54"/>
                  </a:lnTo>
                  <a:lnTo>
                    <a:pt x="167" y="54"/>
                  </a:lnTo>
                  <a:lnTo>
                    <a:pt x="167" y="54"/>
                  </a:lnTo>
                  <a:lnTo>
                    <a:pt x="167" y="5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6" name="Freeform 14">
              <a:extLst>
                <a:ext uri="{FF2B5EF4-FFF2-40B4-BE49-F238E27FC236}">
                  <a16:creationId xmlns:a16="http://schemas.microsoft.com/office/drawing/2014/main" id="{C932D318-48D6-42E9-BE53-2D1754D79E12}"/>
                </a:ext>
              </a:extLst>
            </p:cNvPr>
            <p:cNvSpPr>
              <a:spLocks/>
            </p:cNvSpPr>
            <p:nvPr/>
          </p:nvSpPr>
          <p:spPr bwMode="ltGray">
            <a:xfrm>
              <a:off x="3476" y="4068"/>
              <a:ext cx="190" cy="252"/>
            </a:xfrm>
            <a:custGeom>
              <a:avLst/>
              <a:gdLst/>
              <a:ahLst/>
              <a:cxnLst>
                <a:cxn ang="0">
                  <a:pos x="190" y="0"/>
                </a:cxn>
                <a:cxn ang="0">
                  <a:pos x="166" y="0"/>
                </a:cxn>
                <a:cxn ang="0">
                  <a:pos x="158" y="38"/>
                </a:cxn>
                <a:cxn ang="0">
                  <a:pos x="138" y="120"/>
                </a:cxn>
                <a:cxn ang="0">
                  <a:pos x="94" y="180"/>
                </a:cxn>
                <a:cxn ang="0">
                  <a:pos x="62" y="234"/>
                </a:cxn>
                <a:cxn ang="0">
                  <a:pos x="0" y="252"/>
                </a:cxn>
                <a:cxn ang="0">
                  <a:pos x="128" y="252"/>
                </a:cxn>
                <a:cxn ang="0">
                  <a:pos x="142" y="188"/>
                </a:cxn>
                <a:cxn ang="0">
                  <a:pos x="186" y="90"/>
                </a:cxn>
                <a:cxn ang="0">
                  <a:pos x="190" y="38"/>
                </a:cxn>
                <a:cxn ang="0">
                  <a:pos x="190" y="0"/>
                </a:cxn>
                <a:cxn ang="0">
                  <a:pos x="190" y="0"/>
                </a:cxn>
                <a:cxn ang="0">
                  <a:pos x="190" y="0"/>
                </a:cxn>
                <a:cxn ang="0">
                  <a:pos x="190" y="0"/>
                </a:cxn>
              </a:cxnLst>
              <a:rect l="0" t="0" r="r" b="b"/>
              <a:pathLst>
                <a:path w="190" h="252">
                  <a:moveTo>
                    <a:pt x="190" y="0"/>
                  </a:moveTo>
                  <a:lnTo>
                    <a:pt x="166" y="0"/>
                  </a:lnTo>
                  <a:lnTo>
                    <a:pt x="158" y="38"/>
                  </a:lnTo>
                  <a:lnTo>
                    <a:pt x="138" y="120"/>
                  </a:lnTo>
                  <a:lnTo>
                    <a:pt x="94" y="180"/>
                  </a:lnTo>
                  <a:lnTo>
                    <a:pt x="62" y="234"/>
                  </a:lnTo>
                  <a:lnTo>
                    <a:pt x="0" y="252"/>
                  </a:lnTo>
                  <a:lnTo>
                    <a:pt x="128" y="252"/>
                  </a:lnTo>
                  <a:lnTo>
                    <a:pt x="142" y="188"/>
                  </a:lnTo>
                  <a:lnTo>
                    <a:pt x="186" y="90"/>
                  </a:lnTo>
                  <a:lnTo>
                    <a:pt x="190" y="38"/>
                  </a:lnTo>
                  <a:lnTo>
                    <a:pt x="190" y="0"/>
                  </a:lnTo>
                  <a:lnTo>
                    <a:pt x="190" y="0"/>
                  </a:lnTo>
                  <a:lnTo>
                    <a:pt x="190" y="0"/>
                  </a:lnTo>
                  <a:lnTo>
                    <a:pt x="190"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7" name="Freeform 15">
              <a:extLst>
                <a:ext uri="{FF2B5EF4-FFF2-40B4-BE49-F238E27FC236}">
                  <a16:creationId xmlns:a16="http://schemas.microsoft.com/office/drawing/2014/main" id="{4EAB7C1C-E576-461D-A6C7-EDD27D1D7E45}"/>
                </a:ext>
              </a:extLst>
            </p:cNvPr>
            <p:cNvSpPr>
              <a:spLocks/>
            </p:cNvSpPr>
            <p:nvPr/>
          </p:nvSpPr>
          <p:spPr bwMode="ltGray">
            <a:xfrm>
              <a:off x="3170" y="4188"/>
              <a:ext cx="230" cy="132"/>
            </a:xfrm>
            <a:custGeom>
              <a:avLst/>
              <a:gdLst/>
              <a:ahLst/>
              <a:cxnLst>
                <a:cxn ang="0">
                  <a:pos x="197" y="0"/>
                </a:cxn>
                <a:cxn ang="0">
                  <a:pos x="191" y="0"/>
                </a:cxn>
                <a:cxn ang="0">
                  <a:pos x="185" y="0"/>
                </a:cxn>
                <a:cxn ang="0">
                  <a:pos x="173" y="0"/>
                </a:cxn>
                <a:cxn ang="0">
                  <a:pos x="161" y="0"/>
                </a:cxn>
                <a:cxn ang="0">
                  <a:pos x="155" y="0"/>
                </a:cxn>
                <a:cxn ang="0">
                  <a:pos x="138" y="6"/>
                </a:cxn>
                <a:cxn ang="0">
                  <a:pos x="132" y="6"/>
                </a:cxn>
                <a:cxn ang="0">
                  <a:pos x="35" y="18"/>
                </a:cxn>
                <a:cxn ang="0">
                  <a:pos x="11" y="30"/>
                </a:cxn>
                <a:cxn ang="0">
                  <a:pos x="23" y="54"/>
                </a:cxn>
                <a:cxn ang="0">
                  <a:pos x="0" y="100"/>
                </a:cxn>
                <a:cxn ang="0">
                  <a:pos x="0" y="132"/>
                </a:cxn>
                <a:cxn ang="0">
                  <a:pos x="162" y="132"/>
                </a:cxn>
                <a:cxn ang="0">
                  <a:pos x="204" y="88"/>
                </a:cxn>
                <a:cxn ang="0">
                  <a:pos x="230" y="46"/>
                </a:cxn>
                <a:cxn ang="0">
                  <a:pos x="214" y="24"/>
                </a:cxn>
                <a:cxn ang="0">
                  <a:pos x="215" y="0"/>
                </a:cxn>
                <a:cxn ang="0">
                  <a:pos x="209" y="0"/>
                </a:cxn>
                <a:cxn ang="0">
                  <a:pos x="203" y="0"/>
                </a:cxn>
                <a:cxn ang="0">
                  <a:pos x="203" y="0"/>
                </a:cxn>
                <a:cxn ang="0">
                  <a:pos x="197" y="0"/>
                </a:cxn>
                <a:cxn ang="0">
                  <a:pos x="197" y="0"/>
                </a:cxn>
                <a:cxn ang="0">
                  <a:pos x="197" y="0"/>
                </a:cxn>
              </a:cxnLst>
              <a:rect l="0" t="0" r="r" b="b"/>
              <a:pathLst>
                <a:path w="230" h="132">
                  <a:moveTo>
                    <a:pt x="197" y="0"/>
                  </a:moveTo>
                  <a:lnTo>
                    <a:pt x="191" y="0"/>
                  </a:lnTo>
                  <a:lnTo>
                    <a:pt x="185" y="0"/>
                  </a:lnTo>
                  <a:lnTo>
                    <a:pt x="173" y="0"/>
                  </a:lnTo>
                  <a:lnTo>
                    <a:pt x="161" y="0"/>
                  </a:lnTo>
                  <a:lnTo>
                    <a:pt x="155" y="0"/>
                  </a:lnTo>
                  <a:lnTo>
                    <a:pt x="138" y="6"/>
                  </a:lnTo>
                  <a:lnTo>
                    <a:pt x="132" y="6"/>
                  </a:lnTo>
                  <a:lnTo>
                    <a:pt x="35" y="18"/>
                  </a:lnTo>
                  <a:lnTo>
                    <a:pt x="11" y="30"/>
                  </a:lnTo>
                  <a:lnTo>
                    <a:pt x="23" y="54"/>
                  </a:lnTo>
                  <a:lnTo>
                    <a:pt x="0" y="100"/>
                  </a:lnTo>
                  <a:lnTo>
                    <a:pt x="0" y="132"/>
                  </a:lnTo>
                  <a:lnTo>
                    <a:pt x="162" y="132"/>
                  </a:lnTo>
                  <a:lnTo>
                    <a:pt x="204" y="88"/>
                  </a:lnTo>
                  <a:lnTo>
                    <a:pt x="230" y="46"/>
                  </a:lnTo>
                  <a:lnTo>
                    <a:pt x="214" y="24"/>
                  </a:lnTo>
                  <a:lnTo>
                    <a:pt x="215" y="0"/>
                  </a:lnTo>
                  <a:lnTo>
                    <a:pt x="209" y="0"/>
                  </a:lnTo>
                  <a:lnTo>
                    <a:pt x="203" y="0"/>
                  </a:lnTo>
                  <a:lnTo>
                    <a:pt x="203" y="0"/>
                  </a:lnTo>
                  <a:lnTo>
                    <a:pt x="197" y="0"/>
                  </a:lnTo>
                  <a:lnTo>
                    <a:pt x="197" y="0"/>
                  </a:lnTo>
                  <a:lnTo>
                    <a:pt x="197"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8" name="Freeform 16">
              <a:extLst>
                <a:ext uri="{FF2B5EF4-FFF2-40B4-BE49-F238E27FC236}">
                  <a16:creationId xmlns:a16="http://schemas.microsoft.com/office/drawing/2014/main" id="{A14473B3-38FE-401D-9133-57A119F749F7}"/>
                </a:ext>
              </a:extLst>
            </p:cNvPr>
            <p:cNvSpPr>
              <a:spLocks/>
            </p:cNvSpPr>
            <p:nvPr/>
          </p:nvSpPr>
          <p:spPr bwMode="ltGray">
            <a:xfrm>
              <a:off x="3044" y="4218"/>
              <a:ext cx="89" cy="102"/>
            </a:xfrm>
            <a:custGeom>
              <a:avLst/>
              <a:gdLst/>
              <a:ahLst/>
              <a:cxnLst>
                <a:cxn ang="0">
                  <a:pos x="71" y="0"/>
                </a:cxn>
                <a:cxn ang="0">
                  <a:pos x="66" y="48"/>
                </a:cxn>
                <a:cxn ang="0">
                  <a:pos x="30" y="72"/>
                </a:cxn>
                <a:cxn ang="0">
                  <a:pos x="0" y="102"/>
                </a:cxn>
                <a:cxn ang="0">
                  <a:pos x="66" y="102"/>
                </a:cxn>
                <a:cxn ang="0">
                  <a:pos x="88" y="56"/>
                </a:cxn>
                <a:cxn ang="0">
                  <a:pos x="89" y="6"/>
                </a:cxn>
                <a:cxn ang="0">
                  <a:pos x="71" y="0"/>
                </a:cxn>
                <a:cxn ang="0">
                  <a:pos x="71" y="0"/>
                </a:cxn>
                <a:cxn ang="0">
                  <a:pos x="71" y="0"/>
                </a:cxn>
              </a:cxnLst>
              <a:rect l="0" t="0" r="r" b="b"/>
              <a:pathLst>
                <a:path w="89" h="102">
                  <a:moveTo>
                    <a:pt x="71" y="0"/>
                  </a:moveTo>
                  <a:lnTo>
                    <a:pt x="66" y="48"/>
                  </a:lnTo>
                  <a:lnTo>
                    <a:pt x="30" y="72"/>
                  </a:lnTo>
                  <a:lnTo>
                    <a:pt x="0" y="102"/>
                  </a:lnTo>
                  <a:lnTo>
                    <a:pt x="66" y="102"/>
                  </a:lnTo>
                  <a:lnTo>
                    <a:pt x="88" y="56"/>
                  </a:lnTo>
                  <a:lnTo>
                    <a:pt x="89" y="6"/>
                  </a:lnTo>
                  <a:lnTo>
                    <a:pt x="71" y="0"/>
                  </a:lnTo>
                  <a:lnTo>
                    <a:pt x="71" y="0"/>
                  </a:lnTo>
                  <a:lnTo>
                    <a:pt x="71" y="0"/>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sp>
          <p:nvSpPr>
            <p:cNvPr id="8209" name="Freeform 17">
              <a:extLst>
                <a:ext uri="{FF2B5EF4-FFF2-40B4-BE49-F238E27FC236}">
                  <a16:creationId xmlns:a16="http://schemas.microsoft.com/office/drawing/2014/main" id="{EB066317-FD0B-4C52-AB09-8776250EB92C}"/>
                </a:ext>
              </a:extLst>
            </p:cNvPr>
            <p:cNvSpPr>
              <a:spLocks/>
            </p:cNvSpPr>
            <p:nvPr/>
          </p:nvSpPr>
          <p:spPr bwMode="ltGray">
            <a:xfrm>
              <a:off x="5482" y="3367"/>
              <a:ext cx="278" cy="953"/>
            </a:xfrm>
            <a:custGeom>
              <a:avLst/>
              <a:gdLst/>
              <a:ahLst/>
              <a:cxnLst>
                <a:cxn ang="0">
                  <a:pos x="278" y="24"/>
                </a:cxn>
                <a:cxn ang="0">
                  <a:pos x="272" y="24"/>
                </a:cxn>
                <a:cxn ang="0">
                  <a:pos x="272" y="18"/>
                </a:cxn>
                <a:cxn ang="0">
                  <a:pos x="266" y="18"/>
                </a:cxn>
                <a:cxn ang="0">
                  <a:pos x="254" y="12"/>
                </a:cxn>
                <a:cxn ang="0">
                  <a:pos x="236" y="6"/>
                </a:cxn>
                <a:cxn ang="0">
                  <a:pos x="212" y="0"/>
                </a:cxn>
                <a:cxn ang="0">
                  <a:pos x="206" y="6"/>
                </a:cxn>
                <a:cxn ang="0">
                  <a:pos x="198" y="129"/>
                </a:cxn>
                <a:cxn ang="0">
                  <a:pos x="184" y="209"/>
                </a:cxn>
                <a:cxn ang="0">
                  <a:pos x="182" y="249"/>
                </a:cxn>
                <a:cxn ang="0">
                  <a:pos x="200" y="339"/>
                </a:cxn>
                <a:cxn ang="0">
                  <a:pos x="186" y="481"/>
                </a:cxn>
                <a:cxn ang="0">
                  <a:pos x="176" y="521"/>
                </a:cxn>
                <a:cxn ang="0">
                  <a:pos x="156" y="601"/>
                </a:cxn>
                <a:cxn ang="0">
                  <a:pos x="172" y="681"/>
                </a:cxn>
                <a:cxn ang="0">
                  <a:pos x="138" y="765"/>
                </a:cxn>
                <a:cxn ang="0">
                  <a:pos x="96" y="847"/>
                </a:cxn>
                <a:cxn ang="0">
                  <a:pos x="50" y="899"/>
                </a:cxn>
                <a:cxn ang="0">
                  <a:pos x="0" y="953"/>
                </a:cxn>
                <a:cxn ang="0">
                  <a:pos x="278" y="953"/>
                </a:cxn>
                <a:cxn ang="0">
                  <a:pos x="278" y="24"/>
                </a:cxn>
                <a:cxn ang="0">
                  <a:pos x="278" y="24"/>
                </a:cxn>
                <a:cxn ang="0">
                  <a:pos x="278" y="24"/>
                </a:cxn>
              </a:cxnLst>
              <a:rect l="0" t="0" r="r" b="b"/>
              <a:pathLst>
                <a:path w="278" h="953">
                  <a:moveTo>
                    <a:pt x="278" y="24"/>
                  </a:moveTo>
                  <a:lnTo>
                    <a:pt x="272" y="24"/>
                  </a:lnTo>
                  <a:lnTo>
                    <a:pt x="272" y="18"/>
                  </a:lnTo>
                  <a:lnTo>
                    <a:pt x="266" y="18"/>
                  </a:lnTo>
                  <a:lnTo>
                    <a:pt x="254" y="12"/>
                  </a:lnTo>
                  <a:lnTo>
                    <a:pt x="236" y="6"/>
                  </a:lnTo>
                  <a:lnTo>
                    <a:pt x="212" y="0"/>
                  </a:lnTo>
                  <a:lnTo>
                    <a:pt x="206" y="6"/>
                  </a:lnTo>
                  <a:lnTo>
                    <a:pt x="198" y="129"/>
                  </a:lnTo>
                  <a:lnTo>
                    <a:pt x="184" y="209"/>
                  </a:lnTo>
                  <a:lnTo>
                    <a:pt x="182" y="249"/>
                  </a:lnTo>
                  <a:lnTo>
                    <a:pt x="200" y="339"/>
                  </a:lnTo>
                  <a:lnTo>
                    <a:pt x="186" y="481"/>
                  </a:lnTo>
                  <a:lnTo>
                    <a:pt x="176" y="521"/>
                  </a:lnTo>
                  <a:lnTo>
                    <a:pt x="156" y="601"/>
                  </a:lnTo>
                  <a:lnTo>
                    <a:pt x="172" y="681"/>
                  </a:lnTo>
                  <a:lnTo>
                    <a:pt x="138" y="765"/>
                  </a:lnTo>
                  <a:lnTo>
                    <a:pt x="96" y="847"/>
                  </a:lnTo>
                  <a:lnTo>
                    <a:pt x="50" y="899"/>
                  </a:lnTo>
                  <a:lnTo>
                    <a:pt x="0" y="953"/>
                  </a:lnTo>
                  <a:lnTo>
                    <a:pt x="278" y="953"/>
                  </a:lnTo>
                  <a:lnTo>
                    <a:pt x="278" y="24"/>
                  </a:lnTo>
                  <a:lnTo>
                    <a:pt x="278" y="24"/>
                  </a:lnTo>
                  <a:lnTo>
                    <a:pt x="278" y="24"/>
                  </a:lnTo>
                </a:path>
              </a:pathLst>
            </a:custGeom>
            <a:gradFill rotWithShape="0">
              <a:gsLst>
                <a:gs pos="0">
                  <a:schemeClr val="bg2">
                    <a:gamma/>
                    <a:shade val="90980"/>
                    <a:invGamma/>
                  </a:schemeClr>
                </a:gs>
                <a:gs pos="100000">
                  <a:schemeClr val="bg2"/>
                </a:gs>
              </a:gsLst>
              <a:lin ang="2700000" scaled="1"/>
            </a:gradFill>
            <a:ln w="9525">
              <a:noFill/>
              <a:prstDash val="solid"/>
              <a:round/>
              <a:headEnd/>
              <a:tailEnd/>
            </a:ln>
          </p:spPr>
          <p:txBody>
            <a:bodyPr/>
            <a:lstStyle/>
            <a:p>
              <a:pPr>
                <a:defRPr/>
              </a:pPr>
              <a:endParaRPr lang="en-US" sz="1800"/>
            </a:p>
          </p:txBody>
        </p:sp>
      </p:grpSp>
      <p:sp>
        <p:nvSpPr>
          <p:cNvPr id="8210" name="Rectangle 18">
            <a:extLst>
              <a:ext uri="{FF2B5EF4-FFF2-40B4-BE49-F238E27FC236}">
                <a16:creationId xmlns:a16="http://schemas.microsoft.com/office/drawing/2014/main" id="{A01DA054-81D1-413A-B277-3208E8DEEBC8}"/>
              </a:ext>
            </a:extLst>
          </p:cNvPr>
          <p:cNvSpPr>
            <a:spLocks noGrp="1" noChangeArrowheads="1"/>
          </p:cNvSpPr>
          <p:nvPr>
            <p:ph type="title"/>
          </p:nvPr>
        </p:nvSpPr>
        <p:spPr bwMode="auto">
          <a:xfrm>
            <a:off x="457200" y="277815"/>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211" name="Rectangle 19">
            <a:extLst>
              <a:ext uri="{FF2B5EF4-FFF2-40B4-BE49-F238E27FC236}">
                <a16:creationId xmlns:a16="http://schemas.microsoft.com/office/drawing/2014/main" id="{257648EB-B09B-4E83-8166-E698AD327E98}"/>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r>
              <a:rPr lang="en-US"/>
              <a:t>29 August 2020</a:t>
            </a:r>
          </a:p>
        </p:txBody>
      </p:sp>
      <p:sp>
        <p:nvSpPr>
          <p:cNvPr id="8212" name="Rectangle 20">
            <a:extLst>
              <a:ext uri="{FF2B5EF4-FFF2-40B4-BE49-F238E27FC236}">
                <a16:creationId xmlns:a16="http://schemas.microsoft.com/office/drawing/2014/main" id="{184808CE-CEE9-4F6D-8A1E-0B10ACB0561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r>
              <a:rPr lang="en-US"/>
              <a:t>New Arts College Ahemadnagar August 2020</a:t>
            </a:r>
          </a:p>
        </p:txBody>
      </p:sp>
      <p:sp>
        <p:nvSpPr>
          <p:cNvPr id="8213" name="Rectangle 21">
            <a:extLst>
              <a:ext uri="{FF2B5EF4-FFF2-40B4-BE49-F238E27FC236}">
                <a16:creationId xmlns:a16="http://schemas.microsoft.com/office/drawing/2014/main" id="{8089AA22-D3CE-43FA-A5B8-7BDC20237F5D}"/>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03F82F47-D039-4A4E-98D9-4E789FC192DA}" type="slidenum">
              <a:rPr lang="en-US" altLang="en-US"/>
              <a:pPr/>
              <a:t>‹#›</a:t>
            </a:fld>
            <a:endParaRPr lang="en-US" altLang="en-US"/>
          </a:p>
        </p:txBody>
      </p:sp>
      <p:sp>
        <p:nvSpPr>
          <p:cNvPr id="8214" name="Rectangle 22">
            <a:extLst>
              <a:ext uri="{FF2B5EF4-FFF2-40B4-BE49-F238E27FC236}">
                <a16:creationId xmlns:a16="http://schemas.microsoft.com/office/drawing/2014/main" id="{78A8346B-9CC9-457A-ABFA-4DF4D6FDDA3A}"/>
              </a:ext>
            </a:extLst>
          </p:cNvPr>
          <p:cNvSpPr>
            <a:spLocks noGrp="1" noChangeArrowheads="1"/>
          </p:cNvSpPr>
          <p:nvPr>
            <p:ph type="body" idx="1"/>
          </p:nvPr>
        </p:nvSpPr>
        <p:spPr bwMode="auto">
          <a:xfrm>
            <a:off x="457200" y="1600202"/>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052112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u"/>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u"/>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u"/>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70000"/>
        <a:buFont typeface="Wingdings" pitchFamily="2" charset="2"/>
        <a:buChar char="u"/>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oreanil@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p-82YeUPQh0" TargetMode="External"/><Relationship Id="rId2" Type="http://schemas.openxmlformats.org/officeDocument/2006/relationships/hyperlink" Target="https://www.youtube.com/watch?v=iAsOq-tAe_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researchgate.net/publication/321528262_Correctional_Offender_Management_Profiles_for_Alternative_Sanctions_COMPA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propublica.org/article/machine-bias-risk-assessments-in-criminal-sentenc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discovermagazine.com/the-sciences/justice-is-served-but-more-so-after-lunch-how-food-breaks-sway-the-decisions-of-judg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stat.ucla.edu/~nchristo/statistics100B/article.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QkczNbGxvN4" TargetMode="External"/><Relationship Id="rId2" Type="http://schemas.openxmlformats.org/officeDocument/2006/relationships/hyperlink" Target="https://www.chinajusticeobserver.com/insights/china-establishes-three-internet-courts-to-try-internet-related-cases-online.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orldgovernmentsummit.org/observer/articles/could-an-ai-ever-replace-a-judge-in-court" TargetMode="External"/><Relationship Id="rId2" Type="http://schemas.openxmlformats.org/officeDocument/2006/relationships/hyperlink" Target="https://www.barandbench.com/columns/is-artificial-intelligence-replacing-judg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myadvo.in/" TargetMode="External"/><Relationship Id="rId2" Type="http://schemas.openxmlformats.org/officeDocument/2006/relationships/hyperlink" Target="https://www.spotdraft.com/" TargetMode="External"/><Relationship Id="rId1" Type="http://schemas.openxmlformats.org/officeDocument/2006/relationships/slideLayout" Target="../slideLayouts/slideLayout2.xml"/><Relationship Id="rId5" Type="http://schemas.openxmlformats.org/officeDocument/2006/relationships/hyperlink" Target="https://lawrato.com/" TargetMode="External"/><Relationship Id="rId4" Type="http://schemas.openxmlformats.org/officeDocument/2006/relationships/hyperlink" Target="https://legalkart.com/"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www.presolv360.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www.youtube.com/watch?v=rolFHPegLVQ" TargetMode="External"/><Relationship Id="rId3" Type="http://schemas.openxmlformats.org/officeDocument/2006/relationships/hyperlink" Target="https://www.youtube.com/watch?v=FC-OHhTG2sk" TargetMode="External"/><Relationship Id="rId7" Type="http://schemas.openxmlformats.org/officeDocument/2006/relationships/hyperlink" Target="https://www.youtube.com/watch?v=Gi4YeRqfb24" TargetMode="External"/><Relationship Id="rId2" Type="http://schemas.openxmlformats.org/officeDocument/2006/relationships/hyperlink" Target="https://www.youtube.com/watch?v=kTIVIok4jT8" TargetMode="External"/><Relationship Id="rId1" Type="http://schemas.openxmlformats.org/officeDocument/2006/relationships/slideLayout" Target="../slideLayouts/slideLayout2.xml"/><Relationship Id="rId6" Type="http://schemas.openxmlformats.org/officeDocument/2006/relationships/hyperlink" Target="https://www.youtube.com/watch?v=U0gX_z0V0nE" TargetMode="External"/><Relationship Id="rId5" Type="http://schemas.openxmlformats.org/officeDocument/2006/relationships/hyperlink" Target="https://www.youtube.com/watch?v=UQcEU0fK_BY" TargetMode="External"/><Relationship Id="rId4" Type="http://schemas.openxmlformats.org/officeDocument/2006/relationships/hyperlink" Target="https://www.youtube.com/watch?v=7Ly7yAzLDjA" TargetMode="External"/><Relationship Id="rId9" Type="http://schemas.openxmlformats.org/officeDocument/2006/relationships/hyperlink" Target="https://www.youtube.com/watch?v=5hKWLY1lZ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ncjrs.gov/pdffiles1/Digitization/174915NCJRS.pdf" TargetMode="External"/><Relationship Id="rId2" Type="http://schemas.openxmlformats.org/officeDocument/2006/relationships/hyperlink" Target="https://angel.co/company/provakil-technologi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B365-CCF8-4B45-963D-726AC90F3C1F}"/>
              </a:ext>
            </a:extLst>
          </p:cNvPr>
          <p:cNvSpPr>
            <a:spLocks noGrp="1"/>
          </p:cNvSpPr>
          <p:nvPr>
            <p:ph type="title"/>
          </p:nvPr>
        </p:nvSpPr>
        <p:spPr>
          <a:xfrm>
            <a:off x="1162050" y="373065"/>
            <a:ext cx="6991350" cy="1139825"/>
          </a:xfrm>
        </p:spPr>
        <p:txBody>
          <a:bodyPr/>
          <a:lstStyle/>
          <a:p>
            <a:pPr>
              <a:defRPr/>
            </a:pPr>
            <a:r>
              <a:rPr lang="en-US" sz="4000" dirty="0"/>
              <a:t>Artificial Intelligence in </a:t>
            </a:r>
            <a:br>
              <a:rPr lang="en-US" sz="4000" dirty="0"/>
            </a:br>
            <a:r>
              <a:rPr lang="en-US" sz="4000" dirty="0"/>
              <a:t>Courts and Law Enforcement</a:t>
            </a:r>
          </a:p>
        </p:txBody>
      </p:sp>
      <p:sp>
        <p:nvSpPr>
          <p:cNvPr id="3" name="Content Placeholder 2">
            <a:extLst>
              <a:ext uri="{FF2B5EF4-FFF2-40B4-BE49-F238E27FC236}">
                <a16:creationId xmlns:a16="http://schemas.microsoft.com/office/drawing/2014/main" id="{E7F53A82-D095-4416-A6B9-3080687E9516}"/>
              </a:ext>
            </a:extLst>
          </p:cNvPr>
          <p:cNvSpPr>
            <a:spLocks noGrp="1"/>
          </p:cNvSpPr>
          <p:nvPr>
            <p:ph idx="1"/>
          </p:nvPr>
        </p:nvSpPr>
        <p:spPr>
          <a:xfrm>
            <a:off x="257175" y="1885158"/>
            <a:ext cx="8382000" cy="2676682"/>
          </a:xfrm>
        </p:spPr>
        <p:txBody>
          <a:bodyPr/>
          <a:lstStyle/>
          <a:p>
            <a:pPr algn="ctr">
              <a:defRPr/>
            </a:pPr>
            <a:r>
              <a:rPr lang="en-US" dirty="0"/>
              <a:t>Dr Anil Gore</a:t>
            </a:r>
          </a:p>
          <a:p>
            <a:pPr algn="ctr">
              <a:defRPr/>
            </a:pPr>
            <a:r>
              <a:rPr lang="en-US" sz="2400" dirty="0"/>
              <a:t>Consultant Statistician</a:t>
            </a:r>
          </a:p>
          <a:p>
            <a:pPr algn="ctr">
              <a:defRPr/>
            </a:pPr>
            <a:r>
              <a:rPr lang="en-US" sz="2400" dirty="0"/>
              <a:t>CYTEL</a:t>
            </a:r>
          </a:p>
          <a:p>
            <a:pPr algn="ctr">
              <a:defRPr/>
            </a:pPr>
            <a:r>
              <a:rPr lang="en-US" sz="2400" dirty="0">
                <a:hlinkClick r:id="rId2"/>
              </a:rPr>
              <a:t>goreanil@gmail.com</a:t>
            </a:r>
            <a:endParaRPr lang="en-US" sz="2400" dirty="0"/>
          </a:p>
          <a:p>
            <a:pPr algn="ctr">
              <a:defRPr/>
            </a:pPr>
            <a:r>
              <a:rPr lang="en-US" sz="2400" dirty="0"/>
              <a:t>Anil.gore@cytel.com</a:t>
            </a:r>
          </a:p>
          <a:p>
            <a:pPr>
              <a:defRPr/>
            </a:pPr>
            <a:endParaRPr lang="en-US" dirty="0"/>
          </a:p>
          <a:p>
            <a:pPr>
              <a:defRPr/>
            </a:pPr>
            <a:endParaRPr lang="en-US" dirty="0"/>
          </a:p>
        </p:txBody>
      </p:sp>
      <p:sp>
        <p:nvSpPr>
          <p:cNvPr id="4" name="Footer Placeholder 3">
            <a:extLst>
              <a:ext uri="{FF2B5EF4-FFF2-40B4-BE49-F238E27FC236}">
                <a16:creationId xmlns:a16="http://schemas.microsoft.com/office/drawing/2014/main" id="{D427C2B9-549D-4173-9167-451A745E122B}"/>
              </a:ext>
            </a:extLst>
          </p:cNvPr>
          <p:cNvSpPr>
            <a:spLocks noGrp="1"/>
          </p:cNvSpPr>
          <p:nvPr>
            <p:ph type="ftr" sz="quarter" idx="11"/>
          </p:nvPr>
        </p:nvSpPr>
        <p:spPr/>
        <p:txBody>
          <a:bodyPr/>
          <a:lstStyle/>
          <a:p>
            <a:pPr fontAlgn="base">
              <a:spcBef>
                <a:spcPct val="0"/>
              </a:spcBef>
              <a:spcAft>
                <a:spcPct val="0"/>
              </a:spcAft>
              <a:defRPr/>
            </a:pPr>
            <a:r>
              <a:rPr lang="en-US">
                <a:solidFill>
                  <a:srgbClr val="EAEAEA"/>
                </a:solidFill>
                <a:latin typeface="Verdana" panose="020B0604030504040204" pitchFamily="34" charset="0"/>
              </a:rPr>
              <a:t>New Arts College Ahemadnagar August 2020</a:t>
            </a:r>
            <a:endParaRPr lang="en-US" dirty="0">
              <a:solidFill>
                <a:srgbClr val="EAEAEA"/>
              </a:solidFill>
              <a:latin typeface="Verdana" panose="020B0604030504040204" pitchFamily="34" charset="0"/>
            </a:endParaRPr>
          </a:p>
        </p:txBody>
      </p:sp>
      <p:sp>
        <p:nvSpPr>
          <p:cNvPr id="5" name="Slide Number Placeholder 4">
            <a:extLst>
              <a:ext uri="{FF2B5EF4-FFF2-40B4-BE49-F238E27FC236}">
                <a16:creationId xmlns:a16="http://schemas.microsoft.com/office/drawing/2014/main" id="{1F7E6350-9D4C-43FE-AB06-D39D69F398D6}"/>
              </a:ext>
            </a:extLst>
          </p:cNvPr>
          <p:cNvSpPr>
            <a:spLocks noGrp="1"/>
          </p:cNvSpPr>
          <p:nvPr>
            <p:ph type="sldNum" sz="quarter" idx="12"/>
          </p:nvPr>
        </p:nvSpPr>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fontAlgn="base">
              <a:spcBef>
                <a:spcPct val="0"/>
              </a:spcBef>
              <a:spcAft>
                <a:spcPct val="0"/>
              </a:spcAft>
            </a:pPr>
            <a:fld id="{DA087296-EAD7-4C29-B875-61F7623EEC5F}" type="slidenum">
              <a:rPr lang="en-US" altLang="en-US">
                <a:solidFill>
                  <a:srgbClr val="EAEAEA"/>
                </a:solidFill>
              </a:rPr>
              <a:pPr fontAlgn="base">
                <a:spcBef>
                  <a:spcPct val="0"/>
                </a:spcBef>
                <a:spcAft>
                  <a:spcPct val="0"/>
                </a:spcAft>
              </a:pPr>
              <a:t>1</a:t>
            </a:fld>
            <a:endParaRPr lang="en-US" altLang="en-US">
              <a:solidFill>
                <a:srgbClr val="EAEAEA"/>
              </a:solidFill>
            </a:endParaRPr>
          </a:p>
        </p:txBody>
      </p:sp>
      <p:sp>
        <p:nvSpPr>
          <p:cNvPr id="6" name="TextBox 5">
            <a:extLst>
              <a:ext uri="{FF2B5EF4-FFF2-40B4-BE49-F238E27FC236}">
                <a16:creationId xmlns:a16="http://schemas.microsoft.com/office/drawing/2014/main" id="{D9D98560-F8E8-4B3B-B655-3B4D426D8E30}"/>
              </a:ext>
            </a:extLst>
          </p:cNvPr>
          <p:cNvSpPr txBox="1"/>
          <p:nvPr/>
        </p:nvSpPr>
        <p:spPr>
          <a:xfrm>
            <a:off x="884867" y="4704081"/>
            <a:ext cx="8062464" cy="1348061"/>
          </a:xfrm>
          <a:prstGeom prst="rect">
            <a:avLst/>
          </a:prstGeom>
          <a:noFill/>
        </p:spPr>
        <p:txBody>
          <a:bodyPr wrap="none" rtlCol="0">
            <a:spAutoFit/>
          </a:bodyPr>
          <a:lstStyle/>
          <a:p>
            <a:pPr marL="342900" indent="-342900" algn="ctr" eaLnBrk="0" fontAlgn="base" hangingPunct="0">
              <a:spcBef>
                <a:spcPct val="20000"/>
              </a:spcBef>
              <a:spcAft>
                <a:spcPct val="0"/>
              </a:spcAft>
              <a:buClr>
                <a:schemeClr val="hlink"/>
              </a:buClr>
              <a:buSzPct val="70000"/>
              <a:buFont typeface="Wingdings" panose="05000000000000000000" pitchFamily="2" charset="2"/>
              <a:buChar char="u"/>
              <a:defRPr/>
            </a:pPr>
            <a:r>
              <a:rPr lang="en-US" sz="2400" dirty="0">
                <a:effectLst>
                  <a:outerShdw blurRad="38100" dist="38100" dir="2700000" algn="tl">
                    <a:srgbClr val="000000"/>
                  </a:outerShdw>
                </a:effectLst>
              </a:rPr>
              <a:t>Jurimetrics is the application of </a:t>
            </a:r>
          </a:p>
          <a:p>
            <a:pPr marL="342900" indent="-342900" eaLnBrk="0" fontAlgn="base" hangingPunct="0">
              <a:spcBef>
                <a:spcPct val="20000"/>
              </a:spcBef>
              <a:spcAft>
                <a:spcPct val="0"/>
              </a:spcAft>
              <a:buClr>
                <a:schemeClr val="hlink"/>
              </a:buClr>
              <a:buSzPct val="70000"/>
              <a:buFont typeface="Wingdings" panose="05000000000000000000" pitchFamily="2" charset="2"/>
              <a:buChar char="u"/>
              <a:defRPr/>
            </a:pPr>
            <a:r>
              <a:rPr lang="en-US" sz="2400" dirty="0">
                <a:effectLst>
                  <a:outerShdw blurRad="38100" dist="38100" dir="2700000" algn="tl">
                    <a:srgbClr val="000000"/>
                  </a:outerShdw>
                </a:effectLst>
              </a:rPr>
              <a:t>quantitative methods, probability and statistics, </a:t>
            </a:r>
          </a:p>
          <a:p>
            <a:pPr marL="342900" indent="-342900" algn="ctr" eaLnBrk="0" fontAlgn="base" hangingPunct="0">
              <a:spcBef>
                <a:spcPct val="20000"/>
              </a:spcBef>
              <a:spcAft>
                <a:spcPct val="0"/>
              </a:spcAft>
              <a:buClr>
                <a:schemeClr val="hlink"/>
              </a:buClr>
              <a:buSzPct val="70000"/>
              <a:buFont typeface="Wingdings" panose="05000000000000000000" pitchFamily="2" charset="2"/>
              <a:buChar char="u"/>
              <a:defRPr/>
            </a:pPr>
            <a:r>
              <a:rPr lang="en-US" sz="2400" dirty="0">
                <a:effectLst>
                  <a:outerShdw blurRad="38100" dist="38100" dir="2700000" algn="tl">
                    <a:srgbClr val="000000"/>
                  </a:outerShdw>
                </a:effectLst>
              </a:rPr>
              <a:t>to law</a:t>
            </a:r>
          </a:p>
        </p:txBody>
      </p:sp>
      <p:sp>
        <p:nvSpPr>
          <p:cNvPr id="7" name="Date Placeholder 6">
            <a:extLst>
              <a:ext uri="{FF2B5EF4-FFF2-40B4-BE49-F238E27FC236}">
                <a16:creationId xmlns:a16="http://schemas.microsoft.com/office/drawing/2014/main" id="{365437D0-B58F-4243-9D3A-01A7A941DB8E}"/>
              </a:ext>
            </a:extLst>
          </p:cNvPr>
          <p:cNvSpPr>
            <a:spLocks noGrp="1"/>
          </p:cNvSpPr>
          <p:nvPr>
            <p:ph type="dt" sz="half" idx="10"/>
          </p:nvPr>
        </p:nvSpPr>
        <p:spPr/>
        <p:txBody>
          <a:bodyPr/>
          <a:lstStyle/>
          <a:p>
            <a:pPr>
              <a:defRPr/>
            </a:pPr>
            <a:r>
              <a:rPr lang="en-US"/>
              <a:t>29 August 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59D36-4B94-4F59-A302-E9005B6C43DF}"/>
              </a:ext>
            </a:extLst>
          </p:cNvPr>
          <p:cNvSpPr>
            <a:spLocks noGrp="1"/>
          </p:cNvSpPr>
          <p:nvPr>
            <p:ph idx="1"/>
          </p:nvPr>
        </p:nvSpPr>
        <p:spPr>
          <a:xfrm>
            <a:off x="457199" y="409577"/>
            <a:ext cx="8543925" cy="5834061"/>
          </a:xfrm>
        </p:spPr>
        <p:txBody>
          <a:bodyPr/>
          <a:lstStyle/>
          <a:p>
            <a:r>
              <a:rPr lang="en-US" sz="2800" dirty="0">
                <a:hlinkClick r:id="rId2"/>
              </a:rPr>
              <a:t>https://www.youtube.com/watch?v=iAsOq-tAe_s</a:t>
            </a:r>
            <a:endParaRPr lang="en-US" sz="2800" dirty="0"/>
          </a:p>
          <a:p>
            <a:r>
              <a:rPr lang="en-US" sz="2800" dirty="0"/>
              <a:t>A law professor on deciding if a movie review is good (+</a:t>
            </a:r>
            <a:r>
              <a:rPr lang="en-US" sz="2800" dirty="0" err="1"/>
              <a:t>ve</a:t>
            </a:r>
            <a:r>
              <a:rPr lang="en-US" sz="2800" dirty="0"/>
              <a:t>) or bad. Nice example of AI. So I better tell you in detail.</a:t>
            </a:r>
          </a:p>
          <a:p>
            <a:r>
              <a:rPr lang="en-US" sz="2800" dirty="0"/>
              <a:t> </a:t>
            </a:r>
            <a:r>
              <a:rPr lang="en-US" sz="2800" dirty="0">
                <a:hlinkClick r:id="rId3"/>
              </a:rPr>
              <a:t>https://www.youtube.com/watch?v=p-82YeUPQh0</a:t>
            </a:r>
            <a:endParaRPr lang="en-US" sz="2800" dirty="0"/>
          </a:p>
          <a:p>
            <a:r>
              <a:rPr lang="en-US" sz="2800" dirty="0"/>
              <a:t>About AI for estimating risk score to decide about bail. High risk, no bail. popular AI tool is biased. We will see this also in detail</a:t>
            </a:r>
          </a:p>
          <a:p>
            <a:endParaRPr lang="en-US" sz="2800" dirty="0"/>
          </a:p>
        </p:txBody>
      </p:sp>
      <p:sp>
        <p:nvSpPr>
          <p:cNvPr id="4" name="Footer Placeholder 3">
            <a:extLst>
              <a:ext uri="{FF2B5EF4-FFF2-40B4-BE49-F238E27FC236}">
                <a16:creationId xmlns:a16="http://schemas.microsoft.com/office/drawing/2014/main" id="{E05BD2A1-C3FD-41A3-A60B-34AEFA0AF4F5}"/>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7C3387E0-E956-467D-9E9B-81BF0CE1FEF9}"/>
              </a:ext>
            </a:extLst>
          </p:cNvPr>
          <p:cNvSpPr>
            <a:spLocks noGrp="1"/>
          </p:cNvSpPr>
          <p:nvPr>
            <p:ph type="sldNum" sz="quarter" idx="12"/>
          </p:nvPr>
        </p:nvSpPr>
        <p:spPr/>
        <p:txBody>
          <a:bodyPr/>
          <a:lstStyle/>
          <a:p>
            <a:fld id="{D8850620-5079-461D-BC5B-F6BC634FEB37}" type="slidenum">
              <a:rPr lang="en-US" altLang="en-US" smtClean="0"/>
              <a:pPr/>
              <a:t>10</a:t>
            </a:fld>
            <a:endParaRPr lang="en-US" altLang="en-US"/>
          </a:p>
        </p:txBody>
      </p:sp>
      <p:sp>
        <p:nvSpPr>
          <p:cNvPr id="6" name="Date Placeholder 5">
            <a:extLst>
              <a:ext uri="{FF2B5EF4-FFF2-40B4-BE49-F238E27FC236}">
                <a16:creationId xmlns:a16="http://schemas.microsoft.com/office/drawing/2014/main" id="{DF28780F-80AA-4548-B9C3-E0F398EB49E3}"/>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230187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503C-16FA-4067-B8F9-BB8B6728709E}"/>
              </a:ext>
            </a:extLst>
          </p:cNvPr>
          <p:cNvSpPr>
            <a:spLocks noGrp="1"/>
          </p:cNvSpPr>
          <p:nvPr>
            <p:ph type="title"/>
          </p:nvPr>
        </p:nvSpPr>
        <p:spPr/>
        <p:txBody>
          <a:bodyPr/>
          <a:lstStyle/>
          <a:p>
            <a:r>
              <a:rPr lang="en-US" dirty="0"/>
              <a:t>Let us get into the guts of AI</a:t>
            </a:r>
          </a:p>
        </p:txBody>
      </p:sp>
      <p:sp>
        <p:nvSpPr>
          <p:cNvPr id="3" name="Content Placeholder 2">
            <a:extLst>
              <a:ext uri="{FF2B5EF4-FFF2-40B4-BE49-F238E27FC236}">
                <a16:creationId xmlns:a16="http://schemas.microsoft.com/office/drawing/2014/main" id="{CCCD38EC-FCDA-4742-8FAE-9E083626EAA2}"/>
              </a:ext>
            </a:extLst>
          </p:cNvPr>
          <p:cNvSpPr>
            <a:spLocks noGrp="1"/>
          </p:cNvSpPr>
          <p:nvPr>
            <p:ph idx="1"/>
          </p:nvPr>
        </p:nvSpPr>
        <p:spPr>
          <a:xfrm>
            <a:off x="457199" y="1295402"/>
            <a:ext cx="8524875" cy="4948236"/>
          </a:xfrm>
        </p:spPr>
        <p:txBody>
          <a:bodyPr/>
          <a:lstStyle/>
          <a:p>
            <a:r>
              <a:rPr lang="en-US" sz="2600" dirty="0"/>
              <a:t>AI for movie reviews</a:t>
            </a:r>
          </a:p>
          <a:p>
            <a:r>
              <a:rPr lang="en-US" sz="2600" dirty="0"/>
              <a:t>Netflix recommends us movies keeping in mind what we watched (data driven prediction)</a:t>
            </a:r>
          </a:p>
          <a:p>
            <a:r>
              <a:rPr lang="en-US" sz="2600" dirty="0"/>
              <a:t>‘Reasonable’ methods not as good as data driven learning</a:t>
            </a:r>
          </a:p>
          <a:p>
            <a:r>
              <a:rPr lang="en-US" sz="2600" dirty="0"/>
              <a:t>Step 1: object- classify published movie reviews as good or bad (favorable or unfavorable) and cross check with humans</a:t>
            </a:r>
          </a:p>
          <a:p>
            <a:r>
              <a:rPr lang="en-US" sz="2600" dirty="0"/>
              <a:t>Step 2: logic- we can identify signal words in reviews and use them</a:t>
            </a:r>
          </a:p>
          <a:p>
            <a:endParaRPr lang="en-US" sz="2600" dirty="0"/>
          </a:p>
        </p:txBody>
      </p:sp>
      <p:sp>
        <p:nvSpPr>
          <p:cNvPr id="4" name="Footer Placeholder 3">
            <a:extLst>
              <a:ext uri="{FF2B5EF4-FFF2-40B4-BE49-F238E27FC236}">
                <a16:creationId xmlns:a16="http://schemas.microsoft.com/office/drawing/2014/main" id="{D0F57182-FBBC-490C-90AF-5E53A954F10F}"/>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B23D2422-3AC5-4EFF-BF4D-F247063EAFF7}"/>
              </a:ext>
            </a:extLst>
          </p:cNvPr>
          <p:cNvSpPr>
            <a:spLocks noGrp="1"/>
          </p:cNvSpPr>
          <p:nvPr>
            <p:ph type="sldNum" sz="quarter" idx="12"/>
          </p:nvPr>
        </p:nvSpPr>
        <p:spPr/>
        <p:txBody>
          <a:bodyPr/>
          <a:lstStyle/>
          <a:p>
            <a:fld id="{D8850620-5079-461D-BC5B-F6BC634FEB37}" type="slidenum">
              <a:rPr lang="en-US" altLang="en-US" smtClean="0"/>
              <a:pPr/>
              <a:t>11</a:t>
            </a:fld>
            <a:endParaRPr lang="en-US" altLang="en-US"/>
          </a:p>
        </p:txBody>
      </p:sp>
      <p:sp>
        <p:nvSpPr>
          <p:cNvPr id="6" name="Date Placeholder 5">
            <a:extLst>
              <a:ext uri="{FF2B5EF4-FFF2-40B4-BE49-F238E27FC236}">
                <a16:creationId xmlns:a16="http://schemas.microsoft.com/office/drawing/2014/main" id="{F086556C-6CB5-4503-A76F-BC1BD00FA022}"/>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120787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C807-ED64-4A98-9BC9-935336285C77}"/>
              </a:ext>
            </a:extLst>
          </p:cNvPr>
          <p:cNvSpPr>
            <a:spLocks noGrp="1"/>
          </p:cNvSpPr>
          <p:nvPr>
            <p:ph type="title"/>
          </p:nvPr>
        </p:nvSpPr>
        <p:spPr>
          <a:xfrm>
            <a:off x="352425" y="51535"/>
            <a:ext cx="8582025" cy="654926"/>
          </a:xfrm>
        </p:spPr>
        <p:txBody>
          <a:bodyPr/>
          <a:lstStyle/>
          <a:p>
            <a:r>
              <a:rPr lang="en-US" sz="3200" dirty="0"/>
              <a:t>Classification of Movie Reviews by computers</a:t>
            </a:r>
          </a:p>
        </p:txBody>
      </p:sp>
      <p:graphicFrame>
        <p:nvGraphicFramePr>
          <p:cNvPr id="7" name="Table 7">
            <a:extLst>
              <a:ext uri="{FF2B5EF4-FFF2-40B4-BE49-F238E27FC236}">
                <a16:creationId xmlns:a16="http://schemas.microsoft.com/office/drawing/2014/main" id="{68668FEC-ED19-4511-A7AE-9203819B01B8}"/>
              </a:ext>
            </a:extLst>
          </p:cNvPr>
          <p:cNvGraphicFramePr>
            <a:graphicFrameLocks noGrp="1"/>
          </p:cNvGraphicFramePr>
          <p:nvPr>
            <p:ph sz="half" idx="1"/>
            <p:extLst>
              <p:ext uri="{D42A27DB-BD31-4B8C-83A1-F6EECF244321}">
                <p14:modId xmlns:p14="http://schemas.microsoft.com/office/powerpoint/2010/main" val="2024314220"/>
              </p:ext>
            </p:extLst>
          </p:nvPr>
        </p:nvGraphicFramePr>
        <p:xfrm>
          <a:off x="117381" y="1966463"/>
          <a:ext cx="4248150" cy="2976880"/>
        </p:xfrm>
        <a:graphic>
          <a:graphicData uri="http://schemas.openxmlformats.org/drawingml/2006/table">
            <a:tbl>
              <a:tblPr firstRow="1" bandRow="1">
                <a:tableStyleId>{5C22544A-7EE6-4342-B048-85BDC9FD1C3A}</a:tableStyleId>
              </a:tblPr>
              <a:tblGrid>
                <a:gridCol w="2124075">
                  <a:extLst>
                    <a:ext uri="{9D8B030D-6E8A-4147-A177-3AD203B41FA5}">
                      <a16:colId xmlns:a16="http://schemas.microsoft.com/office/drawing/2014/main" val="3040072433"/>
                    </a:ext>
                  </a:extLst>
                </a:gridCol>
                <a:gridCol w="2124075">
                  <a:extLst>
                    <a:ext uri="{9D8B030D-6E8A-4147-A177-3AD203B41FA5}">
                      <a16:colId xmlns:a16="http://schemas.microsoft.com/office/drawing/2014/main" val="3962483224"/>
                    </a:ext>
                  </a:extLst>
                </a:gridCol>
              </a:tblGrid>
              <a:tr h="325596">
                <a:tc>
                  <a:txBody>
                    <a:bodyPr/>
                    <a:lstStyle/>
                    <a:p>
                      <a:pPr algn="ctr" fontAlgn="b"/>
                      <a:r>
                        <a:rPr lang="en-US" sz="2400" b="0" i="0" u="none" strike="noStrike" dirty="0">
                          <a:effectLst/>
                          <a:latin typeface="Arial" panose="020B0604020202020204" pitchFamily="34" charset="0"/>
                        </a:rPr>
                        <a:t>Good</a:t>
                      </a:r>
                    </a:p>
                  </a:txBody>
                  <a:tcPr marL="6350" marR="6350" marT="6350" marB="0" anchor="b"/>
                </a:tc>
                <a:tc>
                  <a:txBody>
                    <a:bodyPr/>
                    <a:lstStyle/>
                    <a:p>
                      <a:pPr algn="ctr" fontAlgn="b"/>
                      <a:r>
                        <a:rPr lang="en-US" sz="2400" b="0" i="0" u="none" strike="noStrike">
                          <a:effectLst/>
                          <a:latin typeface="Arial" panose="020B0604020202020204" pitchFamily="34" charset="0"/>
                        </a:rPr>
                        <a:t>Unfavorable</a:t>
                      </a:r>
                    </a:p>
                  </a:txBody>
                  <a:tcPr marL="6350" marR="6350" marT="6350" marB="0" anchor="b"/>
                </a:tc>
                <a:extLst>
                  <a:ext uri="{0D108BD9-81ED-4DB2-BD59-A6C34878D82A}">
                    <a16:rowId xmlns:a16="http://schemas.microsoft.com/office/drawing/2014/main" val="2356694379"/>
                  </a:ext>
                </a:extLst>
              </a:tr>
              <a:tr h="325596">
                <a:tc gridSpan="2">
                  <a:txBody>
                    <a:bodyPr/>
                    <a:lstStyle/>
                    <a:p>
                      <a:pPr algn="ctr" fontAlgn="b"/>
                      <a:r>
                        <a:rPr lang="en-US" sz="2400" b="0" i="0" u="none" strike="noStrike" dirty="0">
                          <a:effectLst/>
                          <a:latin typeface="Arial" panose="020B0604020202020204" pitchFamily="34" charset="0"/>
                        </a:rPr>
                        <a:t>Human judgement  </a:t>
                      </a:r>
                    </a:p>
                  </a:txBody>
                  <a:tcPr marL="6350" marR="6350" marT="6350" marB="0" anchor="b"/>
                </a:tc>
                <a:tc hMerge="1">
                  <a:txBody>
                    <a:bodyPr/>
                    <a:lstStyle/>
                    <a:p>
                      <a:endParaRPr lang="en-US"/>
                    </a:p>
                  </a:txBody>
                  <a:tcPr/>
                </a:tc>
                <a:extLst>
                  <a:ext uri="{0D108BD9-81ED-4DB2-BD59-A6C34878D82A}">
                    <a16:rowId xmlns:a16="http://schemas.microsoft.com/office/drawing/2014/main" val="351713006"/>
                  </a:ext>
                </a:extLst>
              </a:tr>
              <a:tr h="325596">
                <a:tc>
                  <a:txBody>
                    <a:bodyPr/>
                    <a:lstStyle/>
                    <a:p>
                      <a:pPr algn="ctr" fontAlgn="b"/>
                      <a:r>
                        <a:rPr lang="en-US" sz="2400" b="0" i="0" u="none" strike="noStrike">
                          <a:effectLst/>
                          <a:latin typeface="Arial" panose="020B0604020202020204" pitchFamily="34" charset="0"/>
                        </a:rPr>
                        <a:t>Brilliant</a:t>
                      </a:r>
                    </a:p>
                  </a:txBody>
                  <a:tcPr marL="6350" marR="6350" marT="6350" marB="0" anchor="b"/>
                </a:tc>
                <a:tc>
                  <a:txBody>
                    <a:bodyPr/>
                    <a:lstStyle/>
                    <a:p>
                      <a:pPr algn="ctr" fontAlgn="b"/>
                      <a:r>
                        <a:rPr lang="en-US" sz="2400" b="0" i="0" u="none" strike="noStrike" dirty="0">
                          <a:effectLst/>
                          <a:latin typeface="Arial" panose="020B0604020202020204" pitchFamily="34" charset="0"/>
                        </a:rPr>
                        <a:t>sucks</a:t>
                      </a:r>
                    </a:p>
                  </a:txBody>
                  <a:tcPr marL="6350" marR="6350" marT="6350" marB="0" anchor="b"/>
                </a:tc>
                <a:extLst>
                  <a:ext uri="{0D108BD9-81ED-4DB2-BD59-A6C34878D82A}">
                    <a16:rowId xmlns:a16="http://schemas.microsoft.com/office/drawing/2014/main" val="1502848758"/>
                  </a:ext>
                </a:extLst>
              </a:tr>
              <a:tr h="325596">
                <a:tc>
                  <a:txBody>
                    <a:bodyPr/>
                    <a:lstStyle/>
                    <a:p>
                      <a:pPr algn="ctr" fontAlgn="b"/>
                      <a:r>
                        <a:rPr lang="en-US" sz="2400" b="0" i="0" u="none" strike="noStrike">
                          <a:effectLst/>
                          <a:latin typeface="Arial" panose="020B0604020202020204" pitchFamily="34" charset="0"/>
                        </a:rPr>
                        <a:t>dazzling</a:t>
                      </a:r>
                    </a:p>
                  </a:txBody>
                  <a:tcPr marL="6350" marR="6350" marT="6350" marB="0" anchor="b"/>
                </a:tc>
                <a:tc>
                  <a:txBody>
                    <a:bodyPr/>
                    <a:lstStyle/>
                    <a:p>
                      <a:pPr algn="ctr" fontAlgn="b"/>
                      <a:r>
                        <a:rPr lang="en-US" sz="2400" b="0" i="0" u="none" strike="noStrike">
                          <a:effectLst/>
                          <a:latin typeface="Arial" panose="020B0604020202020204" pitchFamily="34" charset="0"/>
                        </a:rPr>
                        <a:t>cliched</a:t>
                      </a:r>
                    </a:p>
                  </a:txBody>
                  <a:tcPr marL="6350" marR="6350" marT="6350" marB="0" anchor="b"/>
                </a:tc>
                <a:extLst>
                  <a:ext uri="{0D108BD9-81ED-4DB2-BD59-A6C34878D82A}">
                    <a16:rowId xmlns:a16="http://schemas.microsoft.com/office/drawing/2014/main" val="2771370099"/>
                  </a:ext>
                </a:extLst>
              </a:tr>
              <a:tr h="325596">
                <a:tc>
                  <a:txBody>
                    <a:bodyPr/>
                    <a:lstStyle/>
                    <a:p>
                      <a:pPr algn="ctr" fontAlgn="b"/>
                      <a:r>
                        <a:rPr lang="en-US" sz="2400" b="0" i="0" u="none" strike="noStrike">
                          <a:effectLst/>
                          <a:latin typeface="Arial" panose="020B0604020202020204" pitchFamily="34" charset="0"/>
                        </a:rPr>
                        <a:t>cool</a:t>
                      </a:r>
                    </a:p>
                  </a:txBody>
                  <a:tcPr marL="6350" marR="6350" marT="6350" marB="0" anchor="b"/>
                </a:tc>
                <a:tc>
                  <a:txBody>
                    <a:bodyPr/>
                    <a:lstStyle/>
                    <a:p>
                      <a:pPr algn="ctr" fontAlgn="b"/>
                      <a:r>
                        <a:rPr lang="en-US" sz="2400" b="0" i="0" u="none" strike="noStrike">
                          <a:effectLst/>
                          <a:latin typeface="Arial" panose="020B0604020202020204" pitchFamily="34" charset="0"/>
                        </a:rPr>
                        <a:t>slow</a:t>
                      </a:r>
                    </a:p>
                  </a:txBody>
                  <a:tcPr marL="6350" marR="6350" marT="6350" marB="0" anchor="b"/>
                </a:tc>
                <a:extLst>
                  <a:ext uri="{0D108BD9-81ED-4DB2-BD59-A6C34878D82A}">
                    <a16:rowId xmlns:a16="http://schemas.microsoft.com/office/drawing/2014/main" val="1813251267"/>
                  </a:ext>
                </a:extLst>
              </a:tr>
              <a:tr h="325596">
                <a:tc>
                  <a:txBody>
                    <a:bodyPr/>
                    <a:lstStyle/>
                    <a:p>
                      <a:pPr algn="ctr" fontAlgn="b"/>
                      <a:r>
                        <a:rPr lang="en-US" sz="2400" b="0" i="0" u="none" strike="noStrike">
                          <a:effectLst/>
                          <a:latin typeface="Arial" panose="020B0604020202020204" pitchFamily="34" charset="0"/>
                        </a:rPr>
                        <a:t>gripping</a:t>
                      </a:r>
                    </a:p>
                  </a:txBody>
                  <a:tcPr marL="6350" marR="6350" marT="6350" marB="0" anchor="b"/>
                </a:tc>
                <a:tc>
                  <a:txBody>
                    <a:bodyPr/>
                    <a:lstStyle/>
                    <a:p>
                      <a:pPr algn="ctr" fontAlgn="b"/>
                      <a:r>
                        <a:rPr lang="en-US" sz="2400" b="0" i="0" u="none" strike="noStrike">
                          <a:effectLst/>
                          <a:latin typeface="Arial" panose="020B0604020202020204" pitchFamily="34" charset="0"/>
                        </a:rPr>
                        <a:t>bad</a:t>
                      </a:r>
                    </a:p>
                  </a:txBody>
                  <a:tcPr marL="6350" marR="6350" marT="6350" marB="0" anchor="b"/>
                </a:tc>
                <a:extLst>
                  <a:ext uri="{0D108BD9-81ED-4DB2-BD59-A6C34878D82A}">
                    <a16:rowId xmlns:a16="http://schemas.microsoft.com/office/drawing/2014/main" val="1683129509"/>
                  </a:ext>
                </a:extLst>
              </a:tr>
              <a:tr h="325596">
                <a:tc>
                  <a:txBody>
                    <a:bodyPr/>
                    <a:lstStyle/>
                    <a:p>
                      <a:pPr algn="ctr" fontAlgn="b"/>
                      <a:r>
                        <a:rPr lang="en-US" sz="2400" b="0" i="0" u="none" strike="noStrike">
                          <a:effectLst/>
                          <a:latin typeface="Arial" panose="020B0604020202020204" pitchFamily="34" charset="0"/>
                        </a:rPr>
                        <a:t>moving</a:t>
                      </a:r>
                    </a:p>
                  </a:txBody>
                  <a:tcPr marL="6350" marR="6350" marT="6350" marB="0" anchor="b"/>
                </a:tc>
                <a:tc>
                  <a:txBody>
                    <a:bodyPr/>
                    <a:lstStyle/>
                    <a:p>
                      <a:pPr algn="ctr" fontAlgn="b"/>
                      <a:endParaRPr lang="en-US" sz="2400" b="0" i="0" u="none" strike="noStrike">
                        <a:effectLst/>
                        <a:latin typeface="Arial" panose="020B0604020202020204" pitchFamily="34" charset="0"/>
                      </a:endParaRPr>
                    </a:p>
                  </a:txBody>
                  <a:tcPr marL="6350" marR="6350" marT="6350" marB="0" anchor="b"/>
                </a:tc>
                <a:extLst>
                  <a:ext uri="{0D108BD9-81ED-4DB2-BD59-A6C34878D82A}">
                    <a16:rowId xmlns:a16="http://schemas.microsoft.com/office/drawing/2014/main" val="2326461403"/>
                  </a:ext>
                </a:extLst>
              </a:tr>
              <a:tr h="325596">
                <a:tc gridSpan="2">
                  <a:txBody>
                    <a:bodyPr/>
                    <a:lstStyle/>
                    <a:p>
                      <a:pPr algn="ctr" fontAlgn="b"/>
                      <a:r>
                        <a:rPr lang="en-US" sz="2400" b="0" i="0" u="none" strike="noStrike" dirty="0">
                          <a:effectLst/>
                          <a:latin typeface="Arial" panose="020B0604020202020204" pitchFamily="34" charset="0"/>
                        </a:rPr>
                        <a:t>60% success</a:t>
                      </a:r>
                    </a:p>
                  </a:txBody>
                  <a:tcPr marL="6350" marR="6350" marT="6350" marB="0" anchor="b"/>
                </a:tc>
                <a:tc hMerge="1">
                  <a:txBody>
                    <a:bodyPr/>
                    <a:lstStyle/>
                    <a:p>
                      <a:endParaRPr lang="en-US"/>
                    </a:p>
                  </a:txBody>
                  <a:tcPr/>
                </a:tc>
                <a:extLst>
                  <a:ext uri="{0D108BD9-81ED-4DB2-BD59-A6C34878D82A}">
                    <a16:rowId xmlns:a16="http://schemas.microsoft.com/office/drawing/2014/main" val="2214665082"/>
                  </a:ext>
                </a:extLst>
              </a:tr>
            </a:tbl>
          </a:graphicData>
        </a:graphic>
      </p:graphicFrame>
      <p:graphicFrame>
        <p:nvGraphicFramePr>
          <p:cNvPr id="9" name="Table 9">
            <a:extLst>
              <a:ext uri="{FF2B5EF4-FFF2-40B4-BE49-F238E27FC236}">
                <a16:creationId xmlns:a16="http://schemas.microsoft.com/office/drawing/2014/main" id="{D05396FD-DA6D-4D6A-A135-BAEFC84476E8}"/>
              </a:ext>
            </a:extLst>
          </p:cNvPr>
          <p:cNvGraphicFramePr>
            <a:graphicFrameLocks noGrp="1"/>
          </p:cNvGraphicFramePr>
          <p:nvPr>
            <p:ph sz="half" idx="2"/>
            <p:extLst>
              <p:ext uri="{D42A27DB-BD31-4B8C-83A1-F6EECF244321}">
                <p14:modId xmlns:p14="http://schemas.microsoft.com/office/powerpoint/2010/main" val="2668155541"/>
              </p:ext>
            </p:extLst>
          </p:nvPr>
        </p:nvGraphicFramePr>
        <p:xfrm>
          <a:off x="4941889" y="2110296"/>
          <a:ext cx="3926868" cy="2604770"/>
        </p:xfrm>
        <a:graphic>
          <a:graphicData uri="http://schemas.openxmlformats.org/drawingml/2006/table">
            <a:tbl>
              <a:tblPr firstRow="1" bandRow="1">
                <a:tableStyleId>{5C22544A-7EE6-4342-B048-85BDC9FD1C3A}</a:tableStyleId>
              </a:tblPr>
              <a:tblGrid>
                <a:gridCol w="1963434">
                  <a:extLst>
                    <a:ext uri="{9D8B030D-6E8A-4147-A177-3AD203B41FA5}">
                      <a16:colId xmlns:a16="http://schemas.microsoft.com/office/drawing/2014/main" val="3677615000"/>
                    </a:ext>
                  </a:extLst>
                </a:gridCol>
                <a:gridCol w="1963434">
                  <a:extLst>
                    <a:ext uri="{9D8B030D-6E8A-4147-A177-3AD203B41FA5}">
                      <a16:colId xmlns:a16="http://schemas.microsoft.com/office/drawing/2014/main" val="1041697899"/>
                    </a:ext>
                  </a:extLst>
                </a:gridCol>
              </a:tblGrid>
              <a:tr h="342214">
                <a:tc>
                  <a:txBody>
                    <a:bodyPr/>
                    <a:lstStyle/>
                    <a:p>
                      <a:pPr algn="ctr" fontAlgn="b"/>
                      <a:r>
                        <a:rPr lang="en-US" sz="2400" b="0" i="0" u="none" strike="noStrike" dirty="0">
                          <a:effectLst/>
                          <a:latin typeface="Arial" panose="020B0604020202020204" pitchFamily="34" charset="0"/>
                        </a:rPr>
                        <a:t>Good</a:t>
                      </a:r>
                    </a:p>
                  </a:txBody>
                  <a:tcPr marL="6350" marR="6350" marT="6350" marB="0" anchor="b"/>
                </a:tc>
                <a:tc>
                  <a:txBody>
                    <a:bodyPr/>
                    <a:lstStyle/>
                    <a:p>
                      <a:pPr algn="ctr" fontAlgn="b"/>
                      <a:r>
                        <a:rPr lang="en-US" sz="2400" b="0" i="0" u="none" strike="noStrike">
                          <a:effectLst/>
                          <a:latin typeface="Arial" panose="020B0604020202020204" pitchFamily="34" charset="0"/>
                        </a:rPr>
                        <a:t>Unfavorable</a:t>
                      </a:r>
                    </a:p>
                  </a:txBody>
                  <a:tcPr marL="6350" marR="6350" marT="6350" marB="0" anchor="b"/>
                </a:tc>
                <a:extLst>
                  <a:ext uri="{0D108BD9-81ED-4DB2-BD59-A6C34878D82A}">
                    <a16:rowId xmlns:a16="http://schemas.microsoft.com/office/drawing/2014/main" val="2775988327"/>
                  </a:ext>
                </a:extLst>
              </a:tr>
              <a:tr h="342214">
                <a:tc>
                  <a:txBody>
                    <a:bodyPr/>
                    <a:lstStyle/>
                    <a:p>
                      <a:pPr algn="ctr" fontAlgn="b"/>
                      <a:r>
                        <a:rPr lang="en-US" sz="2400" b="0" i="0" u="none" strike="noStrike" dirty="0">
                          <a:effectLst/>
                          <a:latin typeface="Arial" panose="020B0604020202020204" pitchFamily="34" charset="0"/>
                        </a:rPr>
                        <a:t>(many stars)</a:t>
                      </a:r>
                    </a:p>
                  </a:txBody>
                  <a:tcPr marL="6350" marR="6350" marT="6350" marB="0" anchor="b"/>
                </a:tc>
                <a:tc>
                  <a:txBody>
                    <a:bodyPr/>
                    <a:lstStyle/>
                    <a:p>
                      <a:pPr algn="ctr" fontAlgn="b"/>
                      <a:r>
                        <a:rPr lang="en-US" sz="2400" b="0" i="0" u="none" strike="noStrike">
                          <a:effectLst/>
                          <a:latin typeface="Arial" panose="020B0604020202020204" pitchFamily="34" charset="0"/>
                        </a:rPr>
                        <a:t>(few stars)</a:t>
                      </a:r>
                    </a:p>
                  </a:txBody>
                  <a:tcPr marL="6350" marR="6350" marT="6350" marB="0" anchor="b"/>
                </a:tc>
                <a:extLst>
                  <a:ext uri="{0D108BD9-81ED-4DB2-BD59-A6C34878D82A}">
                    <a16:rowId xmlns:a16="http://schemas.microsoft.com/office/drawing/2014/main" val="3393484334"/>
                  </a:ext>
                </a:extLst>
              </a:tr>
              <a:tr h="342214">
                <a:tc>
                  <a:txBody>
                    <a:bodyPr/>
                    <a:lstStyle/>
                    <a:p>
                      <a:pPr algn="ctr" fontAlgn="b"/>
                      <a:r>
                        <a:rPr lang="en-US" sz="2400" b="0" i="0" u="none" strike="noStrike" dirty="0">
                          <a:effectLst/>
                          <a:latin typeface="Arial" panose="020B0604020202020204" pitchFamily="34" charset="0"/>
                        </a:rPr>
                        <a:t>still</a:t>
                      </a:r>
                    </a:p>
                  </a:txBody>
                  <a:tcPr marL="6350" marR="6350" marT="6350" marB="0" anchor="b"/>
                </a:tc>
                <a:tc>
                  <a:txBody>
                    <a:bodyPr/>
                    <a:lstStyle/>
                    <a:p>
                      <a:pPr algn="ctr" fontAlgn="b"/>
                      <a:r>
                        <a:rPr lang="en-US" sz="2400" b="0" i="0" u="none" strike="noStrike">
                          <a:effectLst/>
                          <a:latin typeface="Arial" panose="020B0604020202020204" pitchFamily="34" charset="0"/>
                        </a:rPr>
                        <a:t>Bad</a:t>
                      </a:r>
                    </a:p>
                  </a:txBody>
                  <a:tcPr marL="6350" marR="6350" marT="6350" marB="0" anchor="b"/>
                </a:tc>
                <a:extLst>
                  <a:ext uri="{0D108BD9-81ED-4DB2-BD59-A6C34878D82A}">
                    <a16:rowId xmlns:a16="http://schemas.microsoft.com/office/drawing/2014/main" val="807081723"/>
                  </a:ext>
                </a:extLst>
              </a:tr>
              <a:tr h="342214">
                <a:tc>
                  <a:txBody>
                    <a:bodyPr/>
                    <a:lstStyle/>
                    <a:p>
                      <a:pPr algn="ctr" fontAlgn="b"/>
                      <a:r>
                        <a:rPr lang="en-US" sz="2400" b="0" i="0" u="none" strike="noStrike" dirty="0">
                          <a:effectLst/>
                          <a:latin typeface="Arial" panose="020B0604020202020204" pitchFamily="34" charset="0"/>
                        </a:rPr>
                        <a:t>love</a:t>
                      </a:r>
                    </a:p>
                  </a:txBody>
                  <a:tcPr marL="6350" marR="6350" marT="6350" marB="0" anchor="b"/>
                </a:tc>
                <a:tc>
                  <a:txBody>
                    <a:bodyPr/>
                    <a:lstStyle/>
                    <a:p>
                      <a:pPr algn="ctr" fontAlgn="b"/>
                      <a:r>
                        <a:rPr lang="en-US" sz="2400" b="0" i="0" u="none" strike="noStrike" dirty="0">
                          <a:effectLst/>
                          <a:latin typeface="Arial" panose="020B0604020202020204" pitchFamily="34" charset="0"/>
                        </a:rPr>
                        <a:t>Stupid</a:t>
                      </a:r>
                    </a:p>
                  </a:txBody>
                  <a:tcPr marL="6350" marR="6350" marT="6350" marB="0" anchor="b"/>
                </a:tc>
                <a:extLst>
                  <a:ext uri="{0D108BD9-81ED-4DB2-BD59-A6C34878D82A}">
                    <a16:rowId xmlns:a16="http://schemas.microsoft.com/office/drawing/2014/main" val="1563827369"/>
                  </a:ext>
                </a:extLst>
              </a:tr>
              <a:tr h="342214">
                <a:tc>
                  <a:txBody>
                    <a:bodyPr/>
                    <a:lstStyle/>
                    <a:p>
                      <a:pPr algn="ctr" fontAlgn="b"/>
                      <a:r>
                        <a:rPr lang="en-US" sz="2400" b="0" i="0" u="none" strike="noStrike" dirty="0">
                          <a:effectLst/>
                          <a:latin typeface="Arial" panose="020B0604020202020204" pitchFamily="34" charset="0"/>
                        </a:rPr>
                        <a:t>superb</a:t>
                      </a:r>
                    </a:p>
                  </a:txBody>
                  <a:tcPr marL="6350" marR="6350" marT="6350" marB="0" anchor="b"/>
                </a:tc>
                <a:tc>
                  <a:txBody>
                    <a:bodyPr/>
                    <a:lstStyle/>
                    <a:p>
                      <a:pPr algn="ctr" fontAlgn="b"/>
                      <a:r>
                        <a:rPr lang="en-US" sz="2400" b="0" i="0" u="none" strike="noStrike" dirty="0">
                          <a:effectLst/>
                          <a:latin typeface="Arial" panose="020B0604020202020204" pitchFamily="34" charset="0"/>
                        </a:rPr>
                        <a:t>Worst</a:t>
                      </a:r>
                    </a:p>
                  </a:txBody>
                  <a:tcPr marL="6350" marR="6350" marT="6350" marB="0" anchor="b"/>
                </a:tc>
                <a:extLst>
                  <a:ext uri="{0D108BD9-81ED-4DB2-BD59-A6C34878D82A}">
                    <a16:rowId xmlns:a16="http://schemas.microsoft.com/office/drawing/2014/main" val="162514150"/>
                  </a:ext>
                </a:extLst>
              </a:tr>
              <a:tr h="342214">
                <a:tc>
                  <a:txBody>
                    <a:bodyPr/>
                    <a:lstStyle/>
                    <a:p>
                      <a:pPr algn="ctr" fontAlgn="b"/>
                      <a:r>
                        <a:rPr lang="en-US" sz="2400" b="0" i="0" u="none" strike="noStrike">
                          <a:effectLst/>
                          <a:latin typeface="Arial" panose="020B0604020202020204" pitchFamily="34" charset="0"/>
                        </a:rPr>
                        <a:t>great</a:t>
                      </a:r>
                    </a:p>
                  </a:txBody>
                  <a:tcPr marL="6350" marR="6350" marT="6350" marB="0" anchor="b"/>
                </a:tc>
                <a:tc>
                  <a:txBody>
                    <a:bodyPr/>
                    <a:lstStyle/>
                    <a:p>
                      <a:pPr algn="ctr" fontAlgn="b"/>
                      <a:endParaRPr lang="en-US" sz="2400" b="0" i="0" u="none" strike="noStrike" dirty="0">
                        <a:effectLst/>
                        <a:latin typeface="Arial" panose="020B0604020202020204" pitchFamily="34" charset="0"/>
                      </a:endParaRPr>
                    </a:p>
                  </a:txBody>
                  <a:tcPr marL="6350" marR="6350" marT="6350" marB="0" anchor="b"/>
                </a:tc>
                <a:extLst>
                  <a:ext uri="{0D108BD9-81ED-4DB2-BD59-A6C34878D82A}">
                    <a16:rowId xmlns:a16="http://schemas.microsoft.com/office/drawing/2014/main" val="3554424223"/>
                  </a:ext>
                </a:extLst>
              </a:tr>
              <a:tr h="342214">
                <a:tc gridSpan="2">
                  <a:txBody>
                    <a:bodyPr/>
                    <a:lstStyle/>
                    <a:p>
                      <a:pPr algn="ctr" fontAlgn="b"/>
                      <a:r>
                        <a:rPr lang="en-US" sz="2400" b="0" i="0" u="none" strike="noStrike" dirty="0">
                          <a:effectLst/>
                          <a:latin typeface="Arial" panose="020B0604020202020204" pitchFamily="34" charset="0"/>
                        </a:rPr>
                        <a:t>  95% success</a:t>
                      </a:r>
                    </a:p>
                  </a:txBody>
                  <a:tcPr marL="6350" marR="6350" marT="6350" marB="0" anchor="b"/>
                </a:tc>
                <a:tc hMerge="1">
                  <a:txBody>
                    <a:bodyPr/>
                    <a:lstStyle/>
                    <a:p>
                      <a:pPr algn="ctr" fontAlgn="b"/>
                      <a:endParaRPr lang="en-US" sz="2400" b="0" i="0" u="none" strike="noStrike" dirty="0">
                        <a:effectLst/>
                        <a:latin typeface="Arial" panose="020B0604020202020204" pitchFamily="34" charset="0"/>
                      </a:endParaRPr>
                    </a:p>
                  </a:txBody>
                  <a:tcPr marL="6350" marR="6350" marT="6350" marB="0" anchor="b"/>
                </a:tc>
                <a:extLst>
                  <a:ext uri="{0D108BD9-81ED-4DB2-BD59-A6C34878D82A}">
                    <a16:rowId xmlns:a16="http://schemas.microsoft.com/office/drawing/2014/main" val="1024039254"/>
                  </a:ext>
                </a:extLst>
              </a:tr>
            </a:tbl>
          </a:graphicData>
        </a:graphic>
      </p:graphicFrame>
      <p:sp>
        <p:nvSpPr>
          <p:cNvPr id="5" name="Footer Placeholder 4">
            <a:extLst>
              <a:ext uri="{FF2B5EF4-FFF2-40B4-BE49-F238E27FC236}">
                <a16:creationId xmlns:a16="http://schemas.microsoft.com/office/drawing/2014/main" id="{B959AEE6-D7E9-44A1-9FE7-2B3B11581169}"/>
              </a:ext>
            </a:extLst>
          </p:cNvPr>
          <p:cNvSpPr>
            <a:spLocks noGrp="1"/>
          </p:cNvSpPr>
          <p:nvPr>
            <p:ph type="ftr" sz="quarter" idx="11"/>
          </p:nvPr>
        </p:nvSpPr>
        <p:spPr/>
        <p:txBody>
          <a:bodyPr/>
          <a:lstStyle/>
          <a:p>
            <a:pPr>
              <a:defRPr/>
            </a:pPr>
            <a:r>
              <a:rPr lang="en-US"/>
              <a:t>New Arts College Ahemadnagar August 2020</a:t>
            </a:r>
          </a:p>
        </p:txBody>
      </p:sp>
      <p:sp>
        <p:nvSpPr>
          <p:cNvPr id="6" name="Slide Number Placeholder 5">
            <a:extLst>
              <a:ext uri="{FF2B5EF4-FFF2-40B4-BE49-F238E27FC236}">
                <a16:creationId xmlns:a16="http://schemas.microsoft.com/office/drawing/2014/main" id="{012FECDF-9AF1-4DAA-B182-9C89D71390A2}"/>
              </a:ext>
            </a:extLst>
          </p:cNvPr>
          <p:cNvSpPr>
            <a:spLocks noGrp="1"/>
          </p:cNvSpPr>
          <p:nvPr>
            <p:ph type="sldNum" sz="quarter" idx="12"/>
          </p:nvPr>
        </p:nvSpPr>
        <p:spPr/>
        <p:txBody>
          <a:bodyPr/>
          <a:lstStyle/>
          <a:p>
            <a:fld id="{37B29570-E2F4-4110-A082-BC892F781E6B}" type="slidenum">
              <a:rPr lang="en-US" altLang="en-US" smtClean="0"/>
              <a:pPr/>
              <a:t>12</a:t>
            </a:fld>
            <a:endParaRPr lang="en-US" altLang="en-US"/>
          </a:p>
        </p:txBody>
      </p:sp>
      <p:sp>
        <p:nvSpPr>
          <p:cNvPr id="11" name="TextBox 10">
            <a:extLst>
              <a:ext uri="{FF2B5EF4-FFF2-40B4-BE49-F238E27FC236}">
                <a16:creationId xmlns:a16="http://schemas.microsoft.com/office/drawing/2014/main" id="{50673156-19BC-44D5-91C6-B03697BA9FBF}"/>
              </a:ext>
            </a:extLst>
          </p:cNvPr>
          <p:cNvSpPr txBox="1"/>
          <p:nvPr/>
        </p:nvSpPr>
        <p:spPr>
          <a:xfrm>
            <a:off x="163779" y="5761868"/>
            <a:ext cx="8770671" cy="400110"/>
          </a:xfrm>
          <a:prstGeom prst="rect">
            <a:avLst/>
          </a:prstGeom>
          <a:noFill/>
        </p:spPr>
        <p:txBody>
          <a:bodyPr wrap="none" rtlCol="0">
            <a:spAutoFit/>
          </a:bodyPr>
          <a:lstStyle/>
          <a:p>
            <a:r>
              <a:rPr lang="en-US" sz="2000" dirty="0">
                <a:solidFill>
                  <a:srgbClr val="FFFF00"/>
                </a:solidFill>
              </a:rPr>
              <a:t>Better let the computer learn from data rather than our judgment </a:t>
            </a:r>
          </a:p>
        </p:txBody>
      </p:sp>
      <p:sp>
        <p:nvSpPr>
          <p:cNvPr id="12" name="TextBox 11">
            <a:extLst>
              <a:ext uri="{FF2B5EF4-FFF2-40B4-BE49-F238E27FC236}">
                <a16:creationId xmlns:a16="http://schemas.microsoft.com/office/drawing/2014/main" id="{58C542E9-C67A-4CD1-88D5-8380F04E7A76}"/>
              </a:ext>
            </a:extLst>
          </p:cNvPr>
          <p:cNvSpPr txBox="1"/>
          <p:nvPr/>
        </p:nvSpPr>
        <p:spPr>
          <a:xfrm>
            <a:off x="300957" y="736607"/>
            <a:ext cx="8129148" cy="307777"/>
          </a:xfrm>
          <a:prstGeom prst="rect">
            <a:avLst/>
          </a:prstGeom>
          <a:noFill/>
        </p:spPr>
        <p:txBody>
          <a:bodyPr wrap="none" rtlCol="0">
            <a:spAutoFit/>
          </a:bodyPr>
          <a:lstStyle/>
          <a:p>
            <a:r>
              <a:rPr lang="en-US" sz="1400" b="1" dirty="0"/>
              <a:t>Problem: Take a bunch of reviews. Write program to decide if favorable or not.</a:t>
            </a:r>
          </a:p>
        </p:txBody>
      </p:sp>
      <p:sp>
        <p:nvSpPr>
          <p:cNvPr id="13" name="TextBox 12">
            <a:extLst>
              <a:ext uri="{FF2B5EF4-FFF2-40B4-BE49-F238E27FC236}">
                <a16:creationId xmlns:a16="http://schemas.microsoft.com/office/drawing/2014/main" id="{C367288F-41ED-456C-9522-3CF27F72D031}"/>
              </a:ext>
            </a:extLst>
          </p:cNvPr>
          <p:cNvSpPr txBox="1"/>
          <p:nvPr/>
        </p:nvSpPr>
        <p:spPr>
          <a:xfrm>
            <a:off x="45034" y="1162789"/>
            <a:ext cx="9098966" cy="307777"/>
          </a:xfrm>
          <a:prstGeom prst="rect">
            <a:avLst/>
          </a:prstGeom>
          <a:noFill/>
        </p:spPr>
        <p:txBody>
          <a:bodyPr wrap="none" rtlCol="0">
            <a:spAutoFit/>
          </a:bodyPr>
          <a:lstStyle/>
          <a:p>
            <a:r>
              <a:rPr lang="en-US" sz="1400" b="1" dirty="0"/>
              <a:t>Reasonable strategy: we can identify which words in reviews indicate ‘good’. Use them. </a:t>
            </a:r>
          </a:p>
        </p:txBody>
      </p:sp>
      <p:sp>
        <p:nvSpPr>
          <p:cNvPr id="14" name="TextBox 13">
            <a:extLst>
              <a:ext uri="{FF2B5EF4-FFF2-40B4-BE49-F238E27FC236}">
                <a16:creationId xmlns:a16="http://schemas.microsoft.com/office/drawing/2014/main" id="{624815D5-8BB4-4545-AD54-262D17745A5C}"/>
              </a:ext>
            </a:extLst>
          </p:cNvPr>
          <p:cNvSpPr txBox="1"/>
          <p:nvPr/>
        </p:nvSpPr>
        <p:spPr>
          <a:xfrm>
            <a:off x="-17483" y="5086559"/>
            <a:ext cx="9224000" cy="338554"/>
          </a:xfrm>
          <a:prstGeom prst="rect">
            <a:avLst/>
          </a:prstGeom>
          <a:noFill/>
        </p:spPr>
        <p:txBody>
          <a:bodyPr wrap="none" rtlCol="0">
            <a:spAutoFit/>
          </a:bodyPr>
          <a:lstStyle/>
          <a:p>
            <a:r>
              <a:rPr lang="en-US" sz="1600" b="1" dirty="0"/>
              <a:t>Using our own choice of words takes us to low success rate (like coin tossing)</a:t>
            </a:r>
          </a:p>
        </p:txBody>
      </p:sp>
      <p:sp>
        <p:nvSpPr>
          <p:cNvPr id="15" name="TextBox 14">
            <a:extLst>
              <a:ext uri="{FF2B5EF4-FFF2-40B4-BE49-F238E27FC236}">
                <a16:creationId xmlns:a16="http://schemas.microsoft.com/office/drawing/2014/main" id="{CD9620A3-AEB8-49AE-B976-269616D23203}"/>
              </a:ext>
            </a:extLst>
          </p:cNvPr>
          <p:cNvSpPr txBox="1"/>
          <p:nvPr/>
        </p:nvSpPr>
        <p:spPr>
          <a:xfrm>
            <a:off x="5311778" y="1512037"/>
            <a:ext cx="3187091" cy="307777"/>
          </a:xfrm>
          <a:prstGeom prst="rect">
            <a:avLst/>
          </a:prstGeom>
          <a:noFill/>
        </p:spPr>
        <p:txBody>
          <a:bodyPr wrap="none" rtlCol="0">
            <a:spAutoFit/>
          </a:bodyPr>
          <a:lstStyle/>
          <a:p>
            <a:r>
              <a:rPr lang="en-US" sz="1400" b="1" dirty="0"/>
              <a:t>Let computer do the selection</a:t>
            </a:r>
          </a:p>
        </p:txBody>
      </p:sp>
      <p:sp>
        <p:nvSpPr>
          <p:cNvPr id="16" name="Date Placeholder 15">
            <a:extLst>
              <a:ext uri="{FF2B5EF4-FFF2-40B4-BE49-F238E27FC236}">
                <a16:creationId xmlns:a16="http://schemas.microsoft.com/office/drawing/2014/main" id="{C7F9600B-F46E-4BA1-AB58-EA2067F718BC}"/>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334506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0496-B4E2-4AF1-A47A-07E9CDECBFBA}"/>
              </a:ext>
            </a:extLst>
          </p:cNvPr>
          <p:cNvSpPr>
            <a:spLocks noGrp="1"/>
          </p:cNvSpPr>
          <p:nvPr>
            <p:ph type="title"/>
          </p:nvPr>
        </p:nvSpPr>
        <p:spPr>
          <a:xfrm>
            <a:off x="457200" y="152400"/>
            <a:ext cx="8229600" cy="817560"/>
          </a:xfrm>
        </p:spPr>
        <p:txBody>
          <a:bodyPr/>
          <a:lstStyle/>
          <a:p>
            <a:r>
              <a:rPr lang="en-US" sz="3600" dirty="0"/>
              <a:t>Now let us take a legal problem</a:t>
            </a:r>
          </a:p>
        </p:txBody>
      </p:sp>
      <p:sp>
        <p:nvSpPr>
          <p:cNvPr id="3" name="Content Placeholder 2">
            <a:extLst>
              <a:ext uri="{FF2B5EF4-FFF2-40B4-BE49-F238E27FC236}">
                <a16:creationId xmlns:a16="http://schemas.microsoft.com/office/drawing/2014/main" id="{0B1FADCD-7E99-4200-92E6-A17C3CF10B49}"/>
              </a:ext>
            </a:extLst>
          </p:cNvPr>
          <p:cNvSpPr>
            <a:spLocks noGrp="1"/>
          </p:cNvSpPr>
          <p:nvPr>
            <p:ph idx="1"/>
          </p:nvPr>
        </p:nvSpPr>
        <p:spPr>
          <a:xfrm>
            <a:off x="457199" y="1095377"/>
            <a:ext cx="8410575" cy="4962523"/>
          </a:xfrm>
        </p:spPr>
        <p:txBody>
          <a:bodyPr/>
          <a:lstStyle/>
          <a:p>
            <a:r>
              <a:rPr lang="en-US" sz="2800" dirty="0"/>
              <a:t>Problem selected: automating bail decisions</a:t>
            </a:r>
          </a:p>
          <a:p>
            <a:r>
              <a:rPr lang="en-US" sz="2800" dirty="0"/>
              <a:t>Not really. We don’t replace judge. Just assist.</a:t>
            </a:r>
          </a:p>
          <a:p>
            <a:r>
              <a:rPr lang="en-US" sz="2800" dirty="0"/>
              <a:t>Compute risk of absconding or repeat offence if given bail</a:t>
            </a:r>
          </a:p>
          <a:p>
            <a:r>
              <a:rPr lang="en-US" sz="2800" dirty="0"/>
              <a:t>If risk high refuse bail</a:t>
            </a:r>
          </a:p>
          <a:p>
            <a:r>
              <a:rPr lang="en-US" sz="2800" dirty="0"/>
              <a:t>If risk low grant bail</a:t>
            </a:r>
          </a:p>
          <a:p>
            <a:r>
              <a:rPr lang="en-US" sz="2800" dirty="0"/>
              <a:t>Judge can overrule (generally does not)</a:t>
            </a:r>
          </a:p>
          <a:p>
            <a:r>
              <a:rPr lang="en-US" sz="2800" dirty="0"/>
              <a:t>AI reduces his headache</a:t>
            </a:r>
          </a:p>
        </p:txBody>
      </p:sp>
      <p:sp>
        <p:nvSpPr>
          <p:cNvPr id="4" name="Footer Placeholder 3">
            <a:extLst>
              <a:ext uri="{FF2B5EF4-FFF2-40B4-BE49-F238E27FC236}">
                <a16:creationId xmlns:a16="http://schemas.microsoft.com/office/drawing/2014/main" id="{FBCECD17-7E06-4885-8010-14AB8301F6E1}"/>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88C8D9B1-163A-4224-AC33-C41F85A8D0F5}"/>
              </a:ext>
            </a:extLst>
          </p:cNvPr>
          <p:cNvSpPr>
            <a:spLocks noGrp="1"/>
          </p:cNvSpPr>
          <p:nvPr>
            <p:ph type="sldNum" sz="quarter" idx="12"/>
          </p:nvPr>
        </p:nvSpPr>
        <p:spPr/>
        <p:txBody>
          <a:bodyPr/>
          <a:lstStyle/>
          <a:p>
            <a:fld id="{D8850620-5079-461D-BC5B-F6BC634FEB37}" type="slidenum">
              <a:rPr lang="en-US" altLang="en-US" smtClean="0"/>
              <a:pPr/>
              <a:t>13</a:t>
            </a:fld>
            <a:endParaRPr lang="en-US" altLang="en-US"/>
          </a:p>
        </p:txBody>
      </p:sp>
      <p:sp>
        <p:nvSpPr>
          <p:cNvPr id="6" name="Date Placeholder 5">
            <a:extLst>
              <a:ext uri="{FF2B5EF4-FFF2-40B4-BE49-F238E27FC236}">
                <a16:creationId xmlns:a16="http://schemas.microsoft.com/office/drawing/2014/main" id="{9E4D48E3-C5F4-4E05-A1B8-75F714B1CFC4}"/>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39946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C682-2B77-478E-88F4-D476A48091B0}"/>
              </a:ext>
            </a:extLst>
          </p:cNvPr>
          <p:cNvSpPr>
            <a:spLocks noGrp="1"/>
          </p:cNvSpPr>
          <p:nvPr>
            <p:ph type="title"/>
          </p:nvPr>
        </p:nvSpPr>
        <p:spPr>
          <a:xfrm>
            <a:off x="76198" y="304008"/>
            <a:ext cx="9020175" cy="857250"/>
          </a:xfrm>
        </p:spPr>
        <p:txBody>
          <a:bodyPr/>
          <a:lstStyle/>
          <a:p>
            <a:r>
              <a:rPr lang="en-US" sz="3600" dirty="0"/>
              <a:t>How to check if the AI is doing a good job?</a:t>
            </a:r>
            <a:br>
              <a:rPr lang="en-US" sz="3600" dirty="0"/>
            </a:br>
            <a:endParaRPr lang="en-US" sz="3600" dirty="0"/>
          </a:p>
        </p:txBody>
      </p:sp>
      <p:sp>
        <p:nvSpPr>
          <p:cNvPr id="3" name="Content Placeholder 2">
            <a:extLst>
              <a:ext uri="{FF2B5EF4-FFF2-40B4-BE49-F238E27FC236}">
                <a16:creationId xmlns:a16="http://schemas.microsoft.com/office/drawing/2014/main" id="{0AD3EA78-D9BC-476D-B9F9-BD175A846EE0}"/>
              </a:ext>
            </a:extLst>
          </p:cNvPr>
          <p:cNvSpPr>
            <a:spLocks noGrp="1"/>
          </p:cNvSpPr>
          <p:nvPr>
            <p:ph idx="1"/>
          </p:nvPr>
        </p:nvSpPr>
        <p:spPr>
          <a:xfrm>
            <a:off x="76198" y="888999"/>
            <a:ext cx="8991604" cy="5435601"/>
          </a:xfrm>
        </p:spPr>
        <p:txBody>
          <a:bodyPr/>
          <a:lstStyle/>
          <a:p>
            <a:r>
              <a:rPr lang="en-US" sz="2800" dirty="0"/>
              <a:t>Take some old cases and calculate risk using software</a:t>
            </a:r>
          </a:p>
          <a:p>
            <a:r>
              <a:rPr lang="en-US" sz="2800" dirty="0"/>
              <a:t>Check what happened after that </a:t>
            </a:r>
          </a:p>
          <a:p>
            <a:r>
              <a:rPr lang="en-US" sz="2800" dirty="0"/>
              <a:t>If calculated risk was high and person did commit crime, then that is good guess</a:t>
            </a:r>
          </a:p>
          <a:p>
            <a:r>
              <a:rPr lang="en-US" sz="2800" dirty="0"/>
              <a:t>Count good guesses and bad guesses</a:t>
            </a:r>
          </a:p>
          <a:p>
            <a:r>
              <a:rPr lang="en-US" sz="2800" dirty="0"/>
              <a:t>False +</a:t>
            </a:r>
            <a:r>
              <a:rPr lang="en-US" sz="2800" dirty="0" err="1"/>
              <a:t>ve</a:t>
            </a:r>
            <a:r>
              <a:rPr lang="en-US" sz="2800" dirty="0"/>
              <a:t> (calculated high risk but person behaved well)</a:t>
            </a:r>
          </a:p>
          <a:p>
            <a:r>
              <a:rPr lang="en-US" sz="2800" dirty="0"/>
              <a:t>False -</a:t>
            </a:r>
            <a:r>
              <a:rPr lang="en-US" sz="2800" dirty="0" err="1"/>
              <a:t>ve</a:t>
            </a:r>
            <a:r>
              <a:rPr lang="en-US" sz="2800" dirty="0"/>
              <a:t> (calculated low risk but jumped bail)</a:t>
            </a:r>
          </a:p>
          <a:p>
            <a:r>
              <a:rPr lang="en-US" sz="2800" dirty="0"/>
              <a:t>Both false + and – should be rare</a:t>
            </a:r>
          </a:p>
          <a:p>
            <a:endParaRPr lang="en-US" sz="2800" dirty="0"/>
          </a:p>
        </p:txBody>
      </p:sp>
      <p:sp>
        <p:nvSpPr>
          <p:cNvPr id="4" name="Footer Placeholder 3">
            <a:extLst>
              <a:ext uri="{FF2B5EF4-FFF2-40B4-BE49-F238E27FC236}">
                <a16:creationId xmlns:a16="http://schemas.microsoft.com/office/drawing/2014/main" id="{5368DF2D-BDC2-48EE-A95C-4F7E2C875701}"/>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2CEFCE9D-9E7C-466F-97CD-AAD492EDD5CD}"/>
              </a:ext>
            </a:extLst>
          </p:cNvPr>
          <p:cNvSpPr>
            <a:spLocks noGrp="1"/>
          </p:cNvSpPr>
          <p:nvPr>
            <p:ph type="sldNum" sz="quarter" idx="12"/>
          </p:nvPr>
        </p:nvSpPr>
        <p:spPr/>
        <p:txBody>
          <a:bodyPr/>
          <a:lstStyle/>
          <a:p>
            <a:fld id="{D8850620-5079-461D-BC5B-F6BC634FEB37}" type="slidenum">
              <a:rPr lang="en-US" altLang="en-US" smtClean="0"/>
              <a:pPr/>
              <a:t>14</a:t>
            </a:fld>
            <a:endParaRPr lang="en-US" altLang="en-US"/>
          </a:p>
        </p:txBody>
      </p:sp>
      <p:sp>
        <p:nvSpPr>
          <p:cNvPr id="6" name="Date Placeholder 5">
            <a:extLst>
              <a:ext uri="{FF2B5EF4-FFF2-40B4-BE49-F238E27FC236}">
                <a16:creationId xmlns:a16="http://schemas.microsoft.com/office/drawing/2014/main" id="{0ACA4356-2416-436F-ACC3-C6C46F1908D1}"/>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357732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01CA-5A40-41CA-BD68-724BE8CC3D36}"/>
              </a:ext>
            </a:extLst>
          </p:cNvPr>
          <p:cNvSpPr>
            <a:spLocks noGrp="1"/>
          </p:cNvSpPr>
          <p:nvPr>
            <p:ph type="title"/>
          </p:nvPr>
        </p:nvSpPr>
        <p:spPr/>
        <p:txBody>
          <a:bodyPr/>
          <a:lstStyle/>
          <a:p>
            <a:r>
              <a:rPr lang="en-US" sz="2800" i="1" dirty="0"/>
              <a:t>Correctional Offender Management Profiles for Alternative Sanctions (COMPAS)</a:t>
            </a:r>
            <a:r>
              <a:rPr lang="en-US" sz="2800" dirty="0"/>
              <a:t>. </a:t>
            </a:r>
            <a:br>
              <a:rPr lang="en-US" sz="2800" dirty="0"/>
            </a:br>
            <a:r>
              <a:rPr lang="en-US" sz="2800" dirty="0"/>
              <a:t>(a private company AI)</a:t>
            </a:r>
          </a:p>
        </p:txBody>
      </p:sp>
      <p:sp>
        <p:nvSpPr>
          <p:cNvPr id="3" name="Content Placeholder 2">
            <a:extLst>
              <a:ext uri="{FF2B5EF4-FFF2-40B4-BE49-F238E27FC236}">
                <a16:creationId xmlns:a16="http://schemas.microsoft.com/office/drawing/2014/main" id="{E649D0B7-A31C-479B-A5CC-BFF45E3C94CD}"/>
              </a:ext>
            </a:extLst>
          </p:cNvPr>
          <p:cNvSpPr>
            <a:spLocks noGrp="1"/>
          </p:cNvSpPr>
          <p:nvPr>
            <p:ph idx="1"/>
          </p:nvPr>
        </p:nvSpPr>
        <p:spPr/>
        <p:txBody>
          <a:bodyPr/>
          <a:lstStyle/>
          <a:p>
            <a:r>
              <a:rPr lang="en-US" sz="2400" dirty="0">
                <a:hlinkClick r:id="rId2"/>
              </a:rPr>
              <a:t>https://www.researchgate.net/publication/321528262_Correctional_Offender_Management_Profiles_for_Alternative_Sanctions_COMPAS</a:t>
            </a:r>
            <a:r>
              <a:rPr lang="en-US" sz="2400" dirty="0"/>
              <a:t> </a:t>
            </a:r>
          </a:p>
          <a:p>
            <a:r>
              <a:rPr lang="en-US" sz="2400" dirty="0"/>
              <a:t>examines the predictive validity of the COMPAS risk scales by fitting Cox proportional hazards models to recidivism outcomes in a sample of presentence investigation and probation intake cases (N=2,328). Results indicate that the predictive validities for the COMPAS recidivism risk model, as assessed by the area under the receiver operating characteristic curve (AUC), is reasonable.</a:t>
            </a:r>
            <a:br>
              <a:rPr lang="en-US" sz="2400" dirty="0"/>
            </a:br>
            <a:endParaRPr lang="en-US" sz="2400" dirty="0"/>
          </a:p>
        </p:txBody>
      </p:sp>
      <p:sp>
        <p:nvSpPr>
          <p:cNvPr id="4" name="Footer Placeholder 3">
            <a:extLst>
              <a:ext uri="{FF2B5EF4-FFF2-40B4-BE49-F238E27FC236}">
                <a16:creationId xmlns:a16="http://schemas.microsoft.com/office/drawing/2014/main" id="{7AA54BB4-C0FE-4E4D-A22B-78EFB3853AF6}"/>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34F8C65E-5EDD-48C6-8582-C7D06E55C77F}"/>
              </a:ext>
            </a:extLst>
          </p:cNvPr>
          <p:cNvSpPr>
            <a:spLocks noGrp="1"/>
          </p:cNvSpPr>
          <p:nvPr>
            <p:ph type="sldNum" sz="quarter" idx="12"/>
          </p:nvPr>
        </p:nvSpPr>
        <p:spPr/>
        <p:txBody>
          <a:bodyPr/>
          <a:lstStyle/>
          <a:p>
            <a:fld id="{D8850620-5079-461D-BC5B-F6BC634FEB37}" type="slidenum">
              <a:rPr lang="en-US" altLang="en-US" smtClean="0"/>
              <a:pPr/>
              <a:t>15</a:t>
            </a:fld>
            <a:endParaRPr lang="en-US" altLang="en-US"/>
          </a:p>
        </p:txBody>
      </p:sp>
      <p:sp>
        <p:nvSpPr>
          <p:cNvPr id="6" name="Date Placeholder 5">
            <a:extLst>
              <a:ext uri="{FF2B5EF4-FFF2-40B4-BE49-F238E27FC236}">
                <a16:creationId xmlns:a16="http://schemas.microsoft.com/office/drawing/2014/main" id="{F4C99596-84E5-4648-8D22-6E664F964D27}"/>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81728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A3A8-7C20-4A86-B228-7E9D985FB630}"/>
              </a:ext>
            </a:extLst>
          </p:cNvPr>
          <p:cNvSpPr>
            <a:spLocks noGrp="1"/>
          </p:cNvSpPr>
          <p:nvPr>
            <p:ph type="title"/>
          </p:nvPr>
        </p:nvSpPr>
        <p:spPr/>
        <p:txBody>
          <a:bodyPr/>
          <a:lstStyle/>
          <a:p>
            <a:r>
              <a:rPr lang="en-US" dirty="0"/>
              <a:t>COMPAS</a:t>
            </a:r>
          </a:p>
        </p:txBody>
      </p:sp>
      <p:sp>
        <p:nvSpPr>
          <p:cNvPr id="3" name="Content Placeholder 2">
            <a:extLst>
              <a:ext uri="{FF2B5EF4-FFF2-40B4-BE49-F238E27FC236}">
                <a16:creationId xmlns:a16="http://schemas.microsoft.com/office/drawing/2014/main" id="{A2889E05-0BEB-45F4-A47D-F90381188161}"/>
              </a:ext>
            </a:extLst>
          </p:cNvPr>
          <p:cNvSpPr>
            <a:spLocks noGrp="1"/>
          </p:cNvSpPr>
          <p:nvPr>
            <p:ph idx="1"/>
          </p:nvPr>
        </p:nvSpPr>
        <p:spPr/>
        <p:txBody>
          <a:bodyPr/>
          <a:lstStyle/>
          <a:p>
            <a:r>
              <a:rPr lang="en-US" dirty="0"/>
              <a:t>Mr. Bob Wessels, the Criminal Courts Manager of Harris County, Texas. "You don't want to find out after a bail hearing that someone walked out the door with three prior convictions.“</a:t>
            </a:r>
          </a:p>
          <a:p>
            <a:r>
              <a:rPr lang="en-US" dirty="0"/>
              <a:t>The bias in COMPASS seems to let this happen</a:t>
            </a:r>
          </a:p>
        </p:txBody>
      </p:sp>
      <p:sp>
        <p:nvSpPr>
          <p:cNvPr id="4" name="Footer Placeholder 3">
            <a:extLst>
              <a:ext uri="{FF2B5EF4-FFF2-40B4-BE49-F238E27FC236}">
                <a16:creationId xmlns:a16="http://schemas.microsoft.com/office/drawing/2014/main" id="{2545F0D0-406F-4C28-8FC9-4BEEACF59F2E}"/>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462ACB6C-31DD-4833-BD24-0E9740F55FF8}"/>
              </a:ext>
            </a:extLst>
          </p:cNvPr>
          <p:cNvSpPr>
            <a:spLocks noGrp="1"/>
          </p:cNvSpPr>
          <p:nvPr>
            <p:ph type="sldNum" sz="quarter" idx="12"/>
          </p:nvPr>
        </p:nvSpPr>
        <p:spPr/>
        <p:txBody>
          <a:bodyPr/>
          <a:lstStyle/>
          <a:p>
            <a:fld id="{D8850620-5079-461D-BC5B-F6BC634FEB37}" type="slidenum">
              <a:rPr lang="en-US" altLang="en-US" smtClean="0"/>
              <a:pPr/>
              <a:t>16</a:t>
            </a:fld>
            <a:endParaRPr lang="en-US" altLang="en-US"/>
          </a:p>
        </p:txBody>
      </p:sp>
      <p:sp>
        <p:nvSpPr>
          <p:cNvPr id="6" name="Date Placeholder 5">
            <a:extLst>
              <a:ext uri="{FF2B5EF4-FFF2-40B4-BE49-F238E27FC236}">
                <a16:creationId xmlns:a16="http://schemas.microsoft.com/office/drawing/2014/main" id="{1D0F4FBB-66E8-4684-AB88-7D5DD6747316}"/>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247735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171-12FF-4176-A2E0-056BEABC359F}"/>
              </a:ext>
            </a:extLst>
          </p:cNvPr>
          <p:cNvSpPr>
            <a:spLocks noGrp="1"/>
          </p:cNvSpPr>
          <p:nvPr>
            <p:ph type="title"/>
          </p:nvPr>
        </p:nvSpPr>
        <p:spPr>
          <a:xfrm>
            <a:off x="457200" y="207943"/>
            <a:ext cx="8515350" cy="884235"/>
          </a:xfrm>
        </p:spPr>
        <p:txBody>
          <a:bodyPr/>
          <a:lstStyle/>
          <a:p>
            <a:r>
              <a:rPr lang="en-US" sz="3200" dirty="0"/>
              <a:t>Bias in AI(COMPAS) for risk factor estimation </a:t>
            </a:r>
          </a:p>
        </p:txBody>
      </p:sp>
      <p:graphicFrame>
        <p:nvGraphicFramePr>
          <p:cNvPr id="6" name="Table 6">
            <a:extLst>
              <a:ext uri="{FF2B5EF4-FFF2-40B4-BE49-F238E27FC236}">
                <a16:creationId xmlns:a16="http://schemas.microsoft.com/office/drawing/2014/main" id="{FF8F5CD4-1866-4108-B511-0F05627FEA01}"/>
              </a:ext>
            </a:extLst>
          </p:cNvPr>
          <p:cNvGraphicFramePr>
            <a:graphicFrameLocks noGrp="1"/>
          </p:cNvGraphicFramePr>
          <p:nvPr>
            <p:ph idx="1"/>
            <p:extLst>
              <p:ext uri="{D42A27DB-BD31-4B8C-83A1-F6EECF244321}">
                <p14:modId xmlns:p14="http://schemas.microsoft.com/office/powerpoint/2010/main" val="356799430"/>
              </p:ext>
            </p:extLst>
          </p:nvPr>
        </p:nvGraphicFramePr>
        <p:xfrm>
          <a:off x="161927" y="1282261"/>
          <a:ext cx="4276725" cy="1482090"/>
        </p:xfrm>
        <a:graphic>
          <a:graphicData uri="http://schemas.openxmlformats.org/drawingml/2006/table">
            <a:tbl>
              <a:tblPr firstRow="1" bandRow="1">
                <a:tableStyleId>{5C22544A-7EE6-4342-B048-85BDC9FD1C3A}</a:tableStyleId>
              </a:tblPr>
              <a:tblGrid>
                <a:gridCol w="1425575">
                  <a:extLst>
                    <a:ext uri="{9D8B030D-6E8A-4147-A177-3AD203B41FA5}">
                      <a16:colId xmlns:a16="http://schemas.microsoft.com/office/drawing/2014/main" val="2037226697"/>
                    </a:ext>
                  </a:extLst>
                </a:gridCol>
                <a:gridCol w="1425575">
                  <a:extLst>
                    <a:ext uri="{9D8B030D-6E8A-4147-A177-3AD203B41FA5}">
                      <a16:colId xmlns:a16="http://schemas.microsoft.com/office/drawing/2014/main" val="3376210363"/>
                    </a:ext>
                  </a:extLst>
                </a:gridCol>
                <a:gridCol w="1425575">
                  <a:extLst>
                    <a:ext uri="{9D8B030D-6E8A-4147-A177-3AD203B41FA5}">
                      <a16:colId xmlns:a16="http://schemas.microsoft.com/office/drawing/2014/main" val="3302807830"/>
                    </a:ext>
                  </a:extLst>
                </a:gridCol>
              </a:tblGrid>
              <a:tr h="370840">
                <a:tc>
                  <a:txBody>
                    <a:bodyPr/>
                    <a:lstStyle/>
                    <a:p>
                      <a:pPr algn="ctr" fontAlgn="b"/>
                      <a:r>
                        <a:rPr lang="en-US" sz="2400" b="0" i="0" u="none" strike="noStrike" dirty="0">
                          <a:effectLst/>
                          <a:latin typeface="Arial" panose="020B0604020202020204" pitchFamily="34" charset="0"/>
                        </a:rPr>
                        <a:t>Defendant race </a:t>
                      </a:r>
                    </a:p>
                  </a:txBody>
                  <a:tcPr marL="6350" marR="6350" marT="6350" marB="0" anchor="b"/>
                </a:tc>
                <a:tc>
                  <a:txBody>
                    <a:bodyPr/>
                    <a:lstStyle/>
                    <a:p>
                      <a:pPr algn="ctr" fontAlgn="b"/>
                      <a:r>
                        <a:rPr lang="en-US" sz="2400" b="0" i="0" u="none" strike="noStrike" dirty="0">
                          <a:effectLst/>
                          <a:latin typeface="Arial" panose="020B0604020202020204" pitchFamily="34" charset="0"/>
                        </a:rPr>
                        <a:t>False positive</a:t>
                      </a:r>
                    </a:p>
                  </a:txBody>
                  <a:tcPr marL="6350" marR="6350" marT="6350" marB="0" anchor="b"/>
                </a:tc>
                <a:tc>
                  <a:txBody>
                    <a:bodyPr/>
                    <a:lstStyle/>
                    <a:p>
                      <a:pPr algn="ctr" fontAlgn="b"/>
                      <a:r>
                        <a:rPr lang="en-US" sz="2400" b="0" i="0" u="none" strike="noStrike">
                          <a:effectLst/>
                          <a:latin typeface="Arial" panose="020B0604020202020204" pitchFamily="34" charset="0"/>
                        </a:rPr>
                        <a:t>False negative </a:t>
                      </a:r>
                    </a:p>
                  </a:txBody>
                  <a:tcPr marL="6350" marR="6350" marT="6350" marB="0" anchor="b"/>
                </a:tc>
                <a:extLst>
                  <a:ext uri="{0D108BD9-81ED-4DB2-BD59-A6C34878D82A}">
                    <a16:rowId xmlns:a16="http://schemas.microsoft.com/office/drawing/2014/main" val="2339124243"/>
                  </a:ext>
                </a:extLst>
              </a:tr>
              <a:tr h="370840">
                <a:tc>
                  <a:txBody>
                    <a:bodyPr/>
                    <a:lstStyle/>
                    <a:p>
                      <a:pPr algn="ctr" fontAlgn="b"/>
                      <a:r>
                        <a:rPr lang="en-US" sz="2400" b="0" i="0" u="none" strike="noStrike">
                          <a:effectLst/>
                          <a:latin typeface="Arial" panose="020B0604020202020204" pitchFamily="34" charset="0"/>
                        </a:rPr>
                        <a:t>Black</a:t>
                      </a:r>
                    </a:p>
                  </a:txBody>
                  <a:tcPr marL="6350" marR="6350" marT="6350" marB="0" anchor="b"/>
                </a:tc>
                <a:tc>
                  <a:txBody>
                    <a:bodyPr/>
                    <a:lstStyle/>
                    <a:p>
                      <a:pPr algn="ctr" fontAlgn="b"/>
                      <a:r>
                        <a:rPr lang="en-US" sz="2400" b="0" i="0" u="none" strike="noStrike" dirty="0">
                          <a:effectLst/>
                          <a:latin typeface="Arial" panose="020B0604020202020204" pitchFamily="34" charset="0"/>
                        </a:rPr>
                        <a:t>45%</a:t>
                      </a:r>
                    </a:p>
                  </a:txBody>
                  <a:tcPr marL="6350" marR="6350" marT="6350" marB="0" anchor="b"/>
                </a:tc>
                <a:tc>
                  <a:txBody>
                    <a:bodyPr/>
                    <a:lstStyle/>
                    <a:p>
                      <a:pPr algn="ctr" fontAlgn="b"/>
                      <a:r>
                        <a:rPr lang="en-US" sz="2400" b="0" i="0" u="none" strike="noStrike" dirty="0">
                          <a:effectLst/>
                          <a:latin typeface="Arial" panose="020B0604020202020204" pitchFamily="34" charset="0"/>
                        </a:rPr>
                        <a:t>28%</a:t>
                      </a:r>
                    </a:p>
                  </a:txBody>
                  <a:tcPr marL="6350" marR="6350" marT="6350" marB="0" anchor="b"/>
                </a:tc>
                <a:extLst>
                  <a:ext uri="{0D108BD9-81ED-4DB2-BD59-A6C34878D82A}">
                    <a16:rowId xmlns:a16="http://schemas.microsoft.com/office/drawing/2014/main" val="3811141699"/>
                  </a:ext>
                </a:extLst>
              </a:tr>
              <a:tr h="370840">
                <a:tc>
                  <a:txBody>
                    <a:bodyPr/>
                    <a:lstStyle/>
                    <a:p>
                      <a:pPr algn="ctr" fontAlgn="b"/>
                      <a:r>
                        <a:rPr lang="en-US" sz="2400" b="0" i="0" u="none" strike="noStrike">
                          <a:effectLst/>
                          <a:latin typeface="Arial" panose="020B0604020202020204" pitchFamily="34" charset="0"/>
                        </a:rPr>
                        <a:t>white</a:t>
                      </a:r>
                    </a:p>
                  </a:txBody>
                  <a:tcPr marL="6350" marR="6350" marT="6350" marB="0" anchor="b"/>
                </a:tc>
                <a:tc>
                  <a:txBody>
                    <a:bodyPr/>
                    <a:lstStyle/>
                    <a:p>
                      <a:pPr algn="ctr" fontAlgn="b"/>
                      <a:r>
                        <a:rPr lang="en-US" sz="2400" b="0" i="0" u="none" strike="noStrike">
                          <a:effectLst/>
                          <a:latin typeface="Arial" panose="020B0604020202020204" pitchFamily="34" charset="0"/>
                        </a:rPr>
                        <a:t>24%</a:t>
                      </a:r>
                    </a:p>
                  </a:txBody>
                  <a:tcPr marL="6350" marR="6350" marT="6350" marB="0" anchor="b"/>
                </a:tc>
                <a:tc>
                  <a:txBody>
                    <a:bodyPr/>
                    <a:lstStyle/>
                    <a:p>
                      <a:pPr algn="ctr" fontAlgn="b"/>
                      <a:r>
                        <a:rPr lang="en-US" sz="2400" b="0" i="0" u="none" strike="noStrike" dirty="0">
                          <a:effectLst/>
                          <a:latin typeface="Arial" panose="020B0604020202020204" pitchFamily="34" charset="0"/>
                        </a:rPr>
                        <a:t>48%</a:t>
                      </a:r>
                    </a:p>
                  </a:txBody>
                  <a:tcPr marL="6350" marR="6350" marT="6350" marB="0" anchor="b"/>
                </a:tc>
                <a:extLst>
                  <a:ext uri="{0D108BD9-81ED-4DB2-BD59-A6C34878D82A}">
                    <a16:rowId xmlns:a16="http://schemas.microsoft.com/office/drawing/2014/main" val="3104610965"/>
                  </a:ext>
                </a:extLst>
              </a:tr>
            </a:tbl>
          </a:graphicData>
        </a:graphic>
      </p:graphicFrame>
      <p:sp>
        <p:nvSpPr>
          <p:cNvPr id="4" name="Footer Placeholder 3">
            <a:extLst>
              <a:ext uri="{FF2B5EF4-FFF2-40B4-BE49-F238E27FC236}">
                <a16:creationId xmlns:a16="http://schemas.microsoft.com/office/drawing/2014/main" id="{C5B35D1E-DB4E-4EC8-B404-208990E7885C}"/>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9869C4CF-D8F5-4F48-A7A4-F89D1E2C4F6E}"/>
              </a:ext>
            </a:extLst>
          </p:cNvPr>
          <p:cNvSpPr>
            <a:spLocks noGrp="1"/>
          </p:cNvSpPr>
          <p:nvPr>
            <p:ph type="sldNum" sz="quarter" idx="12"/>
          </p:nvPr>
        </p:nvSpPr>
        <p:spPr/>
        <p:txBody>
          <a:bodyPr/>
          <a:lstStyle/>
          <a:p>
            <a:fld id="{D8850620-5079-461D-BC5B-F6BC634FEB37}" type="slidenum">
              <a:rPr lang="en-US" altLang="en-US" smtClean="0"/>
              <a:pPr/>
              <a:t>17</a:t>
            </a:fld>
            <a:endParaRPr lang="en-US" altLang="en-US"/>
          </a:p>
        </p:txBody>
      </p:sp>
      <p:sp>
        <p:nvSpPr>
          <p:cNvPr id="8" name="TextBox 7">
            <a:extLst>
              <a:ext uri="{FF2B5EF4-FFF2-40B4-BE49-F238E27FC236}">
                <a16:creationId xmlns:a16="http://schemas.microsoft.com/office/drawing/2014/main" id="{8106A6ED-19D1-4D89-9BC6-44818B7CFE93}"/>
              </a:ext>
            </a:extLst>
          </p:cNvPr>
          <p:cNvSpPr txBox="1"/>
          <p:nvPr/>
        </p:nvSpPr>
        <p:spPr>
          <a:xfrm>
            <a:off x="4438651" y="1282261"/>
            <a:ext cx="4533899" cy="1815882"/>
          </a:xfrm>
          <a:prstGeom prst="rect">
            <a:avLst/>
          </a:prstGeom>
          <a:noFill/>
        </p:spPr>
        <p:txBody>
          <a:bodyPr wrap="square" rtlCol="0">
            <a:spAutoFit/>
          </a:bodyPr>
          <a:lstStyle/>
          <a:p>
            <a:r>
              <a:rPr lang="en-US" sz="1600" b="1" dirty="0">
                <a:hlinkClick r:id="rId2"/>
              </a:rPr>
              <a:t>https://www.propublica.org/article/</a:t>
            </a:r>
          </a:p>
          <a:p>
            <a:r>
              <a:rPr lang="en-US" sz="1600" b="1" dirty="0">
                <a:hlinkClick r:id="rId2"/>
              </a:rPr>
              <a:t>machine-bias-risk-assessments-in-criminal-</a:t>
            </a:r>
          </a:p>
          <a:p>
            <a:r>
              <a:rPr lang="en-US" sz="1600" b="1" dirty="0">
                <a:hlinkClick r:id="rId2"/>
              </a:rPr>
              <a:t>sentencing</a:t>
            </a:r>
            <a:r>
              <a:rPr lang="en-US" sz="1600" b="1" dirty="0"/>
              <a:t> </a:t>
            </a:r>
          </a:p>
          <a:p>
            <a:r>
              <a:rPr lang="en-US" sz="1600" b="1" dirty="0"/>
              <a:t>(about problems of bias with AI software to predict future behavior)</a:t>
            </a:r>
          </a:p>
          <a:p>
            <a:endParaRPr lang="en-US" sz="1600" b="1" dirty="0"/>
          </a:p>
        </p:txBody>
      </p:sp>
      <p:sp>
        <p:nvSpPr>
          <p:cNvPr id="9" name="TextBox 8">
            <a:extLst>
              <a:ext uri="{FF2B5EF4-FFF2-40B4-BE49-F238E27FC236}">
                <a16:creationId xmlns:a16="http://schemas.microsoft.com/office/drawing/2014/main" id="{0B37B7DA-791A-4D32-9251-50DC9D3EEE2E}"/>
              </a:ext>
            </a:extLst>
          </p:cNvPr>
          <p:cNvSpPr txBox="1"/>
          <p:nvPr/>
        </p:nvSpPr>
        <p:spPr>
          <a:xfrm>
            <a:off x="161927" y="3358737"/>
            <a:ext cx="8575296" cy="830997"/>
          </a:xfrm>
          <a:prstGeom prst="rect">
            <a:avLst/>
          </a:prstGeom>
          <a:noFill/>
        </p:spPr>
        <p:txBody>
          <a:bodyPr wrap="none" rtlCol="0">
            <a:spAutoFit/>
          </a:bodyPr>
          <a:lstStyle/>
          <a:p>
            <a:r>
              <a:rPr lang="en-US" sz="2400" dirty="0"/>
              <a:t>Gives examples of how risk scores were utterly wrong</a:t>
            </a:r>
          </a:p>
          <a:p>
            <a:endParaRPr lang="en-US" sz="2400" dirty="0"/>
          </a:p>
        </p:txBody>
      </p:sp>
      <p:sp>
        <p:nvSpPr>
          <p:cNvPr id="10" name="TextBox 9">
            <a:extLst>
              <a:ext uri="{FF2B5EF4-FFF2-40B4-BE49-F238E27FC236}">
                <a16:creationId xmlns:a16="http://schemas.microsoft.com/office/drawing/2014/main" id="{F56F065C-0456-45C0-A479-DD89CFDFDBA3}"/>
              </a:ext>
            </a:extLst>
          </p:cNvPr>
          <p:cNvSpPr txBox="1"/>
          <p:nvPr/>
        </p:nvSpPr>
        <p:spPr>
          <a:xfrm>
            <a:off x="161927" y="4207689"/>
            <a:ext cx="8810623" cy="1938992"/>
          </a:xfrm>
          <a:prstGeom prst="rect">
            <a:avLst/>
          </a:prstGeom>
          <a:noFill/>
        </p:spPr>
        <p:txBody>
          <a:bodyPr wrap="square" rtlCol="0">
            <a:spAutoFit/>
          </a:bodyPr>
          <a:lstStyle/>
          <a:p>
            <a:r>
              <a:rPr lang="en-US" sz="2400" dirty="0"/>
              <a:t>Two people each committed petty theft</a:t>
            </a:r>
          </a:p>
          <a:p>
            <a:r>
              <a:rPr lang="en-US" sz="2400" dirty="0"/>
              <a:t>Black- first time offender, </a:t>
            </a:r>
          </a:p>
          <a:p>
            <a:r>
              <a:rPr lang="en-US" sz="2400" dirty="0"/>
              <a:t>white- history of armed robbery . </a:t>
            </a:r>
          </a:p>
          <a:p>
            <a:r>
              <a:rPr lang="en-US" sz="2400" dirty="0"/>
              <a:t>AI gives higher risk for black person.</a:t>
            </a:r>
          </a:p>
          <a:p>
            <a:endParaRPr lang="en-US" sz="2400" dirty="0"/>
          </a:p>
        </p:txBody>
      </p:sp>
      <p:sp>
        <p:nvSpPr>
          <p:cNvPr id="11" name="Date Placeholder 10">
            <a:extLst>
              <a:ext uri="{FF2B5EF4-FFF2-40B4-BE49-F238E27FC236}">
                <a16:creationId xmlns:a16="http://schemas.microsoft.com/office/drawing/2014/main" id="{12B04917-E447-4995-A338-7DDC825F8E6B}"/>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288591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B596-3BD9-49BD-91E1-B361C5D84A1A}"/>
              </a:ext>
            </a:extLst>
          </p:cNvPr>
          <p:cNvSpPr>
            <a:spLocks noGrp="1"/>
          </p:cNvSpPr>
          <p:nvPr>
            <p:ph type="title"/>
          </p:nvPr>
        </p:nvSpPr>
        <p:spPr>
          <a:xfrm>
            <a:off x="155575" y="140924"/>
            <a:ext cx="8502650" cy="563260"/>
          </a:xfrm>
        </p:spPr>
        <p:txBody>
          <a:bodyPr/>
          <a:lstStyle/>
          <a:p>
            <a:r>
              <a:rPr lang="en-US" sz="3600" dirty="0"/>
              <a:t>Gross error by AI in two minor offenses</a:t>
            </a:r>
          </a:p>
        </p:txBody>
      </p:sp>
      <p:pic>
        <p:nvPicPr>
          <p:cNvPr id="8" name="Content Placeholder 7">
            <a:extLst>
              <a:ext uri="{FF2B5EF4-FFF2-40B4-BE49-F238E27FC236}">
                <a16:creationId xmlns:a16="http://schemas.microsoft.com/office/drawing/2014/main" id="{6E07098F-D58E-41C0-A2F2-E06F3992FFCD}"/>
              </a:ext>
            </a:extLst>
          </p:cNvPr>
          <p:cNvPicPr>
            <a:picLocks noGrp="1" noChangeAspect="1"/>
          </p:cNvPicPr>
          <p:nvPr>
            <p:ph sz="half" idx="1"/>
          </p:nvPr>
        </p:nvPicPr>
        <p:blipFill>
          <a:blip r:embed="rId2"/>
          <a:stretch>
            <a:fillRect/>
          </a:stretch>
        </p:blipFill>
        <p:spPr>
          <a:xfrm>
            <a:off x="5070" y="1924993"/>
            <a:ext cx="4389129" cy="3644855"/>
          </a:xfrm>
          <a:prstGeom prst="rect">
            <a:avLst/>
          </a:prstGeom>
        </p:spPr>
      </p:pic>
      <p:sp>
        <p:nvSpPr>
          <p:cNvPr id="5" name="Footer Placeholder 4">
            <a:extLst>
              <a:ext uri="{FF2B5EF4-FFF2-40B4-BE49-F238E27FC236}">
                <a16:creationId xmlns:a16="http://schemas.microsoft.com/office/drawing/2014/main" id="{3D683CC3-9483-4687-A8D0-A853C421B9B9}"/>
              </a:ext>
            </a:extLst>
          </p:cNvPr>
          <p:cNvSpPr>
            <a:spLocks noGrp="1"/>
          </p:cNvSpPr>
          <p:nvPr>
            <p:ph type="ftr" sz="quarter" idx="11"/>
          </p:nvPr>
        </p:nvSpPr>
        <p:spPr/>
        <p:txBody>
          <a:bodyPr/>
          <a:lstStyle/>
          <a:p>
            <a:pPr>
              <a:defRPr/>
            </a:pPr>
            <a:r>
              <a:rPr lang="en-US"/>
              <a:t>New Arts College Ahemadnagar August 2020</a:t>
            </a:r>
          </a:p>
        </p:txBody>
      </p:sp>
      <p:sp>
        <p:nvSpPr>
          <p:cNvPr id="6" name="Slide Number Placeholder 5">
            <a:extLst>
              <a:ext uri="{FF2B5EF4-FFF2-40B4-BE49-F238E27FC236}">
                <a16:creationId xmlns:a16="http://schemas.microsoft.com/office/drawing/2014/main" id="{AE09D8BF-93F7-4816-B39A-8DE02D1F5113}"/>
              </a:ext>
            </a:extLst>
          </p:cNvPr>
          <p:cNvSpPr>
            <a:spLocks noGrp="1"/>
          </p:cNvSpPr>
          <p:nvPr>
            <p:ph type="sldNum" sz="quarter" idx="12"/>
          </p:nvPr>
        </p:nvSpPr>
        <p:spPr/>
        <p:txBody>
          <a:bodyPr/>
          <a:lstStyle/>
          <a:p>
            <a:fld id="{37B29570-E2F4-4110-A082-BC892F781E6B}" type="slidenum">
              <a:rPr lang="en-US" altLang="en-US" smtClean="0"/>
              <a:pPr/>
              <a:t>18</a:t>
            </a:fld>
            <a:endParaRPr lang="en-US" altLang="en-US"/>
          </a:p>
        </p:txBody>
      </p:sp>
      <p:sp>
        <p:nvSpPr>
          <p:cNvPr id="9" name="TextBox 8">
            <a:extLst>
              <a:ext uri="{FF2B5EF4-FFF2-40B4-BE49-F238E27FC236}">
                <a16:creationId xmlns:a16="http://schemas.microsoft.com/office/drawing/2014/main" id="{EF461C9B-1CE2-4B12-A138-7BAEF7C6E8D4}"/>
              </a:ext>
            </a:extLst>
          </p:cNvPr>
          <p:cNvSpPr txBox="1"/>
          <p:nvPr/>
        </p:nvSpPr>
        <p:spPr>
          <a:xfrm>
            <a:off x="368844" y="918229"/>
            <a:ext cx="3661580" cy="830997"/>
          </a:xfrm>
          <a:prstGeom prst="rect">
            <a:avLst/>
          </a:prstGeom>
          <a:noFill/>
        </p:spPr>
        <p:txBody>
          <a:bodyPr wrap="none" rtlCol="0">
            <a:spAutoFit/>
          </a:bodyPr>
          <a:lstStyle/>
          <a:p>
            <a:pPr marL="457200" indent="-457200">
              <a:buAutoNum type="arabicPeriod"/>
            </a:pPr>
            <a:r>
              <a:rPr lang="en-US" sz="2400" b="1" dirty="0"/>
              <a:t>Take a child bike </a:t>
            </a:r>
          </a:p>
          <a:p>
            <a:r>
              <a:rPr lang="en-US" sz="2400" b="1" dirty="0"/>
              <a:t>for free ride</a:t>
            </a:r>
          </a:p>
        </p:txBody>
      </p:sp>
      <p:sp>
        <p:nvSpPr>
          <p:cNvPr id="10" name="TextBox 9">
            <a:extLst>
              <a:ext uri="{FF2B5EF4-FFF2-40B4-BE49-F238E27FC236}">
                <a16:creationId xmlns:a16="http://schemas.microsoft.com/office/drawing/2014/main" id="{1F5C9D45-914A-47F1-B2BE-5D98B57707D0}"/>
              </a:ext>
            </a:extLst>
          </p:cNvPr>
          <p:cNvSpPr txBox="1"/>
          <p:nvPr/>
        </p:nvSpPr>
        <p:spPr>
          <a:xfrm>
            <a:off x="4743436" y="950740"/>
            <a:ext cx="4400564" cy="830997"/>
          </a:xfrm>
          <a:prstGeom prst="rect">
            <a:avLst/>
          </a:prstGeom>
          <a:noFill/>
        </p:spPr>
        <p:txBody>
          <a:bodyPr wrap="none" rtlCol="0">
            <a:spAutoFit/>
          </a:bodyPr>
          <a:lstStyle/>
          <a:p>
            <a:r>
              <a:rPr lang="en-US" sz="2400" b="1" dirty="0"/>
              <a:t>2.Shop lifting $90 worth</a:t>
            </a:r>
          </a:p>
          <a:p>
            <a:r>
              <a:rPr lang="en-US" sz="2400" b="1" dirty="0"/>
              <a:t> tools</a:t>
            </a:r>
          </a:p>
        </p:txBody>
      </p:sp>
      <p:sp>
        <p:nvSpPr>
          <p:cNvPr id="12" name="Content Placeholder 11">
            <a:extLst>
              <a:ext uri="{FF2B5EF4-FFF2-40B4-BE49-F238E27FC236}">
                <a16:creationId xmlns:a16="http://schemas.microsoft.com/office/drawing/2014/main" id="{F277BE28-C42C-406C-A23A-A5CA78757A9E}"/>
              </a:ext>
            </a:extLst>
          </p:cNvPr>
          <p:cNvSpPr>
            <a:spLocks noGrp="1"/>
          </p:cNvSpPr>
          <p:nvPr>
            <p:ph sz="half" idx="2"/>
          </p:nvPr>
        </p:nvSpPr>
        <p:spPr/>
        <p:txBody>
          <a:bodyPr/>
          <a:lstStyle/>
          <a:p>
            <a:endParaRPr lang="en-US"/>
          </a:p>
        </p:txBody>
      </p:sp>
      <p:pic>
        <p:nvPicPr>
          <p:cNvPr id="13" name="Picture 12">
            <a:extLst>
              <a:ext uri="{FF2B5EF4-FFF2-40B4-BE49-F238E27FC236}">
                <a16:creationId xmlns:a16="http://schemas.microsoft.com/office/drawing/2014/main" id="{6094F4F3-A22B-44E2-828B-6D5D6183A975}"/>
              </a:ext>
            </a:extLst>
          </p:cNvPr>
          <p:cNvPicPr>
            <a:picLocks noChangeAspect="1"/>
          </p:cNvPicPr>
          <p:nvPr/>
        </p:nvPicPr>
        <p:blipFill>
          <a:blip r:embed="rId3"/>
          <a:stretch>
            <a:fillRect/>
          </a:stretch>
        </p:blipFill>
        <p:spPr>
          <a:xfrm>
            <a:off x="4406900" y="1963272"/>
            <a:ext cx="4667250" cy="3595511"/>
          </a:xfrm>
          <a:prstGeom prst="rect">
            <a:avLst/>
          </a:prstGeom>
        </p:spPr>
      </p:pic>
      <p:sp>
        <p:nvSpPr>
          <p:cNvPr id="14" name="Date Placeholder 13">
            <a:extLst>
              <a:ext uri="{FF2B5EF4-FFF2-40B4-BE49-F238E27FC236}">
                <a16:creationId xmlns:a16="http://schemas.microsoft.com/office/drawing/2014/main" id="{196C63C5-16BF-4A1F-8C96-C890C5CF48FB}"/>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29007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ECD6-4B14-46B1-BD50-1EEF1246D2F5}"/>
              </a:ext>
            </a:extLst>
          </p:cNvPr>
          <p:cNvSpPr>
            <a:spLocks noGrp="1"/>
          </p:cNvSpPr>
          <p:nvPr>
            <p:ph type="title"/>
          </p:nvPr>
        </p:nvSpPr>
        <p:spPr>
          <a:xfrm>
            <a:off x="-675640" y="189414"/>
            <a:ext cx="10495280" cy="717866"/>
          </a:xfrm>
        </p:spPr>
        <p:txBody>
          <a:bodyPr wrap="square" anchor="ctr">
            <a:normAutofit fontScale="90000"/>
          </a:bodyPr>
          <a:lstStyle/>
          <a:p>
            <a:r>
              <a:rPr lang="en-US" dirty="0"/>
              <a:t>A simple classifier</a:t>
            </a:r>
          </a:p>
        </p:txBody>
      </p:sp>
      <p:pic>
        <p:nvPicPr>
          <p:cNvPr id="7" name="Content Placeholder 6">
            <a:extLst>
              <a:ext uri="{FF2B5EF4-FFF2-40B4-BE49-F238E27FC236}">
                <a16:creationId xmlns:a16="http://schemas.microsoft.com/office/drawing/2014/main" id="{686925E9-2DDC-4BCC-A6FB-6AB5B1C99C51}"/>
              </a:ext>
            </a:extLst>
          </p:cNvPr>
          <p:cNvPicPr>
            <a:picLocks noGrp="1" noChangeAspect="1"/>
          </p:cNvPicPr>
          <p:nvPr>
            <p:ph sz="half" idx="1"/>
          </p:nvPr>
        </p:nvPicPr>
        <p:blipFill>
          <a:blip r:embed="rId2"/>
          <a:stretch>
            <a:fillRect/>
          </a:stretch>
        </p:blipFill>
        <p:spPr>
          <a:xfrm>
            <a:off x="0" y="976063"/>
            <a:ext cx="4866588" cy="2554545"/>
          </a:xfrm>
          <a:prstGeom prst="rect">
            <a:avLst/>
          </a:prstGeom>
          <a:noFill/>
        </p:spPr>
      </p:pic>
      <p:sp>
        <p:nvSpPr>
          <p:cNvPr id="12" name="Content Placeholder 3">
            <a:extLst>
              <a:ext uri="{FF2B5EF4-FFF2-40B4-BE49-F238E27FC236}">
                <a16:creationId xmlns:a16="http://schemas.microsoft.com/office/drawing/2014/main" id="{B8A21645-A5A5-4118-B1EB-195ACF89AC3B}"/>
              </a:ext>
            </a:extLst>
          </p:cNvPr>
          <p:cNvSpPr>
            <a:spLocks noGrp="1"/>
          </p:cNvSpPr>
          <p:nvPr>
            <p:ph sz="half" idx="2"/>
          </p:nvPr>
        </p:nvSpPr>
        <p:spPr>
          <a:xfrm>
            <a:off x="4740275" y="1185732"/>
            <a:ext cx="4330333" cy="4530725"/>
          </a:xfrm>
        </p:spPr>
        <p:txBody>
          <a:bodyPr/>
          <a:lstStyle/>
          <a:p>
            <a:r>
              <a:rPr lang="en-US" sz="2400" dirty="0"/>
              <a:t>Typically info on 7 variables</a:t>
            </a:r>
          </a:p>
          <a:p>
            <a:r>
              <a:rPr lang="en-US" sz="2400" dirty="0"/>
              <a:t>Age , sex, 5 measures of crime history</a:t>
            </a:r>
          </a:p>
          <a:p>
            <a:r>
              <a:rPr lang="en-US" sz="2400" dirty="0"/>
              <a:t>Try many combinations of many factors to check risk classification</a:t>
            </a:r>
          </a:p>
          <a:p>
            <a:r>
              <a:rPr lang="en-US" sz="2400" dirty="0"/>
              <a:t>Age and # of past crimes does well</a:t>
            </a:r>
          </a:p>
          <a:p>
            <a:r>
              <a:rPr lang="en-US" sz="2400" dirty="0"/>
              <a:t> 67%success (as good as AI) but also biased</a:t>
            </a:r>
          </a:p>
        </p:txBody>
      </p:sp>
      <p:sp>
        <p:nvSpPr>
          <p:cNvPr id="5" name="Footer Placeholder 4">
            <a:extLst>
              <a:ext uri="{FF2B5EF4-FFF2-40B4-BE49-F238E27FC236}">
                <a16:creationId xmlns:a16="http://schemas.microsoft.com/office/drawing/2014/main" id="{CA3C15AF-3B7B-47AF-83EF-8BF56C1A21D1}"/>
              </a:ext>
            </a:extLst>
          </p:cNvPr>
          <p:cNvSpPr>
            <a:spLocks noGrp="1"/>
          </p:cNvSpPr>
          <p:nvPr>
            <p:ph type="ftr" sz="quarter" idx="11"/>
          </p:nvPr>
        </p:nvSpPr>
        <p:spPr>
          <a:xfrm>
            <a:off x="2641600" y="6248400"/>
            <a:ext cx="3860800" cy="457200"/>
          </a:xfrm>
        </p:spPr>
        <p:txBody>
          <a:bodyPr wrap="square" anchor="b">
            <a:normAutofit/>
          </a:bodyPr>
          <a:lstStyle/>
          <a:p>
            <a:pPr>
              <a:spcAft>
                <a:spcPts val="600"/>
              </a:spcAft>
              <a:defRPr/>
            </a:pPr>
            <a:r>
              <a:rPr lang="en-US"/>
              <a:t>New Arts College Ahemadnagar August 2020</a:t>
            </a:r>
          </a:p>
        </p:txBody>
      </p:sp>
      <p:sp>
        <p:nvSpPr>
          <p:cNvPr id="6" name="Slide Number Placeholder 5">
            <a:extLst>
              <a:ext uri="{FF2B5EF4-FFF2-40B4-BE49-F238E27FC236}">
                <a16:creationId xmlns:a16="http://schemas.microsoft.com/office/drawing/2014/main" id="{172A120C-3DE0-4397-9776-1AAC593D90F1}"/>
              </a:ext>
            </a:extLst>
          </p:cNvPr>
          <p:cNvSpPr>
            <a:spLocks noGrp="1"/>
          </p:cNvSpPr>
          <p:nvPr>
            <p:ph type="sldNum" sz="quarter" idx="12"/>
          </p:nvPr>
        </p:nvSpPr>
        <p:spPr>
          <a:xfrm>
            <a:off x="7213600" y="6243638"/>
            <a:ext cx="2844800" cy="457200"/>
          </a:xfrm>
        </p:spPr>
        <p:txBody>
          <a:bodyPr wrap="square" anchor="b">
            <a:normAutofit/>
          </a:bodyPr>
          <a:lstStyle/>
          <a:p>
            <a:pPr>
              <a:spcAft>
                <a:spcPts val="600"/>
              </a:spcAft>
            </a:pPr>
            <a:fld id="{37B29570-E2F4-4110-A082-BC892F781E6B}" type="slidenum">
              <a:rPr lang="en-US" altLang="en-US" smtClean="0"/>
              <a:pPr>
                <a:spcAft>
                  <a:spcPts val="600"/>
                </a:spcAft>
              </a:pPr>
              <a:t>19</a:t>
            </a:fld>
            <a:endParaRPr lang="en-US" altLang="en-US"/>
          </a:p>
        </p:txBody>
      </p:sp>
      <p:sp>
        <p:nvSpPr>
          <p:cNvPr id="8" name="TextBox 7">
            <a:extLst>
              <a:ext uri="{FF2B5EF4-FFF2-40B4-BE49-F238E27FC236}">
                <a16:creationId xmlns:a16="http://schemas.microsoft.com/office/drawing/2014/main" id="{FE665911-08D0-4846-9293-E19E5805D031}"/>
              </a:ext>
            </a:extLst>
          </p:cNvPr>
          <p:cNvSpPr txBox="1"/>
          <p:nvPr/>
        </p:nvSpPr>
        <p:spPr>
          <a:xfrm>
            <a:off x="285750" y="3838516"/>
            <a:ext cx="3489727" cy="2554545"/>
          </a:xfrm>
          <a:prstGeom prst="rect">
            <a:avLst/>
          </a:prstGeom>
          <a:noFill/>
        </p:spPr>
        <p:txBody>
          <a:bodyPr wrap="square" rtlCol="0">
            <a:spAutoFit/>
          </a:bodyPr>
          <a:lstStyle/>
          <a:p>
            <a:r>
              <a:rPr lang="en-US" sz="2000" b="1" dirty="0"/>
              <a:t>Algorithms do not know race. Then why bias?</a:t>
            </a:r>
          </a:p>
          <a:p>
            <a:r>
              <a:rPr lang="en-US" sz="2000" b="1" dirty="0"/>
              <a:t>In NY blacks are 15 times as likely to be arrested For minor marijuana charge. </a:t>
            </a:r>
          </a:p>
          <a:p>
            <a:r>
              <a:rPr lang="en-US" sz="2000" b="1" dirty="0"/>
              <a:t>So data are biased.</a:t>
            </a:r>
          </a:p>
        </p:txBody>
      </p:sp>
      <p:sp>
        <p:nvSpPr>
          <p:cNvPr id="9" name="Date Placeholder 8">
            <a:extLst>
              <a:ext uri="{FF2B5EF4-FFF2-40B4-BE49-F238E27FC236}">
                <a16:creationId xmlns:a16="http://schemas.microsoft.com/office/drawing/2014/main" id="{56E49B38-DC70-48E8-9625-12E1E05290B9}"/>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244304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EBEC0-50B5-467C-ABD7-2CB13F4F92E0}"/>
              </a:ext>
            </a:extLst>
          </p:cNvPr>
          <p:cNvSpPr>
            <a:spLocks noGrp="1"/>
          </p:cNvSpPr>
          <p:nvPr>
            <p:ph type="title"/>
          </p:nvPr>
        </p:nvSpPr>
        <p:spPr>
          <a:xfrm>
            <a:off x="-914400" y="1"/>
            <a:ext cx="10972800" cy="1139825"/>
          </a:xfrm>
        </p:spPr>
        <p:txBody>
          <a:bodyPr/>
          <a:lstStyle/>
          <a:p>
            <a:r>
              <a:rPr lang="en-US" dirty="0"/>
              <a:t>Chief Justice of India S A </a:t>
            </a:r>
            <a:r>
              <a:rPr lang="en-US" dirty="0" err="1"/>
              <a:t>Bobade</a:t>
            </a:r>
            <a:endParaRPr lang="en-US" dirty="0"/>
          </a:p>
        </p:txBody>
      </p:sp>
      <p:sp>
        <p:nvSpPr>
          <p:cNvPr id="4" name="Footer Placeholder 3">
            <a:extLst>
              <a:ext uri="{FF2B5EF4-FFF2-40B4-BE49-F238E27FC236}">
                <a16:creationId xmlns:a16="http://schemas.microsoft.com/office/drawing/2014/main" id="{187A3EAA-74C3-45E0-9893-CCCEF69D7D82}"/>
              </a:ext>
            </a:extLst>
          </p:cNvPr>
          <p:cNvSpPr>
            <a:spLocks noGrp="1"/>
          </p:cNvSpPr>
          <p:nvPr>
            <p:ph type="ftr" sz="quarter" idx="11"/>
          </p:nvPr>
        </p:nvSpPr>
        <p:spPr/>
        <p:txBody>
          <a:bodyPr/>
          <a:lstStyle/>
          <a:p>
            <a:pPr>
              <a:defRPr/>
            </a:pPr>
            <a:r>
              <a:rPr lang="en-US"/>
              <a:t>New Arts College Ahemadnagar August 2020</a:t>
            </a:r>
            <a:endParaRPr lang="en-US" dirty="0"/>
          </a:p>
        </p:txBody>
      </p:sp>
      <p:sp>
        <p:nvSpPr>
          <p:cNvPr id="5" name="Slide Number Placeholder 4">
            <a:extLst>
              <a:ext uri="{FF2B5EF4-FFF2-40B4-BE49-F238E27FC236}">
                <a16:creationId xmlns:a16="http://schemas.microsoft.com/office/drawing/2014/main" id="{D0FCF1FE-4E3F-4A2A-BE42-F05F7857E2EC}"/>
              </a:ext>
            </a:extLst>
          </p:cNvPr>
          <p:cNvSpPr>
            <a:spLocks noGrp="1"/>
          </p:cNvSpPr>
          <p:nvPr>
            <p:ph type="sldNum" sz="quarter" idx="12"/>
          </p:nvPr>
        </p:nvSpPr>
        <p:spPr/>
        <p:txBody>
          <a:bodyPr/>
          <a:lstStyle/>
          <a:p>
            <a:fld id="{D8850620-5079-461D-BC5B-F6BC634FEB37}" type="slidenum">
              <a:rPr lang="en-US" altLang="en-US" smtClean="0"/>
              <a:pPr/>
              <a:t>2</a:t>
            </a:fld>
            <a:endParaRPr lang="en-US" altLang="en-US"/>
          </a:p>
        </p:txBody>
      </p:sp>
      <p:sp>
        <p:nvSpPr>
          <p:cNvPr id="7" name="TextBox 6">
            <a:extLst>
              <a:ext uri="{FF2B5EF4-FFF2-40B4-BE49-F238E27FC236}">
                <a16:creationId xmlns:a16="http://schemas.microsoft.com/office/drawing/2014/main" id="{0E6D2099-6D2B-4AD5-A404-2BAC383A7902}"/>
              </a:ext>
            </a:extLst>
          </p:cNvPr>
          <p:cNvSpPr txBox="1"/>
          <p:nvPr/>
        </p:nvSpPr>
        <p:spPr>
          <a:xfrm>
            <a:off x="600075" y="3950218"/>
            <a:ext cx="8239125" cy="1938992"/>
          </a:xfrm>
          <a:prstGeom prst="rect">
            <a:avLst/>
          </a:prstGeom>
          <a:noFill/>
        </p:spPr>
        <p:txBody>
          <a:bodyPr wrap="square" rtlCol="0">
            <a:spAutoFit/>
          </a:bodyPr>
          <a:lstStyle/>
          <a:p>
            <a:r>
              <a:rPr lang="en-US" sz="2400" dirty="0">
                <a:effectLst>
                  <a:outerShdw blurRad="38100" dist="38100" dir="2700000" algn="tl">
                    <a:srgbClr val="000000"/>
                  </a:outerShdw>
                </a:effectLst>
              </a:rPr>
              <a:t>January 12, 2020: </a:t>
            </a:r>
          </a:p>
          <a:p>
            <a:r>
              <a:rPr lang="en-US" sz="2400" dirty="0">
                <a:effectLst>
                  <a:outerShdw blurRad="38100" dist="38100" dir="2700000" algn="tl">
                    <a:srgbClr val="000000"/>
                  </a:outerShdw>
                </a:effectLst>
              </a:rPr>
              <a:t>We have a possibility of developing Artificial Intelligence for the court system. </a:t>
            </a:r>
          </a:p>
          <a:p>
            <a:r>
              <a:rPr lang="en-US" sz="2400" dirty="0">
                <a:effectLst>
                  <a:outerShdw blurRad="38100" dist="38100" dir="2700000" algn="tl">
                    <a:srgbClr val="000000"/>
                  </a:outerShdw>
                </a:effectLst>
              </a:rPr>
              <a:t>Only for the purpose of ensuring that the undue delay in justice is prevented.</a:t>
            </a:r>
          </a:p>
        </p:txBody>
      </p:sp>
      <p:sp>
        <p:nvSpPr>
          <p:cNvPr id="9" name="Content Placeholder 8">
            <a:extLst>
              <a:ext uri="{FF2B5EF4-FFF2-40B4-BE49-F238E27FC236}">
                <a16:creationId xmlns:a16="http://schemas.microsoft.com/office/drawing/2014/main" id="{80F06B6D-DB79-4DE3-969B-778AD968591D}"/>
              </a:ext>
            </a:extLst>
          </p:cNvPr>
          <p:cNvSpPr>
            <a:spLocks noGrp="1"/>
          </p:cNvSpPr>
          <p:nvPr>
            <p:ph idx="1"/>
          </p:nvPr>
        </p:nvSpPr>
        <p:spPr>
          <a:xfrm>
            <a:off x="457200" y="1600203"/>
            <a:ext cx="7972425" cy="2089250"/>
          </a:xfrm>
        </p:spPr>
        <p:txBody>
          <a:bodyPr/>
          <a:lstStyle/>
          <a:p>
            <a:endParaRPr lang="en-US" sz="2800" dirty="0"/>
          </a:p>
        </p:txBody>
      </p:sp>
      <p:pic>
        <p:nvPicPr>
          <p:cNvPr id="10" name="Picture 9">
            <a:extLst>
              <a:ext uri="{FF2B5EF4-FFF2-40B4-BE49-F238E27FC236}">
                <a16:creationId xmlns:a16="http://schemas.microsoft.com/office/drawing/2014/main" id="{C27F8F46-A322-4696-A584-1E6EB84D66C8}"/>
              </a:ext>
            </a:extLst>
          </p:cNvPr>
          <p:cNvPicPr>
            <a:picLocks noChangeAspect="1"/>
          </p:cNvPicPr>
          <p:nvPr/>
        </p:nvPicPr>
        <p:blipFill>
          <a:blip r:embed="rId2"/>
          <a:stretch>
            <a:fillRect/>
          </a:stretch>
        </p:blipFill>
        <p:spPr>
          <a:xfrm>
            <a:off x="3524250" y="1209675"/>
            <a:ext cx="2095500" cy="2219325"/>
          </a:xfrm>
          <a:prstGeom prst="rect">
            <a:avLst/>
          </a:prstGeom>
        </p:spPr>
      </p:pic>
      <p:sp>
        <p:nvSpPr>
          <p:cNvPr id="3" name="Date Placeholder 2">
            <a:extLst>
              <a:ext uri="{FF2B5EF4-FFF2-40B4-BE49-F238E27FC236}">
                <a16:creationId xmlns:a16="http://schemas.microsoft.com/office/drawing/2014/main" id="{634A0224-B1DE-44BA-8A41-0F9A8F6231A5}"/>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65069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C92E-0728-41F7-A29D-2EC68A6C9EF0}"/>
              </a:ext>
            </a:extLst>
          </p:cNvPr>
          <p:cNvSpPr>
            <a:spLocks noGrp="1"/>
          </p:cNvSpPr>
          <p:nvPr>
            <p:ph type="title"/>
          </p:nvPr>
        </p:nvSpPr>
        <p:spPr/>
        <p:txBody>
          <a:bodyPr/>
          <a:lstStyle/>
          <a:p>
            <a:r>
              <a:rPr lang="en-US" dirty="0"/>
              <a:t>Judges are human </a:t>
            </a:r>
            <a:br>
              <a:rPr lang="en-US" dirty="0"/>
            </a:br>
            <a:r>
              <a:rPr lang="en-US" dirty="0"/>
              <a:t>(biased sometimes)</a:t>
            </a:r>
          </a:p>
        </p:txBody>
      </p:sp>
      <p:sp>
        <p:nvSpPr>
          <p:cNvPr id="3" name="Content Placeholder 2">
            <a:extLst>
              <a:ext uri="{FF2B5EF4-FFF2-40B4-BE49-F238E27FC236}">
                <a16:creationId xmlns:a16="http://schemas.microsoft.com/office/drawing/2014/main" id="{93F2F8A5-2F74-4AD7-BFB8-E53176AB7F44}"/>
              </a:ext>
            </a:extLst>
          </p:cNvPr>
          <p:cNvSpPr>
            <a:spLocks noGrp="1"/>
          </p:cNvSpPr>
          <p:nvPr>
            <p:ph idx="1"/>
          </p:nvPr>
        </p:nvSpPr>
        <p:spPr>
          <a:xfrm>
            <a:off x="266701" y="1590677"/>
            <a:ext cx="8715374" cy="4530725"/>
          </a:xfrm>
        </p:spPr>
        <p:txBody>
          <a:bodyPr/>
          <a:lstStyle/>
          <a:p>
            <a:r>
              <a:rPr lang="en-US" dirty="0">
                <a:effectLst/>
              </a:rPr>
              <a:t>There's plenty of evidence of all kinds of human bias built into justice systems. In 2011, for instance, a study of an Israeli parole board showed that the parole board </a:t>
            </a:r>
          </a:p>
          <a:p>
            <a:r>
              <a:rPr lang="en-US" dirty="0">
                <a:effectLst/>
                <a:hlinkClick r:id="rId2"/>
              </a:rPr>
              <a:t>delivered harsher decisions</a:t>
            </a:r>
            <a:r>
              <a:rPr lang="en-US" dirty="0">
                <a:effectLst/>
              </a:rPr>
              <a:t> </a:t>
            </a:r>
          </a:p>
          <a:p>
            <a:r>
              <a:rPr lang="en-US" dirty="0">
                <a:effectLst/>
              </a:rPr>
              <a:t>in the hour before lunch and the hour before the end of the day. </a:t>
            </a:r>
            <a:endParaRPr lang="en-US" dirty="0"/>
          </a:p>
        </p:txBody>
      </p:sp>
      <p:sp>
        <p:nvSpPr>
          <p:cNvPr id="4" name="Footer Placeholder 3">
            <a:extLst>
              <a:ext uri="{FF2B5EF4-FFF2-40B4-BE49-F238E27FC236}">
                <a16:creationId xmlns:a16="http://schemas.microsoft.com/office/drawing/2014/main" id="{8209CF5B-9F42-47DC-8419-A9B28A5CFB43}"/>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63D5B788-9377-4C94-9935-AFC1CA1D8605}"/>
              </a:ext>
            </a:extLst>
          </p:cNvPr>
          <p:cNvSpPr>
            <a:spLocks noGrp="1"/>
          </p:cNvSpPr>
          <p:nvPr>
            <p:ph type="sldNum" sz="quarter" idx="12"/>
          </p:nvPr>
        </p:nvSpPr>
        <p:spPr/>
        <p:txBody>
          <a:bodyPr/>
          <a:lstStyle/>
          <a:p>
            <a:fld id="{D8850620-5079-461D-BC5B-F6BC634FEB37}" type="slidenum">
              <a:rPr lang="en-US" altLang="en-US" smtClean="0"/>
              <a:pPr/>
              <a:t>20</a:t>
            </a:fld>
            <a:endParaRPr lang="en-US" altLang="en-US"/>
          </a:p>
        </p:txBody>
      </p:sp>
      <p:sp>
        <p:nvSpPr>
          <p:cNvPr id="6" name="Date Placeholder 5">
            <a:extLst>
              <a:ext uri="{FF2B5EF4-FFF2-40B4-BE49-F238E27FC236}">
                <a16:creationId xmlns:a16="http://schemas.microsoft.com/office/drawing/2014/main" id="{BE4D8614-95C2-448C-A86D-0A68318C89B6}"/>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340447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C30C-E2B4-4926-B501-04D505C83D9D}"/>
              </a:ext>
            </a:extLst>
          </p:cNvPr>
          <p:cNvSpPr>
            <a:spLocks noGrp="1"/>
          </p:cNvSpPr>
          <p:nvPr>
            <p:ph type="title"/>
          </p:nvPr>
        </p:nvSpPr>
        <p:spPr>
          <a:xfrm>
            <a:off x="457200" y="152400"/>
            <a:ext cx="8229600" cy="636585"/>
          </a:xfrm>
        </p:spPr>
        <p:txBody>
          <a:bodyPr/>
          <a:lstStyle/>
          <a:p>
            <a:r>
              <a:rPr lang="en-US" sz="3600" dirty="0"/>
              <a:t>Some AI tools for law enforcement</a:t>
            </a:r>
          </a:p>
        </p:txBody>
      </p:sp>
      <p:sp>
        <p:nvSpPr>
          <p:cNvPr id="3" name="Content Placeholder 2">
            <a:extLst>
              <a:ext uri="{FF2B5EF4-FFF2-40B4-BE49-F238E27FC236}">
                <a16:creationId xmlns:a16="http://schemas.microsoft.com/office/drawing/2014/main" id="{AC323DD2-51A1-41F3-AB22-4EC51C708A6E}"/>
              </a:ext>
            </a:extLst>
          </p:cNvPr>
          <p:cNvSpPr>
            <a:spLocks noGrp="1"/>
          </p:cNvSpPr>
          <p:nvPr>
            <p:ph idx="1"/>
          </p:nvPr>
        </p:nvSpPr>
        <p:spPr>
          <a:xfrm>
            <a:off x="457200" y="904878"/>
            <a:ext cx="8467725" cy="2524122"/>
          </a:xfrm>
        </p:spPr>
        <p:txBody>
          <a:bodyPr/>
          <a:lstStyle/>
          <a:p>
            <a:r>
              <a:rPr lang="en-US" sz="2800" dirty="0"/>
              <a:t>1. Rigel 2.Clear 3.CrimeStat 4.Dragnet </a:t>
            </a:r>
          </a:p>
          <a:p>
            <a:r>
              <a:rPr lang="en-US" sz="2800" dirty="0"/>
              <a:t>Show Hot spots [in the map] where chance of finding the criminal is high</a:t>
            </a:r>
          </a:p>
          <a:p>
            <a:r>
              <a:rPr lang="en-US" sz="2800" dirty="0"/>
              <a:t>Predict time and place in the city when/where crime will happen</a:t>
            </a:r>
          </a:p>
        </p:txBody>
      </p:sp>
      <p:sp>
        <p:nvSpPr>
          <p:cNvPr id="4" name="Footer Placeholder 3">
            <a:extLst>
              <a:ext uri="{FF2B5EF4-FFF2-40B4-BE49-F238E27FC236}">
                <a16:creationId xmlns:a16="http://schemas.microsoft.com/office/drawing/2014/main" id="{AFE16C9A-B8AB-4CFD-BCFA-8C4B4FBF54B7}"/>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915E6BB9-E52E-4A7A-B171-067AF29DD363}"/>
              </a:ext>
            </a:extLst>
          </p:cNvPr>
          <p:cNvSpPr>
            <a:spLocks noGrp="1"/>
          </p:cNvSpPr>
          <p:nvPr>
            <p:ph type="sldNum" sz="quarter" idx="12"/>
          </p:nvPr>
        </p:nvSpPr>
        <p:spPr/>
        <p:txBody>
          <a:bodyPr/>
          <a:lstStyle/>
          <a:p>
            <a:fld id="{F474F0AD-09F0-48EE-869A-B068F9AB33A7}" type="slidenum">
              <a:rPr lang="en-US" altLang="en-US" smtClean="0"/>
              <a:pPr/>
              <a:t>21</a:t>
            </a:fld>
            <a:endParaRPr lang="en-US" altLang="en-US"/>
          </a:p>
        </p:txBody>
      </p:sp>
      <p:sp>
        <p:nvSpPr>
          <p:cNvPr id="6" name="Date Placeholder 5">
            <a:extLst>
              <a:ext uri="{FF2B5EF4-FFF2-40B4-BE49-F238E27FC236}">
                <a16:creationId xmlns:a16="http://schemas.microsoft.com/office/drawing/2014/main" id="{7FE2CAE7-8967-43FF-8CDE-877C521920F4}"/>
              </a:ext>
            </a:extLst>
          </p:cNvPr>
          <p:cNvSpPr>
            <a:spLocks noGrp="1"/>
          </p:cNvSpPr>
          <p:nvPr>
            <p:ph type="dt" sz="half" idx="10"/>
          </p:nvPr>
        </p:nvSpPr>
        <p:spPr/>
        <p:txBody>
          <a:bodyPr/>
          <a:lstStyle/>
          <a:p>
            <a:pPr>
              <a:defRPr/>
            </a:pPr>
            <a:r>
              <a:rPr lang="en-US"/>
              <a:t>29 August 2020</a:t>
            </a:r>
          </a:p>
        </p:txBody>
      </p:sp>
      <p:pic>
        <p:nvPicPr>
          <p:cNvPr id="7" name="Picture 6">
            <a:extLst>
              <a:ext uri="{FF2B5EF4-FFF2-40B4-BE49-F238E27FC236}">
                <a16:creationId xmlns:a16="http://schemas.microsoft.com/office/drawing/2014/main" id="{25C51165-1B9A-488C-B34A-46840F7453FB}"/>
              </a:ext>
            </a:extLst>
          </p:cNvPr>
          <p:cNvPicPr>
            <a:picLocks noChangeAspect="1"/>
          </p:cNvPicPr>
          <p:nvPr/>
        </p:nvPicPr>
        <p:blipFill>
          <a:blip r:embed="rId2"/>
          <a:stretch>
            <a:fillRect/>
          </a:stretch>
        </p:blipFill>
        <p:spPr>
          <a:xfrm>
            <a:off x="571500" y="3477221"/>
            <a:ext cx="3352800" cy="1829658"/>
          </a:xfrm>
          <a:prstGeom prst="rect">
            <a:avLst/>
          </a:prstGeom>
        </p:spPr>
      </p:pic>
      <p:sp>
        <p:nvSpPr>
          <p:cNvPr id="8" name="TextBox 7">
            <a:extLst>
              <a:ext uri="{FF2B5EF4-FFF2-40B4-BE49-F238E27FC236}">
                <a16:creationId xmlns:a16="http://schemas.microsoft.com/office/drawing/2014/main" id="{F550CFCF-EC0E-4DAA-9C7B-EAAB1F9FC17F}"/>
              </a:ext>
            </a:extLst>
          </p:cNvPr>
          <p:cNvSpPr txBox="1"/>
          <p:nvPr/>
        </p:nvSpPr>
        <p:spPr>
          <a:xfrm>
            <a:off x="300411" y="5449712"/>
            <a:ext cx="3477234" cy="646331"/>
          </a:xfrm>
          <a:prstGeom prst="rect">
            <a:avLst/>
          </a:prstGeom>
          <a:noFill/>
        </p:spPr>
        <p:txBody>
          <a:bodyPr wrap="none" rtlCol="0">
            <a:spAutoFit/>
          </a:bodyPr>
          <a:lstStyle/>
          <a:p>
            <a:r>
              <a:rPr lang="en-US" b="1" dirty="0"/>
              <a:t>Shows likely residence of</a:t>
            </a:r>
          </a:p>
          <a:p>
            <a:r>
              <a:rPr lang="en-US" b="1" dirty="0"/>
              <a:t> serial rapist (Rigel)</a:t>
            </a:r>
          </a:p>
        </p:txBody>
      </p:sp>
      <p:pic>
        <p:nvPicPr>
          <p:cNvPr id="9" name="Picture 2">
            <a:extLst>
              <a:ext uri="{FF2B5EF4-FFF2-40B4-BE49-F238E27FC236}">
                <a16:creationId xmlns:a16="http://schemas.microsoft.com/office/drawing/2014/main" id="{44C866BC-0B01-458D-B68B-03B6A377D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266" y="3429000"/>
            <a:ext cx="3477234" cy="18778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55B5D7C-00F3-449B-A0C4-914CB3CF3BA3}"/>
              </a:ext>
            </a:extLst>
          </p:cNvPr>
          <p:cNvSpPr txBox="1"/>
          <p:nvPr/>
        </p:nvSpPr>
        <p:spPr>
          <a:xfrm>
            <a:off x="4242955" y="5533201"/>
            <a:ext cx="4953600" cy="369332"/>
          </a:xfrm>
          <a:prstGeom prst="rect">
            <a:avLst/>
          </a:prstGeom>
          <a:noFill/>
        </p:spPr>
        <p:txBody>
          <a:bodyPr wrap="none" rtlCol="0">
            <a:spAutoFit/>
          </a:bodyPr>
          <a:lstStyle/>
          <a:p>
            <a:r>
              <a:rPr lang="en-US" b="1" dirty="0"/>
              <a:t>Shows robbery hotspots (</a:t>
            </a:r>
            <a:r>
              <a:rPr lang="en-US" b="1" dirty="0" err="1"/>
              <a:t>CrimeStat</a:t>
            </a:r>
            <a:r>
              <a:rPr lang="en-US" b="1" dirty="0"/>
              <a:t>)</a:t>
            </a:r>
          </a:p>
        </p:txBody>
      </p:sp>
    </p:spTree>
    <p:extLst>
      <p:ext uri="{BB962C8B-B14F-4D97-AF65-F5344CB8AC3E}">
        <p14:creationId xmlns:p14="http://schemas.microsoft.com/office/powerpoint/2010/main" val="40532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54D5-7187-41C5-92AB-F5E8212D3742}"/>
              </a:ext>
            </a:extLst>
          </p:cNvPr>
          <p:cNvSpPr>
            <a:spLocks noGrp="1"/>
          </p:cNvSpPr>
          <p:nvPr>
            <p:ph type="title"/>
          </p:nvPr>
        </p:nvSpPr>
        <p:spPr/>
        <p:txBody>
          <a:bodyPr/>
          <a:lstStyle/>
          <a:p>
            <a:r>
              <a:rPr lang="en-US" dirty="0"/>
              <a:t>Elementary Statistical Analysis</a:t>
            </a:r>
          </a:p>
        </p:txBody>
      </p:sp>
      <p:sp>
        <p:nvSpPr>
          <p:cNvPr id="3" name="Content Placeholder 2">
            <a:extLst>
              <a:ext uri="{FF2B5EF4-FFF2-40B4-BE49-F238E27FC236}">
                <a16:creationId xmlns:a16="http://schemas.microsoft.com/office/drawing/2014/main" id="{615DEB98-6DBD-4C27-9FF9-656AB450DDF8}"/>
              </a:ext>
            </a:extLst>
          </p:cNvPr>
          <p:cNvSpPr>
            <a:spLocks noGrp="1"/>
          </p:cNvSpPr>
          <p:nvPr>
            <p:ph idx="1"/>
          </p:nvPr>
        </p:nvSpPr>
        <p:spPr/>
        <p:txBody>
          <a:bodyPr/>
          <a:lstStyle/>
          <a:p>
            <a:r>
              <a:rPr lang="en-US" dirty="0"/>
              <a:t>You do not always need sophisticated AI tools.</a:t>
            </a:r>
          </a:p>
          <a:p>
            <a:r>
              <a:rPr lang="en-US" dirty="0"/>
              <a:t>Good basic statistical analysis can also help in crime investigation.</a:t>
            </a:r>
          </a:p>
          <a:p>
            <a:r>
              <a:rPr lang="en-US" dirty="0"/>
              <a:t>Let us consider one illustration.</a:t>
            </a:r>
          </a:p>
        </p:txBody>
      </p:sp>
      <p:sp>
        <p:nvSpPr>
          <p:cNvPr id="4" name="Date Placeholder 3">
            <a:extLst>
              <a:ext uri="{FF2B5EF4-FFF2-40B4-BE49-F238E27FC236}">
                <a16:creationId xmlns:a16="http://schemas.microsoft.com/office/drawing/2014/main" id="{568EAADD-7330-477E-97F9-0B3CC76C3E90}"/>
              </a:ext>
            </a:extLst>
          </p:cNvPr>
          <p:cNvSpPr>
            <a:spLocks noGrp="1"/>
          </p:cNvSpPr>
          <p:nvPr>
            <p:ph type="dt" sz="half" idx="10"/>
          </p:nvPr>
        </p:nvSpPr>
        <p:spPr/>
        <p:txBody>
          <a:bodyPr/>
          <a:lstStyle/>
          <a:p>
            <a:pPr>
              <a:defRPr/>
            </a:pPr>
            <a:r>
              <a:rPr lang="en-US"/>
              <a:t>29 August 2020</a:t>
            </a:r>
          </a:p>
        </p:txBody>
      </p:sp>
      <p:sp>
        <p:nvSpPr>
          <p:cNvPr id="5" name="Footer Placeholder 4">
            <a:extLst>
              <a:ext uri="{FF2B5EF4-FFF2-40B4-BE49-F238E27FC236}">
                <a16:creationId xmlns:a16="http://schemas.microsoft.com/office/drawing/2014/main" id="{F767C964-2CDB-40BE-BCE6-FB0D1F7AA762}"/>
              </a:ext>
            </a:extLst>
          </p:cNvPr>
          <p:cNvSpPr>
            <a:spLocks noGrp="1"/>
          </p:cNvSpPr>
          <p:nvPr>
            <p:ph type="ftr" sz="quarter" idx="11"/>
          </p:nvPr>
        </p:nvSpPr>
        <p:spPr/>
        <p:txBody>
          <a:bodyPr/>
          <a:lstStyle/>
          <a:p>
            <a:pPr>
              <a:defRPr/>
            </a:pPr>
            <a:r>
              <a:rPr lang="en-US"/>
              <a:t>New Arts College Ahemadnagar August 2020</a:t>
            </a:r>
          </a:p>
        </p:txBody>
      </p:sp>
      <p:sp>
        <p:nvSpPr>
          <p:cNvPr id="6" name="Slide Number Placeholder 5">
            <a:extLst>
              <a:ext uri="{FF2B5EF4-FFF2-40B4-BE49-F238E27FC236}">
                <a16:creationId xmlns:a16="http://schemas.microsoft.com/office/drawing/2014/main" id="{79528CD0-B121-46EA-85E0-F8D01122D4C7}"/>
              </a:ext>
            </a:extLst>
          </p:cNvPr>
          <p:cNvSpPr>
            <a:spLocks noGrp="1"/>
          </p:cNvSpPr>
          <p:nvPr>
            <p:ph type="sldNum" sz="quarter" idx="12"/>
          </p:nvPr>
        </p:nvSpPr>
        <p:spPr/>
        <p:txBody>
          <a:bodyPr/>
          <a:lstStyle/>
          <a:p>
            <a:fld id="{D8850620-5079-461D-BC5B-F6BC634FEB37}" type="slidenum">
              <a:rPr lang="en-US" altLang="en-US" smtClean="0"/>
              <a:pPr/>
              <a:t>22</a:t>
            </a:fld>
            <a:endParaRPr lang="en-US" altLang="en-US"/>
          </a:p>
        </p:txBody>
      </p:sp>
    </p:spTree>
    <p:extLst>
      <p:ext uri="{BB962C8B-B14F-4D97-AF65-F5344CB8AC3E}">
        <p14:creationId xmlns:p14="http://schemas.microsoft.com/office/powerpoint/2010/main" val="7085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91B4-6F9E-40AA-87B7-10648FFB2C94}"/>
              </a:ext>
            </a:extLst>
          </p:cNvPr>
          <p:cNvSpPr>
            <a:spLocks noGrp="1"/>
          </p:cNvSpPr>
          <p:nvPr>
            <p:ph type="title"/>
          </p:nvPr>
        </p:nvSpPr>
        <p:spPr>
          <a:xfrm>
            <a:off x="457200" y="277813"/>
            <a:ext cx="8229600" cy="712787"/>
          </a:xfrm>
        </p:spPr>
        <p:txBody>
          <a:bodyPr/>
          <a:lstStyle/>
          <a:p>
            <a:r>
              <a:rPr lang="en-US" sz="3600" b="1" i="1" dirty="0"/>
              <a:t>United States </a:t>
            </a:r>
            <a:r>
              <a:rPr lang="en-US" sz="3600" dirty="0"/>
              <a:t>v. </a:t>
            </a:r>
            <a:r>
              <a:rPr lang="en-US" sz="3600" b="1" i="1" dirty="0"/>
              <a:t>Kristen Gilbert.</a:t>
            </a:r>
            <a:endParaRPr lang="en-US" sz="3600" dirty="0"/>
          </a:p>
        </p:txBody>
      </p:sp>
      <p:sp>
        <p:nvSpPr>
          <p:cNvPr id="3" name="Content Placeholder 2">
            <a:extLst>
              <a:ext uri="{FF2B5EF4-FFF2-40B4-BE49-F238E27FC236}">
                <a16:creationId xmlns:a16="http://schemas.microsoft.com/office/drawing/2014/main" id="{24713409-8531-4636-A721-878577A5ED0F}"/>
              </a:ext>
            </a:extLst>
          </p:cNvPr>
          <p:cNvSpPr>
            <a:spLocks noGrp="1"/>
          </p:cNvSpPr>
          <p:nvPr>
            <p:ph idx="1"/>
          </p:nvPr>
        </p:nvSpPr>
        <p:spPr>
          <a:xfrm>
            <a:off x="426378" y="990600"/>
            <a:ext cx="8412822" cy="5253038"/>
          </a:xfrm>
        </p:spPr>
        <p:txBody>
          <a:bodyPr/>
          <a:lstStyle/>
          <a:p>
            <a:r>
              <a:rPr lang="en-US" dirty="0"/>
              <a:t>The nurse known for anticipating heart attacks</a:t>
            </a:r>
          </a:p>
          <a:p>
            <a:r>
              <a:rPr lang="en-US" dirty="0"/>
              <a:t>Gave epinephrine as emergency medicine while waiting for doctor</a:t>
            </a:r>
          </a:p>
          <a:p>
            <a:r>
              <a:rPr lang="en-US" dirty="0"/>
              <a:t>Suspicion- gave epinephrine to induce heart attack , her ward seemed to have a higher rate of heart attack</a:t>
            </a:r>
          </a:p>
          <a:p>
            <a:r>
              <a:rPr lang="en-US" dirty="0"/>
              <a:t>Really? Enough to file a case?</a:t>
            </a:r>
          </a:p>
          <a:p>
            <a:r>
              <a:rPr lang="en-US" dirty="0"/>
              <a:t>No direct evidence</a:t>
            </a:r>
          </a:p>
          <a:p>
            <a:pPr marL="0" indent="0">
              <a:buNone/>
            </a:pPr>
            <a:r>
              <a:rPr lang="en-US" dirty="0"/>
              <a:t>   </a:t>
            </a:r>
          </a:p>
        </p:txBody>
      </p:sp>
      <p:sp>
        <p:nvSpPr>
          <p:cNvPr id="4" name="Footer Placeholder 3">
            <a:extLst>
              <a:ext uri="{FF2B5EF4-FFF2-40B4-BE49-F238E27FC236}">
                <a16:creationId xmlns:a16="http://schemas.microsoft.com/office/drawing/2014/main" id="{3AB3AD34-22D0-4587-8371-508B02B1FA54}"/>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CED5CE51-15A1-4F4D-A846-367EFF5011FF}"/>
              </a:ext>
            </a:extLst>
          </p:cNvPr>
          <p:cNvSpPr>
            <a:spLocks noGrp="1"/>
          </p:cNvSpPr>
          <p:nvPr>
            <p:ph type="sldNum" sz="quarter" idx="12"/>
          </p:nvPr>
        </p:nvSpPr>
        <p:spPr/>
        <p:txBody>
          <a:bodyPr/>
          <a:lstStyle/>
          <a:p>
            <a:fld id="{F474F0AD-09F0-48EE-869A-B068F9AB33A7}" type="slidenum">
              <a:rPr lang="en-US" altLang="en-US" smtClean="0"/>
              <a:pPr/>
              <a:t>23</a:t>
            </a:fld>
            <a:endParaRPr lang="en-US" altLang="en-US"/>
          </a:p>
        </p:txBody>
      </p:sp>
      <p:sp>
        <p:nvSpPr>
          <p:cNvPr id="6" name="Date Placeholder 5">
            <a:extLst>
              <a:ext uri="{FF2B5EF4-FFF2-40B4-BE49-F238E27FC236}">
                <a16:creationId xmlns:a16="http://schemas.microsoft.com/office/drawing/2014/main" id="{D9FCB394-A4F4-4EA4-9B34-62857F683B2E}"/>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415271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D822-373A-49DD-8D16-6FC9BDFA207F}"/>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864FED7A-1CE8-4BCD-A8A2-6492269CC3DE}"/>
              </a:ext>
            </a:extLst>
          </p:cNvPr>
          <p:cNvSpPr>
            <a:spLocks noGrp="1"/>
          </p:cNvSpPr>
          <p:nvPr>
            <p:ph idx="1"/>
          </p:nvPr>
        </p:nvSpPr>
        <p:spPr/>
        <p:txBody>
          <a:bodyPr/>
          <a:lstStyle/>
          <a:p>
            <a:r>
              <a:rPr lang="en-US" dirty="0"/>
              <a:t>Stephen </a:t>
            </a:r>
            <a:r>
              <a:rPr lang="en-US" dirty="0" err="1"/>
              <a:t>Gehlbach</a:t>
            </a:r>
            <a:r>
              <a:rPr lang="en-US" dirty="0"/>
              <a:t> of the University of Massachusetts did analysis (1998)</a:t>
            </a:r>
          </a:p>
          <a:p>
            <a:r>
              <a:rPr lang="en-US" dirty="0">
                <a:hlinkClick r:id="rId2"/>
              </a:rPr>
              <a:t>http://www.stat.ucla.edu/~nchristo/statistics100B/article.pdf</a:t>
            </a:r>
            <a:endParaRPr lang="en-US" dirty="0"/>
          </a:p>
          <a:p>
            <a:r>
              <a:rPr lang="en-US" dirty="0"/>
              <a:t>Has to analyze and convince the jury who are not statisticians</a:t>
            </a:r>
          </a:p>
          <a:p>
            <a:r>
              <a:rPr lang="en-US" dirty="0"/>
              <a:t>Arguments must be simple and convincing</a:t>
            </a:r>
          </a:p>
          <a:p>
            <a:endParaRPr lang="en-US" dirty="0"/>
          </a:p>
          <a:p>
            <a:endParaRPr lang="en-US" dirty="0"/>
          </a:p>
        </p:txBody>
      </p:sp>
      <p:sp>
        <p:nvSpPr>
          <p:cNvPr id="4" name="Footer Placeholder 3">
            <a:extLst>
              <a:ext uri="{FF2B5EF4-FFF2-40B4-BE49-F238E27FC236}">
                <a16:creationId xmlns:a16="http://schemas.microsoft.com/office/drawing/2014/main" id="{108D0468-1B13-4E1C-999C-A7E80F95AE98}"/>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8D1168D1-3906-45FB-BC3F-D788434B5FFF}"/>
              </a:ext>
            </a:extLst>
          </p:cNvPr>
          <p:cNvSpPr>
            <a:spLocks noGrp="1"/>
          </p:cNvSpPr>
          <p:nvPr>
            <p:ph type="sldNum" sz="quarter" idx="12"/>
          </p:nvPr>
        </p:nvSpPr>
        <p:spPr/>
        <p:txBody>
          <a:bodyPr/>
          <a:lstStyle/>
          <a:p>
            <a:fld id="{F474F0AD-09F0-48EE-869A-B068F9AB33A7}" type="slidenum">
              <a:rPr lang="en-US" altLang="en-US" smtClean="0"/>
              <a:pPr/>
              <a:t>24</a:t>
            </a:fld>
            <a:endParaRPr lang="en-US" altLang="en-US"/>
          </a:p>
        </p:txBody>
      </p:sp>
      <p:sp>
        <p:nvSpPr>
          <p:cNvPr id="6" name="Date Placeholder 5">
            <a:extLst>
              <a:ext uri="{FF2B5EF4-FFF2-40B4-BE49-F238E27FC236}">
                <a16:creationId xmlns:a16="http://schemas.microsoft.com/office/drawing/2014/main" id="{B2B13EDD-595C-4114-8B7C-18A00A33B525}"/>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415276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DB22-0343-409F-8316-C9F62C122518}"/>
              </a:ext>
            </a:extLst>
          </p:cNvPr>
          <p:cNvSpPr>
            <a:spLocks noGrp="1"/>
          </p:cNvSpPr>
          <p:nvPr>
            <p:ph type="title"/>
          </p:nvPr>
        </p:nvSpPr>
        <p:spPr>
          <a:xfrm>
            <a:off x="495300" y="37672"/>
            <a:ext cx="8153400" cy="771965"/>
          </a:xfrm>
        </p:spPr>
        <p:txBody>
          <a:bodyPr/>
          <a:lstStyle/>
          <a:p>
            <a:r>
              <a:rPr lang="en-US" dirty="0"/>
              <a:t>Patterns of deaths over years</a:t>
            </a:r>
          </a:p>
        </p:txBody>
      </p:sp>
      <p:sp>
        <p:nvSpPr>
          <p:cNvPr id="3" name="Footer Placeholder 2">
            <a:extLst>
              <a:ext uri="{FF2B5EF4-FFF2-40B4-BE49-F238E27FC236}">
                <a16:creationId xmlns:a16="http://schemas.microsoft.com/office/drawing/2014/main" id="{C700421E-A572-4E8D-854A-28D1CBF91F67}"/>
              </a:ext>
            </a:extLst>
          </p:cNvPr>
          <p:cNvSpPr>
            <a:spLocks noGrp="1"/>
          </p:cNvSpPr>
          <p:nvPr>
            <p:ph type="ftr" sz="quarter" idx="11"/>
          </p:nvPr>
        </p:nvSpPr>
        <p:spPr/>
        <p:txBody>
          <a:bodyPr/>
          <a:lstStyle/>
          <a:p>
            <a:pPr>
              <a:defRPr/>
            </a:pPr>
            <a:r>
              <a:rPr lang="en-US"/>
              <a:t>New Arts College Ahemadnagar August 2020</a:t>
            </a:r>
          </a:p>
        </p:txBody>
      </p:sp>
      <p:sp>
        <p:nvSpPr>
          <p:cNvPr id="4" name="Slide Number Placeholder 3">
            <a:extLst>
              <a:ext uri="{FF2B5EF4-FFF2-40B4-BE49-F238E27FC236}">
                <a16:creationId xmlns:a16="http://schemas.microsoft.com/office/drawing/2014/main" id="{BEABA02D-38B7-464E-B291-C8C31EEABD9E}"/>
              </a:ext>
            </a:extLst>
          </p:cNvPr>
          <p:cNvSpPr>
            <a:spLocks noGrp="1"/>
          </p:cNvSpPr>
          <p:nvPr>
            <p:ph type="sldNum" sz="quarter" idx="12"/>
          </p:nvPr>
        </p:nvSpPr>
        <p:spPr/>
        <p:txBody>
          <a:bodyPr/>
          <a:lstStyle/>
          <a:p>
            <a:fld id="{8FF5B451-911B-40E6-BDDE-9A5C46C942C6}" type="slidenum">
              <a:rPr lang="en-US" altLang="en-US" smtClean="0"/>
              <a:pPr/>
              <a:t>25</a:t>
            </a:fld>
            <a:endParaRPr lang="en-US" altLang="en-US"/>
          </a:p>
        </p:txBody>
      </p:sp>
      <p:pic>
        <p:nvPicPr>
          <p:cNvPr id="5" name="Picture 4">
            <a:extLst>
              <a:ext uri="{FF2B5EF4-FFF2-40B4-BE49-F238E27FC236}">
                <a16:creationId xmlns:a16="http://schemas.microsoft.com/office/drawing/2014/main" id="{1DF715CA-255F-45A0-8DF2-C4AB635AC95D}"/>
              </a:ext>
            </a:extLst>
          </p:cNvPr>
          <p:cNvPicPr>
            <a:picLocks noChangeAspect="1"/>
          </p:cNvPicPr>
          <p:nvPr/>
        </p:nvPicPr>
        <p:blipFill>
          <a:blip r:embed="rId2"/>
          <a:stretch>
            <a:fillRect/>
          </a:stretch>
        </p:blipFill>
        <p:spPr>
          <a:xfrm>
            <a:off x="904875" y="809637"/>
            <a:ext cx="6781800" cy="3924834"/>
          </a:xfrm>
          <a:prstGeom prst="rect">
            <a:avLst/>
          </a:prstGeom>
        </p:spPr>
      </p:pic>
      <p:sp>
        <p:nvSpPr>
          <p:cNvPr id="6" name="TextBox 5">
            <a:extLst>
              <a:ext uri="{FF2B5EF4-FFF2-40B4-BE49-F238E27FC236}">
                <a16:creationId xmlns:a16="http://schemas.microsoft.com/office/drawing/2014/main" id="{486B3F38-536B-4BB1-BB87-A570D97E0815}"/>
              </a:ext>
            </a:extLst>
          </p:cNvPr>
          <p:cNvSpPr txBox="1"/>
          <p:nvPr/>
        </p:nvSpPr>
        <p:spPr>
          <a:xfrm>
            <a:off x="61458" y="4817550"/>
            <a:ext cx="3405099" cy="646331"/>
          </a:xfrm>
          <a:prstGeom prst="rect">
            <a:avLst/>
          </a:prstGeom>
          <a:noFill/>
        </p:spPr>
        <p:txBody>
          <a:bodyPr wrap="none" rtlCol="0">
            <a:spAutoFit/>
          </a:bodyPr>
          <a:lstStyle/>
          <a:p>
            <a:r>
              <a:rPr lang="en-US" b="1" dirty="0"/>
              <a:t>Ms. Gilbert worked from </a:t>
            </a:r>
          </a:p>
          <a:p>
            <a:r>
              <a:rPr lang="en-US" b="1" dirty="0"/>
              <a:t>1990 to 1995</a:t>
            </a:r>
          </a:p>
        </p:txBody>
      </p:sp>
      <p:sp>
        <p:nvSpPr>
          <p:cNvPr id="7" name="TextBox 6">
            <a:extLst>
              <a:ext uri="{FF2B5EF4-FFF2-40B4-BE49-F238E27FC236}">
                <a16:creationId xmlns:a16="http://schemas.microsoft.com/office/drawing/2014/main" id="{9138266D-592E-492F-9DB0-A0C997449C2B}"/>
              </a:ext>
            </a:extLst>
          </p:cNvPr>
          <p:cNvSpPr txBox="1"/>
          <p:nvPr/>
        </p:nvSpPr>
        <p:spPr>
          <a:xfrm>
            <a:off x="149408" y="5663919"/>
            <a:ext cx="3768980" cy="646331"/>
          </a:xfrm>
          <a:prstGeom prst="rect">
            <a:avLst/>
          </a:prstGeom>
          <a:noFill/>
        </p:spPr>
        <p:txBody>
          <a:bodyPr wrap="none" rtlCol="0">
            <a:spAutoFit/>
          </a:bodyPr>
          <a:lstStyle/>
          <a:p>
            <a:r>
              <a:rPr lang="en-US" b="1" dirty="0"/>
              <a:t>91-95 Ms. Gilbert moves to </a:t>
            </a:r>
          </a:p>
          <a:p>
            <a:r>
              <a:rPr lang="en-US" b="1" dirty="0"/>
              <a:t>evening shift</a:t>
            </a:r>
          </a:p>
        </p:txBody>
      </p:sp>
      <p:sp>
        <p:nvSpPr>
          <p:cNvPr id="11" name="TextBox 10">
            <a:extLst>
              <a:ext uri="{FF2B5EF4-FFF2-40B4-BE49-F238E27FC236}">
                <a16:creationId xmlns:a16="http://schemas.microsoft.com/office/drawing/2014/main" id="{2BF30316-E764-45CA-9712-F465243D3362}"/>
              </a:ext>
            </a:extLst>
          </p:cNvPr>
          <p:cNvSpPr txBox="1"/>
          <p:nvPr/>
        </p:nvSpPr>
        <p:spPr>
          <a:xfrm>
            <a:off x="3695700" y="4862303"/>
            <a:ext cx="4785284" cy="646331"/>
          </a:xfrm>
          <a:prstGeom prst="rect">
            <a:avLst/>
          </a:prstGeom>
          <a:noFill/>
        </p:spPr>
        <p:txBody>
          <a:bodyPr wrap="none" rtlCol="0">
            <a:spAutoFit/>
          </a:bodyPr>
          <a:lstStyle/>
          <a:p>
            <a:r>
              <a:rPr lang="en-US" b="1" dirty="0"/>
              <a:t>1990 exceptional. Many deaths in </a:t>
            </a:r>
          </a:p>
          <a:p>
            <a:r>
              <a:rPr lang="en-US" b="1" dirty="0"/>
              <a:t>night shift. Otherwise evening shift</a:t>
            </a:r>
          </a:p>
        </p:txBody>
      </p:sp>
      <p:sp>
        <p:nvSpPr>
          <p:cNvPr id="12" name="TextBox 11">
            <a:extLst>
              <a:ext uri="{FF2B5EF4-FFF2-40B4-BE49-F238E27FC236}">
                <a16:creationId xmlns:a16="http://schemas.microsoft.com/office/drawing/2014/main" id="{785E47F8-BA72-432B-8438-CBD301F25D37}"/>
              </a:ext>
            </a:extLst>
          </p:cNvPr>
          <p:cNvSpPr txBox="1"/>
          <p:nvPr/>
        </p:nvSpPr>
        <p:spPr>
          <a:xfrm>
            <a:off x="4972694" y="5679030"/>
            <a:ext cx="4222631" cy="369332"/>
          </a:xfrm>
          <a:prstGeom prst="rect">
            <a:avLst/>
          </a:prstGeom>
          <a:noFill/>
        </p:spPr>
        <p:txBody>
          <a:bodyPr wrap="none" rtlCol="0">
            <a:spAutoFit/>
          </a:bodyPr>
          <a:lstStyle/>
          <a:p>
            <a:r>
              <a:rPr lang="en-US" b="1" dirty="0"/>
              <a:t>In 1990 Gilbert gets night shift</a:t>
            </a:r>
          </a:p>
        </p:txBody>
      </p:sp>
      <p:sp>
        <p:nvSpPr>
          <p:cNvPr id="8" name="Date Placeholder 7">
            <a:extLst>
              <a:ext uri="{FF2B5EF4-FFF2-40B4-BE49-F238E27FC236}">
                <a16:creationId xmlns:a16="http://schemas.microsoft.com/office/drawing/2014/main" id="{F431AF92-3FF7-42DD-8AF3-7EEBF7E9224E}"/>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424330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5B6F-175C-4E77-AE70-ADAFF6F7E8B9}"/>
              </a:ext>
            </a:extLst>
          </p:cNvPr>
          <p:cNvSpPr>
            <a:spLocks noGrp="1"/>
          </p:cNvSpPr>
          <p:nvPr>
            <p:ph type="title"/>
          </p:nvPr>
        </p:nvSpPr>
        <p:spPr/>
        <p:txBody>
          <a:bodyPr/>
          <a:lstStyle/>
          <a:p>
            <a:r>
              <a:rPr lang="en-US" dirty="0"/>
              <a:t>Is all this due to chance?</a:t>
            </a:r>
          </a:p>
        </p:txBody>
      </p:sp>
      <p:sp>
        <p:nvSpPr>
          <p:cNvPr id="3" name="Content Placeholder 2">
            <a:extLst>
              <a:ext uri="{FF2B5EF4-FFF2-40B4-BE49-F238E27FC236}">
                <a16:creationId xmlns:a16="http://schemas.microsoft.com/office/drawing/2014/main" id="{C5AD4B7C-58CE-4F1C-9E74-579DA64F2A21}"/>
              </a:ext>
            </a:extLst>
          </p:cNvPr>
          <p:cNvSpPr>
            <a:spLocks noGrp="1"/>
          </p:cNvSpPr>
          <p:nvPr>
            <p:ph idx="1"/>
          </p:nvPr>
        </p:nvSpPr>
        <p:spPr>
          <a:xfrm>
            <a:off x="381000" y="4038600"/>
            <a:ext cx="7086600" cy="1981200"/>
          </a:xfrm>
        </p:spPr>
        <p:txBody>
          <a:bodyPr/>
          <a:lstStyle/>
          <a:p>
            <a:r>
              <a:rPr lang="en-US" dirty="0"/>
              <a:t>40 deaths when Gilbert is present is too large a count</a:t>
            </a:r>
          </a:p>
          <a:p>
            <a:r>
              <a:rPr lang="en-US" dirty="0"/>
              <a:t>Chi-square test very highly significant p&lt;.001</a:t>
            </a:r>
          </a:p>
        </p:txBody>
      </p:sp>
      <p:sp>
        <p:nvSpPr>
          <p:cNvPr id="4" name="Footer Placeholder 3">
            <a:extLst>
              <a:ext uri="{FF2B5EF4-FFF2-40B4-BE49-F238E27FC236}">
                <a16:creationId xmlns:a16="http://schemas.microsoft.com/office/drawing/2014/main" id="{902FA102-E825-4114-9DD0-CF21FC7843E1}"/>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6348A097-27B8-49A6-AEEC-288A14164584}"/>
              </a:ext>
            </a:extLst>
          </p:cNvPr>
          <p:cNvSpPr>
            <a:spLocks noGrp="1"/>
          </p:cNvSpPr>
          <p:nvPr>
            <p:ph type="sldNum" sz="quarter" idx="12"/>
          </p:nvPr>
        </p:nvSpPr>
        <p:spPr/>
        <p:txBody>
          <a:bodyPr/>
          <a:lstStyle/>
          <a:p>
            <a:fld id="{F474F0AD-09F0-48EE-869A-B068F9AB33A7}" type="slidenum">
              <a:rPr lang="en-US" altLang="en-US" smtClean="0"/>
              <a:pPr/>
              <a:t>26</a:t>
            </a:fld>
            <a:endParaRPr lang="en-US" altLang="en-US"/>
          </a:p>
        </p:txBody>
      </p:sp>
      <p:pic>
        <p:nvPicPr>
          <p:cNvPr id="6" name="Picture 5">
            <a:extLst>
              <a:ext uri="{FF2B5EF4-FFF2-40B4-BE49-F238E27FC236}">
                <a16:creationId xmlns:a16="http://schemas.microsoft.com/office/drawing/2014/main" id="{6356FAF9-33D9-48AA-8981-90347FB5B086}"/>
              </a:ext>
            </a:extLst>
          </p:cNvPr>
          <p:cNvPicPr>
            <a:picLocks noChangeAspect="1"/>
          </p:cNvPicPr>
          <p:nvPr/>
        </p:nvPicPr>
        <p:blipFill>
          <a:blip r:embed="rId2"/>
          <a:stretch>
            <a:fillRect/>
          </a:stretch>
        </p:blipFill>
        <p:spPr>
          <a:xfrm>
            <a:off x="457200" y="1363662"/>
            <a:ext cx="8058150" cy="2466975"/>
          </a:xfrm>
          <a:prstGeom prst="rect">
            <a:avLst/>
          </a:prstGeom>
        </p:spPr>
      </p:pic>
      <p:sp>
        <p:nvSpPr>
          <p:cNvPr id="7" name="Date Placeholder 6">
            <a:extLst>
              <a:ext uri="{FF2B5EF4-FFF2-40B4-BE49-F238E27FC236}">
                <a16:creationId xmlns:a16="http://schemas.microsoft.com/office/drawing/2014/main" id="{FAF36A44-E0D6-4D54-8D27-6A6AC9159C0C}"/>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272394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57CB-9719-42EA-A8FB-2FAE751A4C0D}"/>
              </a:ext>
            </a:extLst>
          </p:cNvPr>
          <p:cNvSpPr>
            <a:spLocks noGrp="1"/>
          </p:cNvSpPr>
          <p:nvPr>
            <p:ph type="title"/>
          </p:nvPr>
        </p:nvSpPr>
        <p:spPr>
          <a:xfrm>
            <a:off x="457200" y="152400"/>
            <a:ext cx="8229600" cy="731835"/>
          </a:xfrm>
        </p:spPr>
        <p:txBody>
          <a:bodyPr/>
          <a:lstStyle/>
          <a:p>
            <a:r>
              <a:rPr lang="en-US" dirty="0"/>
              <a:t>Let us do it right here</a:t>
            </a:r>
          </a:p>
        </p:txBody>
      </p:sp>
      <p:sp>
        <p:nvSpPr>
          <p:cNvPr id="3" name="Content Placeholder 2">
            <a:extLst>
              <a:ext uri="{FF2B5EF4-FFF2-40B4-BE49-F238E27FC236}">
                <a16:creationId xmlns:a16="http://schemas.microsoft.com/office/drawing/2014/main" id="{7EC6BD52-A413-4787-91C4-897482C5819B}"/>
              </a:ext>
            </a:extLst>
          </p:cNvPr>
          <p:cNvSpPr>
            <a:spLocks noGrp="1"/>
          </p:cNvSpPr>
          <p:nvPr>
            <p:ph idx="1"/>
          </p:nvPr>
        </p:nvSpPr>
        <p:spPr>
          <a:xfrm>
            <a:off x="390524" y="1036640"/>
            <a:ext cx="8658225" cy="5307010"/>
          </a:xfrm>
        </p:spPr>
        <p:txBody>
          <a:bodyPr/>
          <a:lstStyle/>
          <a:p>
            <a:r>
              <a:rPr lang="en-US" sz="2800" dirty="0"/>
              <a:t>Indians are very capable in the field of statistics and IT</a:t>
            </a:r>
          </a:p>
          <a:p>
            <a:r>
              <a:rPr lang="en-US" sz="2800" dirty="0"/>
              <a:t>This college has shown tremendous promise in some fields</a:t>
            </a:r>
          </a:p>
          <a:p>
            <a:r>
              <a:rPr lang="en-US" sz="2800" dirty="0"/>
              <a:t>They have a small media training department</a:t>
            </a:r>
          </a:p>
          <a:p>
            <a:r>
              <a:rPr lang="en-US" sz="2800" dirty="0"/>
              <a:t>It produced </a:t>
            </a:r>
            <a:r>
              <a:rPr lang="en-US" sz="2800" dirty="0" err="1"/>
              <a:t>Nagnath</a:t>
            </a:r>
            <a:r>
              <a:rPr lang="en-US" sz="2800" dirty="0"/>
              <a:t> </a:t>
            </a:r>
            <a:r>
              <a:rPr lang="en-US" sz="2800" dirty="0" err="1"/>
              <a:t>Manjule</a:t>
            </a:r>
            <a:r>
              <a:rPr lang="en-US" sz="2800" dirty="0"/>
              <a:t> who directed ‘</a:t>
            </a:r>
            <a:r>
              <a:rPr lang="en-US" sz="2800" dirty="0" err="1"/>
              <a:t>Sairat</a:t>
            </a:r>
            <a:r>
              <a:rPr lang="en-US" sz="2800" dirty="0"/>
              <a:t>’</a:t>
            </a:r>
          </a:p>
          <a:p>
            <a:r>
              <a:rPr lang="en-US" sz="2800" dirty="0"/>
              <a:t>So the teachers and students of Statistics and Computer Science can build automation tools and AI tools for courts and police</a:t>
            </a:r>
          </a:p>
          <a:p>
            <a:endParaRPr lang="en-US" sz="2800" dirty="0"/>
          </a:p>
        </p:txBody>
      </p:sp>
      <p:sp>
        <p:nvSpPr>
          <p:cNvPr id="4" name="Footer Placeholder 3">
            <a:extLst>
              <a:ext uri="{FF2B5EF4-FFF2-40B4-BE49-F238E27FC236}">
                <a16:creationId xmlns:a16="http://schemas.microsoft.com/office/drawing/2014/main" id="{99C61006-1FB0-4662-B302-7C9BB6DFB0E3}"/>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87818A52-4A78-41AD-977A-F1178B84EAFF}"/>
              </a:ext>
            </a:extLst>
          </p:cNvPr>
          <p:cNvSpPr>
            <a:spLocks noGrp="1"/>
          </p:cNvSpPr>
          <p:nvPr>
            <p:ph type="sldNum" sz="quarter" idx="12"/>
          </p:nvPr>
        </p:nvSpPr>
        <p:spPr/>
        <p:txBody>
          <a:bodyPr/>
          <a:lstStyle/>
          <a:p>
            <a:fld id="{D8850620-5079-461D-BC5B-F6BC634FEB37}" type="slidenum">
              <a:rPr lang="en-US" altLang="en-US" smtClean="0"/>
              <a:pPr/>
              <a:t>27</a:t>
            </a:fld>
            <a:endParaRPr lang="en-US" altLang="en-US"/>
          </a:p>
        </p:txBody>
      </p:sp>
      <p:sp>
        <p:nvSpPr>
          <p:cNvPr id="6" name="Date Placeholder 5">
            <a:extLst>
              <a:ext uri="{FF2B5EF4-FFF2-40B4-BE49-F238E27FC236}">
                <a16:creationId xmlns:a16="http://schemas.microsoft.com/office/drawing/2014/main" id="{3C3BBAC6-A3D0-416A-95DE-8959353DC330}"/>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405054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98CA-B28C-4113-9DB6-DEA652DA9F7A}"/>
              </a:ext>
            </a:extLst>
          </p:cNvPr>
          <p:cNvSpPr>
            <a:spLocks noGrp="1"/>
          </p:cNvSpPr>
          <p:nvPr>
            <p:ph type="title"/>
          </p:nvPr>
        </p:nvSpPr>
        <p:spPr>
          <a:xfrm>
            <a:off x="457200" y="152400"/>
            <a:ext cx="8229600" cy="744533"/>
          </a:xfrm>
        </p:spPr>
        <p:txBody>
          <a:bodyPr/>
          <a:lstStyle/>
          <a:p>
            <a:r>
              <a:rPr lang="en-US" dirty="0"/>
              <a:t>Automation agenda</a:t>
            </a:r>
          </a:p>
        </p:txBody>
      </p:sp>
      <p:sp>
        <p:nvSpPr>
          <p:cNvPr id="3" name="Content Placeholder 2">
            <a:extLst>
              <a:ext uri="{FF2B5EF4-FFF2-40B4-BE49-F238E27FC236}">
                <a16:creationId xmlns:a16="http://schemas.microsoft.com/office/drawing/2014/main" id="{8578114A-E871-46A1-B0FF-59980162B9BC}"/>
              </a:ext>
            </a:extLst>
          </p:cNvPr>
          <p:cNvSpPr>
            <a:spLocks noGrp="1"/>
          </p:cNvSpPr>
          <p:nvPr>
            <p:ph idx="1"/>
          </p:nvPr>
        </p:nvSpPr>
        <p:spPr>
          <a:xfrm>
            <a:off x="457200" y="1304927"/>
            <a:ext cx="8229600" cy="4530725"/>
          </a:xfrm>
        </p:spPr>
        <p:txBody>
          <a:bodyPr/>
          <a:lstStyle/>
          <a:p>
            <a:r>
              <a:rPr lang="en-US" dirty="0"/>
              <a:t>Bring automation to lower courts</a:t>
            </a:r>
          </a:p>
          <a:p>
            <a:r>
              <a:rPr lang="en-US" dirty="0" err="1"/>
              <a:t>Rojnama</a:t>
            </a:r>
            <a:r>
              <a:rPr lang="en-US" dirty="0"/>
              <a:t> (updating case record)</a:t>
            </a:r>
          </a:p>
          <a:p>
            <a:r>
              <a:rPr lang="en-US" dirty="0"/>
              <a:t>Teach staff use of voice-to-text</a:t>
            </a:r>
          </a:p>
          <a:p>
            <a:r>
              <a:rPr lang="en-US" dirty="0"/>
              <a:t>Stay orders, Injunctions</a:t>
            </a:r>
          </a:p>
          <a:p>
            <a:r>
              <a:rPr lang="en-US" dirty="0"/>
              <a:t>Heir on record</a:t>
            </a:r>
          </a:p>
          <a:p>
            <a:r>
              <a:rPr lang="en-US" dirty="0"/>
              <a:t>Amendment application</a:t>
            </a:r>
          </a:p>
          <a:p>
            <a:r>
              <a:rPr lang="en-US" dirty="0"/>
              <a:t>Adjournment application</a:t>
            </a:r>
          </a:p>
          <a:p>
            <a:r>
              <a:rPr lang="en-US" dirty="0"/>
              <a:t>E filing in civil court</a:t>
            </a:r>
          </a:p>
          <a:p>
            <a:endParaRPr lang="en-US" dirty="0"/>
          </a:p>
        </p:txBody>
      </p:sp>
      <p:sp>
        <p:nvSpPr>
          <p:cNvPr id="4" name="Date Placeholder 3">
            <a:extLst>
              <a:ext uri="{FF2B5EF4-FFF2-40B4-BE49-F238E27FC236}">
                <a16:creationId xmlns:a16="http://schemas.microsoft.com/office/drawing/2014/main" id="{77F219AE-6B45-4F30-8B5E-E7498463F2FB}"/>
              </a:ext>
            </a:extLst>
          </p:cNvPr>
          <p:cNvSpPr>
            <a:spLocks noGrp="1"/>
          </p:cNvSpPr>
          <p:nvPr>
            <p:ph type="dt" sz="half" idx="10"/>
          </p:nvPr>
        </p:nvSpPr>
        <p:spPr/>
        <p:txBody>
          <a:bodyPr/>
          <a:lstStyle/>
          <a:p>
            <a:pPr>
              <a:defRPr/>
            </a:pPr>
            <a:r>
              <a:rPr lang="en-US"/>
              <a:t>29 August 2020</a:t>
            </a:r>
          </a:p>
        </p:txBody>
      </p:sp>
      <p:sp>
        <p:nvSpPr>
          <p:cNvPr id="5" name="Footer Placeholder 4">
            <a:extLst>
              <a:ext uri="{FF2B5EF4-FFF2-40B4-BE49-F238E27FC236}">
                <a16:creationId xmlns:a16="http://schemas.microsoft.com/office/drawing/2014/main" id="{1497B63A-A5F3-4AC8-9D66-D47A60915319}"/>
              </a:ext>
            </a:extLst>
          </p:cNvPr>
          <p:cNvSpPr>
            <a:spLocks noGrp="1"/>
          </p:cNvSpPr>
          <p:nvPr>
            <p:ph type="ftr" sz="quarter" idx="11"/>
          </p:nvPr>
        </p:nvSpPr>
        <p:spPr/>
        <p:txBody>
          <a:bodyPr/>
          <a:lstStyle/>
          <a:p>
            <a:pPr>
              <a:defRPr/>
            </a:pPr>
            <a:r>
              <a:rPr lang="en-US"/>
              <a:t>New Arts College Ahemadnagar August 2020</a:t>
            </a:r>
          </a:p>
        </p:txBody>
      </p:sp>
      <p:sp>
        <p:nvSpPr>
          <p:cNvPr id="6" name="Slide Number Placeholder 5">
            <a:extLst>
              <a:ext uri="{FF2B5EF4-FFF2-40B4-BE49-F238E27FC236}">
                <a16:creationId xmlns:a16="http://schemas.microsoft.com/office/drawing/2014/main" id="{DC4FB06B-3C03-491E-B69A-C3B4CA663F93}"/>
              </a:ext>
            </a:extLst>
          </p:cNvPr>
          <p:cNvSpPr>
            <a:spLocks noGrp="1"/>
          </p:cNvSpPr>
          <p:nvPr>
            <p:ph type="sldNum" sz="quarter" idx="12"/>
          </p:nvPr>
        </p:nvSpPr>
        <p:spPr/>
        <p:txBody>
          <a:bodyPr/>
          <a:lstStyle/>
          <a:p>
            <a:fld id="{D8850620-5079-461D-BC5B-F6BC634FEB37}" type="slidenum">
              <a:rPr lang="en-US" altLang="en-US" smtClean="0"/>
              <a:pPr/>
              <a:t>28</a:t>
            </a:fld>
            <a:endParaRPr lang="en-US" altLang="en-US"/>
          </a:p>
        </p:txBody>
      </p:sp>
    </p:spTree>
    <p:extLst>
      <p:ext uri="{BB962C8B-B14F-4D97-AF65-F5344CB8AC3E}">
        <p14:creationId xmlns:p14="http://schemas.microsoft.com/office/powerpoint/2010/main" val="185719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1317-A57D-471B-AA18-36FBBEBEA25A}"/>
              </a:ext>
            </a:extLst>
          </p:cNvPr>
          <p:cNvSpPr>
            <a:spLocks noGrp="1"/>
          </p:cNvSpPr>
          <p:nvPr>
            <p:ph type="title"/>
          </p:nvPr>
        </p:nvSpPr>
        <p:spPr>
          <a:xfrm>
            <a:off x="457200" y="152400"/>
            <a:ext cx="8229600" cy="631820"/>
          </a:xfrm>
        </p:spPr>
        <p:txBody>
          <a:bodyPr/>
          <a:lstStyle/>
          <a:p>
            <a:r>
              <a:rPr lang="en-US" dirty="0"/>
              <a:t>Proposal for Law Colleges</a:t>
            </a:r>
          </a:p>
        </p:txBody>
      </p:sp>
      <p:sp>
        <p:nvSpPr>
          <p:cNvPr id="3" name="Content Placeholder 2">
            <a:extLst>
              <a:ext uri="{FF2B5EF4-FFF2-40B4-BE49-F238E27FC236}">
                <a16:creationId xmlns:a16="http://schemas.microsoft.com/office/drawing/2014/main" id="{4A1F5B38-77C7-477C-B348-849666C814EF}"/>
              </a:ext>
            </a:extLst>
          </p:cNvPr>
          <p:cNvSpPr>
            <a:spLocks noGrp="1"/>
          </p:cNvSpPr>
          <p:nvPr>
            <p:ph idx="1"/>
          </p:nvPr>
        </p:nvSpPr>
        <p:spPr>
          <a:xfrm>
            <a:off x="457200" y="998540"/>
            <a:ext cx="8229600" cy="5335585"/>
          </a:xfrm>
        </p:spPr>
        <p:txBody>
          <a:bodyPr/>
          <a:lstStyle/>
          <a:p>
            <a:r>
              <a:rPr lang="en-US" sz="2800" dirty="0"/>
              <a:t>You can contribute to reducing burden on the courts.</a:t>
            </a:r>
          </a:p>
          <a:p>
            <a:r>
              <a:rPr lang="en-US" sz="2800" dirty="0"/>
              <a:t>Learn use of ODR (online dispute resolution) platforms. Launch a certificate course.</a:t>
            </a:r>
          </a:p>
          <a:p>
            <a:r>
              <a:rPr lang="en-US" sz="2800" dirty="0"/>
              <a:t>Supreme Court &amp; NITI </a:t>
            </a:r>
            <a:r>
              <a:rPr lang="en-US" sz="2800" dirty="0" err="1"/>
              <a:t>Ayog</a:t>
            </a:r>
            <a:r>
              <a:rPr lang="en-US" sz="2800" dirty="0"/>
              <a:t> in favor.</a:t>
            </a:r>
          </a:p>
          <a:p>
            <a:r>
              <a:rPr lang="en-US" sz="2800" dirty="0"/>
              <a:t>Start a ODR service center for people around you. </a:t>
            </a:r>
          </a:p>
          <a:p>
            <a:r>
              <a:rPr lang="en-US" sz="2800" dirty="0"/>
              <a:t>Great experience for your students.</a:t>
            </a:r>
          </a:p>
          <a:p>
            <a:r>
              <a:rPr lang="en-US" sz="2800" dirty="0"/>
              <a:t>Partner with Tech industry (providers of ODR platform)</a:t>
            </a:r>
          </a:p>
        </p:txBody>
      </p:sp>
      <p:sp>
        <p:nvSpPr>
          <p:cNvPr id="4" name="Date Placeholder 3">
            <a:extLst>
              <a:ext uri="{FF2B5EF4-FFF2-40B4-BE49-F238E27FC236}">
                <a16:creationId xmlns:a16="http://schemas.microsoft.com/office/drawing/2014/main" id="{7CED1142-AF36-4A2E-9635-3D0819F19F40}"/>
              </a:ext>
            </a:extLst>
          </p:cNvPr>
          <p:cNvSpPr>
            <a:spLocks noGrp="1"/>
          </p:cNvSpPr>
          <p:nvPr>
            <p:ph type="dt" sz="half" idx="10"/>
          </p:nvPr>
        </p:nvSpPr>
        <p:spPr/>
        <p:txBody>
          <a:bodyPr/>
          <a:lstStyle/>
          <a:p>
            <a:pPr>
              <a:defRPr/>
            </a:pPr>
            <a:r>
              <a:rPr lang="en-US"/>
              <a:t>29 August 2020</a:t>
            </a:r>
          </a:p>
        </p:txBody>
      </p:sp>
      <p:sp>
        <p:nvSpPr>
          <p:cNvPr id="5" name="Footer Placeholder 4">
            <a:extLst>
              <a:ext uri="{FF2B5EF4-FFF2-40B4-BE49-F238E27FC236}">
                <a16:creationId xmlns:a16="http://schemas.microsoft.com/office/drawing/2014/main" id="{C20E731F-B90F-4C91-8354-F2EEACD6F1BD}"/>
              </a:ext>
            </a:extLst>
          </p:cNvPr>
          <p:cNvSpPr>
            <a:spLocks noGrp="1"/>
          </p:cNvSpPr>
          <p:nvPr>
            <p:ph type="ftr" sz="quarter" idx="11"/>
          </p:nvPr>
        </p:nvSpPr>
        <p:spPr/>
        <p:txBody>
          <a:bodyPr/>
          <a:lstStyle/>
          <a:p>
            <a:pPr>
              <a:defRPr/>
            </a:pPr>
            <a:r>
              <a:rPr lang="en-US"/>
              <a:t>New Arts College Ahemadnagar August 2020</a:t>
            </a:r>
          </a:p>
        </p:txBody>
      </p:sp>
      <p:sp>
        <p:nvSpPr>
          <p:cNvPr id="6" name="Slide Number Placeholder 5">
            <a:extLst>
              <a:ext uri="{FF2B5EF4-FFF2-40B4-BE49-F238E27FC236}">
                <a16:creationId xmlns:a16="http://schemas.microsoft.com/office/drawing/2014/main" id="{11397AF3-B79A-45C0-AE42-50A8ECA50945}"/>
              </a:ext>
            </a:extLst>
          </p:cNvPr>
          <p:cNvSpPr>
            <a:spLocks noGrp="1"/>
          </p:cNvSpPr>
          <p:nvPr>
            <p:ph type="sldNum" sz="quarter" idx="12"/>
          </p:nvPr>
        </p:nvSpPr>
        <p:spPr/>
        <p:txBody>
          <a:bodyPr/>
          <a:lstStyle/>
          <a:p>
            <a:fld id="{D8850620-5079-461D-BC5B-F6BC634FEB37}" type="slidenum">
              <a:rPr lang="en-US" altLang="en-US" smtClean="0"/>
              <a:pPr/>
              <a:t>29</a:t>
            </a:fld>
            <a:endParaRPr lang="en-US" altLang="en-US"/>
          </a:p>
        </p:txBody>
      </p:sp>
    </p:spTree>
    <p:extLst>
      <p:ext uri="{BB962C8B-B14F-4D97-AF65-F5344CB8AC3E}">
        <p14:creationId xmlns:p14="http://schemas.microsoft.com/office/powerpoint/2010/main" val="255399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D603-917D-47A6-B907-8E6D6431CBEF}"/>
              </a:ext>
            </a:extLst>
          </p:cNvPr>
          <p:cNvSpPr>
            <a:spLocks noGrp="1"/>
          </p:cNvSpPr>
          <p:nvPr>
            <p:ph type="title"/>
          </p:nvPr>
        </p:nvSpPr>
        <p:spPr/>
        <p:txBody>
          <a:bodyPr/>
          <a:lstStyle/>
          <a:p>
            <a:r>
              <a:rPr lang="en-US" dirty="0"/>
              <a:t>Three ideas that led to this webinar series</a:t>
            </a:r>
          </a:p>
        </p:txBody>
      </p:sp>
      <p:sp>
        <p:nvSpPr>
          <p:cNvPr id="3" name="Content Placeholder 2">
            <a:extLst>
              <a:ext uri="{FF2B5EF4-FFF2-40B4-BE49-F238E27FC236}">
                <a16:creationId xmlns:a16="http://schemas.microsoft.com/office/drawing/2014/main" id="{94FD4452-BE07-4F10-9A6D-DCFEDDD6E3D9}"/>
              </a:ext>
            </a:extLst>
          </p:cNvPr>
          <p:cNvSpPr>
            <a:spLocks noGrp="1"/>
          </p:cNvSpPr>
          <p:nvPr>
            <p:ph idx="1"/>
          </p:nvPr>
        </p:nvSpPr>
        <p:spPr/>
        <p:txBody>
          <a:bodyPr/>
          <a:lstStyle/>
          <a:p>
            <a:r>
              <a:rPr lang="en-US" dirty="0"/>
              <a:t>Statistical and probabilistic thinking dovetails well with the court system</a:t>
            </a:r>
          </a:p>
          <a:p>
            <a:r>
              <a:rPr lang="en-US" dirty="0"/>
              <a:t>Data scientists and legal experts can together develop automation tools to expedite legal processes</a:t>
            </a:r>
          </a:p>
          <a:p>
            <a:r>
              <a:rPr lang="en-US" dirty="0"/>
              <a:t>Statistical thinking and analysis can be useful in crime investigation</a:t>
            </a:r>
          </a:p>
        </p:txBody>
      </p:sp>
      <p:sp>
        <p:nvSpPr>
          <p:cNvPr id="4" name="Footer Placeholder 3">
            <a:extLst>
              <a:ext uri="{FF2B5EF4-FFF2-40B4-BE49-F238E27FC236}">
                <a16:creationId xmlns:a16="http://schemas.microsoft.com/office/drawing/2014/main" id="{04C204D8-1B42-46CF-902B-B67DBA4367AA}"/>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C87E51E8-D052-4595-80F4-A149CA0AA75A}"/>
              </a:ext>
            </a:extLst>
          </p:cNvPr>
          <p:cNvSpPr>
            <a:spLocks noGrp="1"/>
          </p:cNvSpPr>
          <p:nvPr>
            <p:ph type="sldNum" sz="quarter" idx="12"/>
          </p:nvPr>
        </p:nvSpPr>
        <p:spPr/>
        <p:txBody>
          <a:bodyPr/>
          <a:lstStyle/>
          <a:p>
            <a:fld id="{2769FF20-5322-4F36-B687-0DD064C377B4}" type="slidenum">
              <a:rPr lang="en-US" altLang="en-US" smtClean="0"/>
              <a:pPr/>
              <a:t>3</a:t>
            </a:fld>
            <a:endParaRPr lang="en-US" altLang="en-US"/>
          </a:p>
        </p:txBody>
      </p:sp>
      <p:sp>
        <p:nvSpPr>
          <p:cNvPr id="6" name="Date Placeholder 5">
            <a:extLst>
              <a:ext uri="{FF2B5EF4-FFF2-40B4-BE49-F238E27FC236}">
                <a16:creationId xmlns:a16="http://schemas.microsoft.com/office/drawing/2014/main" id="{8AA448C6-4F4B-4D9C-BDC8-E4BAC60D3466}"/>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17770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0A03-FB60-462D-BA26-AD7DBFF0EE62}"/>
              </a:ext>
            </a:extLst>
          </p:cNvPr>
          <p:cNvSpPr>
            <a:spLocks noGrp="1"/>
          </p:cNvSpPr>
          <p:nvPr>
            <p:ph type="title"/>
          </p:nvPr>
        </p:nvSpPr>
        <p:spPr>
          <a:xfrm>
            <a:off x="-914400" y="152401"/>
            <a:ext cx="10772775" cy="881061"/>
          </a:xfrm>
        </p:spPr>
        <p:txBody>
          <a:bodyPr/>
          <a:lstStyle/>
          <a:p>
            <a:r>
              <a:rPr lang="en-US" dirty="0"/>
              <a:t>Our review so far</a:t>
            </a:r>
          </a:p>
        </p:txBody>
      </p:sp>
      <p:sp>
        <p:nvSpPr>
          <p:cNvPr id="3" name="Content Placeholder 2">
            <a:extLst>
              <a:ext uri="{FF2B5EF4-FFF2-40B4-BE49-F238E27FC236}">
                <a16:creationId xmlns:a16="http://schemas.microsoft.com/office/drawing/2014/main" id="{91CD60B0-BD9A-4E4F-9149-D9053C69C541}"/>
              </a:ext>
            </a:extLst>
          </p:cNvPr>
          <p:cNvSpPr>
            <a:spLocks noGrp="1"/>
          </p:cNvSpPr>
          <p:nvPr>
            <p:ph idx="1"/>
          </p:nvPr>
        </p:nvSpPr>
        <p:spPr>
          <a:xfrm>
            <a:off x="228600" y="1066799"/>
            <a:ext cx="8458200" cy="5080001"/>
          </a:xfrm>
        </p:spPr>
        <p:txBody>
          <a:bodyPr/>
          <a:lstStyle/>
          <a:p>
            <a:r>
              <a:rPr lang="en-US" sz="2400" dirty="0"/>
              <a:t>Lawyers must identify problems in courts for which automation will be useful</a:t>
            </a:r>
          </a:p>
          <a:p>
            <a:r>
              <a:rPr lang="en-US" sz="2400" dirty="0"/>
              <a:t>Then joint teams of lawyers and data scientists to be formed to develop a tool such as expert system</a:t>
            </a:r>
          </a:p>
          <a:p>
            <a:r>
              <a:rPr lang="en-US" sz="2400" dirty="0"/>
              <a:t>Rule based AI easier to build and you can start small</a:t>
            </a:r>
          </a:p>
          <a:p>
            <a:r>
              <a:rPr lang="en-US" sz="2400" dirty="0"/>
              <a:t>Data based AI more difficult, but India has enough capability in its academic groups and IT companies</a:t>
            </a:r>
          </a:p>
          <a:p>
            <a:r>
              <a:rPr lang="en-US" sz="2400" dirty="0"/>
              <a:t>Development has to be need based and driven by our local conditions</a:t>
            </a:r>
          </a:p>
          <a:p>
            <a:r>
              <a:rPr lang="en-US" sz="2400" dirty="0"/>
              <a:t>AI are not really off the shelf purchase items</a:t>
            </a:r>
          </a:p>
          <a:p>
            <a:r>
              <a:rPr lang="en-US" sz="2400" dirty="0"/>
              <a:t>You have to nurture them</a:t>
            </a:r>
          </a:p>
          <a:p>
            <a:pPr marL="0" indent="0">
              <a:buNone/>
            </a:pPr>
            <a:endParaRPr lang="en-US" sz="2400" dirty="0"/>
          </a:p>
        </p:txBody>
      </p:sp>
      <p:sp>
        <p:nvSpPr>
          <p:cNvPr id="4" name="Footer Placeholder 3">
            <a:extLst>
              <a:ext uri="{FF2B5EF4-FFF2-40B4-BE49-F238E27FC236}">
                <a16:creationId xmlns:a16="http://schemas.microsoft.com/office/drawing/2014/main" id="{03165C21-98BE-4639-B995-9ECCB56AE6DE}"/>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3E2B7C64-C21A-4E4D-AAC7-BF24B8D2F209}"/>
              </a:ext>
            </a:extLst>
          </p:cNvPr>
          <p:cNvSpPr>
            <a:spLocks noGrp="1"/>
          </p:cNvSpPr>
          <p:nvPr>
            <p:ph type="sldNum" sz="quarter" idx="12"/>
          </p:nvPr>
        </p:nvSpPr>
        <p:spPr/>
        <p:txBody>
          <a:bodyPr/>
          <a:lstStyle/>
          <a:p>
            <a:fld id="{D8850620-5079-461D-BC5B-F6BC634FEB37}" type="slidenum">
              <a:rPr lang="en-US" altLang="en-US" smtClean="0"/>
              <a:pPr/>
              <a:t>30</a:t>
            </a:fld>
            <a:endParaRPr lang="en-US" altLang="en-US"/>
          </a:p>
        </p:txBody>
      </p:sp>
      <p:sp>
        <p:nvSpPr>
          <p:cNvPr id="6" name="Date Placeholder 5">
            <a:extLst>
              <a:ext uri="{FF2B5EF4-FFF2-40B4-BE49-F238E27FC236}">
                <a16:creationId xmlns:a16="http://schemas.microsoft.com/office/drawing/2014/main" id="{7023B084-46EA-4F6E-9E3D-3B789500AECA}"/>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118292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04FF-6FA9-466B-9FE0-B89F5057FB1C}"/>
              </a:ext>
            </a:extLst>
          </p:cNvPr>
          <p:cNvSpPr>
            <a:spLocks noGrp="1"/>
          </p:cNvSpPr>
          <p:nvPr>
            <p:ph type="title"/>
          </p:nvPr>
        </p:nvSpPr>
        <p:spPr/>
        <p:txBody>
          <a:bodyPr/>
          <a:lstStyle/>
          <a:p>
            <a:r>
              <a:rPr lang="en-US" dirty="0"/>
              <a:t>Remaining topics</a:t>
            </a:r>
          </a:p>
        </p:txBody>
      </p:sp>
      <p:sp>
        <p:nvSpPr>
          <p:cNvPr id="3" name="Content Placeholder 2">
            <a:extLst>
              <a:ext uri="{FF2B5EF4-FFF2-40B4-BE49-F238E27FC236}">
                <a16:creationId xmlns:a16="http://schemas.microsoft.com/office/drawing/2014/main" id="{435D7CB8-FABC-4441-9A9A-9252A7C7FFD6}"/>
              </a:ext>
            </a:extLst>
          </p:cNvPr>
          <p:cNvSpPr>
            <a:spLocks noGrp="1"/>
          </p:cNvSpPr>
          <p:nvPr>
            <p:ph idx="1"/>
          </p:nvPr>
        </p:nvSpPr>
        <p:spPr/>
        <p:txBody>
          <a:bodyPr/>
          <a:lstStyle/>
          <a:p>
            <a:r>
              <a:rPr lang="en-US" dirty="0"/>
              <a:t>UK and China</a:t>
            </a:r>
          </a:p>
          <a:p>
            <a:r>
              <a:rPr lang="en-US" dirty="0"/>
              <a:t>Indian start ups in Legal AI space</a:t>
            </a:r>
          </a:p>
          <a:p>
            <a:r>
              <a:rPr lang="en-US" dirty="0"/>
              <a:t>Predictive policing</a:t>
            </a:r>
          </a:p>
          <a:p>
            <a:r>
              <a:rPr lang="en-US" dirty="0"/>
              <a:t>Predicting court decisions (Fantasyscotus.net)</a:t>
            </a:r>
          </a:p>
          <a:p>
            <a:r>
              <a:rPr lang="en-US" dirty="0"/>
              <a:t>Will go as far as time permits</a:t>
            </a:r>
          </a:p>
          <a:p>
            <a:endParaRPr lang="en-US" dirty="0"/>
          </a:p>
          <a:p>
            <a:endParaRPr lang="en-US" dirty="0"/>
          </a:p>
        </p:txBody>
      </p:sp>
      <p:sp>
        <p:nvSpPr>
          <p:cNvPr id="4" name="Footer Placeholder 3">
            <a:extLst>
              <a:ext uri="{FF2B5EF4-FFF2-40B4-BE49-F238E27FC236}">
                <a16:creationId xmlns:a16="http://schemas.microsoft.com/office/drawing/2014/main" id="{0B8D5DE3-7E35-4F0E-BB7D-5E79BC7E078C}"/>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B8D91866-237F-473F-94A8-9CC2973E3B06}"/>
              </a:ext>
            </a:extLst>
          </p:cNvPr>
          <p:cNvSpPr>
            <a:spLocks noGrp="1"/>
          </p:cNvSpPr>
          <p:nvPr>
            <p:ph type="sldNum" sz="quarter" idx="12"/>
          </p:nvPr>
        </p:nvSpPr>
        <p:spPr/>
        <p:txBody>
          <a:bodyPr/>
          <a:lstStyle/>
          <a:p>
            <a:fld id="{D8850620-5079-461D-BC5B-F6BC634FEB37}" type="slidenum">
              <a:rPr lang="en-US" altLang="en-US" smtClean="0"/>
              <a:pPr/>
              <a:t>31</a:t>
            </a:fld>
            <a:endParaRPr lang="en-US" altLang="en-US"/>
          </a:p>
        </p:txBody>
      </p:sp>
      <p:sp>
        <p:nvSpPr>
          <p:cNvPr id="6" name="Date Placeholder 5">
            <a:extLst>
              <a:ext uri="{FF2B5EF4-FFF2-40B4-BE49-F238E27FC236}">
                <a16:creationId xmlns:a16="http://schemas.microsoft.com/office/drawing/2014/main" id="{4B1E4AAB-156F-4952-8A49-33D3653C54B5}"/>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269374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C9E9-FCA2-4FDC-B452-41A8C1CA5954}"/>
              </a:ext>
            </a:extLst>
          </p:cNvPr>
          <p:cNvSpPr>
            <a:spLocks noGrp="1"/>
          </p:cNvSpPr>
          <p:nvPr>
            <p:ph type="title"/>
          </p:nvPr>
        </p:nvSpPr>
        <p:spPr>
          <a:xfrm>
            <a:off x="-914400" y="152401"/>
            <a:ext cx="10696575" cy="627061"/>
          </a:xfrm>
        </p:spPr>
        <p:txBody>
          <a:bodyPr/>
          <a:lstStyle/>
          <a:p>
            <a:r>
              <a:rPr lang="en-US" dirty="0"/>
              <a:t>China</a:t>
            </a:r>
          </a:p>
        </p:txBody>
      </p:sp>
      <p:sp>
        <p:nvSpPr>
          <p:cNvPr id="3" name="Content Placeholder 2">
            <a:extLst>
              <a:ext uri="{FF2B5EF4-FFF2-40B4-BE49-F238E27FC236}">
                <a16:creationId xmlns:a16="http://schemas.microsoft.com/office/drawing/2014/main" id="{3D7E255F-19A3-4F35-8280-387E6FE23E46}"/>
              </a:ext>
            </a:extLst>
          </p:cNvPr>
          <p:cNvSpPr>
            <a:spLocks noGrp="1"/>
          </p:cNvSpPr>
          <p:nvPr>
            <p:ph idx="1"/>
          </p:nvPr>
        </p:nvSpPr>
        <p:spPr>
          <a:xfrm>
            <a:off x="0" y="777874"/>
            <a:ext cx="9144000" cy="5375276"/>
          </a:xfrm>
        </p:spPr>
        <p:txBody>
          <a:bodyPr/>
          <a:lstStyle/>
          <a:p>
            <a:r>
              <a:rPr lang="en-US" sz="2400" dirty="0"/>
              <a:t>The three AI Internet Courts in China(Hangzhou, Beijing and Guangzhou) judge disputes relating to online transactions of sale of goods and services, copyright and trademark, ownership, trade disputes etc. Started in 2017. Operate 24 hours a day and 7 days a week.</a:t>
            </a:r>
          </a:p>
          <a:p>
            <a:r>
              <a:rPr lang="en-US" sz="2400" dirty="0"/>
              <a:t> The </a:t>
            </a:r>
            <a:r>
              <a:rPr lang="en-US" sz="2400" dirty="0">
                <a:hlinkClick r:id="rId2">
                  <a:extLst>
                    <a:ext uri="{A12FA001-AC4F-418D-AE19-62706E023703}">
                      <ahyp:hlinkClr xmlns:ahyp="http://schemas.microsoft.com/office/drawing/2018/hyperlinkcolor" val="tx"/>
                    </a:ext>
                  </a:extLst>
                </a:hlinkClick>
              </a:rPr>
              <a:t>average duration </a:t>
            </a:r>
            <a:r>
              <a:rPr lang="en-US" sz="2400" dirty="0"/>
              <a:t>of these online trials in Hangzhou was 28 minutes, and the </a:t>
            </a:r>
            <a:r>
              <a:rPr lang="en-US" sz="2400" dirty="0">
                <a:hlinkClick r:id="rId2">
                  <a:extLst>
                    <a:ext uri="{A12FA001-AC4F-418D-AE19-62706E023703}">
                      <ahyp:hlinkClr xmlns:ahyp="http://schemas.microsoft.com/office/drawing/2018/hyperlinkcolor" val="tx"/>
                    </a:ext>
                  </a:extLst>
                </a:hlinkClick>
              </a:rPr>
              <a:t>average processing period</a:t>
            </a:r>
            <a:r>
              <a:rPr lang="en-US" sz="2400" dirty="0"/>
              <a:t> from filing to trial and conclusion by a verdict was 38 days</a:t>
            </a:r>
          </a:p>
          <a:p>
            <a:r>
              <a:rPr lang="en-US" sz="2400" dirty="0"/>
              <a:t>Evidence is based on block chain data in online court</a:t>
            </a:r>
          </a:p>
          <a:p>
            <a:r>
              <a:rPr lang="en-US" sz="2400" dirty="0"/>
              <a:t>(</a:t>
            </a:r>
            <a:r>
              <a:rPr lang="en-US" sz="2400" dirty="0">
                <a:hlinkClick r:id="rId3"/>
              </a:rPr>
              <a:t>https://www.youtube.com/watch?v=QkczNbGxvN4</a:t>
            </a:r>
            <a:r>
              <a:rPr lang="en-US" sz="2400" dirty="0"/>
              <a:t>)</a:t>
            </a:r>
          </a:p>
          <a:p>
            <a:r>
              <a:rPr lang="en-US" sz="2400" dirty="0"/>
              <a:t>Count of cases settled is in millions</a:t>
            </a:r>
          </a:p>
          <a:p>
            <a:endParaRPr lang="en-US" sz="2400" dirty="0"/>
          </a:p>
        </p:txBody>
      </p:sp>
      <p:sp>
        <p:nvSpPr>
          <p:cNvPr id="4" name="Footer Placeholder 3">
            <a:extLst>
              <a:ext uri="{FF2B5EF4-FFF2-40B4-BE49-F238E27FC236}">
                <a16:creationId xmlns:a16="http://schemas.microsoft.com/office/drawing/2014/main" id="{55E938A0-A268-4911-A89D-16F2142D4469}"/>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49FA0828-E08D-4700-A2F9-348705538A0F}"/>
              </a:ext>
            </a:extLst>
          </p:cNvPr>
          <p:cNvSpPr>
            <a:spLocks noGrp="1"/>
          </p:cNvSpPr>
          <p:nvPr>
            <p:ph type="sldNum" sz="quarter" idx="12"/>
          </p:nvPr>
        </p:nvSpPr>
        <p:spPr/>
        <p:txBody>
          <a:bodyPr/>
          <a:lstStyle/>
          <a:p>
            <a:fld id="{D8850620-5079-461D-BC5B-F6BC634FEB37}" type="slidenum">
              <a:rPr lang="en-US" altLang="en-US" smtClean="0"/>
              <a:pPr/>
              <a:t>32</a:t>
            </a:fld>
            <a:endParaRPr lang="en-US" altLang="en-US"/>
          </a:p>
        </p:txBody>
      </p:sp>
      <p:sp>
        <p:nvSpPr>
          <p:cNvPr id="6" name="Date Placeholder 5">
            <a:extLst>
              <a:ext uri="{FF2B5EF4-FFF2-40B4-BE49-F238E27FC236}">
                <a16:creationId xmlns:a16="http://schemas.microsoft.com/office/drawing/2014/main" id="{89891F2B-64FD-44E8-91F5-2697AA9137ED}"/>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135129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7FB9-55CF-420D-8198-E57D153D9CAE}"/>
              </a:ext>
            </a:extLst>
          </p:cNvPr>
          <p:cNvSpPr>
            <a:spLocks noGrp="1"/>
          </p:cNvSpPr>
          <p:nvPr>
            <p:ph type="title"/>
          </p:nvPr>
        </p:nvSpPr>
        <p:spPr>
          <a:xfrm>
            <a:off x="-914401" y="152400"/>
            <a:ext cx="10614870" cy="737254"/>
          </a:xfrm>
        </p:spPr>
        <p:txBody>
          <a:bodyPr/>
          <a:lstStyle/>
          <a:p>
            <a:r>
              <a:rPr lang="en-US" dirty="0"/>
              <a:t>AI in court- China</a:t>
            </a:r>
          </a:p>
        </p:txBody>
      </p:sp>
      <p:sp>
        <p:nvSpPr>
          <p:cNvPr id="3" name="Content Placeholder 2">
            <a:extLst>
              <a:ext uri="{FF2B5EF4-FFF2-40B4-BE49-F238E27FC236}">
                <a16:creationId xmlns:a16="http://schemas.microsoft.com/office/drawing/2014/main" id="{AFA0A3A7-57A2-4A88-8552-200D2025E9F2}"/>
              </a:ext>
            </a:extLst>
          </p:cNvPr>
          <p:cNvSpPr>
            <a:spLocks noGrp="1"/>
          </p:cNvSpPr>
          <p:nvPr>
            <p:ph idx="1"/>
          </p:nvPr>
        </p:nvSpPr>
        <p:spPr>
          <a:xfrm>
            <a:off x="123825" y="944285"/>
            <a:ext cx="8753476" cy="5228569"/>
          </a:xfrm>
        </p:spPr>
        <p:txBody>
          <a:bodyPr/>
          <a:lstStyle/>
          <a:p>
            <a:r>
              <a:rPr lang="en-US" sz="2400" dirty="0">
                <a:hlinkClick r:id="rId2"/>
              </a:rPr>
              <a:t>https://www.barandbench.com/columns/is-artificial-intelligence-replacing-judging</a:t>
            </a:r>
            <a:r>
              <a:rPr lang="en-US" sz="2400" dirty="0"/>
              <a:t> </a:t>
            </a:r>
          </a:p>
          <a:p>
            <a:r>
              <a:rPr lang="en-US" sz="2400" dirty="0">
                <a:hlinkClick r:id="rId3"/>
              </a:rPr>
              <a:t>https://www.worldgovernmentsummit.org/observer/articles/could-an-ai-ever-replace-a-judge-in-court</a:t>
            </a:r>
            <a:endParaRPr lang="en-US" sz="2400" dirty="0"/>
          </a:p>
          <a:p>
            <a:r>
              <a:rPr lang="en-US" sz="2400" dirty="0" err="1"/>
              <a:t>Xiaofa</a:t>
            </a:r>
            <a:r>
              <a:rPr lang="en-US" sz="2400" dirty="0"/>
              <a:t> is a robot in Beijing No 1 Intermediate People’s Court. She knows the answer to more than 40,000 litigation questions and can deal with 30,000 legal issues</a:t>
            </a:r>
          </a:p>
          <a:p>
            <a:r>
              <a:rPr lang="en-US" sz="2400" dirty="0"/>
              <a:t>more than 100 robots in courts in China</a:t>
            </a:r>
          </a:p>
          <a:p>
            <a:r>
              <a:rPr lang="en-US" sz="2400" dirty="0"/>
              <a:t>An application named </a:t>
            </a:r>
            <a:r>
              <a:rPr lang="en-US" sz="2400" dirty="0">
                <a:effectLst/>
              </a:rPr>
              <a:t>Intelligent Trial 1.0 </a:t>
            </a:r>
            <a:r>
              <a:rPr lang="en-US" sz="2400" dirty="0"/>
              <a:t>is used in hundreds of courts</a:t>
            </a:r>
          </a:p>
        </p:txBody>
      </p:sp>
      <p:sp>
        <p:nvSpPr>
          <p:cNvPr id="4" name="Footer Placeholder 3">
            <a:extLst>
              <a:ext uri="{FF2B5EF4-FFF2-40B4-BE49-F238E27FC236}">
                <a16:creationId xmlns:a16="http://schemas.microsoft.com/office/drawing/2014/main" id="{A2FDC0AA-F949-4163-B9EC-73631A35ED19}"/>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B83BA130-7F0D-4852-A2B2-F8A2B29A339B}"/>
              </a:ext>
            </a:extLst>
          </p:cNvPr>
          <p:cNvSpPr>
            <a:spLocks noGrp="1"/>
          </p:cNvSpPr>
          <p:nvPr>
            <p:ph type="sldNum" sz="quarter" idx="12"/>
          </p:nvPr>
        </p:nvSpPr>
        <p:spPr/>
        <p:txBody>
          <a:bodyPr/>
          <a:lstStyle/>
          <a:p>
            <a:fld id="{D8850620-5079-461D-BC5B-F6BC634FEB37}" type="slidenum">
              <a:rPr lang="en-US" altLang="en-US" smtClean="0"/>
              <a:pPr/>
              <a:t>33</a:t>
            </a:fld>
            <a:endParaRPr lang="en-US" altLang="en-US"/>
          </a:p>
        </p:txBody>
      </p:sp>
      <p:sp>
        <p:nvSpPr>
          <p:cNvPr id="6" name="Date Placeholder 5">
            <a:extLst>
              <a:ext uri="{FF2B5EF4-FFF2-40B4-BE49-F238E27FC236}">
                <a16:creationId xmlns:a16="http://schemas.microsoft.com/office/drawing/2014/main" id="{DF27A163-137D-4F51-9053-7F5492652CA2}"/>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58477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F537-3A75-417B-98C5-93EE76F49E39}"/>
              </a:ext>
            </a:extLst>
          </p:cNvPr>
          <p:cNvSpPr>
            <a:spLocks noGrp="1"/>
          </p:cNvSpPr>
          <p:nvPr>
            <p:ph type="title"/>
          </p:nvPr>
        </p:nvSpPr>
        <p:spPr/>
        <p:txBody>
          <a:bodyPr/>
          <a:lstStyle/>
          <a:p>
            <a:r>
              <a:rPr lang="en-US" dirty="0"/>
              <a:t>Private sector startups in India</a:t>
            </a:r>
          </a:p>
        </p:txBody>
      </p:sp>
      <p:sp>
        <p:nvSpPr>
          <p:cNvPr id="3" name="Content Placeholder 2">
            <a:extLst>
              <a:ext uri="{FF2B5EF4-FFF2-40B4-BE49-F238E27FC236}">
                <a16:creationId xmlns:a16="http://schemas.microsoft.com/office/drawing/2014/main" id="{A30B995D-CFEE-412E-8E5C-6A5D2A093D1F}"/>
              </a:ext>
            </a:extLst>
          </p:cNvPr>
          <p:cNvSpPr>
            <a:spLocks noGrp="1"/>
          </p:cNvSpPr>
          <p:nvPr>
            <p:ph idx="1"/>
          </p:nvPr>
        </p:nvSpPr>
        <p:spPr/>
        <p:txBody>
          <a:bodyPr/>
          <a:lstStyle/>
          <a:p>
            <a:r>
              <a:rPr lang="en-US" dirty="0" err="1"/>
              <a:t>Prarambh</a:t>
            </a:r>
            <a:r>
              <a:rPr lang="en-US" dirty="0"/>
              <a:t>, the legal tech incubator founded by India's largest law firm, Cyril </a:t>
            </a:r>
            <a:r>
              <a:rPr lang="en-US" dirty="0" err="1"/>
              <a:t>Amarchand</a:t>
            </a:r>
            <a:r>
              <a:rPr lang="en-US" dirty="0"/>
              <a:t> </a:t>
            </a:r>
            <a:r>
              <a:rPr lang="en-US" dirty="0" err="1"/>
              <a:t>Mangaldas</a:t>
            </a:r>
            <a:endParaRPr lang="en-US" dirty="0"/>
          </a:p>
          <a:p>
            <a:r>
              <a:rPr lang="en-US" dirty="0"/>
              <a:t>First round winners out of 51 (to be mentored by CAM)</a:t>
            </a:r>
          </a:p>
          <a:p>
            <a:r>
              <a:rPr lang="en-US" dirty="0"/>
              <a:t>Law community’s help needed for startups to develop suitable solutions</a:t>
            </a:r>
          </a:p>
          <a:p>
            <a:endParaRPr lang="en-US" dirty="0"/>
          </a:p>
        </p:txBody>
      </p:sp>
      <p:sp>
        <p:nvSpPr>
          <p:cNvPr id="4" name="Footer Placeholder 3">
            <a:extLst>
              <a:ext uri="{FF2B5EF4-FFF2-40B4-BE49-F238E27FC236}">
                <a16:creationId xmlns:a16="http://schemas.microsoft.com/office/drawing/2014/main" id="{B7922B51-87D9-433E-A3A5-5B92A1981DAD}"/>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B3F6F5B7-AFB0-42F4-88F7-873B9904A8EA}"/>
              </a:ext>
            </a:extLst>
          </p:cNvPr>
          <p:cNvSpPr>
            <a:spLocks noGrp="1"/>
          </p:cNvSpPr>
          <p:nvPr>
            <p:ph type="sldNum" sz="quarter" idx="12"/>
          </p:nvPr>
        </p:nvSpPr>
        <p:spPr/>
        <p:txBody>
          <a:bodyPr/>
          <a:lstStyle/>
          <a:p>
            <a:fld id="{D8850620-5079-461D-BC5B-F6BC634FEB37}" type="slidenum">
              <a:rPr lang="en-US" altLang="en-US" smtClean="0"/>
              <a:pPr/>
              <a:t>34</a:t>
            </a:fld>
            <a:endParaRPr lang="en-US" altLang="en-US"/>
          </a:p>
        </p:txBody>
      </p:sp>
      <p:sp>
        <p:nvSpPr>
          <p:cNvPr id="6" name="Date Placeholder 5">
            <a:extLst>
              <a:ext uri="{FF2B5EF4-FFF2-40B4-BE49-F238E27FC236}">
                <a16:creationId xmlns:a16="http://schemas.microsoft.com/office/drawing/2014/main" id="{D4555E1A-536B-4DB7-97DC-D8D2BFE00837}"/>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10839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8E65-4960-41CF-8B89-20B23283C3C0}"/>
              </a:ext>
            </a:extLst>
          </p:cNvPr>
          <p:cNvSpPr>
            <a:spLocks noGrp="1"/>
          </p:cNvSpPr>
          <p:nvPr>
            <p:ph type="title"/>
          </p:nvPr>
        </p:nvSpPr>
        <p:spPr>
          <a:xfrm>
            <a:off x="-914400" y="124044"/>
            <a:ext cx="10648426" cy="603030"/>
          </a:xfrm>
        </p:spPr>
        <p:txBody>
          <a:bodyPr/>
          <a:lstStyle/>
          <a:p>
            <a:r>
              <a:rPr lang="en-US" dirty="0"/>
              <a:t>Some legal tech start ups in India </a:t>
            </a:r>
          </a:p>
        </p:txBody>
      </p:sp>
      <p:sp>
        <p:nvSpPr>
          <p:cNvPr id="3" name="Content Placeholder 2">
            <a:extLst>
              <a:ext uri="{FF2B5EF4-FFF2-40B4-BE49-F238E27FC236}">
                <a16:creationId xmlns:a16="http://schemas.microsoft.com/office/drawing/2014/main" id="{A964C883-69D1-473E-B749-28C2B34893B6}"/>
              </a:ext>
            </a:extLst>
          </p:cNvPr>
          <p:cNvSpPr>
            <a:spLocks noGrp="1"/>
          </p:cNvSpPr>
          <p:nvPr>
            <p:ph idx="1"/>
          </p:nvPr>
        </p:nvSpPr>
        <p:spPr>
          <a:xfrm>
            <a:off x="561713" y="1126355"/>
            <a:ext cx="8125088" cy="5345883"/>
          </a:xfrm>
        </p:spPr>
        <p:txBody>
          <a:bodyPr/>
          <a:lstStyle/>
          <a:p>
            <a:r>
              <a:rPr lang="en-US" sz="2800" dirty="0" err="1"/>
              <a:t>Legalraasta</a:t>
            </a:r>
            <a:r>
              <a:rPr lang="en-US" sz="2800" dirty="0"/>
              <a:t> Tech Pvt Ltd: helps in compliance with government rules</a:t>
            </a:r>
          </a:p>
          <a:p>
            <a:r>
              <a:rPr lang="en-US" sz="2800" dirty="0">
                <a:hlinkClick r:id="rId2"/>
              </a:rPr>
              <a:t>https://www.spotdraft.com/</a:t>
            </a:r>
            <a:r>
              <a:rPr lang="en-US" sz="2800" dirty="0"/>
              <a:t> : create , manage and review contracts</a:t>
            </a:r>
          </a:p>
          <a:p>
            <a:r>
              <a:rPr lang="en-US" sz="2800" dirty="0">
                <a:hlinkClick r:id="rId3"/>
              </a:rPr>
              <a:t>https://www.myadvo.in/</a:t>
            </a:r>
            <a:r>
              <a:rPr lang="en-US" sz="2800" dirty="0"/>
              <a:t> : RERA, NCLT, Mutual consent divorce, trademark registration,  check bounce</a:t>
            </a:r>
          </a:p>
          <a:p>
            <a:r>
              <a:rPr lang="en-US" sz="2800" dirty="0">
                <a:hlinkClick r:id="rId4"/>
              </a:rPr>
              <a:t>https://legalkart.com/</a:t>
            </a:r>
            <a:r>
              <a:rPr lang="en-US" sz="2800" dirty="0"/>
              <a:t> online legal consultation</a:t>
            </a:r>
          </a:p>
          <a:p>
            <a:r>
              <a:rPr lang="en-US" sz="2800" dirty="0">
                <a:hlinkClick r:id="rId5"/>
              </a:rPr>
              <a:t>https://lawrato.com/</a:t>
            </a:r>
            <a:r>
              <a:rPr lang="en-US" sz="2800" dirty="0"/>
              <a:t> free legal advice online</a:t>
            </a:r>
          </a:p>
        </p:txBody>
      </p:sp>
      <p:sp>
        <p:nvSpPr>
          <p:cNvPr id="4" name="Footer Placeholder 3">
            <a:extLst>
              <a:ext uri="{FF2B5EF4-FFF2-40B4-BE49-F238E27FC236}">
                <a16:creationId xmlns:a16="http://schemas.microsoft.com/office/drawing/2014/main" id="{6EC94530-FD6A-4060-B12E-ADEA005C38C1}"/>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8E294456-E8E7-4E8E-B893-C72960DA0BBE}"/>
              </a:ext>
            </a:extLst>
          </p:cNvPr>
          <p:cNvSpPr>
            <a:spLocks noGrp="1"/>
          </p:cNvSpPr>
          <p:nvPr>
            <p:ph type="sldNum" sz="quarter" idx="12"/>
          </p:nvPr>
        </p:nvSpPr>
        <p:spPr/>
        <p:txBody>
          <a:bodyPr/>
          <a:lstStyle/>
          <a:p>
            <a:fld id="{D8850620-5079-461D-BC5B-F6BC634FEB37}" type="slidenum">
              <a:rPr lang="en-US" altLang="en-US" smtClean="0"/>
              <a:pPr/>
              <a:t>35</a:t>
            </a:fld>
            <a:endParaRPr lang="en-US" altLang="en-US"/>
          </a:p>
        </p:txBody>
      </p:sp>
      <p:sp>
        <p:nvSpPr>
          <p:cNvPr id="6" name="Date Placeholder 5">
            <a:extLst>
              <a:ext uri="{FF2B5EF4-FFF2-40B4-BE49-F238E27FC236}">
                <a16:creationId xmlns:a16="http://schemas.microsoft.com/office/drawing/2014/main" id="{98A8089C-DFE9-4577-993A-5C3F358AFC92}"/>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192056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DF76-452D-43F6-9B5D-3602E0EE95D7}"/>
              </a:ext>
            </a:extLst>
          </p:cNvPr>
          <p:cNvSpPr>
            <a:spLocks noGrp="1"/>
          </p:cNvSpPr>
          <p:nvPr>
            <p:ph type="title"/>
          </p:nvPr>
        </p:nvSpPr>
        <p:spPr>
          <a:xfrm>
            <a:off x="-914400" y="152400"/>
            <a:ext cx="10610850" cy="560386"/>
          </a:xfrm>
        </p:spPr>
        <p:txBody>
          <a:bodyPr/>
          <a:lstStyle/>
          <a:p>
            <a:r>
              <a:rPr lang="en-US" dirty="0"/>
              <a:t>Indian ODR startups</a:t>
            </a:r>
          </a:p>
        </p:txBody>
      </p:sp>
      <p:sp>
        <p:nvSpPr>
          <p:cNvPr id="3" name="Content Placeholder 2">
            <a:extLst>
              <a:ext uri="{FF2B5EF4-FFF2-40B4-BE49-F238E27FC236}">
                <a16:creationId xmlns:a16="http://schemas.microsoft.com/office/drawing/2014/main" id="{1E7566FA-7F92-4F70-A013-C5B24159AF4B}"/>
              </a:ext>
            </a:extLst>
          </p:cNvPr>
          <p:cNvSpPr>
            <a:spLocks noGrp="1"/>
          </p:cNvSpPr>
          <p:nvPr>
            <p:ph idx="1"/>
          </p:nvPr>
        </p:nvSpPr>
        <p:spPr>
          <a:xfrm>
            <a:off x="276224" y="1021186"/>
            <a:ext cx="8591551" cy="5608215"/>
          </a:xfrm>
        </p:spPr>
        <p:txBody>
          <a:bodyPr/>
          <a:lstStyle/>
          <a:p>
            <a:r>
              <a:rPr lang="en-US" sz="2400" dirty="0" err="1"/>
              <a:t>Nestaway</a:t>
            </a:r>
            <a:r>
              <a:rPr lang="en-US" sz="2400" dirty="0"/>
              <a:t> Technologies: startup for renting places</a:t>
            </a:r>
          </a:p>
          <a:p>
            <a:r>
              <a:rPr lang="en-US" sz="2400" dirty="0"/>
              <a:t>Disputes- rent not paid</a:t>
            </a:r>
          </a:p>
          <a:p>
            <a:r>
              <a:rPr lang="en-US" sz="2400" dirty="0"/>
              <a:t>Centre for Alternate Dispute Resolution Excellence. founded by Shalini Saxena and Kanchan Gupta</a:t>
            </a:r>
          </a:p>
          <a:p>
            <a:r>
              <a:rPr lang="en-US" sz="2400" dirty="0"/>
              <a:t>Sama, a startup by </a:t>
            </a:r>
            <a:r>
              <a:rPr lang="en-US" sz="2400" dirty="0" err="1"/>
              <a:t>Pranjal</a:t>
            </a:r>
            <a:r>
              <a:rPr lang="en-US" sz="2400" dirty="0"/>
              <a:t> Sinha, </a:t>
            </a:r>
            <a:r>
              <a:rPr lang="en-US" sz="2400" dirty="0" err="1"/>
              <a:t>Akshetha</a:t>
            </a:r>
            <a:r>
              <a:rPr lang="en-US" sz="2400" dirty="0"/>
              <a:t> Ashok and Vikram Kumar, is running a pilot for ICICI Bank. It is helping resolve nearly 10,000 disputes with values of up to Rs 20 lakh after winning an E-Alternate Dispute Resolution Challenge 2019 launched by the bank and </a:t>
            </a:r>
            <a:r>
              <a:rPr lang="en-US" sz="2400" dirty="0" err="1"/>
              <a:t>Agami</a:t>
            </a:r>
            <a:r>
              <a:rPr lang="en-US" sz="2400" dirty="0"/>
              <a:t>, a non-profit.</a:t>
            </a:r>
          </a:p>
          <a:p>
            <a:r>
              <a:rPr lang="en-US" sz="2400" dirty="0">
                <a:hlinkClick r:id="rId2"/>
              </a:rPr>
              <a:t>https://www.presolv360.com/</a:t>
            </a:r>
            <a:r>
              <a:rPr lang="en-US" sz="2400" dirty="0"/>
              <a:t> for out of court resolution on internet</a:t>
            </a:r>
            <a:br>
              <a:rPr lang="en-US" sz="2400" dirty="0"/>
            </a:br>
            <a:br>
              <a:rPr lang="en-US" sz="2400" dirty="0"/>
            </a:br>
            <a:br>
              <a:rPr lang="en-US" sz="2400" dirty="0">
                <a:effectLst/>
              </a:rPr>
            </a:br>
            <a:br>
              <a:rPr lang="en-US" sz="2400" dirty="0"/>
            </a:br>
            <a:br>
              <a:rPr lang="en-US" sz="2400" dirty="0"/>
            </a:br>
            <a:endParaRPr lang="en-US" sz="2400" dirty="0"/>
          </a:p>
        </p:txBody>
      </p:sp>
      <p:sp>
        <p:nvSpPr>
          <p:cNvPr id="4" name="Footer Placeholder 3">
            <a:extLst>
              <a:ext uri="{FF2B5EF4-FFF2-40B4-BE49-F238E27FC236}">
                <a16:creationId xmlns:a16="http://schemas.microsoft.com/office/drawing/2014/main" id="{EEDB3B46-2D7C-43B0-9F8B-547D8284365D}"/>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128DB15C-339E-450C-80B0-EEB91637D9A1}"/>
              </a:ext>
            </a:extLst>
          </p:cNvPr>
          <p:cNvSpPr>
            <a:spLocks noGrp="1"/>
          </p:cNvSpPr>
          <p:nvPr>
            <p:ph type="sldNum" sz="quarter" idx="12"/>
          </p:nvPr>
        </p:nvSpPr>
        <p:spPr/>
        <p:txBody>
          <a:bodyPr/>
          <a:lstStyle/>
          <a:p>
            <a:fld id="{D8850620-5079-461D-BC5B-F6BC634FEB37}" type="slidenum">
              <a:rPr lang="en-US" altLang="en-US" smtClean="0"/>
              <a:pPr/>
              <a:t>36</a:t>
            </a:fld>
            <a:endParaRPr lang="en-US" altLang="en-US"/>
          </a:p>
        </p:txBody>
      </p:sp>
      <p:sp>
        <p:nvSpPr>
          <p:cNvPr id="6" name="Date Placeholder 5">
            <a:extLst>
              <a:ext uri="{FF2B5EF4-FFF2-40B4-BE49-F238E27FC236}">
                <a16:creationId xmlns:a16="http://schemas.microsoft.com/office/drawing/2014/main" id="{0516E0A3-9F43-4386-A3B1-944F432AC86C}"/>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2523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47F2-8C12-4067-BC41-777F6E2B9036}"/>
              </a:ext>
            </a:extLst>
          </p:cNvPr>
          <p:cNvSpPr>
            <a:spLocks noGrp="1"/>
          </p:cNvSpPr>
          <p:nvPr>
            <p:ph type="title"/>
          </p:nvPr>
        </p:nvSpPr>
        <p:spPr/>
        <p:txBody>
          <a:bodyPr/>
          <a:lstStyle/>
          <a:p>
            <a:r>
              <a:rPr lang="en-US" dirty="0"/>
              <a:t>Deficiency of Private sector initiatives</a:t>
            </a:r>
          </a:p>
        </p:txBody>
      </p:sp>
      <p:sp>
        <p:nvSpPr>
          <p:cNvPr id="3" name="Content Placeholder 2">
            <a:extLst>
              <a:ext uri="{FF2B5EF4-FFF2-40B4-BE49-F238E27FC236}">
                <a16:creationId xmlns:a16="http://schemas.microsoft.com/office/drawing/2014/main" id="{463035B6-82B9-49E7-9C44-DCB4ECA7D4FD}"/>
              </a:ext>
            </a:extLst>
          </p:cNvPr>
          <p:cNvSpPr>
            <a:spLocks noGrp="1"/>
          </p:cNvSpPr>
          <p:nvPr>
            <p:ph idx="1"/>
          </p:nvPr>
        </p:nvSpPr>
        <p:spPr/>
        <p:txBody>
          <a:bodyPr/>
          <a:lstStyle/>
          <a:p>
            <a:r>
              <a:rPr lang="en-US" dirty="0"/>
              <a:t>All for profit</a:t>
            </a:r>
          </a:p>
          <a:p>
            <a:r>
              <a:rPr lang="en-US" dirty="0"/>
              <a:t>Not about increasing efficiency of court system</a:t>
            </a:r>
          </a:p>
          <a:p>
            <a:r>
              <a:rPr lang="en-US" dirty="0"/>
              <a:t>Not useful for clearing backlog of cases</a:t>
            </a:r>
          </a:p>
          <a:p>
            <a:r>
              <a:rPr lang="en-US" dirty="0"/>
              <a:t>The AI development we have in mind has to be from non-profit initiative</a:t>
            </a:r>
          </a:p>
        </p:txBody>
      </p:sp>
      <p:sp>
        <p:nvSpPr>
          <p:cNvPr id="4" name="Footer Placeholder 3">
            <a:extLst>
              <a:ext uri="{FF2B5EF4-FFF2-40B4-BE49-F238E27FC236}">
                <a16:creationId xmlns:a16="http://schemas.microsoft.com/office/drawing/2014/main" id="{BDD01BA8-DBD5-4956-8CD1-C4B0DF591F77}"/>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27127925-543D-4AA2-B4EB-23DBA505E088}"/>
              </a:ext>
            </a:extLst>
          </p:cNvPr>
          <p:cNvSpPr>
            <a:spLocks noGrp="1"/>
          </p:cNvSpPr>
          <p:nvPr>
            <p:ph type="sldNum" sz="quarter" idx="12"/>
          </p:nvPr>
        </p:nvSpPr>
        <p:spPr/>
        <p:txBody>
          <a:bodyPr/>
          <a:lstStyle/>
          <a:p>
            <a:fld id="{D8850620-5079-461D-BC5B-F6BC634FEB37}" type="slidenum">
              <a:rPr lang="en-US" altLang="en-US" smtClean="0"/>
              <a:pPr/>
              <a:t>37</a:t>
            </a:fld>
            <a:endParaRPr lang="en-US" altLang="en-US"/>
          </a:p>
        </p:txBody>
      </p:sp>
      <p:sp>
        <p:nvSpPr>
          <p:cNvPr id="6" name="Date Placeholder 5">
            <a:extLst>
              <a:ext uri="{FF2B5EF4-FFF2-40B4-BE49-F238E27FC236}">
                <a16:creationId xmlns:a16="http://schemas.microsoft.com/office/drawing/2014/main" id="{19E4ACFE-48AC-4FA9-8A0B-C6EBA431C91D}"/>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259367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C5BF-1E77-4FC1-9270-2075A0D31924}"/>
              </a:ext>
            </a:extLst>
          </p:cNvPr>
          <p:cNvSpPr>
            <a:spLocks noGrp="1"/>
          </p:cNvSpPr>
          <p:nvPr>
            <p:ph type="title"/>
          </p:nvPr>
        </p:nvSpPr>
        <p:spPr>
          <a:xfrm>
            <a:off x="457200" y="277815"/>
            <a:ext cx="8229600" cy="674685"/>
          </a:xfrm>
        </p:spPr>
        <p:txBody>
          <a:bodyPr/>
          <a:lstStyle/>
          <a:p>
            <a:r>
              <a:rPr lang="en-US" dirty="0"/>
              <a:t>Predictive Policing</a:t>
            </a:r>
          </a:p>
        </p:txBody>
      </p:sp>
      <p:sp>
        <p:nvSpPr>
          <p:cNvPr id="3" name="Content Placeholder 2">
            <a:extLst>
              <a:ext uri="{FF2B5EF4-FFF2-40B4-BE49-F238E27FC236}">
                <a16:creationId xmlns:a16="http://schemas.microsoft.com/office/drawing/2014/main" id="{B9FF5DCA-6FBC-4C84-9874-D65E96C001C7}"/>
              </a:ext>
            </a:extLst>
          </p:cNvPr>
          <p:cNvSpPr>
            <a:spLocks noGrp="1"/>
          </p:cNvSpPr>
          <p:nvPr>
            <p:ph idx="1"/>
          </p:nvPr>
        </p:nvSpPr>
        <p:spPr>
          <a:xfrm>
            <a:off x="361949" y="1163637"/>
            <a:ext cx="8410575" cy="5080001"/>
          </a:xfrm>
        </p:spPr>
        <p:txBody>
          <a:bodyPr/>
          <a:lstStyle/>
          <a:p>
            <a:r>
              <a:rPr lang="en-US" sz="2800" dirty="0"/>
              <a:t>Anticipate criminal activity using mathematical, predictive, and analytical techniques. Los Angeles Police Department (LAPD) predict where crime might occur; direct scarce resources to such locations. Risk: algorithms flawed and reinforce racial bias</a:t>
            </a:r>
          </a:p>
          <a:p>
            <a:r>
              <a:rPr lang="en-US" sz="2800" dirty="0"/>
              <a:t>Pathological </a:t>
            </a:r>
            <a:r>
              <a:rPr lang="en-US" sz="2800" dirty="0" err="1"/>
              <a:t>numerophobia</a:t>
            </a:r>
            <a:r>
              <a:rPr lang="en-US" sz="2800" dirty="0"/>
              <a:t> among lawyers (among many groups). What about police?</a:t>
            </a:r>
          </a:p>
          <a:p>
            <a:r>
              <a:rPr lang="en-US" sz="2800" dirty="0"/>
              <a:t>Will algorithms be able to predict trial outcomes?</a:t>
            </a:r>
          </a:p>
          <a:p>
            <a:endParaRPr lang="en-US" sz="2800" dirty="0"/>
          </a:p>
        </p:txBody>
      </p:sp>
      <p:sp>
        <p:nvSpPr>
          <p:cNvPr id="4" name="Footer Placeholder 3">
            <a:extLst>
              <a:ext uri="{FF2B5EF4-FFF2-40B4-BE49-F238E27FC236}">
                <a16:creationId xmlns:a16="http://schemas.microsoft.com/office/drawing/2014/main" id="{FAACCDD9-CAE3-40FF-B569-5206151A4080}"/>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AD57D591-81A8-41DC-B431-9DF78BC45B55}"/>
              </a:ext>
            </a:extLst>
          </p:cNvPr>
          <p:cNvSpPr>
            <a:spLocks noGrp="1"/>
          </p:cNvSpPr>
          <p:nvPr>
            <p:ph type="sldNum" sz="quarter" idx="12"/>
          </p:nvPr>
        </p:nvSpPr>
        <p:spPr/>
        <p:txBody>
          <a:bodyPr/>
          <a:lstStyle/>
          <a:p>
            <a:fld id="{D8850620-5079-461D-BC5B-F6BC634FEB37}" type="slidenum">
              <a:rPr lang="en-US" altLang="en-US" smtClean="0"/>
              <a:pPr/>
              <a:t>38</a:t>
            </a:fld>
            <a:endParaRPr lang="en-US" altLang="en-US"/>
          </a:p>
        </p:txBody>
      </p:sp>
      <p:sp>
        <p:nvSpPr>
          <p:cNvPr id="6" name="Date Placeholder 5">
            <a:extLst>
              <a:ext uri="{FF2B5EF4-FFF2-40B4-BE49-F238E27FC236}">
                <a16:creationId xmlns:a16="http://schemas.microsoft.com/office/drawing/2014/main" id="{8F25AEA7-2A67-4D8D-8600-7DEF3D640119}"/>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406215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076D-CD3A-4437-91CE-8B99E3E06AD9}"/>
              </a:ext>
            </a:extLst>
          </p:cNvPr>
          <p:cNvSpPr>
            <a:spLocks noGrp="1"/>
          </p:cNvSpPr>
          <p:nvPr>
            <p:ph type="title"/>
          </p:nvPr>
        </p:nvSpPr>
        <p:spPr>
          <a:xfrm>
            <a:off x="114300" y="152400"/>
            <a:ext cx="8782050" cy="773110"/>
          </a:xfrm>
        </p:spPr>
        <p:txBody>
          <a:bodyPr/>
          <a:lstStyle/>
          <a:p>
            <a:r>
              <a:rPr lang="en-US" sz="3600" dirty="0"/>
              <a:t>US City Police Departments (LA, NO etc.)</a:t>
            </a:r>
          </a:p>
        </p:txBody>
      </p:sp>
      <p:sp>
        <p:nvSpPr>
          <p:cNvPr id="3" name="Content Placeholder 2">
            <a:extLst>
              <a:ext uri="{FF2B5EF4-FFF2-40B4-BE49-F238E27FC236}">
                <a16:creationId xmlns:a16="http://schemas.microsoft.com/office/drawing/2014/main" id="{79087354-BD18-4B23-A4AC-69D008CD32D2}"/>
              </a:ext>
            </a:extLst>
          </p:cNvPr>
          <p:cNvSpPr>
            <a:spLocks noGrp="1"/>
          </p:cNvSpPr>
          <p:nvPr>
            <p:ph idx="1"/>
          </p:nvPr>
        </p:nvSpPr>
        <p:spPr>
          <a:xfrm>
            <a:off x="114300" y="1024731"/>
            <a:ext cx="8782050" cy="5114924"/>
          </a:xfrm>
        </p:spPr>
        <p:txBody>
          <a:bodyPr/>
          <a:lstStyle/>
          <a:p>
            <a:r>
              <a:rPr lang="en-US" sz="2400" dirty="0">
                <a:hlinkClick r:id="rId2"/>
              </a:rPr>
              <a:t>https://www.youtube.com/watch?v=kTIVIok4jT8</a:t>
            </a:r>
            <a:r>
              <a:rPr lang="en-US" sz="2400" dirty="0"/>
              <a:t> </a:t>
            </a:r>
          </a:p>
          <a:p>
            <a:r>
              <a:rPr lang="en-US" sz="2400" dirty="0">
                <a:hlinkClick r:id="rId3"/>
              </a:rPr>
              <a:t>https://www.youtube.com/watch?v=FC-OHhTG2sk</a:t>
            </a:r>
            <a:endParaRPr lang="en-US" sz="2400" dirty="0"/>
          </a:p>
          <a:p>
            <a:r>
              <a:rPr lang="en-US" sz="2400" dirty="0">
                <a:hlinkClick r:id="rId4"/>
              </a:rPr>
              <a:t>https://www.youtube.com/watch?v=7Ly7yAzLDjA</a:t>
            </a:r>
            <a:endParaRPr lang="en-US" sz="2400" dirty="0"/>
          </a:p>
          <a:p>
            <a:r>
              <a:rPr lang="en-US" sz="2400" dirty="0">
                <a:hlinkClick r:id="rId5"/>
              </a:rPr>
              <a:t>https://www.youtube.com/watch?v=UQcEU0fK_BY</a:t>
            </a:r>
            <a:endParaRPr lang="en-US" sz="2400" dirty="0"/>
          </a:p>
          <a:p>
            <a:r>
              <a:rPr lang="en-US" sz="2400" dirty="0">
                <a:hlinkClick r:id="rId6"/>
              </a:rPr>
              <a:t>https://www.youtube.com/watch?v=U0gX_z0V0nE</a:t>
            </a:r>
            <a:endParaRPr lang="en-US" sz="2400" dirty="0"/>
          </a:p>
          <a:p>
            <a:r>
              <a:rPr lang="en-US" sz="2400" dirty="0">
                <a:hlinkClick r:id="rId7"/>
              </a:rPr>
              <a:t>https://www.youtube.com/watch?v=Gi4YeRqfb24</a:t>
            </a:r>
            <a:endParaRPr lang="en-US" sz="2400" dirty="0"/>
          </a:p>
          <a:p>
            <a:r>
              <a:rPr lang="en-US" sz="2400" dirty="0">
                <a:hlinkClick r:id="rId8"/>
              </a:rPr>
              <a:t>https://www.youtube.com/watch?v=rolFHPegLVQ</a:t>
            </a:r>
            <a:endParaRPr lang="en-US" sz="2400" dirty="0"/>
          </a:p>
          <a:p>
            <a:r>
              <a:rPr lang="en-US" sz="2400" dirty="0">
                <a:hlinkClick r:id="rId9"/>
              </a:rPr>
              <a:t>https://www.youtube.com/watch?v=5hKWLY1lZrs</a:t>
            </a:r>
            <a:endParaRPr lang="en-US" sz="2400" dirty="0"/>
          </a:p>
          <a:p>
            <a:r>
              <a:rPr lang="en-US" sz="2400" dirty="0"/>
              <a:t>(briefly describe </a:t>
            </a:r>
            <a:r>
              <a:rPr lang="en-US" sz="2400" dirty="0" err="1"/>
              <a:t>pred</a:t>
            </a:r>
            <a:r>
              <a:rPr lang="en-US" sz="2400" dirty="0"/>
              <a:t> pol etc. Based on assumption of clustering of crimes , in space and time) burglary, car theft, one successful theft encourages another</a:t>
            </a:r>
          </a:p>
        </p:txBody>
      </p:sp>
      <p:sp>
        <p:nvSpPr>
          <p:cNvPr id="4" name="Footer Placeholder 3">
            <a:extLst>
              <a:ext uri="{FF2B5EF4-FFF2-40B4-BE49-F238E27FC236}">
                <a16:creationId xmlns:a16="http://schemas.microsoft.com/office/drawing/2014/main" id="{9E9F1E9C-4BF8-49B6-9A07-7CC0D58E241E}"/>
              </a:ext>
            </a:extLst>
          </p:cNvPr>
          <p:cNvSpPr>
            <a:spLocks noGrp="1"/>
          </p:cNvSpPr>
          <p:nvPr>
            <p:ph type="ftr" sz="quarter" idx="11"/>
          </p:nvPr>
        </p:nvSpPr>
        <p:spPr/>
        <p:txBody>
          <a:bodyPr/>
          <a:lstStyle/>
          <a:p>
            <a:pPr>
              <a:defRPr/>
            </a:pPr>
            <a:r>
              <a:rPr lang="en-US"/>
              <a:t>New Arts College Ahemadnagar August 2020</a:t>
            </a:r>
            <a:endParaRPr lang="en-US" dirty="0"/>
          </a:p>
        </p:txBody>
      </p:sp>
      <p:sp>
        <p:nvSpPr>
          <p:cNvPr id="5" name="Slide Number Placeholder 4">
            <a:extLst>
              <a:ext uri="{FF2B5EF4-FFF2-40B4-BE49-F238E27FC236}">
                <a16:creationId xmlns:a16="http://schemas.microsoft.com/office/drawing/2014/main" id="{546A365D-24BD-4379-991A-33616CDDBA8E}"/>
              </a:ext>
            </a:extLst>
          </p:cNvPr>
          <p:cNvSpPr>
            <a:spLocks noGrp="1"/>
          </p:cNvSpPr>
          <p:nvPr>
            <p:ph type="sldNum" sz="quarter" idx="12"/>
          </p:nvPr>
        </p:nvSpPr>
        <p:spPr/>
        <p:txBody>
          <a:bodyPr/>
          <a:lstStyle/>
          <a:p>
            <a:fld id="{D8850620-5079-461D-BC5B-F6BC634FEB37}" type="slidenum">
              <a:rPr lang="en-US" altLang="en-US" smtClean="0"/>
              <a:pPr/>
              <a:t>39</a:t>
            </a:fld>
            <a:endParaRPr lang="en-US" altLang="en-US"/>
          </a:p>
        </p:txBody>
      </p:sp>
      <p:sp>
        <p:nvSpPr>
          <p:cNvPr id="6" name="Date Placeholder 5">
            <a:extLst>
              <a:ext uri="{FF2B5EF4-FFF2-40B4-BE49-F238E27FC236}">
                <a16:creationId xmlns:a16="http://schemas.microsoft.com/office/drawing/2014/main" id="{C6CBD033-3772-4A37-A7E4-FE4AA76FF653}"/>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78657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3A93-38EE-4A49-92C3-AC02C4CB7DC5}"/>
              </a:ext>
            </a:extLst>
          </p:cNvPr>
          <p:cNvSpPr>
            <a:spLocks noGrp="1"/>
          </p:cNvSpPr>
          <p:nvPr>
            <p:ph type="title"/>
          </p:nvPr>
        </p:nvSpPr>
        <p:spPr>
          <a:xfrm>
            <a:off x="904876" y="152400"/>
            <a:ext cx="6934199" cy="598486"/>
          </a:xfrm>
        </p:spPr>
        <p:txBody>
          <a:bodyPr/>
          <a:lstStyle/>
          <a:p>
            <a:r>
              <a:rPr lang="en-US" dirty="0"/>
              <a:t>AI :Why &amp; How</a:t>
            </a:r>
          </a:p>
        </p:txBody>
      </p:sp>
      <p:sp>
        <p:nvSpPr>
          <p:cNvPr id="3" name="Content Placeholder 2">
            <a:extLst>
              <a:ext uri="{FF2B5EF4-FFF2-40B4-BE49-F238E27FC236}">
                <a16:creationId xmlns:a16="http://schemas.microsoft.com/office/drawing/2014/main" id="{7F0116B0-5B7A-4292-855A-34DAB704E158}"/>
              </a:ext>
            </a:extLst>
          </p:cNvPr>
          <p:cNvSpPr>
            <a:spLocks noGrp="1"/>
          </p:cNvSpPr>
          <p:nvPr>
            <p:ph idx="1"/>
          </p:nvPr>
        </p:nvSpPr>
        <p:spPr>
          <a:xfrm>
            <a:off x="95251" y="803274"/>
            <a:ext cx="8686800" cy="5668964"/>
          </a:xfrm>
        </p:spPr>
        <p:txBody>
          <a:bodyPr/>
          <a:lstStyle/>
          <a:p>
            <a:r>
              <a:rPr lang="en-US" sz="2800" dirty="0"/>
              <a:t>Why? Reduce case backlog</a:t>
            </a:r>
          </a:p>
          <a:p>
            <a:r>
              <a:rPr lang="en-US" sz="2800" dirty="0"/>
              <a:t>Improve access to court system</a:t>
            </a:r>
          </a:p>
          <a:p>
            <a:r>
              <a:rPr lang="en-US" sz="2800" dirty="0"/>
              <a:t>Improve productivity, reduce cost</a:t>
            </a:r>
          </a:p>
          <a:p>
            <a:r>
              <a:rPr lang="en-US" sz="2800" dirty="0"/>
              <a:t>Others already much ahead (US, UK, China etc.)</a:t>
            </a:r>
          </a:p>
          <a:p>
            <a:r>
              <a:rPr lang="en-US" sz="2800" dirty="0"/>
              <a:t>How? Collaboration between statistics/data science and legal profession (Model: Stanford Codex- Center for Law and Informatics, International Conference on AI and Law)</a:t>
            </a:r>
          </a:p>
          <a:p>
            <a:r>
              <a:rPr lang="en-US" sz="2800" dirty="0"/>
              <a:t>Instead of being afraid of each other, let us complement each other.</a:t>
            </a:r>
          </a:p>
          <a:p>
            <a:endParaRPr lang="en-US" sz="2800" dirty="0"/>
          </a:p>
        </p:txBody>
      </p:sp>
      <p:sp>
        <p:nvSpPr>
          <p:cNvPr id="4" name="Footer Placeholder 3">
            <a:extLst>
              <a:ext uri="{FF2B5EF4-FFF2-40B4-BE49-F238E27FC236}">
                <a16:creationId xmlns:a16="http://schemas.microsoft.com/office/drawing/2014/main" id="{ABBE9FDC-236F-426E-996F-08BDBD970EFF}"/>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A7C93C14-6A69-4E2E-AE6D-82EA7886B223}"/>
              </a:ext>
            </a:extLst>
          </p:cNvPr>
          <p:cNvSpPr>
            <a:spLocks noGrp="1"/>
          </p:cNvSpPr>
          <p:nvPr>
            <p:ph type="sldNum" sz="quarter" idx="12"/>
          </p:nvPr>
        </p:nvSpPr>
        <p:spPr/>
        <p:txBody>
          <a:bodyPr/>
          <a:lstStyle/>
          <a:p>
            <a:fld id="{D8850620-5079-461D-BC5B-F6BC634FEB37}" type="slidenum">
              <a:rPr lang="en-US" altLang="en-US" smtClean="0"/>
              <a:pPr/>
              <a:t>4</a:t>
            </a:fld>
            <a:endParaRPr lang="en-US" altLang="en-US"/>
          </a:p>
        </p:txBody>
      </p:sp>
      <p:sp>
        <p:nvSpPr>
          <p:cNvPr id="6" name="Date Placeholder 5">
            <a:extLst>
              <a:ext uri="{FF2B5EF4-FFF2-40B4-BE49-F238E27FC236}">
                <a16:creationId xmlns:a16="http://schemas.microsoft.com/office/drawing/2014/main" id="{3E5D0B16-3F30-4082-9743-74E3EF6C3889}"/>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314083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DE5E-253A-4C67-BF93-DBA1607B63C2}"/>
              </a:ext>
            </a:extLst>
          </p:cNvPr>
          <p:cNvSpPr>
            <a:spLocks noGrp="1"/>
          </p:cNvSpPr>
          <p:nvPr>
            <p:ph type="title"/>
          </p:nvPr>
        </p:nvSpPr>
        <p:spPr/>
        <p:txBody>
          <a:bodyPr/>
          <a:lstStyle/>
          <a:p>
            <a:r>
              <a:rPr lang="en-US" dirty="0"/>
              <a:t>Palantir Technologies</a:t>
            </a:r>
          </a:p>
        </p:txBody>
      </p:sp>
      <p:sp>
        <p:nvSpPr>
          <p:cNvPr id="3" name="Content Placeholder 2">
            <a:extLst>
              <a:ext uri="{FF2B5EF4-FFF2-40B4-BE49-F238E27FC236}">
                <a16:creationId xmlns:a16="http://schemas.microsoft.com/office/drawing/2014/main" id="{57B8E764-1A6E-4929-9120-F3126AD4C607}"/>
              </a:ext>
            </a:extLst>
          </p:cNvPr>
          <p:cNvSpPr>
            <a:spLocks noGrp="1"/>
          </p:cNvSpPr>
          <p:nvPr>
            <p:ph idx="1"/>
          </p:nvPr>
        </p:nvSpPr>
        <p:spPr>
          <a:xfrm>
            <a:off x="371475" y="1417640"/>
            <a:ext cx="8229600" cy="4530725"/>
          </a:xfrm>
        </p:spPr>
        <p:txBody>
          <a:bodyPr/>
          <a:lstStyle/>
          <a:p>
            <a:r>
              <a:rPr lang="en-US" sz="2800" dirty="0"/>
              <a:t>New Orleans PD program traced people’s ties to other gang members, outlined criminal histories, analyzed social media, and calculated the likelihood that individuals would commit violence or become victims (software by </a:t>
            </a:r>
            <a:r>
              <a:rPr lang="en-US" sz="2800" dirty="0">
                <a:solidFill>
                  <a:srgbClr val="FFFF00"/>
                </a:solidFill>
              </a:rPr>
              <a:t>Palantir</a:t>
            </a:r>
            <a:r>
              <a:rPr lang="en-US" sz="2800" dirty="0"/>
              <a:t>)</a:t>
            </a:r>
          </a:p>
          <a:p>
            <a:r>
              <a:rPr lang="en-US" sz="2800" dirty="0"/>
              <a:t>Specify area of city, specify time window                            (say third shift of March 1, 2020) specify crime type</a:t>
            </a:r>
          </a:p>
          <a:p>
            <a:endParaRPr lang="en-US" sz="2800" dirty="0"/>
          </a:p>
        </p:txBody>
      </p:sp>
      <p:sp>
        <p:nvSpPr>
          <p:cNvPr id="4" name="Footer Placeholder 3">
            <a:extLst>
              <a:ext uri="{FF2B5EF4-FFF2-40B4-BE49-F238E27FC236}">
                <a16:creationId xmlns:a16="http://schemas.microsoft.com/office/drawing/2014/main" id="{A80C0182-2B2D-4248-A32A-D9473DAB6542}"/>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25DFA768-5D86-4499-A21B-9DFD7C58F245}"/>
              </a:ext>
            </a:extLst>
          </p:cNvPr>
          <p:cNvSpPr>
            <a:spLocks noGrp="1"/>
          </p:cNvSpPr>
          <p:nvPr>
            <p:ph type="sldNum" sz="quarter" idx="12"/>
          </p:nvPr>
        </p:nvSpPr>
        <p:spPr/>
        <p:txBody>
          <a:bodyPr/>
          <a:lstStyle/>
          <a:p>
            <a:fld id="{D8850620-5079-461D-BC5B-F6BC634FEB37}" type="slidenum">
              <a:rPr lang="en-US" altLang="en-US" smtClean="0"/>
              <a:pPr/>
              <a:t>40</a:t>
            </a:fld>
            <a:endParaRPr lang="en-US" altLang="en-US"/>
          </a:p>
        </p:txBody>
      </p:sp>
      <p:sp>
        <p:nvSpPr>
          <p:cNvPr id="6" name="Date Placeholder 5">
            <a:extLst>
              <a:ext uri="{FF2B5EF4-FFF2-40B4-BE49-F238E27FC236}">
                <a16:creationId xmlns:a16="http://schemas.microsoft.com/office/drawing/2014/main" id="{5DE9F7B3-E717-4AAF-95AB-748DD9D3B103}"/>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396727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C063-04FD-4CB8-B436-73582735F015}"/>
              </a:ext>
            </a:extLst>
          </p:cNvPr>
          <p:cNvSpPr>
            <a:spLocks noGrp="1"/>
          </p:cNvSpPr>
          <p:nvPr>
            <p:ph type="title"/>
          </p:nvPr>
        </p:nvSpPr>
        <p:spPr>
          <a:xfrm>
            <a:off x="457200" y="152400"/>
            <a:ext cx="8229600" cy="788985"/>
          </a:xfrm>
        </p:spPr>
        <p:txBody>
          <a:bodyPr/>
          <a:lstStyle/>
          <a:p>
            <a:r>
              <a:rPr lang="en-US" dirty="0"/>
              <a:t>Final Slide</a:t>
            </a:r>
          </a:p>
        </p:txBody>
      </p:sp>
      <p:sp>
        <p:nvSpPr>
          <p:cNvPr id="3" name="Content Placeholder 2">
            <a:extLst>
              <a:ext uri="{FF2B5EF4-FFF2-40B4-BE49-F238E27FC236}">
                <a16:creationId xmlns:a16="http://schemas.microsoft.com/office/drawing/2014/main" id="{516FBB8A-0F4D-4E2B-B896-E5A39A974698}"/>
              </a:ext>
            </a:extLst>
          </p:cNvPr>
          <p:cNvSpPr>
            <a:spLocks noGrp="1"/>
          </p:cNvSpPr>
          <p:nvPr>
            <p:ph idx="1"/>
          </p:nvPr>
        </p:nvSpPr>
        <p:spPr>
          <a:xfrm>
            <a:off x="457200" y="1163637"/>
            <a:ext cx="8229600" cy="4732338"/>
          </a:xfrm>
        </p:spPr>
        <p:txBody>
          <a:bodyPr/>
          <a:lstStyle/>
          <a:p>
            <a:r>
              <a:rPr lang="en-US" dirty="0"/>
              <a:t>It is possible for data scientists to work with Judges, Lawyers and Police to improve performance of our law enforcement systems and courts.</a:t>
            </a:r>
          </a:p>
          <a:p>
            <a:r>
              <a:rPr lang="en-US" dirty="0"/>
              <a:t>Necessary tools can and should be developed in the country.</a:t>
            </a:r>
          </a:p>
          <a:p>
            <a:r>
              <a:rPr lang="en-US" dirty="0"/>
              <a:t>Grass root level work is needed if problems faced by people are to be reduced</a:t>
            </a:r>
          </a:p>
        </p:txBody>
      </p:sp>
      <p:sp>
        <p:nvSpPr>
          <p:cNvPr id="4" name="Date Placeholder 3">
            <a:extLst>
              <a:ext uri="{FF2B5EF4-FFF2-40B4-BE49-F238E27FC236}">
                <a16:creationId xmlns:a16="http://schemas.microsoft.com/office/drawing/2014/main" id="{686A8CB3-2EF6-4335-8D1D-487B0F08E9FA}"/>
              </a:ext>
            </a:extLst>
          </p:cNvPr>
          <p:cNvSpPr>
            <a:spLocks noGrp="1"/>
          </p:cNvSpPr>
          <p:nvPr>
            <p:ph type="dt" sz="half" idx="10"/>
          </p:nvPr>
        </p:nvSpPr>
        <p:spPr/>
        <p:txBody>
          <a:bodyPr/>
          <a:lstStyle/>
          <a:p>
            <a:pPr>
              <a:defRPr/>
            </a:pPr>
            <a:r>
              <a:rPr lang="en-US"/>
              <a:t>29 August 2020</a:t>
            </a:r>
          </a:p>
        </p:txBody>
      </p:sp>
      <p:sp>
        <p:nvSpPr>
          <p:cNvPr id="5" name="Footer Placeholder 4">
            <a:extLst>
              <a:ext uri="{FF2B5EF4-FFF2-40B4-BE49-F238E27FC236}">
                <a16:creationId xmlns:a16="http://schemas.microsoft.com/office/drawing/2014/main" id="{21C63DF5-7F91-4C6E-9D0F-7C54738F274F}"/>
              </a:ext>
            </a:extLst>
          </p:cNvPr>
          <p:cNvSpPr>
            <a:spLocks noGrp="1"/>
          </p:cNvSpPr>
          <p:nvPr>
            <p:ph type="ftr" sz="quarter" idx="11"/>
          </p:nvPr>
        </p:nvSpPr>
        <p:spPr/>
        <p:txBody>
          <a:bodyPr/>
          <a:lstStyle/>
          <a:p>
            <a:pPr>
              <a:defRPr/>
            </a:pPr>
            <a:r>
              <a:rPr lang="en-US"/>
              <a:t>New Arts College Ahemadnagar August 2020</a:t>
            </a:r>
          </a:p>
        </p:txBody>
      </p:sp>
      <p:sp>
        <p:nvSpPr>
          <p:cNvPr id="6" name="Slide Number Placeholder 5">
            <a:extLst>
              <a:ext uri="{FF2B5EF4-FFF2-40B4-BE49-F238E27FC236}">
                <a16:creationId xmlns:a16="http://schemas.microsoft.com/office/drawing/2014/main" id="{6A182760-1053-4800-AD2D-2EDBDFE5E756}"/>
              </a:ext>
            </a:extLst>
          </p:cNvPr>
          <p:cNvSpPr>
            <a:spLocks noGrp="1"/>
          </p:cNvSpPr>
          <p:nvPr>
            <p:ph type="sldNum" sz="quarter" idx="12"/>
          </p:nvPr>
        </p:nvSpPr>
        <p:spPr/>
        <p:txBody>
          <a:bodyPr/>
          <a:lstStyle/>
          <a:p>
            <a:fld id="{D8850620-5079-461D-BC5B-F6BC634FEB37}" type="slidenum">
              <a:rPr lang="en-US" altLang="en-US" smtClean="0"/>
              <a:pPr/>
              <a:t>41</a:t>
            </a:fld>
            <a:endParaRPr lang="en-US" altLang="en-US"/>
          </a:p>
        </p:txBody>
      </p:sp>
    </p:spTree>
    <p:extLst>
      <p:ext uri="{BB962C8B-B14F-4D97-AF65-F5344CB8AC3E}">
        <p14:creationId xmlns:p14="http://schemas.microsoft.com/office/powerpoint/2010/main" val="304842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4EDA-2E75-4794-890A-6099C619454F}"/>
              </a:ext>
            </a:extLst>
          </p:cNvPr>
          <p:cNvSpPr>
            <a:spLocks noGrp="1"/>
          </p:cNvSpPr>
          <p:nvPr>
            <p:ph type="title"/>
          </p:nvPr>
        </p:nvSpPr>
        <p:spPr>
          <a:xfrm>
            <a:off x="-914400" y="152400"/>
            <a:ext cx="10487025" cy="731836"/>
          </a:xfrm>
        </p:spPr>
        <p:txBody>
          <a:bodyPr/>
          <a:lstStyle/>
          <a:p>
            <a:r>
              <a:rPr lang="en-US" dirty="0"/>
              <a:t>What is Artificial Intelligence?</a:t>
            </a:r>
          </a:p>
        </p:txBody>
      </p:sp>
      <p:sp>
        <p:nvSpPr>
          <p:cNvPr id="3" name="Content Placeholder 2">
            <a:extLst>
              <a:ext uri="{FF2B5EF4-FFF2-40B4-BE49-F238E27FC236}">
                <a16:creationId xmlns:a16="http://schemas.microsoft.com/office/drawing/2014/main" id="{6100BBEA-F237-44A7-BE41-BBA98D8FAD85}"/>
              </a:ext>
            </a:extLst>
          </p:cNvPr>
          <p:cNvSpPr>
            <a:spLocks noGrp="1"/>
          </p:cNvSpPr>
          <p:nvPr>
            <p:ph idx="1"/>
          </p:nvPr>
        </p:nvSpPr>
        <p:spPr>
          <a:xfrm>
            <a:off x="319087" y="982660"/>
            <a:ext cx="8020050" cy="5602289"/>
          </a:xfrm>
        </p:spPr>
        <p:txBody>
          <a:bodyPr/>
          <a:lstStyle/>
          <a:p>
            <a:r>
              <a:rPr lang="en-US" sz="2400" dirty="0"/>
              <a:t>AI :Getting a computer to behave in a way we call “intelligent” when done by humans.</a:t>
            </a:r>
          </a:p>
          <a:p>
            <a:r>
              <a:rPr lang="en-US" sz="2400" dirty="0"/>
              <a:t>Google Translate</a:t>
            </a:r>
          </a:p>
          <a:p>
            <a:r>
              <a:rPr lang="en-US" sz="2400" dirty="0"/>
              <a:t>‘</a:t>
            </a:r>
            <a:r>
              <a:rPr lang="en-US" sz="2400" dirty="0" err="1"/>
              <a:t>DeepTag</a:t>
            </a:r>
            <a:r>
              <a:rPr lang="en-US" sz="2400" dirty="0"/>
              <a:t>’ an AI tool examines your face (picture) and grades it for acne, wrinkles etc. </a:t>
            </a:r>
          </a:p>
          <a:p>
            <a:r>
              <a:rPr lang="en-US" sz="2400" dirty="0"/>
              <a:t>‘</a:t>
            </a:r>
            <a:r>
              <a:rPr lang="en-US" sz="2400" dirty="0" err="1"/>
              <a:t>DeepTek</a:t>
            </a:r>
            <a:r>
              <a:rPr lang="en-US" sz="2400" dirty="0"/>
              <a:t>’ reads medical images and gives diagnosis</a:t>
            </a:r>
          </a:p>
          <a:p>
            <a:r>
              <a:rPr lang="en-US" sz="2400" dirty="0"/>
              <a:t>In the legal sphere?</a:t>
            </a:r>
          </a:p>
          <a:p>
            <a:r>
              <a:rPr lang="en-US" sz="2400" dirty="0"/>
              <a:t>COMPAS assesses the risk that a given accused will abscond and repeat offence if granted bail</a:t>
            </a:r>
          </a:p>
          <a:p>
            <a:r>
              <a:rPr lang="en-US" sz="2400" dirty="0" err="1"/>
              <a:t>PredPol</a:t>
            </a:r>
            <a:r>
              <a:rPr lang="en-US" sz="2400" dirty="0"/>
              <a:t> predicts place, time and crime type in a city, so police can plan effective patrolling  </a:t>
            </a:r>
          </a:p>
        </p:txBody>
      </p:sp>
      <p:sp>
        <p:nvSpPr>
          <p:cNvPr id="4" name="Footer Placeholder 3">
            <a:extLst>
              <a:ext uri="{FF2B5EF4-FFF2-40B4-BE49-F238E27FC236}">
                <a16:creationId xmlns:a16="http://schemas.microsoft.com/office/drawing/2014/main" id="{BAEAAD93-9F85-4A71-B20D-50ADF67A1C6D}"/>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7D2CE6E7-FE1D-4DBC-AD80-4E251B9660FA}"/>
              </a:ext>
            </a:extLst>
          </p:cNvPr>
          <p:cNvSpPr>
            <a:spLocks noGrp="1"/>
          </p:cNvSpPr>
          <p:nvPr>
            <p:ph type="sldNum" sz="quarter" idx="12"/>
          </p:nvPr>
        </p:nvSpPr>
        <p:spPr>
          <a:xfrm>
            <a:off x="7480300" y="6138863"/>
            <a:ext cx="2844800" cy="457200"/>
          </a:xfrm>
        </p:spPr>
        <p:txBody>
          <a:bodyPr/>
          <a:lstStyle/>
          <a:p>
            <a:fld id="{D8850620-5079-461D-BC5B-F6BC634FEB37}" type="slidenum">
              <a:rPr lang="en-US" altLang="en-US" smtClean="0"/>
              <a:pPr/>
              <a:t>5</a:t>
            </a:fld>
            <a:endParaRPr lang="en-US" altLang="en-US" dirty="0"/>
          </a:p>
        </p:txBody>
      </p:sp>
      <p:sp>
        <p:nvSpPr>
          <p:cNvPr id="6" name="Date Placeholder 5">
            <a:extLst>
              <a:ext uri="{FF2B5EF4-FFF2-40B4-BE49-F238E27FC236}">
                <a16:creationId xmlns:a16="http://schemas.microsoft.com/office/drawing/2014/main" id="{961057A7-BA30-47AD-8B65-EC6AB8C14C50}"/>
              </a:ext>
            </a:extLst>
          </p:cNvPr>
          <p:cNvSpPr>
            <a:spLocks noGrp="1"/>
          </p:cNvSpPr>
          <p:nvPr>
            <p:ph type="dt" sz="half" idx="10"/>
          </p:nvPr>
        </p:nvSpPr>
        <p:spPr/>
        <p:txBody>
          <a:bodyPr/>
          <a:lstStyle/>
          <a:p>
            <a:pPr>
              <a:defRPr/>
            </a:pPr>
            <a:r>
              <a:rPr lang="en-US" dirty="0"/>
              <a:t>29 August 2020</a:t>
            </a:r>
          </a:p>
        </p:txBody>
      </p:sp>
    </p:spTree>
    <p:extLst>
      <p:ext uri="{BB962C8B-B14F-4D97-AF65-F5344CB8AC3E}">
        <p14:creationId xmlns:p14="http://schemas.microsoft.com/office/powerpoint/2010/main" val="181044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349B-E475-48CA-B61F-3C6218F68F8C}"/>
              </a:ext>
            </a:extLst>
          </p:cNvPr>
          <p:cNvSpPr>
            <a:spLocks noGrp="1"/>
          </p:cNvSpPr>
          <p:nvPr>
            <p:ph type="title"/>
          </p:nvPr>
        </p:nvSpPr>
        <p:spPr/>
        <p:txBody>
          <a:bodyPr/>
          <a:lstStyle/>
          <a:p>
            <a:r>
              <a:rPr lang="en-US" dirty="0"/>
              <a:t>Turing test </a:t>
            </a:r>
            <a:br>
              <a:rPr lang="en-US" dirty="0"/>
            </a:br>
            <a:r>
              <a:rPr lang="en-US" sz="3200" dirty="0"/>
              <a:t>(Alan Turing, father of AI)</a:t>
            </a:r>
          </a:p>
        </p:txBody>
      </p:sp>
      <p:sp>
        <p:nvSpPr>
          <p:cNvPr id="3" name="Content Placeholder 2">
            <a:extLst>
              <a:ext uri="{FF2B5EF4-FFF2-40B4-BE49-F238E27FC236}">
                <a16:creationId xmlns:a16="http://schemas.microsoft.com/office/drawing/2014/main" id="{593A550C-4E7F-4218-91C0-F2A0E12CFF4A}"/>
              </a:ext>
            </a:extLst>
          </p:cNvPr>
          <p:cNvSpPr>
            <a:spLocks noGrp="1"/>
          </p:cNvSpPr>
          <p:nvPr>
            <p:ph idx="1"/>
          </p:nvPr>
        </p:nvSpPr>
        <p:spPr>
          <a:xfrm>
            <a:off x="685800" y="1506540"/>
            <a:ext cx="7553325" cy="4643436"/>
          </a:xfrm>
        </p:spPr>
        <p:txBody>
          <a:bodyPr/>
          <a:lstStyle/>
          <a:p>
            <a:r>
              <a:rPr lang="en-US" sz="2800" dirty="0"/>
              <a:t>When should you call a machine ‘intelligent’?</a:t>
            </a:r>
          </a:p>
          <a:p>
            <a:r>
              <a:rPr lang="en-US" sz="2800" dirty="0"/>
              <a:t>if a human interrogator could not</a:t>
            </a:r>
          </a:p>
          <a:p>
            <a:pPr marL="0" indent="0">
              <a:buNone/>
            </a:pPr>
            <a:r>
              <a:rPr lang="en-US" sz="2800" dirty="0"/>
              <a:t> tell it apart, through conversation, </a:t>
            </a:r>
          </a:p>
          <a:p>
            <a:pPr marL="0" indent="0">
              <a:buNone/>
            </a:pPr>
            <a:r>
              <a:rPr lang="en-US" sz="2800" dirty="0"/>
              <a:t>	from a human being</a:t>
            </a:r>
          </a:p>
          <a:p>
            <a:r>
              <a:rPr lang="en-US" sz="2800" dirty="0"/>
              <a:t>Two different rooms</a:t>
            </a:r>
          </a:p>
          <a:p>
            <a:r>
              <a:rPr lang="en-US" sz="2800" dirty="0"/>
              <a:t>You ask questions and get answers from the other room</a:t>
            </a:r>
          </a:p>
          <a:p>
            <a:r>
              <a:rPr lang="en-US" sz="2800" dirty="0"/>
              <a:t>Is it a machine? CAPTCHA test wants to avoid machines</a:t>
            </a:r>
          </a:p>
          <a:p>
            <a:endParaRPr lang="en-US" sz="2800" dirty="0"/>
          </a:p>
        </p:txBody>
      </p:sp>
      <p:sp>
        <p:nvSpPr>
          <p:cNvPr id="4" name="Footer Placeholder 3">
            <a:extLst>
              <a:ext uri="{FF2B5EF4-FFF2-40B4-BE49-F238E27FC236}">
                <a16:creationId xmlns:a16="http://schemas.microsoft.com/office/drawing/2014/main" id="{F57B7907-04A3-4E94-9178-49851BE0FC63}"/>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E64E84DB-093A-475F-8C56-55E92D7ACF09}"/>
              </a:ext>
            </a:extLst>
          </p:cNvPr>
          <p:cNvSpPr>
            <a:spLocks noGrp="1"/>
          </p:cNvSpPr>
          <p:nvPr>
            <p:ph type="sldNum" sz="quarter" idx="12"/>
          </p:nvPr>
        </p:nvSpPr>
        <p:spPr/>
        <p:txBody>
          <a:bodyPr/>
          <a:lstStyle/>
          <a:p>
            <a:fld id="{D8850620-5079-461D-BC5B-F6BC634FEB37}" type="slidenum">
              <a:rPr lang="en-US" altLang="en-US" smtClean="0"/>
              <a:pPr/>
              <a:t>6</a:t>
            </a:fld>
            <a:endParaRPr lang="en-US" altLang="en-US"/>
          </a:p>
        </p:txBody>
      </p:sp>
      <p:pic>
        <p:nvPicPr>
          <p:cNvPr id="3074" name="Picture 2" descr="Image result for alan turing">
            <a:extLst>
              <a:ext uri="{FF2B5EF4-FFF2-40B4-BE49-F238E27FC236}">
                <a16:creationId xmlns:a16="http://schemas.microsoft.com/office/drawing/2014/main" id="{CDCC0143-9267-4D91-A082-F6956561D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190499"/>
            <a:ext cx="1905000" cy="2548581"/>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D802AA2F-8639-4F9C-8B31-DED6D045BF3E}"/>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128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F10A-F69A-4093-838A-E178372E541D}"/>
              </a:ext>
            </a:extLst>
          </p:cNvPr>
          <p:cNvSpPr>
            <a:spLocks noGrp="1"/>
          </p:cNvSpPr>
          <p:nvPr>
            <p:ph type="title"/>
          </p:nvPr>
        </p:nvSpPr>
        <p:spPr>
          <a:xfrm>
            <a:off x="1347788" y="109380"/>
            <a:ext cx="5343525" cy="715960"/>
          </a:xfrm>
        </p:spPr>
        <p:txBody>
          <a:bodyPr wrap="square" anchor="ctr">
            <a:normAutofit fontScale="90000"/>
          </a:bodyPr>
          <a:lstStyle/>
          <a:p>
            <a:r>
              <a:rPr lang="en-US" dirty="0"/>
              <a:t>Two kinds of AI</a:t>
            </a:r>
          </a:p>
        </p:txBody>
      </p:sp>
      <p:pic>
        <p:nvPicPr>
          <p:cNvPr id="2050" name="Picture 2" descr="JUSTICE GAP&#10;80%Civil legal needs of&#10;low-income people in&#10;the U.S. go unmet&#10;For every 1 person&#10;served in an LSC-&#10;funded pro...">
            <a:extLst>
              <a:ext uri="{FF2B5EF4-FFF2-40B4-BE49-F238E27FC236}">
                <a16:creationId xmlns:a16="http://schemas.microsoft.com/office/drawing/2014/main" id="{BCAED0CE-5DE2-4585-931D-20DAB847A2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8384" y="2184400"/>
            <a:ext cx="3831167" cy="2873375"/>
          </a:xfrm>
          <a:prstGeom prst="rect">
            <a:avLst/>
          </a:prstGeom>
          <a:solidFill>
            <a:srgbClr val="FFFFFF"/>
          </a:solidFill>
        </p:spPr>
      </p:pic>
      <p:sp>
        <p:nvSpPr>
          <p:cNvPr id="71" name="Content Placeholder 3">
            <a:extLst>
              <a:ext uri="{FF2B5EF4-FFF2-40B4-BE49-F238E27FC236}">
                <a16:creationId xmlns:a16="http://schemas.microsoft.com/office/drawing/2014/main" id="{A2AF61F5-9E67-4D48-9D8D-76DF5D94F3E5}"/>
              </a:ext>
            </a:extLst>
          </p:cNvPr>
          <p:cNvSpPr>
            <a:spLocks noGrp="1"/>
          </p:cNvSpPr>
          <p:nvPr>
            <p:ph sz="half" idx="2"/>
          </p:nvPr>
        </p:nvSpPr>
        <p:spPr>
          <a:xfrm>
            <a:off x="4104640" y="1354138"/>
            <a:ext cx="4850976" cy="5036502"/>
          </a:xfrm>
        </p:spPr>
        <p:txBody>
          <a:bodyPr/>
          <a:lstStyle/>
          <a:p>
            <a:r>
              <a:rPr lang="en-US" sz="2400" dirty="0"/>
              <a:t>Excel, Minitab and other packages are also AI</a:t>
            </a:r>
          </a:p>
          <a:p>
            <a:r>
              <a:rPr lang="en-US" sz="2400" dirty="0"/>
              <a:t>But rule based</a:t>
            </a:r>
          </a:p>
          <a:p>
            <a:r>
              <a:rPr lang="en-US" sz="2400" dirty="0"/>
              <a:t>Step by step instructions given</a:t>
            </a:r>
          </a:p>
          <a:p>
            <a:r>
              <a:rPr lang="en-US" sz="2400" dirty="0"/>
              <a:t>Chess playing, facial recognition etc. not rule based</a:t>
            </a:r>
          </a:p>
          <a:p>
            <a:r>
              <a:rPr lang="en-US" sz="2400" dirty="0"/>
              <a:t>Data driven</a:t>
            </a:r>
          </a:p>
          <a:p>
            <a:r>
              <a:rPr lang="en-US" sz="2400" dirty="0"/>
              <a:t>They face different challenges </a:t>
            </a:r>
          </a:p>
        </p:txBody>
      </p:sp>
      <p:sp>
        <p:nvSpPr>
          <p:cNvPr id="3" name="Footer Placeholder 2">
            <a:extLst>
              <a:ext uri="{FF2B5EF4-FFF2-40B4-BE49-F238E27FC236}">
                <a16:creationId xmlns:a16="http://schemas.microsoft.com/office/drawing/2014/main" id="{777612DB-87EB-45A0-88DA-52DC49296525}"/>
              </a:ext>
            </a:extLst>
          </p:cNvPr>
          <p:cNvSpPr>
            <a:spLocks noGrp="1"/>
          </p:cNvSpPr>
          <p:nvPr>
            <p:ph type="ftr" sz="quarter" idx="11"/>
          </p:nvPr>
        </p:nvSpPr>
        <p:spPr>
          <a:xfrm>
            <a:off x="2641600" y="6248400"/>
            <a:ext cx="3860800" cy="457200"/>
          </a:xfrm>
        </p:spPr>
        <p:txBody>
          <a:bodyPr wrap="square" anchor="b">
            <a:normAutofit/>
          </a:bodyPr>
          <a:lstStyle/>
          <a:p>
            <a:pPr>
              <a:spcAft>
                <a:spcPts val="600"/>
              </a:spcAft>
              <a:defRPr/>
            </a:pPr>
            <a:r>
              <a:rPr lang="en-US"/>
              <a:t>New Arts College Ahemadnagar August 2020</a:t>
            </a:r>
          </a:p>
        </p:txBody>
      </p:sp>
      <p:sp>
        <p:nvSpPr>
          <p:cNvPr id="4" name="Slide Number Placeholder 3">
            <a:extLst>
              <a:ext uri="{FF2B5EF4-FFF2-40B4-BE49-F238E27FC236}">
                <a16:creationId xmlns:a16="http://schemas.microsoft.com/office/drawing/2014/main" id="{6B7DC88E-374A-4AC3-8386-28F9C910F91C}"/>
              </a:ext>
            </a:extLst>
          </p:cNvPr>
          <p:cNvSpPr>
            <a:spLocks noGrp="1"/>
          </p:cNvSpPr>
          <p:nvPr>
            <p:ph type="sldNum" sz="quarter" idx="12"/>
          </p:nvPr>
        </p:nvSpPr>
        <p:spPr>
          <a:xfrm>
            <a:off x="7213600" y="6243638"/>
            <a:ext cx="2844800" cy="457200"/>
          </a:xfrm>
        </p:spPr>
        <p:txBody>
          <a:bodyPr wrap="square" anchor="b">
            <a:normAutofit/>
          </a:bodyPr>
          <a:lstStyle/>
          <a:p>
            <a:pPr>
              <a:spcAft>
                <a:spcPts val="600"/>
              </a:spcAft>
            </a:pPr>
            <a:fld id="{2BCA235D-2A53-49B1-A320-2C95C9707B00}" type="slidenum">
              <a:rPr lang="en-US" altLang="en-US" smtClean="0"/>
              <a:pPr>
                <a:spcAft>
                  <a:spcPts val="600"/>
                </a:spcAft>
              </a:pPr>
              <a:t>7</a:t>
            </a:fld>
            <a:endParaRPr lang="en-US" altLang="en-US"/>
          </a:p>
        </p:txBody>
      </p:sp>
      <p:sp>
        <p:nvSpPr>
          <p:cNvPr id="5" name="Date Placeholder 4">
            <a:extLst>
              <a:ext uri="{FF2B5EF4-FFF2-40B4-BE49-F238E27FC236}">
                <a16:creationId xmlns:a16="http://schemas.microsoft.com/office/drawing/2014/main" id="{6D49CE01-76DF-41DD-9270-148002175A10}"/>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30570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
                                            <p:txEl>
                                              <p:pRg st="0" end="0"/>
                                            </p:txEl>
                                          </p:spTgt>
                                        </p:tgtEl>
                                        <p:attrNameLst>
                                          <p:attrName>style.visibility</p:attrName>
                                        </p:attrNameLst>
                                      </p:cBhvr>
                                      <p:to>
                                        <p:strVal val="visible"/>
                                      </p:to>
                                    </p:set>
                                    <p:animEffect transition="in" filter="fade">
                                      <p:cBhvr>
                                        <p:cTn id="12" dur="500"/>
                                        <p:tgtEl>
                                          <p:spTgt spid="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
                                            <p:txEl>
                                              <p:pRg st="1" end="1"/>
                                            </p:txEl>
                                          </p:spTgt>
                                        </p:tgtEl>
                                        <p:attrNameLst>
                                          <p:attrName>style.visibility</p:attrName>
                                        </p:attrNameLst>
                                      </p:cBhvr>
                                      <p:to>
                                        <p:strVal val="visible"/>
                                      </p:to>
                                    </p:set>
                                    <p:animEffect transition="in" filter="fade">
                                      <p:cBhvr>
                                        <p:cTn id="17" dur="500"/>
                                        <p:tgtEl>
                                          <p:spTgt spid="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
                                            <p:txEl>
                                              <p:pRg st="2" end="2"/>
                                            </p:txEl>
                                          </p:spTgt>
                                        </p:tgtEl>
                                        <p:attrNameLst>
                                          <p:attrName>style.visibility</p:attrName>
                                        </p:attrNameLst>
                                      </p:cBhvr>
                                      <p:to>
                                        <p:strVal val="visible"/>
                                      </p:to>
                                    </p:set>
                                    <p:animEffect transition="in" filter="fade">
                                      <p:cBhvr>
                                        <p:cTn id="22" dur="500"/>
                                        <p:tgtEl>
                                          <p:spTgt spid="7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
                                            <p:txEl>
                                              <p:pRg st="3" end="3"/>
                                            </p:txEl>
                                          </p:spTgt>
                                        </p:tgtEl>
                                        <p:attrNameLst>
                                          <p:attrName>style.visibility</p:attrName>
                                        </p:attrNameLst>
                                      </p:cBhvr>
                                      <p:to>
                                        <p:strVal val="visible"/>
                                      </p:to>
                                    </p:set>
                                    <p:animEffect transition="in" filter="fade">
                                      <p:cBhvr>
                                        <p:cTn id="27" dur="500"/>
                                        <p:tgtEl>
                                          <p:spTgt spid="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
                                            <p:txEl>
                                              <p:pRg st="4" end="4"/>
                                            </p:txEl>
                                          </p:spTgt>
                                        </p:tgtEl>
                                        <p:attrNameLst>
                                          <p:attrName>style.visibility</p:attrName>
                                        </p:attrNameLst>
                                      </p:cBhvr>
                                      <p:to>
                                        <p:strVal val="visible"/>
                                      </p:to>
                                    </p:set>
                                    <p:animEffect transition="in" filter="fade">
                                      <p:cBhvr>
                                        <p:cTn id="32" dur="500"/>
                                        <p:tgtEl>
                                          <p:spTgt spid="7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1">
                                            <p:txEl>
                                              <p:pRg st="5" end="5"/>
                                            </p:txEl>
                                          </p:spTgt>
                                        </p:tgtEl>
                                        <p:attrNameLst>
                                          <p:attrName>style.visibility</p:attrName>
                                        </p:attrNameLst>
                                      </p:cBhvr>
                                      <p:to>
                                        <p:strVal val="visible"/>
                                      </p:to>
                                    </p:set>
                                    <p:animEffect transition="in" filter="fade">
                                      <p:cBhvr>
                                        <p:cTn id="37" dur="500"/>
                                        <p:tgtEl>
                                          <p:spTgt spid="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7747-BDC6-4A97-83B2-E13614C9F2DC}"/>
              </a:ext>
            </a:extLst>
          </p:cNvPr>
          <p:cNvSpPr>
            <a:spLocks noGrp="1"/>
          </p:cNvSpPr>
          <p:nvPr>
            <p:ph type="title"/>
          </p:nvPr>
        </p:nvSpPr>
        <p:spPr>
          <a:xfrm>
            <a:off x="209550" y="161925"/>
            <a:ext cx="8724900" cy="824155"/>
          </a:xfrm>
        </p:spPr>
        <p:txBody>
          <a:bodyPr/>
          <a:lstStyle/>
          <a:p>
            <a:r>
              <a:rPr lang="en-US" sz="3200" dirty="0"/>
              <a:t>Which legal things are easy for machines?</a:t>
            </a:r>
          </a:p>
        </p:txBody>
      </p:sp>
      <p:sp>
        <p:nvSpPr>
          <p:cNvPr id="3" name="Content Placeholder 2">
            <a:extLst>
              <a:ext uri="{FF2B5EF4-FFF2-40B4-BE49-F238E27FC236}">
                <a16:creationId xmlns:a16="http://schemas.microsoft.com/office/drawing/2014/main" id="{76E06BE3-8F38-4215-B62E-0A79AD90CD5E}"/>
              </a:ext>
            </a:extLst>
          </p:cNvPr>
          <p:cNvSpPr>
            <a:spLocks noGrp="1"/>
          </p:cNvSpPr>
          <p:nvPr>
            <p:ph idx="1"/>
          </p:nvPr>
        </p:nvSpPr>
        <p:spPr>
          <a:xfrm>
            <a:off x="390525" y="1196853"/>
            <a:ext cx="8382000" cy="5046785"/>
          </a:xfrm>
        </p:spPr>
        <p:txBody>
          <a:bodyPr/>
          <a:lstStyle/>
          <a:p>
            <a:r>
              <a:rPr lang="en-US" sz="2400" dirty="0"/>
              <a:t>Accept documents electronically [and complaints]</a:t>
            </a:r>
          </a:p>
          <a:p>
            <a:r>
              <a:rPr lang="en-US" sz="2400" dirty="0"/>
              <a:t>Search cases like the ongoing one</a:t>
            </a:r>
          </a:p>
          <a:p>
            <a:r>
              <a:rPr lang="en-US" sz="2400" dirty="0"/>
              <a:t>Update cases handled by a lawyer (</a:t>
            </a:r>
            <a:r>
              <a:rPr lang="en-US" sz="2400" dirty="0">
                <a:hlinkClick r:id="rId2"/>
              </a:rPr>
              <a:t>https://angel.co/company/provakil-technologies</a:t>
            </a:r>
            <a:r>
              <a:rPr lang="en-US" sz="2400" dirty="0"/>
              <a:t>)</a:t>
            </a:r>
          </a:p>
          <a:p>
            <a:r>
              <a:rPr lang="en-US" sz="2400" dirty="0"/>
              <a:t>remind clients of delivery of important files and procedural steps</a:t>
            </a:r>
          </a:p>
          <a:p>
            <a:r>
              <a:rPr lang="en-US" sz="2400" dirty="0">
                <a:hlinkClick r:id="rId3"/>
              </a:rPr>
              <a:t>https://www.ncjrs.gov/pdffiles1/Digitization/174915NCJRS.pdf</a:t>
            </a:r>
            <a:endParaRPr lang="en-US" sz="2400" dirty="0"/>
          </a:p>
          <a:p>
            <a:r>
              <a:rPr lang="en-US" sz="2400" dirty="0"/>
              <a:t>Income tax calculations routinely done : </a:t>
            </a:r>
            <a:r>
              <a:rPr lang="en-US" sz="2400" dirty="0" err="1"/>
              <a:t>Taxpro</a:t>
            </a:r>
            <a:r>
              <a:rPr lang="en-US" sz="2400" dirty="0"/>
              <a:t>, </a:t>
            </a:r>
          </a:p>
          <a:p>
            <a:r>
              <a:rPr lang="en-US" sz="2400" dirty="0"/>
              <a:t>GST calculations: </a:t>
            </a:r>
            <a:r>
              <a:rPr lang="en-US" sz="2400" dirty="0" err="1"/>
              <a:t>Cleartax</a:t>
            </a:r>
            <a:r>
              <a:rPr lang="en-US" sz="2400" dirty="0"/>
              <a:t> , </a:t>
            </a:r>
            <a:r>
              <a:rPr lang="en-US" sz="2400" dirty="0" err="1"/>
              <a:t>Legalraasta</a:t>
            </a:r>
            <a:endParaRPr lang="en-US" sz="2400" dirty="0"/>
          </a:p>
          <a:p>
            <a:r>
              <a:rPr lang="en-US" sz="2400" dirty="0"/>
              <a:t>All rule based, step-by-step instructions </a:t>
            </a:r>
          </a:p>
          <a:p>
            <a:endParaRPr lang="en-US" sz="2400" dirty="0"/>
          </a:p>
          <a:p>
            <a:endParaRPr lang="en-US" sz="2400" dirty="0"/>
          </a:p>
          <a:p>
            <a:endParaRPr lang="en-US" sz="2400" dirty="0">
              <a:effectLst/>
            </a:endParaRPr>
          </a:p>
          <a:p>
            <a:endParaRPr lang="en-US" sz="2400" dirty="0">
              <a:effectLst/>
            </a:endParaRPr>
          </a:p>
          <a:p>
            <a:endParaRPr lang="en-US" sz="2400" dirty="0"/>
          </a:p>
        </p:txBody>
      </p:sp>
      <p:sp>
        <p:nvSpPr>
          <p:cNvPr id="4" name="Footer Placeholder 3">
            <a:extLst>
              <a:ext uri="{FF2B5EF4-FFF2-40B4-BE49-F238E27FC236}">
                <a16:creationId xmlns:a16="http://schemas.microsoft.com/office/drawing/2014/main" id="{03DE2EA8-090C-4B27-91FE-930F87B4C167}"/>
              </a:ext>
            </a:extLst>
          </p:cNvPr>
          <p:cNvSpPr>
            <a:spLocks noGrp="1"/>
          </p:cNvSpPr>
          <p:nvPr>
            <p:ph type="ftr" sz="quarter" idx="11"/>
          </p:nvPr>
        </p:nvSpPr>
        <p:spPr/>
        <p:txBody>
          <a:bodyPr/>
          <a:lstStyle/>
          <a:p>
            <a:pPr>
              <a:defRPr/>
            </a:pPr>
            <a:r>
              <a:rPr lang="en-US"/>
              <a:t>New Arts College Ahemadnagar August 2020</a:t>
            </a:r>
            <a:endParaRPr lang="en-US" dirty="0"/>
          </a:p>
        </p:txBody>
      </p:sp>
      <p:sp>
        <p:nvSpPr>
          <p:cNvPr id="5" name="Slide Number Placeholder 4">
            <a:extLst>
              <a:ext uri="{FF2B5EF4-FFF2-40B4-BE49-F238E27FC236}">
                <a16:creationId xmlns:a16="http://schemas.microsoft.com/office/drawing/2014/main" id="{0930A4ED-C748-4EC2-A307-8293402714AC}"/>
              </a:ext>
            </a:extLst>
          </p:cNvPr>
          <p:cNvSpPr>
            <a:spLocks noGrp="1"/>
          </p:cNvSpPr>
          <p:nvPr>
            <p:ph type="sldNum" sz="quarter" idx="12"/>
          </p:nvPr>
        </p:nvSpPr>
        <p:spPr/>
        <p:txBody>
          <a:bodyPr/>
          <a:lstStyle/>
          <a:p>
            <a:fld id="{D8850620-5079-461D-BC5B-F6BC634FEB37}" type="slidenum">
              <a:rPr lang="en-US" altLang="en-US" smtClean="0"/>
              <a:pPr/>
              <a:t>8</a:t>
            </a:fld>
            <a:endParaRPr lang="en-US" altLang="en-US"/>
          </a:p>
        </p:txBody>
      </p:sp>
      <p:sp>
        <p:nvSpPr>
          <p:cNvPr id="6" name="Date Placeholder 5">
            <a:extLst>
              <a:ext uri="{FF2B5EF4-FFF2-40B4-BE49-F238E27FC236}">
                <a16:creationId xmlns:a16="http://schemas.microsoft.com/office/drawing/2014/main" id="{70EDD1D7-4A71-491D-9A2C-3E43C4CD71FA}"/>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17542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7681-D1E8-4439-BBF4-76787BF5F475}"/>
              </a:ext>
            </a:extLst>
          </p:cNvPr>
          <p:cNvSpPr>
            <a:spLocks noGrp="1"/>
          </p:cNvSpPr>
          <p:nvPr>
            <p:ph type="title"/>
          </p:nvPr>
        </p:nvSpPr>
        <p:spPr>
          <a:xfrm>
            <a:off x="457200" y="207970"/>
            <a:ext cx="8229600" cy="550859"/>
          </a:xfrm>
        </p:spPr>
        <p:txBody>
          <a:bodyPr/>
          <a:lstStyle/>
          <a:p>
            <a:r>
              <a:rPr lang="en-US" dirty="0"/>
              <a:t>Tasks not easy</a:t>
            </a:r>
          </a:p>
        </p:txBody>
      </p:sp>
      <p:sp>
        <p:nvSpPr>
          <p:cNvPr id="3" name="Content Placeholder 2">
            <a:extLst>
              <a:ext uri="{FF2B5EF4-FFF2-40B4-BE49-F238E27FC236}">
                <a16:creationId xmlns:a16="http://schemas.microsoft.com/office/drawing/2014/main" id="{5CEC0ABB-2237-4B51-AD5F-F039461DA558}"/>
              </a:ext>
            </a:extLst>
          </p:cNvPr>
          <p:cNvSpPr>
            <a:spLocks noGrp="1"/>
          </p:cNvSpPr>
          <p:nvPr>
            <p:ph idx="1"/>
          </p:nvPr>
        </p:nvSpPr>
        <p:spPr>
          <a:xfrm>
            <a:off x="457200" y="857252"/>
            <a:ext cx="8362950" cy="5553073"/>
          </a:xfrm>
        </p:spPr>
        <p:txBody>
          <a:bodyPr/>
          <a:lstStyle/>
          <a:p>
            <a:r>
              <a:rPr lang="en-US" sz="2800" dirty="0"/>
              <a:t>Law document translation system :quality translation with speed can improve the efficiency of the Indian Judicial System.</a:t>
            </a:r>
          </a:p>
          <a:p>
            <a:r>
              <a:rPr lang="en-US" sz="2800" dirty="0"/>
              <a:t>‘SUVAS’ (Supreme Court </a:t>
            </a:r>
            <a:r>
              <a:rPr lang="en-US" sz="2800" dirty="0" err="1"/>
              <a:t>Vidhik</a:t>
            </a:r>
            <a:r>
              <a:rPr lang="en-US" sz="2800" dirty="0"/>
              <a:t> </a:t>
            </a:r>
            <a:r>
              <a:rPr lang="en-US" sz="2800" dirty="0" err="1"/>
              <a:t>Anuvaad</a:t>
            </a:r>
            <a:r>
              <a:rPr lang="en-US" sz="2800" dirty="0"/>
              <a:t> Software)-translates judgments from English to Indian languages (came this year?)</a:t>
            </a:r>
          </a:p>
          <a:p>
            <a:r>
              <a:rPr lang="en-US" sz="2800" dirty="0"/>
              <a:t>Students of Law, Statistics, Computer Science should take up testing of this software as project and comparison with google translate to produce ideas for improvement.</a:t>
            </a:r>
          </a:p>
        </p:txBody>
      </p:sp>
      <p:sp>
        <p:nvSpPr>
          <p:cNvPr id="4" name="Footer Placeholder 3">
            <a:extLst>
              <a:ext uri="{FF2B5EF4-FFF2-40B4-BE49-F238E27FC236}">
                <a16:creationId xmlns:a16="http://schemas.microsoft.com/office/drawing/2014/main" id="{21323132-5662-4D29-B3E3-01919724B055}"/>
              </a:ext>
            </a:extLst>
          </p:cNvPr>
          <p:cNvSpPr>
            <a:spLocks noGrp="1"/>
          </p:cNvSpPr>
          <p:nvPr>
            <p:ph type="ftr" sz="quarter" idx="11"/>
          </p:nvPr>
        </p:nvSpPr>
        <p:spPr/>
        <p:txBody>
          <a:bodyPr/>
          <a:lstStyle/>
          <a:p>
            <a:pPr>
              <a:defRPr/>
            </a:pPr>
            <a:r>
              <a:rPr lang="en-US"/>
              <a:t>New Arts College Ahemadnagar August 2020</a:t>
            </a:r>
          </a:p>
        </p:txBody>
      </p:sp>
      <p:sp>
        <p:nvSpPr>
          <p:cNvPr id="5" name="Slide Number Placeholder 4">
            <a:extLst>
              <a:ext uri="{FF2B5EF4-FFF2-40B4-BE49-F238E27FC236}">
                <a16:creationId xmlns:a16="http://schemas.microsoft.com/office/drawing/2014/main" id="{870A30AA-5779-4E2F-B66C-5496240A1CEE}"/>
              </a:ext>
            </a:extLst>
          </p:cNvPr>
          <p:cNvSpPr>
            <a:spLocks noGrp="1"/>
          </p:cNvSpPr>
          <p:nvPr>
            <p:ph type="sldNum" sz="quarter" idx="12"/>
          </p:nvPr>
        </p:nvSpPr>
        <p:spPr/>
        <p:txBody>
          <a:bodyPr/>
          <a:lstStyle/>
          <a:p>
            <a:fld id="{D8850620-5079-461D-BC5B-F6BC634FEB37}" type="slidenum">
              <a:rPr lang="en-US" altLang="en-US" smtClean="0"/>
              <a:pPr/>
              <a:t>9</a:t>
            </a:fld>
            <a:endParaRPr lang="en-US" altLang="en-US"/>
          </a:p>
        </p:txBody>
      </p:sp>
      <p:sp>
        <p:nvSpPr>
          <p:cNvPr id="6" name="Date Placeholder 5">
            <a:extLst>
              <a:ext uri="{FF2B5EF4-FFF2-40B4-BE49-F238E27FC236}">
                <a16:creationId xmlns:a16="http://schemas.microsoft.com/office/drawing/2014/main" id="{0A9228AE-6958-47D2-AD48-040CAE608E9D}"/>
              </a:ext>
            </a:extLst>
          </p:cNvPr>
          <p:cNvSpPr>
            <a:spLocks noGrp="1"/>
          </p:cNvSpPr>
          <p:nvPr>
            <p:ph type="dt" sz="half" idx="10"/>
          </p:nvPr>
        </p:nvSpPr>
        <p:spPr/>
        <p:txBody>
          <a:bodyPr/>
          <a:lstStyle/>
          <a:p>
            <a:pPr>
              <a:defRPr/>
            </a:pPr>
            <a:r>
              <a:rPr lang="en-US"/>
              <a:t>29 August 2020</a:t>
            </a:r>
          </a:p>
        </p:txBody>
      </p:sp>
    </p:spTree>
    <p:extLst>
      <p:ext uri="{BB962C8B-B14F-4D97-AF65-F5344CB8AC3E}">
        <p14:creationId xmlns:p14="http://schemas.microsoft.com/office/powerpoint/2010/main" val="37317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liff">
  <a:themeElements>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fontScheme name="Cliff">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liff 1">
        <a:dk1>
          <a:srgbClr val="5B5B49"/>
        </a:dk1>
        <a:lt1>
          <a:srgbClr val="DDDDDD"/>
        </a:lt1>
        <a:dk2>
          <a:srgbClr val="2B2A00"/>
        </a:dk2>
        <a:lt2>
          <a:srgbClr val="E0DFBE"/>
        </a:lt2>
        <a:accent1>
          <a:srgbClr val="878543"/>
        </a:accent1>
        <a:accent2>
          <a:srgbClr val="716E00"/>
        </a:accent2>
        <a:accent3>
          <a:srgbClr val="ACACAA"/>
        </a:accent3>
        <a:accent4>
          <a:srgbClr val="BDBDBD"/>
        </a:accent4>
        <a:accent5>
          <a:srgbClr val="C3C2B0"/>
        </a:accent5>
        <a:accent6>
          <a:srgbClr val="666300"/>
        </a:accent6>
        <a:hlink>
          <a:srgbClr val="CC9900"/>
        </a:hlink>
        <a:folHlink>
          <a:srgbClr val="996600"/>
        </a:folHlink>
      </a:clrScheme>
      <a:clrMap bg1="dk2" tx1="lt1" bg2="dk1" tx2="lt2" accent1="accent1" accent2="accent2" accent3="accent3" accent4="accent4" accent5="accent5" accent6="accent6" hlink="hlink" folHlink="folHlink"/>
    </a:extraClrScheme>
    <a:extraClrScheme>
      <a:clrScheme name="Cliff 2">
        <a:dk1>
          <a:srgbClr val="746354"/>
        </a:dk1>
        <a:lt1>
          <a:srgbClr val="FFFFFF"/>
        </a:lt1>
        <a:dk2>
          <a:srgbClr val="523E26"/>
        </a:dk2>
        <a:lt2>
          <a:srgbClr val="E1DFAF"/>
        </a:lt2>
        <a:accent1>
          <a:srgbClr val="CC9900"/>
        </a:accent1>
        <a:accent2>
          <a:srgbClr val="669900"/>
        </a:accent2>
        <a:accent3>
          <a:srgbClr val="B3AFAC"/>
        </a:accent3>
        <a:accent4>
          <a:srgbClr val="DADADA"/>
        </a:accent4>
        <a:accent5>
          <a:srgbClr val="E2CAAA"/>
        </a:accent5>
        <a:accent6>
          <a:srgbClr val="5C8A00"/>
        </a:accent6>
        <a:hlink>
          <a:srgbClr val="CCCC00"/>
        </a:hlink>
        <a:folHlink>
          <a:srgbClr val="AC7934"/>
        </a:folHlink>
      </a:clrScheme>
      <a:clrMap bg1="dk2" tx1="lt1" bg2="dk1" tx2="lt2" accent1="accent1" accent2="accent2" accent3="accent3" accent4="accent4" accent5="accent5" accent6="accent6" hlink="hlink" folHlink="folHlink"/>
    </a:extraClrScheme>
    <a:extraClrScheme>
      <a:clrScheme name="Cliff 3">
        <a:dk1>
          <a:srgbClr val="667B5B"/>
        </a:dk1>
        <a:lt1>
          <a:srgbClr val="E6E6DA"/>
        </a:lt1>
        <a:dk2>
          <a:srgbClr val="295200"/>
        </a:dk2>
        <a:lt2>
          <a:srgbClr val="F3F2D9"/>
        </a:lt2>
        <a:accent1>
          <a:srgbClr val="808000"/>
        </a:accent1>
        <a:accent2>
          <a:srgbClr val="838D75"/>
        </a:accent2>
        <a:accent3>
          <a:srgbClr val="ACB3AA"/>
        </a:accent3>
        <a:accent4>
          <a:srgbClr val="C4C4BA"/>
        </a:accent4>
        <a:accent5>
          <a:srgbClr val="C0C0AA"/>
        </a:accent5>
        <a:accent6>
          <a:srgbClr val="767F69"/>
        </a:accent6>
        <a:hlink>
          <a:srgbClr val="33CC33"/>
        </a:hlink>
        <a:folHlink>
          <a:srgbClr val="339966"/>
        </a:folHlink>
      </a:clrScheme>
      <a:clrMap bg1="dk2" tx1="lt1" bg2="dk1" tx2="lt2" accent1="accent1" accent2="accent2" accent3="accent3" accent4="accent4" accent5="accent5" accent6="accent6" hlink="hlink" folHlink="folHlink"/>
    </a:extraClrScheme>
    <a:extraClrScheme>
      <a:clrScheme name="Cliff 4">
        <a:dk1>
          <a:srgbClr val="86615A"/>
        </a:dk1>
        <a:lt1>
          <a:srgbClr val="FFFFFF"/>
        </a:lt1>
        <a:dk2>
          <a:srgbClr val="633427"/>
        </a:dk2>
        <a:lt2>
          <a:srgbClr val="E9DDCD"/>
        </a:lt2>
        <a:accent1>
          <a:srgbClr val="A34545"/>
        </a:accent1>
        <a:accent2>
          <a:srgbClr val="C86400"/>
        </a:accent2>
        <a:accent3>
          <a:srgbClr val="B7AEAC"/>
        </a:accent3>
        <a:accent4>
          <a:srgbClr val="DADADA"/>
        </a:accent4>
        <a:accent5>
          <a:srgbClr val="CEB0B0"/>
        </a:accent5>
        <a:accent6>
          <a:srgbClr val="B55A00"/>
        </a:accent6>
        <a:hlink>
          <a:srgbClr val="ECAE00"/>
        </a:hlink>
        <a:folHlink>
          <a:srgbClr val="BAA88A"/>
        </a:folHlink>
      </a:clrScheme>
      <a:clrMap bg1="dk2" tx1="lt1" bg2="dk1" tx2="lt2" accent1="accent1" accent2="accent2" accent3="accent3" accent4="accent4" accent5="accent5" accent6="accent6" hlink="hlink" folHlink="folHlink"/>
    </a:extraClrScheme>
    <a:extraClrScheme>
      <a:clrScheme name="Cliff 5">
        <a:dk1>
          <a:srgbClr val="009999"/>
        </a:dk1>
        <a:lt1>
          <a:srgbClr val="EAEAEA"/>
        </a:lt1>
        <a:dk2>
          <a:srgbClr val="006666"/>
        </a:dk2>
        <a:lt2>
          <a:srgbClr val="FFFFCC"/>
        </a:lt2>
        <a:accent1>
          <a:srgbClr val="339966"/>
        </a:accent1>
        <a:accent2>
          <a:srgbClr val="5E855B"/>
        </a:accent2>
        <a:accent3>
          <a:srgbClr val="AAB8B8"/>
        </a:accent3>
        <a:accent4>
          <a:srgbClr val="C8C8C8"/>
        </a:accent4>
        <a:accent5>
          <a:srgbClr val="ADCAB8"/>
        </a:accent5>
        <a:accent6>
          <a:srgbClr val="547852"/>
        </a:accent6>
        <a:hlink>
          <a:srgbClr val="EEC85E"/>
        </a:hlink>
        <a:folHlink>
          <a:srgbClr val="AA8456"/>
        </a:folHlink>
      </a:clrScheme>
      <a:clrMap bg1="dk2" tx1="lt1" bg2="dk1" tx2="lt2" accent1="accent1" accent2="accent2" accent3="accent3" accent4="accent4" accent5="accent5" accent6="accent6" hlink="hlink" folHlink="folHlink"/>
    </a:extraClrScheme>
    <a:extraClrScheme>
      <a:clrScheme name="Cliff 6">
        <a:dk1>
          <a:srgbClr val="B8A47C"/>
        </a:dk1>
        <a:lt1>
          <a:srgbClr val="FFFFFF"/>
        </a:lt1>
        <a:dk2>
          <a:srgbClr val="A68A58"/>
        </a:dk2>
        <a:lt2>
          <a:srgbClr val="DAD79C"/>
        </a:lt2>
        <a:accent1>
          <a:srgbClr val="816B35"/>
        </a:accent1>
        <a:accent2>
          <a:srgbClr val="FFCC00"/>
        </a:accent2>
        <a:accent3>
          <a:srgbClr val="D0C4B4"/>
        </a:accent3>
        <a:accent4>
          <a:srgbClr val="DADADA"/>
        </a:accent4>
        <a:accent5>
          <a:srgbClr val="C1BAAE"/>
        </a:accent5>
        <a:accent6>
          <a:srgbClr val="E7B900"/>
        </a:accent6>
        <a:hlink>
          <a:srgbClr val="0066CC"/>
        </a:hlink>
        <a:folHlink>
          <a:srgbClr val="009900"/>
        </a:folHlink>
      </a:clrScheme>
      <a:clrMap bg1="dk2" tx1="lt1" bg2="dk1" tx2="lt2" accent1="accent1" accent2="accent2" accent3="accent3" accent4="accent4" accent5="accent5" accent6="accent6" hlink="hlink" folHlink="folHlink"/>
    </a:extraClrScheme>
    <a:extraClrScheme>
      <a:clrScheme name="Cliff 7">
        <a:dk1>
          <a:srgbClr val="336699"/>
        </a:dk1>
        <a:lt1>
          <a:srgbClr val="F8F8F8"/>
        </a:lt1>
        <a:dk2>
          <a:srgbClr val="003366"/>
        </a:dk2>
        <a:lt2>
          <a:srgbClr val="D1DDD4"/>
        </a:lt2>
        <a:accent1>
          <a:srgbClr val="3399FF"/>
        </a:accent1>
        <a:accent2>
          <a:srgbClr val="006699"/>
        </a:accent2>
        <a:accent3>
          <a:srgbClr val="AAADB8"/>
        </a:accent3>
        <a:accent4>
          <a:srgbClr val="D4D4D4"/>
        </a:accent4>
        <a:accent5>
          <a:srgbClr val="ADCAFF"/>
        </a:accent5>
        <a:accent6>
          <a:srgbClr val="005C8A"/>
        </a:accent6>
        <a:hlink>
          <a:srgbClr val="86C0CE"/>
        </a:hlink>
        <a:folHlink>
          <a:srgbClr val="0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28535</TotalTime>
  <Words>3082</Words>
  <Application>Microsoft Office PowerPoint</Application>
  <PresentationFormat>On-screen Show (4:3)</PresentationFormat>
  <Paragraphs>410</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Verdana</vt:lpstr>
      <vt:lpstr>Wingdings</vt:lpstr>
      <vt:lpstr>Cliff</vt:lpstr>
      <vt:lpstr>Artificial Intelligence in  Courts and Law Enforcement</vt:lpstr>
      <vt:lpstr>Chief Justice of India S A Bobade</vt:lpstr>
      <vt:lpstr>Three ideas that led to this webinar series</vt:lpstr>
      <vt:lpstr>AI :Why &amp; How</vt:lpstr>
      <vt:lpstr>What is Artificial Intelligence?</vt:lpstr>
      <vt:lpstr>Turing test  (Alan Turing, father of AI)</vt:lpstr>
      <vt:lpstr>Two kinds of AI</vt:lpstr>
      <vt:lpstr>Which legal things are easy for machines?</vt:lpstr>
      <vt:lpstr>Tasks not easy</vt:lpstr>
      <vt:lpstr>PowerPoint Presentation</vt:lpstr>
      <vt:lpstr>Let us get into the guts of AI</vt:lpstr>
      <vt:lpstr>Classification of Movie Reviews by computers</vt:lpstr>
      <vt:lpstr>Now let us take a legal problem</vt:lpstr>
      <vt:lpstr>How to check if the AI is doing a good job? </vt:lpstr>
      <vt:lpstr>Correctional Offender Management Profiles for Alternative Sanctions (COMPAS).  (a private company AI)</vt:lpstr>
      <vt:lpstr>COMPAS</vt:lpstr>
      <vt:lpstr>Bias in AI(COMPAS) for risk factor estimation </vt:lpstr>
      <vt:lpstr>Gross error by AI in two minor offenses</vt:lpstr>
      <vt:lpstr>A simple classifier</vt:lpstr>
      <vt:lpstr>Judges are human  (biased sometimes)</vt:lpstr>
      <vt:lpstr>Some AI tools for law enforcement</vt:lpstr>
      <vt:lpstr>Elementary Statistical Analysis</vt:lpstr>
      <vt:lpstr>United States v. Kristen Gilbert.</vt:lpstr>
      <vt:lpstr>Statistical analysis</vt:lpstr>
      <vt:lpstr>Patterns of deaths over years</vt:lpstr>
      <vt:lpstr>Is all this due to chance?</vt:lpstr>
      <vt:lpstr>Let us do it right here</vt:lpstr>
      <vt:lpstr>Automation agenda</vt:lpstr>
      <vt:lpstr>Proposal for Law Colleges</vt:lpstr>
      <vt:lpstr>Our review so far</vt:lpstr>
      <vt:lpstr>Remaining topics</vt:lpstr>
      <vt:lpstr>China</vt:lpstr>
      <vt:lpstr>AI in court- China</vt:lpstr>
      <vt:lpstr>Private sector startups in India</vt:lpstr>
      <vt:lpstr>Some legal tech start ups in India </vt:lpstr>
      <vt:lpstr>Indian ODR startups</vt:lpstr>
      <vt:lpstr>Deficiency of Private sector initiatives</vt:lpstr>
      <vt:lpstr>Predictive Policing</vt:lpstr>
      <vt:lpstr>US City Police Departments (LA, NO etc.)</vt:lpstr>
      <vt:lpstr>Palantir Technologies</vt:lpstr>
      <vt:lpstr>Final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Courts and Law Enforcement</dc:title>
  <dc:creator>Anil Gore</dc:creator>
  <cp:lastModifiedBy>Anil Gore</cp:lastModifiedBy>
  <cp:revision>140</cp:revision>
  <dcterms:created xsi:type="dcterms:W3CDTF">2020-08-09T10:30:40Z</dcterms:created>
  <dcterms:modified xsi:type="dcterms:W3CDTF">2020-09-27T16:06:34Z</dcterms:modified>
</cp:coreProperties>
</file>