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60" r:id="rId4"/>
    <p:sldId id="267" r:id="rId5"/>
    <p:sldId id="258" r:id="rId6"/>
    <p:sldId id="268" r:id="rId7"/>
    <p:sldId id="257" r:id="rId8"/>
    <p:sldId id="261" r:id="rId9"/>
    <p:sldId id="262" r:id="rId10"/>
    <p:sldId id="263" r:id="rId11"/>
    <p:sldId id="264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5DB2-3E4B-42AE-A458-1453B6523D0C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31A0-01A6-4503-8BB0-7029FAEBA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684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5DB2-3E4B-42AE-A458-1453B6523D0C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31A0-01A6-4503-8BB0-7029FAEBA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87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5DB2-3E4B-42AE-A458-1453B6523D0C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31A0-01A6-4503-8BB0-7029FAEBA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07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5DB2-3E4B-42AE-A458-1453B6523D0C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31A0-01A6-4503-8BB0-7029FAEBA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93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5DB2-3E4B-42AE-A458-1453B6523D0C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31A0-01A6-4503-8BB0-7029FAEBA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77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5DB2-3E4B-42AE-A458-1453B6523D0C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31A0-01A6-4503-8BB0-7029FAEBA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31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5DB2-3E4B-42AE-A458-1453B6523D0C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31A0-01A6-4503-8BB0-7029FAEBA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38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5DB2-3E4B-42AE-A458-1453B6523D0C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31A0-01A6-4503-8BB0-7029FAEBA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7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5DB2-3E4B-42AE-A458-1453B6523D0C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31A0-01A6-4503-8BB0-7029FAEBA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79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5DB2-3E4B-42AE-A458-1453B6523D0C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31A0-01A6-4503-8BB0-7029FAEBA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63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5DB2-3E4B-42AE-A458-1453B6523D0C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31A0-01A6-4503-8BB0-7029FAEBA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97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D5DB2-3E4B-42AE-A458-1453B6523D0C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1A0-01A6-4503-8BB0-7029FAEBA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98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Legal workflows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0643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Summarizations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861180" cy="4351338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Extraction vs. Abstraction</a:t>
            </a:r>
          </a:p>
          <a:p>
            <a:pPr lvl="1"/>
            <a:r>
              <a:rPr lang="en-IN" dirty="0"/>
              <a:t>Extract is a selection of some of the material of the original, </a:t>
            </a:r>
          </a:p>
          <a:p>
            <a:pPr lvl="1"/>
            <a:r>
              <a:rPr lang="en-IN" dirty="0"/>
              <a:t>Abstract is a  condensation and reformulation of the original.</a:t>
            </a:r>
          </a:p>
          <a:p>
            <a:r>
              <a:rPr lang="en-IN" dirty="0"/>
              <a:t>Informative vs. Indicative vs. Evaluative</a:t>
            </a:r>
          </a:p>
          <a:p>
            <a:pPr lvl="1"/>
            <a:r>
              <a:rPr lang="en-IN" dirty="0"/>
              <a:t>Informative summary reflects the content of the original text</a:t>
            </a:r>
          </a:p>
          <a:p>
            <a:pPr lvl="1"/>
            <a:r>
              <a:rPr lang="en-IN" dirty="0"/>
              <a:t>Indicative summary merely provides an indication of the original</a:t>
            </a:r>
          </a:p>
          <a:p>
            <a:pPr lvl="1"/>
            <a:r>
              <a:rPr lang="en-IN" dirty="0"/>
              <a:t>Evaluative evaluates the subject, expressing the abstractor's views</a:t>
            </a:r>
          </a:p>
          <a:p>
            <a:r>
              <a:rPr lang="en-IN" dirty="0"/>
              <a:t>Generic vs. Query </a:t>
            </a:r>
          </a:p>
          <a:p>
            <a:pPr lvl="1"/>
            <a:r>
              <a:rPr lang="en-IN" dirty="0"/>
              <a:t>a Generic summary provides the author’s point of view, </a:t>
            </a:r>
          </a:p>
          <a:p>
            <a:pPr lvl="1"/>
            <a:r>
              <a:rPr lang="en-IN" dirty="0"/>
              <a:t>Query-based summary focuses on material of interest to the user.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981" t="31155" r="27549" b="18059"/>
          <a:stretch/>
        </p:blipFill>
        <p:spPr>
          <a:xfrm>
            <a:off x="7139601" y="1690688"/>
            <a:ext cx="4753749" cy="312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51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Reduction of information content</a:t>
            </a:r>
          </a:p>
          <a:p>
            <a:pPr lvl="1"/>
            <a:r>
              <a:rPr lang="en-IN" dirty="0"/>
              <a:t>Compression Rate, also known as condensation rate, reduction rate.</a:t>
            </a:r>
          </a:p>
          <a:p>
            <a:pPr lvl="1"/>
            <a:r>
              <a:rPr lang="en-IN" dirty="0"/>
              <a:t>Measured by summary length / source length ( 0 &lt; c &lt; 100)-</a:t>
            </a:r>
          </a:p>
          <a:p>
            <a:r>
              <a:rPr lang="en-IN" dirty="0" err="1"/>
              <a:t>Informativeness</a:t>
            </a:r>
            <a:endParaRPr lang="en-IN" dirty="0"/>
          </a:p>
          <a:p>
            <a:pPr lvl="1"/>
            <a:r>
              <a:rPr lang="en-IN" dirty="0"/>
              <a:t>Fidelity to Source</a:t>
            </a:r>
          </a:p>
          <a:p>
            <a:pPr lvl="1"/>
            <a:r>
              <a:rPr lang="en-IN" dirty="0"/>
              <a:t>Relevance to User’s Interests</a:t>
            </a:r>
          </a:p>
          <a:p>
            <a:r>
              <a:rPr lang="en-IN" dirty="0"/>
              <a:t>Well-Formedness</a:t>
            </a:r>
          </a:p>
          <a:p>
            <a:pPr lvl="1"/>
            <a:r>
              <a:rPr lang="en-IN" dirty="0"/>
              <a:t>Syntactic and discourse-level</a:t>
            </a:r>
          </a:p>
          <a:p>
            <a:pPr lvl="1"/>
            <a:r>
              <a:rPr lang="en-IN" dirty="0"/>
              <a:t>Need to avoid gaps, dangling anaphors, ravaged tables, lists, etc..</a:t>
            </a:r>
          </a:p>
        </p:txBody>
      </p:sp>
    </p:spTree>
    <p:extLst>
      <p:ext uri="{BB962C8B-B14F-4D97-AF65-F5344CB8AC3E}">
        <p14:creationId xmlns:p14="http://schemas.microsoft.com/office/powerpoint/2010/main" val="1172325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Summarization Functional Architecture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811" t="24543" r="2532" b="27151"/>
          <a:stretch/>
        </p:blipFill>
        <p:spPr>
          <a:xfrm>
            <a:off x="1793290" y="1690688"/>
            <a:ext cx="8247355" cy="325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91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45262" cy="4351338"/>
          </a:xfrm>
        </p:spPr>
        <p:txBody>
          <a:bodyPr/>
          <a:lstStyle/>
          <a:p>
            <a:r>
              <a:rPr lang="en-IN" dirty="0"/>
              <a:t>Legal texts are extracted from various sources such as websites, Legal databases, etc.</a:t>
            </a:r>
          </a:p>
          <a:p>
            <a:r>
              <a:rPr lang="en-IN" dirty="0"/>
              <a:t>Stored in Legal XML</a:t>
            </a:r>
          </a:p>
          <a:p>
            <a:r>
              <a:rPr lang="en-IN" dirty="0"/>
              <a:t>XML text is processed for various functionalities such as Search, Similarity and Summarization.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470132" y="1417739"/>
            <a:ext cx="3747660" cy="4759224"/>
            <a:chOff x="2952" y="710"/>
            <a:chExt cx="2702" cy="3387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2952" y="710"/>
              <a:ext cx="2702" cy="3387"/>
            </a:xfrm>
            <a:prstGeom prst="wedgeRectCallout">
              <a:avLst>
                <a:gd name="adj1" fmla="val -44634"/>
                <a:gd name="adj2" fmla="val 22718"/>
              </a:avLst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182880" tIns="182880" rIns="182880" bIns="182880"/>
            <a:lstStyle>
              <a:lvl1pPr marL="225425" indent="-225425" algn="l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569913" indent="-230188" algn="l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081088" algn="l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algn="l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algn="l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spcBef>
                  <a:spcPct val="1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</a:pPr>
              <a:endParaRPr lang="en-US" altLang="en-US" b="0">
                <a:latin typeface="Trebuchet MS" panose="020B0603020202020204" pitchFamily="34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gray">
            <a:xfrm>
              <a:off x="3001" y="1997"/>
              <a:ext cx="1979" cy="400"/>
            </a:xfrm>
            <a:prstGeom prst="rect">
              <a:avLst/>
            </a:prstGeom>
            <a:solidFill>
              <a:srgbClr val="BFBFBF"/>
            </a:solidFill>
            <a:ln w="9525" algn="ctr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91435" tIns="45718" rIns="91435" bIns="45718"/>
            <a:lstStyle/>
            <a:p>
              <a:endParaRPr lang="en-IN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rot="-5400000">
              <a:off x="4530" y="1480"/>
              <a:ext cx="1384" cy="1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rot="5400000" flipH="1">
              <a:off x="4343" y="3122"/>
              <a:ext cx="1758" cy="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rot="-5400000" flipH="1" flipV="1">
              <a:off x="5225" y="2081"/>
              <a:ext cx="0" cy="25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rot="-5400000" flipH="1" flipV="1">
              <a:off x="5218" y="651"/>
              <a:ext cx="0" cy="25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rot="-5400000" flipH="1" flipV="1">
              <a:off x="5213" y="3899"/>
              <a:ext cx="0" cy="25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 rot="16200000">
              <a:off x="4844" y="1404"/>
              <a:ext cx="754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anose="020B0603020202020204" pitchFamily="34" charset="0"/>
                </a:rPr>
                <a:t>Process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 rot="-5400000">
              <a:off x="4838" y="2986"/>
              <a:ext cx="765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anose="020B0603020202020204" pitchFamily="34" charset="0"/>
                </a:rPr>
                <a:t>Extract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 rot="10800000" flipH="1" flipV="1">
              <a:off x="4346" y="3899"/>
              <a:ext cx="116" cy="1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anose="020B0603020202020204" pitchFamily="34" charset="0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4007" y="2871"/>
              <a:ext cx="0" cy="15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>
              <a:off x="3815" y="1214"/>
              <a:ext cx="308" cy="270"/>
            </a:xfrm>
            <a:prstGeom prst="upArrow">
              <a:avLst>
                <a:gd name="adj1" fmla="val 50120"/>
                <a:gd name="adj2" fmla="val 52176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IN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gray">
            <a:xfrm>
              <a:off x="3041" y="1521"/>
              <a:ext cx="1906" cy="206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marL="4763" algn="l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803275" algn="l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982663" algn="l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algn="l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algn="l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1800" dirty="0">
                  <a:solidFill>
                    <a:schemeClr val="bg1"/>
                  </a:solidFill>
                  <a:latin typeface="Arial" panose="020B0604020202020204" pitchFamily="34" charset="0"/>
                </a:rPr>
                <a:t>Text Analytics Algorithms</a:t>
              </a:r>
            </a:p>
          </p:txBody>
        </p:sp>
        <p:grpSp>
          <p:nvGrpSpPr>
            <p:cNvPr id="20" name="Group 19"/>
            <p:cNvGrpSpPr>
              <a:grpSpLocks/>
            </p:cNvGrpSpPr>
            <p:nvPr/>
          </p:nvGrpSpPr>
          <p:grpSpPr bwMode="auto">
            <a:xfrm>
              <a:off x="3362" y="1742"/>
              <a:ext cx="1213" cy="184"/>
              <a:chOff x="3543" y="1884"/>
              <a:chExt cx="1611" cy="184"/>
            </a:xfrm>
          </p:grpSpPr>
          <p:sp>
            <p:nvSpPr>
              <p:cNvPr id="46" name="AutoShape 20"/>
              <p:cNvSpPr>
                <a:spLocks noChangeArrowheads="1"/>
              </p:cNvSpPr>
              <p:nvPr/>
            </p:nvSpPr>
            <p:spPr bwMode="auto">
              <a:xfrm>
                <a:off x="3543" y="1884"/>
                <a:ext cx="409" cy="184"/>
              </a:xfrm>
              <a:prstGeom prst="upArrow">
                <a:avLst>
                  <a:gd name="adj1" fmla="val 50120"/>
                  <a:gd name="adj2" fmla="val 52176"/>
                </a:avLst>
              </a:prstGeom>
              <a:gradFill rotWithShape="1">
                <a:gsLst>
                  <a:gs pos="0">
                    <a:schemeClr val="hlink"/>
                  </a:gs>
                  <a:gs pos="5000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0" scaled="1"/>
              </a:gra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IN"/>
              </a:p>
            </p:txBody>
          </p:sp>
          <p:sp>
            <p:nvSpPr>
              <p:cNvPr id="47" name="AutoShape 21"/>
              <p:cNvSpPr>
                <a:spLocks noChangeArrowheads="1"/>
              </p:cNvSpPr>
              <p:nvPr/>
            </p:nvSpPr>
            <p:spPr bwMode="auto">
              <a:xfrm>
                <a:off x="4144" y="1884"/>
                <a:ext cx="409" cy="184"/>
              </a:xfrm>
              <a:prstGeom prst="upArrow">
                <a:avLst>
                  <a:gd name="adj1" fmla="val 50120"/>
                  <a:gd name="adj2" fmla="val 52176"/>
                </a:avLst>
              </a:prstGeom>
              <a:gradFill rotWithShape="1">
                <a:gsLst>
                  <a:gs pos="0">
                    <a:schemeClr val="hlink"/>
                  </a:gs>
                  <a:gs pos="5000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0" scaled="1"/>
              </a:gra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IN"/>
              </a:p>
            </p:txBody>
          </p:sp>
          <p:sp>
            <p:nvSpPr>
              <p:cNvPr id="48" name="AutoShape 22"/>
              <p:cNvSpPr>
                <a:spLocks noChangeArrowheads="1"/>
              </p:cNvSpPr>
              <p:nvPr/>
            </p:nvSpPr>
            <p:spPr bwMode="auto">
              <a:xfrm>
                <a:off x="4745" y="1884"/>
                <a:ext cx="409" cy="184"/>
              </a:xfrm>
              <a:prstGeom prst="upArrow">
                <a:avLst>
                  <a:gd name="adj1" fmla="val 50120"/>
                  <a:gd name="adj2" fmla="val 52176"/>
                </a:avLst>
              </a:prstGeom>
              <a:gradFill rotWithShape="1">
                <a:gsLst>
                  <a:gs pos="0">
                    <a:schemeClr val="hlink"/>
                  </a:gs>
                  <a:gs pos="5000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0" scaled="1"/>
              </a:gra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IN"/>
              </a:p>
            </p:txBody>
          </p:sp>
        </p:grpSp>
        <p:sp>
          <p:nvSpPr>
            <p:cNvPr id="21" name="AutoShape 23"/>
            <p:cNvSpPr>
              <a:spLocks noChangeArrowheads="1"/>
            </p:cNvSpPr>
            <p:nvPr/>
          </p:nvSpPr>
          <p:spPr bwMode="auto">
            <a:xfrm>
              <a:off x="3355" y="2022"/>
              <a:ext cx="1244" cy="347"/>
            </a:xfrm>
            <a:prstGeom prst="can">
              <a:avLst>
                <a:gd name="adj" fmla="val 2500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r>
                <a:rPr lang="en-US" altLang="en-US" sz="16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rebuchet MS" panose="020B0603020202020204" pitchFamily="34" charset="0"/>
                </a:rPr>
                <a:t>Legal XML</a:t>
              </a:r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3041" y="2680"/>
              <a:ext cx="1916" cy="2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bg2"/>
                  </a:solidFill>
                  <a:prstDash val="sysDot"/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1600" dirty="0">
                  <a:latin typeface="Trebuchet MS" panose="020B0603020202020204" pitchFamily="34" charset="0"/>
                </a:rPr>
                <a:t>Extract</a:t>
              </a:r>
            </a:p>
          </p:txBody>
        </p:sp>
        <p:grpSp>
          <p:nvGrpSpPr>
            <p:cNvPr id="23" name="Group 25"/>
            <p:cNvGrpSpPr>
              <a:grpSpLocks/>
            </p:cNvGrpSpPr>
            <p:nvPr/>
          </p:nvGrpSpPr>
          <p:grpSpPr bwMode="auto">
            <a:xfrm>
              <a:off x="3362" y="2460"/>
              <a:ext cx="1213" cy="184"/>
              <a:chOff x="3543" y="1884"/>
              <a:chExt cx="1611" cy="184"/>
            </a:xfrm>
          </p:grpSpPr>
          <p:sp>
            <p:nvSpPr>
              <p:cNvPr id="43" name="AutoShape 26"/>
              <p:cNvSpPr>
                <a:spLocks noChangeArrowheads="1"/>
              </p:cNvSpPr>
              <p:nvPr/>
            </p:nvSpPr>
            <p:spPr bwMode="auto">
              <a:xfrm>
                <a:off x="3543" y="1884"/>
                <a:ext cx="409" cy="184"/>
              </a:xfrm>
              <a:prstGeom prst="upArrow">
                <a:avLst>
                  <a:gd name="adj1" fmla="val 50120"/>
                  <a:gd name="adj2" fmla="val 52176"/>
                </a:avLst>
              </a:prstGeom>
              <a:gradFill rotWithShape="1">
                <a:gsLst>
                  <a:gs pos="0">
                    <a:schemeClr val="hlink"/>
                  </a:gs>
                  <a:gs pos="5000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0" scaled="1"/>
              </a:gra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IN"/>
              </a:p>
            </p:txBody>
          </p:sp>
          <p:sp>
            <p:nvSpPr>
              <p:cNvPr id="44" name="AutoShape 27"/>
              <p:cNvSpPr>
                <a:spLocks noChangeArrowheads="1"/>
              </p:cNvSpPr>
              <p:nvPr/>
            </p:nvSpPr>
            <p:spPr bwMode="auto">
              <a:xfrm>
                <a:off x="4144" y="1884"/>
                <a:ext cx="409" cy="184"/>
              </a:xfrm>
              <a:prstGeom prst="upArrow">
                <a:avLst>
                  <a:gd name="adj1" fmla="val 50120"/>
                  <a:gd name="adj2" fmla="val 52176"/>
                </a:avLst>
              </a:prstGeom>
              <a:gradFill rotWithShape="1">
                <a:gsLst>
                  <a:gs pos="0">
                    <a:schemeClr val="hlink"/>
                  </a:gs>
                  <a:gs pos="5000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0" scaled="1"/>
              </a:gra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IN"/>
              </a:p>
            </p:txBody>
          </p:sp>
          <p:sp>
            <p:nvSpPr>
              <p:cNvPr id="45" name="AutoShape 28"/>
              <p:cNvSpPr>
                <a:spLocks noChangeArrowheads="1"/>
              </p:cNvSpPr>
              <p:nvPr/>
            </p:nvSpPr>
            <p:spPr bwMode="auto">
              <a:xfrm>
                <a:off x="4745" y="1884"/>
                <a:ext cx="409" cy="184"/>
              </a:xfrm>
              <a:prstGeom prst="upArrow">
                <a:avLst>
                  <a:gd name="adj1" fmla="val 50120"/>
                  <a:gd name="adj2" fmla="val 52176"/>
                </a:avLst>
              </a:prstGeom>
              <a:gradFill rotWithShape="1">
                <a:gsLst>
                  <a:gs pos="0">
                    <a:schemeClr val="hlink"/>
                  </a:gs>
                  <a:gs pos="5000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0" scaled="1"/>
              </a:gra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IN"/>
              </a:p>
            </p:txBody>
          </p:sp>
        </p:grpSp>
        <p:sp>
          <p:nvSpPr>
            <p:cNvPr id="24" name="AutoShape 29"/>
            <p:cNvSpPr>
              <a:spLocks noChangeArrowheads="1"/>
            </p:cNvSpPr>
            <p:nvPr/>
          </p:nvSpPr>
          <p:spPr bwMode="auto">
            <a:xfrm>
              <a:off x="4643" y="3521"/>
              <a:ext cx="325" cy="392"/>
            </a:xfrm>
            <a:prstGeom prst="can">
              <a:avLst>
                <a:gd name="adj" fmla="val 30154"/>
              </a:avLst>
            </a:prstGeom>
            <a:gradFill rotWithShape="1">
              <a:gsLst>
                <a:gs pos="0">
                  <a:srgbClr val="667263">
                    <a:gamma/>
                    <a:shade val="46275"/>
                    <a:invGamma/>
                  </a:srgbClr>
                </a:gs>
                <a:gs pos="50000">
                  <a:srgbClr val="667263"/>
                </a:gs>
                <a:gs pos="100000">
                  <a:srgbClr val="66726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76797E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5" tIns="45718" rIns="91435" bIns="45718" anchor="ctr"/>
            <a:lstStyle/>
            <a:p>
              <a:r>
                <a:rPr lang="en-US" altLang="en-US" sz="1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rebuchet MS" panose="020B0603020202020204" pitchFamily="34" charset="0"/>
                </a:rPr>
                <a:t>Data</a:t>
              </a:r>
            </a:p>
            <a:p>
              <a:r>
                <a:rPr lang="en-US" altLang="en-US" sz="1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rebuchet MS" panose="020B0603020202020204" pitchFamily="34" charset="0"/>
                </a:rPr>
                <a:t>base</a:t>
              </a:r>
            </a:p>
          </p:txBody>
        </p:sp>
        <p:sp>
          <p:nvSpPr>
            <p:cNvPr id="25" name="AutoShape 30"/>
            <p:cNvSpPr>
              <a:spLocks noChangeArrowheads="1"/>
            </p:cNvSpPr>
            <p:nvPr/>
          </p:nvSpPr>
          <p:spPr bwMode="auto">
            <a:xfrm>
              <a:off x="3046" y="3521"/>
              <a:ext cx="325" cy="350"/>
            </a:xfrm>
            <a:prstGeom prst="can">
              <a:avLst>
                <a:gd name="adj" fmla="val 26923"/>
              </a:avLst>
            </a:prstGeom>
            <a:gradFill rotWithShape="1">
              <a:gsLst>
                <a:gs pos="0">
                  <a:srgbClr val="667263">
                    <a:gamma/>
                    <a:shade val="46275"/>
                    <a:invGamma/>
                  </a:srgbClr>
                </a:gs>
                <a:gs pos="50000">
                  <a:srgbClr val="667263"/>
                </a:gs>
                <a:gs pos="100000">
                  <a:srgbClr val="66726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76797E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5" tIns="45718" rIns="91435" bIns="45718" anchor="ctr"/>
            <a:lstStyle/>
            <a:p>
              <a:r>
                <a:rPr lang="en-US" altLang="en-US" sz="1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rebuchet MS" panose="020B0603020202020204" pitchFamily="34" charset="0"/>
                </a:rPr>
                <a:t>Web</a:t>
              </a:r>
            </a:p>
          </p:txBody>
        </p:sp>
        <p:sp>
          <p:nvSpPr>
            <p:cNvPr id="26" name="AutoShape 31"/>
            <p:cNvSpPr>
              <a:spLocks noChangeArrowheads="1"/>
            </p:cNvSpPr>
            <p:nvPr/>
          </p:nvSpPr>
          <p:spPr bwMode="auto">
            <a:xfrm>
              <a:off x="3444" y="3521"/>
              <a:ext cx="326" cy="351"/>
            </a:xfrm>
            <a:prstGeom prst="can">
              <a:avLst>
                <a:gd name="adj" fmla="val 26917"/>
              </a:avLst>
            </a:prstGeom>
            <a:gradFill rotWithShape="1">
              <a:gsLst>
                <a:gs pos="0">
                  <a:srgbClr val="667263">
                    <a:gamma/>
                    <a:shade val="46275"/>
                    <a:invGamma/>
                  </a:srgbClr>
                </a:gs>
                <a:gs pos="50000">
                  <a:srgbClr val="667263"/>
                </a:gs>
                <a:gs pos="100000">
                  <a:srgbClr val="66726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76797E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5" tIns="45718" rIns="91435" bIns="45718" anchor="ctr"/>
            <a:lstStyle/>
            <a:p>
              <a:r>
                <a:rPr lang="en-US" altLang="en-US" sz="1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rebuchet MS" panose="020B0603020202020204" pitchFamily="34" charset="0"/>
                </a:rPr>
                <a:t>Web</a:t>
              </a:r>
            </a:p>
          </p:txBody>
        </p:sp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3843" y="2931"/>
              <a:ext cx="480" cy="26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000" dirty="0">
                  <a:latin typeface="Trebuchet MS" panose="020B0603020202020204" pitchFamily="34" charset="0"/>
                </a:rPr>
                <a:t>Connect</a:t>
              </a:r>
            </a:p>
            <a:p>
              <a:endParaRPr lang="en-US" altLang="en-US" sz="1000" dirty="0">
                <a:latin typeface="Trebuchet MS" panose="020B0603020202020204" pitchFamily="34" charset="0"/>
              </a:endParaRPr>
            </a:p>
          </p:txBody>
        </p:sp>
        <p:sp>
          <p:nvSpPr>
            <p:cNvPr id="29" name="AutoShape 34"/>
            <p:cNvSpPr>
              <a:spLocks noChangeArrowheads="1"/>
            </p:cNvSpPr>
            <p:nvPr/>
          </p:nvSpPr>
          <p:spPr bwMode="gray">
            <a:xfrm rot="-10800000">
              <a:off x="3094" y="2924"/>
              <a:ext cx="184" cy="542"/>
            </a:xfrm>
            <a:prstGeom prst="downArrow">
              <a:avLst>
                <a:gd name="adj1" fmla="val 50000"/>
                <a:gd name="adj2" fmla="val 73641"/>
              </a:avLst>
            </a:prstGeom>
            <a:solidFill>
              <a:srgbClr val="F8F5C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altLang="en-US" sz="1200" dirty="0">
                <a:solidFill>
                  <a:schemeClr val="tx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30" name="AutoShape 35"/>
            <p:cNvSpPr>
              <a:spLocks noChangeArrowheads="1"/>
            </p:cNvSpPr>
            <p:nvPr/>
          </p:nvSpPr>
          <p:spPr bwMode="gray">
            <a:xfrm rot="-10800000">
              <a:off x="3496" y="2924"/>
              <a:ext cx="184" cy="542"/>
            </a:xfrm>
            <a:prstGeom prst="downArrow">
              <a:avLst>
                <a:gd name="adj1" fmla="val 50000"/>
                <a:gd name="adj2" fmla="val 73641"/>
              </a:avLst>
            </a:prstGeom>
            <a:solidFill>
              <a:srgbClr val="F8F5C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altLang="en-US" sz="1200" dirty="0">
                <a:solidFill>
                  <a:schemeClr val="tx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31" name="AutoShape 36"/>
            <p:cNvSpPr>
              <a:spLocks noChangeArrowheads="1"/>
            </p:cNvSpPr>
            <p:nvPr/>
          </p:nvSpPr>
          <p:spPr bwMode="gray">
            <a:xfrm rot="-10800000">
              <a:off x="4706" y="2924"/>
              <a:ext cx="184" cy="542"/>
            </a:xfrm>
            <a:prstGeom prst="downArrow">
              <a:avLst>
                <a:gd name="adj1" fmla="val 50000"/>
                <a:gd name="adj2" fmla="val 73641"/>
              </a:avLst>
            </a:prstGeom>
            <a:solidFill>
              <a:srgbClr val="F8F5C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altLang="en-US" sz="1200" dirty="0">
                <a:solidFill>
                  <a:schemeClr val="tx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32" name="AutoShape 37"/>
            <p:cNvSpPr>
              <a:spLocks noChangeArrowheads="1"/>
            </p:cNvSpPr>
            <p:nvPr/>
          </p:nvSpPr>
          <p:spPr bwMode="gray">
            <a:xfrm rot="10800000">
              <a:off x="3970" y="3204"/>
              <a:ext cx="185" cy="262"/>
            </a:xfrm>
            <a:prstGeom prst="downArrow">
              <a:avLst>
                <a:gd name="adj1" fmla="val 50000"/>
                <a:gd name="adj2" fmla="val 35405"/>
              </a:avLst>
            </a:prstGeom>
            <a:solidFill>
              <a:srgbClr val="F8F5C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altLang="en-US" sz="1200" dirty="0">
                <a:solidFill>
                  <a:schemeClr val="tx1"/>
                </a:solidFill>
                <a:latin typeface="Trebuchet MS" panose="020B0603020202020204" pitchFamily="34" charset="0"/>
              </a:endParaRPr>
            </a:p>
          </p:txBody>
        </p:sp>
        <p:grpSp>
          <p:nvGrpSpPr>
            <p:cNvPr id="33" name="Group 38"/>
            <p:cNvGrpSpPr>
              <a:grpSpLocks/>
            </p:cNvGrpSpPr>
            <p:nvPr/>
          </p:nvGrpSpPr>
          <p:grpSpPr bwMode="auto">
            <a:xfrm rot="16200000" flipH="1">
              <a:off x="3896" y="3566"/>
              <a:ext cx="351" cy="262"/>
              <a:chOff x="3830" y="4041"/>
              <a:chExt cx="488" cy="275"/>
            </a:xfrm>
          </p:grpSpPr>
          <p:sp>
            <p:nvSpPr>
              <p:cNvPr id="40" name="Rectangle 39"/>
              <p:cNvSpPr>
                <a:spLocks noChangeArrowheads="1"/>
              </p:cNvSpPr>
              <p:nvPr/>
            </p:nvSpPr>
            <p:spPr bwMode="gray">
              <a:xfrm>
                <a:off x="3830" y="4041"/>
                <a:ext cx="488" cy="78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1581" dir="3378596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eaLnBrk="1" hangingPunct="1"/>
                <a:endParaRPr lang="en-US" altLang="en-US" sz="2200" b="0"/>
              </a:p>
            </p:txBody>
          </p:sp>
          <p:sp>
            <p:nvSpPr>
              <p:cNvPr id="41" name="Rectangle 40"/>
              <p:cNvSpPr>
                <a:spLocks noChangeArrowheads="1"/>
              </p:cNvSpPr>
              <p:nvPr/>
            </p:nvSpPr>
            <p:spPr bwMode="gray">
              <a:xfrm>
                <a:off x="3830" y="4127"/>
                <a:ext cx="488" cy="95"/>
              </a:xfrm>
              <a:prstGeom prst="rect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1581" dir="3378596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altLang="en-US" sz="800">
                    <a:latin typeface="Trebuchet MS" panose="020B0603020202020204" pitchFamily="34" charset="0"/>
                  </a:rPr>
                  <a:t>App Layer</a:t>
                </a:r>
              </a:p>
            </p:txBody>
          </p:sp>
          <p:sp>
            <p:nvSpPr>
              <p:cNvPr id="42" name="Rectangle 41"/>
              <p:cNvSpPr>
                <a:spLocks noChangeArrowheads="1"/>
              </p:cNvSpPr>
              <p:nvPr/>
            </p:nvSpPr>
            <p:spPr bwMode="gray">
              <a:xfrm>
                <a:off x="3830" y="4222"/>
                <a:ext cx="488" cy="94"/>
              </a:xfrm>
              <a:prstGeom prst="rect">
                <a:avLst/>
              </a:prstGeom>
              <a:solidFill>
                <a:srgbClr val="33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1581" dir="3378596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eaLnBrk="1" hangingPunct="1"/>
                <a:endParaRPr lang="en-US" altLang="en-US" sz="2200">
                  <a:solidFill>
                    <a:srgbClr val="33CCFF"/>
                  </a:solidFill>
                </a:endParaRPr>
              </a:p>
            </p:txBody>
          </p:sp>
        </p:grpSp>
        <p:sp>
          <p:nvSpPr>
            <p:cNvPr id="36" name="AutoShape 47"/>
            <p:cNvSpPr>
              <a:spLocks noChangeArrowheads="1"/>
            </p:cNvSpPr>
            <p:nvPr/>
          </p:nvSpPr>
          <p:spPr bwMode="auto">
            <a:xfrm>
              <a:off x="3355" y="764"/>
              <a:ext cx="1244" cy="434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>
                <a:lnSpc>
                  <a:spcPct val="80000"/>
                </a:lnSpc>
              </a:pPr>
              <a:endParaRPr lang="en-US" altLang="en-US" sz="1400" dirty="0">
                <a:effectLst>
                  <a:outerShdw blurRad="38100" dist="38100" dir="2700000" algn="tl">
                    <a:srgbClr val="000000"/>
                  </a:outerShdw>
                </a:effectLst>
                <a:latin typeface="Trebuchet MS" panose="020B0603020202020204" pitchFamily="34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en-US" sz="1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rebuchet MS" panose="020B0603020202020204" pitchFamily="34" charset="0"/>
                </a:rPr>
                <a:t>Reports, CRM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698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Legal Analytics Workflows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Input: Collection of 100s of judgements, scarped from websites</a:t>
            </a:r>
          </a:p>
          <a:p>
            <a:r>
              <a:rPr lang="en-IN" dirty="0"/>
              <a:t>Extraction of Title, Names of Appellant-Respondents-Judges, important keywords-theme, Core of </a:t>
            </a:r>
            <a:r>
              <a:rPr lang="en-IN"/>
              <a:t>the judgement, Summary </a:t>
            </a:r>
            <a:r>
              <a:rPr lang="en-IN" dirty="0"/>
              <a:t>etc.</a:t>
            </a:r>
          </a:p>
          <a:p>
            <a:r>
              <a:rPr lang="en-IN" dirty="0"/>
              <a:t>Workflows:</a:t>
            </a:r>
          </a:p>
          <a:p>
            <a:pPr lvl="1"/>
            <a:r>
              <a:rPr lang="en-IN" dirty="0"/>
              <a:t>Searching for topic: Judgments related to “Worker’s disputes”, “Divorces”, etc.</a:t>
            </a:r>
          </a:p>
          <a:p>
            <a:pPr lvl="1"/>
            <a:r>
              <a:rPr lang="en-IN" dirty="0"/>
              <a:t>Finding Similar judgements by Term Frequency: Represents document as a list of most occurring words and  finds “distance”. Say, Doc1 has keywords [k1, k2,….] find documents with as many keywords as that of Doc1. </a:t>
            </a:r>
          </a:p>
          <a:p>
            <a:pPr lvl="1"/>
            <a:r>
              <a:rPr lang="en-IN" dirty="0"/>
              <a:t>Extracting Summary: Finding statements, with most occurring imp words.</a:t>
            </a:r>
          </a:p>
          <a:p>
            <a:r>
              <a:rPr lang="en-IN" dirty="0"/>
              <a:t>Advantages: Its more than just a Web-search. It presents keywords, judgements, information relevant to a topic.</a:t>
            </a:r>
          </a:p>
        </p:txBody>
      </p:sp>
    </p:spTree>
    <p:extLst>
      <p:ext uri="{BB962C8B-B14F-4D97-AF65-F5344CB8AC3E}">
        <p14:creationId xmlns:p14="http://schemas.microsoft.com/office/powerpoint/2010/main" val="142352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Generic NLP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15980" cy="4351338"/>
          </a:xfrm>
        </p:spPr>
        <p:txBody>
          <a:bodyPr/>
          <a:lstStyle/>
          <a:p>
            <a:r>
              <a:rPr lang="en-IN" dirty="0"/>
              <a:t>Text Sources</a:t>
            </a:r>
          </a:p>
          <a:p>
            <a:r>
              <a:rPr lang="en-IN" dirty="0"/>
              <a:t>Pre-processing</a:t>
            </a:r>
          </a:p>
          <a:p>
            <a:pPr lvl="1"/>
            <a:r>
              <a:rPr lang="en-IN" dirty="0"/>
              <a:t>Html -&gt; Text</a:t>
            </a:r>
          </a:p>
          <a:p>
            <a:pPr lvl="1"/>
            <a:r>
              <a:rPr lang="en-IN" dirty="0"/>
              <a:t>Db -&gt; Text</a:t>
            </a:r>
          </a:p>
          <a:p>
            <a:r>
              <a:rPr lang="en-IN" dirty="0"/>
              <a:t>Linguistic Pre-Processing</a:t>
            </a:r>
          </a:p>
          <a:p>
            <a:pPr lvl="1"/>
            <a:r>
              <a:rPr lang="en-IN" dirty="0"/>
              <a:t>Tokenizing</a:t>
            </a:r>
          </a:p>
          <a:p>
            <a:pPr lvl="1"/>
            <a:r>
              <a:rPr lang="en-IN" dirty="0"/>
              <a:t>Stop word removal</a:t>
            </a:r>
          </a:p>
          <a:p>
            <a:r>
              <a:rPr lang="en-IN" dirty="0"/>
              <a:t>Text Algorithms</a:t>
            </a:r>
          </a:p>
          <a:p>
            <a:r>
              <a:rPr lang="en-IN" dirty="0"/>
              <a:t>Results reporting</a:t>
            </a:r>
          </a:p>
        </p:txBody>
      </p:sp>
      <p:pic>
        <p:nvPicPr>
          <p:cNvPr id="1028" name="Picture 4" descr="http://image.slidesharecdn.com/textdatamining1-150803041807-lva1-app6891/95/text-data-mining1-22-638.jpg?cb=143857566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" t="14539" r="4207" b="430"/>
          <a:stretch/>
        </p:blipFill>
        <p:spPr bwMode="auto">
          <a:xfrm>
            <a:off x="6179889" y="1825625"/>
            <a:ext cx="5440811" cy="370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600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More than just string matching</a:t>
            </a:r>
          </a:p>
        </p:txBody>
      </p:sp>
    </p:spTree>
    <p:extLst>
      <p:ext uri="{BB962C8B-B14F-4D97-AF65-F5344CB8AC3E}">
        <p14:creationId xmlns:p14="http://schemas.microsoft.com/office/powerpoint/2010/main" val="289202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 by LDA (Latent </a:t>
            </a:r>
            <a:r>
              <a:rPr lang="en-IN" dirty="0" err="1"/>
              <a:t>Dirichlet</a:t>
            </a:r>
            <a:r>
              <a:rPr lang="en-IN" dirty="0"/>
              <a:t> Allocation)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6191775" cy="4351338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Discovering hidden topical patterns that are present across the collection</a:t>
            </a:r>
          </a:p>
          <a:p>
            <a:r>
              <a:rPr lang="en-IN" b="1" dirty="0"/>
              <a:t>Doc 1</a:t>
            </a:r>
            <a:r>
              <a:rPr lang="en-IN" dirty="0"/>
              <a:t>: I had a peanut butter sandwich for breakfast.</a:t>
            </a:r>
            <a:br>
              <a:rPr lang="en-IN" dirty="0"/>
            </a:br>
            <a:r>
              <a:rPr lang="en-IN" b="1" dirty="0"/>
              <a:t>Doc 2</a:t>
            </a:r>
            <a:r>
              <a:rPr lang="en-IN" dirty="0"/>
              <a:t>: I like to eat almonds, peanuts and walnuts.</a:t>
            </a:r>
            <a:br>
              <a:rPr lang="en-IN" dirty="0"/>
            </a:br>
            <a:r>
              <a:rPr lang="en-IN" b="1" dirty="0"/>
              <a:t>Doc 3</a:t>
            </a:r>
            <a:r>
              <a:rPr lang="en-IN" dirty="0"/>
              <a:t>: My neighbour got a little dog yesterday.</a:t>
            </a:r>
            <a:br>
              <a:rPr lang="en-IN" dirty="0"/>
            </a:br>
            <a:r>
              <a:rPr lang="en-IN" b="1" dirty="0"/>
              <a:t>Doc 4</a:t>
            </a:r>
            <a:r>
              <a:rPr lang="en-IN" dirty="0"/>
              <a:t>: Cats and dogs are mortal enemies.</a:t>
            </a:r>
            <a:br>
              <a:rPr lang="en-IN" dirty="0"/>
            </a:br>
            <a:r>
              <a:rPr lang="en-IN" b="1" dirty="0"/>
              <a:t>Doc 5</a:t>
            </a:r>
            <a:r>
              <a:rPr lang="en-IN" dirty="0"/>
              <a:t>: You mustn’t feed peanuts to your dog.</a:t>
            </a:r>
          </a:p>
          <a:p>
            <a:r>
              <a:rPr lang="en-IN" b="1" dirty="0"/>
              <a:t>Topic 1</a:t>
            </a:r>
            <a:r>
              <a:rPr lang="en-IN" dirty="0"/>
              <a:t>: 30% peanuts, 15% almonds, 10% breakfast (food!!)</a:t>
            </a:r>
            <a:br>
              <a:rPr lang="en-IN" dirty="0"/>
            </a:br>
            <a:r>
              <a:rPr lang="en-IN" b="1" dirty="0"/>
              <a:t>Topic 2</a:t>
            </a:r>
            <a:r>
              <a:rPr lang="en-IN" dirty="0"/>
              <a:t>: 20% dogs, 10% cats, 5% peanuts… ( you can interpret that this topic deals with pets or animals)</a:t>
            </a:r>
          </a:p>
          <a:p>
            <a:r>
              <a:rPr lang="en-IN" b="1" dirty="0"/>
              <a:t>Docs 1 and 2</a:t>
            </a:r>
            <a:r>
              <a:rPr lang="en-IN" dirty="0"/>
              <a:t>: 100% Topic 1</a:t>
            </a:r>
            <a:br>
              <a:rPr lang="en-IN" dirty="0"/>
            </a:br>
            <a:r>
              <a:rPr lang="en-IN" b="1" dirty="0"/>
              <a:t>Docs 3 and 4</a:t>
            </a:r>
            <a:r>
              <a:rPr lang="en-IN" dirty="0"/>
              <a:t>: 100% Topic 2</a:t>
            </a:r>
            <a:br>
              <a:rPr lang="en-IN" dirty="0"/>
            </a:br>
            <a:r>
              <a:rPr lang="en-IN" b="1" dirty="0"/>
              <a:t>Doc 5</a:t>
            </a:r>
            <a:r>
              <a:rPr lang="en-IN" dirty="0"/>
              <a:t>: 70% Topic 1, 30% Topic 2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37891" t="36045" r="37680" b="32046"/>
          <a:stretch/>
        </p:blipFill>
        <p:spPr bwMode="auto">
          <a:xfrm>
            <a:off x="6573685" y="1690688"/>
            <a:ext cx="5266676" cy="38974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29752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Document Similarity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Fetching similar documents</a:t>
            </a:r>
          </a:p>
        </p:txBody>
      </p:sp>
    </p:spTree>
    <p:extLst>
      <p:ext uri="{BB962C8B-B14F-4D97-AF65-F5344CB8AC3E}">
        <p14:creationId xmlns:p14="http://schemas.microsoft.com/office/powerpoint/2010/main" val="2240951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Similarity by TF-IDF and Cosine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031183" cy="4351338"/>
          </a:xfrm>
        </p:spPr>
        <p:txBody>
          <a:bodyPr>
            <a:normAutofit/>
          </a:bodyPr>
          <a:lstStyle/>
          <a:p>
            <a:r>
              <a:rPr lang="en-IN" dirty="0"/>
              <a:t>TF-IDF (Term Frequency Inverse Document Frequency) Method</a:t>
            </a:r>
          </a:p>
          <a:p>
            <a:pPr lvl="1"/>
            <a:r>
              <a:rPr lang="en-IN" dirty="0"/>
              <a:t>Input: Set of documents</a:t>
            </a:r>
          </a:p>
          <a:p>
            <a:pPr lvl="1"/>
            <a:r>
              <a:rPr lang="en-IN" dirty="0"/>
              <a:t>Each document is Vectorised by TFIDF</a:t>
            </a:r>
          </a:p>
          <a:p>
            <a:r>
              <a:rPr lang="en-IN" dirty="0"/>
              <a:t>Similarity between documents d</a:t>
            </a:r>
            <a:r>
              <a:rPr lang="en-IN" baseline="-25000" dirty="0"/>
              <a:t>1</a:t>
            </a:r>
            <a:r>
              <a:rPr lang="en-IN" dirty="0"/>
              <a:t> and d</a:t>
            </a:r>
            <a:r>
              <a:rPr lang="en-IN" baseline="-25000" dirty="0"/>
              <a:t>2</a:t>
            </a:r>
            <a:r>
              <a:rPr lang="en-IN" dirty="0"/>
              <a:t> is angle between them</a:t>
            </a:r>
          </a:p>
          <a:p>
            <a:pPr lvl="1"/>
            <a:r>
              <a:rPr lang="en-IN" dirty="0"/>
              <a:t>If angle is 0, they are similar (exact)</a:t>
            </a:r>
          </a:p>
          <a:p>
            <a:pPr lvl="1"/>
            <a:r>
              <a:rPr lang="en-IN" dirty="0"/>
              <a:t>If angle is 90 they are different.</a:t>
            </a:r>
          </a:p>
          <a:p>
            <a:r>
              <a:rPr lang="en-IN" dirty="0"/>
              <a:t>Query q can also be evaluated to see if its closer to d</a:t>
            </a:r>
            <a:r>
              <a:rPr lang="en-IN" baseline="-25000" dirty="0"/>
              <a:t>1</a:t>
            </a:r>
            <a:r>
              <a:rPr lang="en-IN" dirty="0"/>
              <a:t> or d</a:t>
            </a:r>
            <a:r>
              <a:rPr lang="en-IN" baseline="-25000" dirty="0"/>
              <a:t>2</a:t>
            </a:r>
            <a:r>
              <a:rPr lang="en-IN" dirty="0"/>
              <a:t> then return the closer one.</a:t>
            </a:r>
          </a:p>
          <a:p>
            <a:pPr lvl="1"/>
            <a:endParaRPr lang="en-IN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65949" t="48349" r="21458" b="29045"/>
          <a:stretch/>
        </p:blipFill>
        <p:spPr bwMode="auto">
          <a:xfrm>
            <a:off x="8164944" y="2678545"/>
            <a:ext cx="2687783" cy="24661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50810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Automatic Text Summarization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Judgements to Headnotes</a:t>
            </a:r>
          </a:p>
        </p:txBody>
      </p:sp>
      <p:pic>
        <p:nvPicPr>
          <p:cNvPr id="2050" name="Picture 2" descr="https://lh3.googleusercontent.com/UM9Ibkkqp304zSfGwTAWPyaM4-mUq5gc9EiNEtqS50dV-qblidxmx1I_eJZnEpAV77w=w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950" y="54431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188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6521970" cy="4351338"/>
          </a:xfrm>
        </p:spPr>
        <p:txBody>
          <a:bodyPr>
            <a:normAutofit fontScale="92500"/>
          </a:bodyPr>
          <a:lstStyle/>
          <a:p>
            <a:r>
              <a:rPr lang="en-IN" dirty="0"/>
              <a:t>The process of condensing a source text into a shorter version preserving its information content is called summarization.</a:t>
            </a:r>
          </a:p>
          <a:p>
            <a:r>
              <a:rPr lang="en-IN" dirty="0"/>
              <a:t>The motivation Here is to build such tool which is computationally efficient and creates summaries automatically.</a:t>
            </a:r>
          </a:p>
          <a:p>
            <a:r>
              <a:rPr lang="en-IN" dirty="0"/>
              <a:t>Current Applications</a:t>
            </a:r>
          </a:p>
          <a:p>
            <a:pPr lvl="1"/>
            <a:r>
              <a:rPr lang="en-IN" dirty="0"/>
              <a:t>Multimedia news summaries</a:t>
            </a:r>
          </a:p>
          <a:p>
            <a:pPr lvl="1"/>
            <a:r>
              <a:rPr lang="en-IN" dirty="0"/>
              <a:t>Abstracts of Research papers</a:t>
            </a:r>
          </a:p>
          <a:p>
            <a:pPr lvl="1"/>
            <a:r>
              <a:rPr lang="en-IN" dirty="0"/>
              <a:t>Minutes of the meetings</a:t>
            </a:r>
          </a:p>
          <a:p>
            <a:pPr lvl="1"/>
            <a:r>
              <a:rPr lang="en-IN" dirty="0"/>
              <a:t>Book reviews</a:t>
            </a:r>
          </a:p>
        </p:txBody>
      </p:sp>
      <p:pic>
        <p:nvPicPr>
          <p:cNvPr id="6" name="Picture 2" descr="http://rali.iro.umontreal.ca/rali/sites/default/files/resources/resume/absum_e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9"/>
          <a:stretch/>
        </p:blipFill>
        <p:spPr bwMode="auto">
          <a:xfrm>
            <a:off x="7360170" y="966788"/>
            <a:ext cx="4744159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021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531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Trebuchet MS</vt:lpstr>
      <vt:lpstr>Wingdings 2</vt:lpstr>
      <vt:lpstr>Office Theme</vt:lpstr>
      <vt:lpstr>Introduction</vt:lpstr>
      <vt:lpstr>Legal Analytics Workflows</vt:lpstr>
      <vt:lpstr>Generic NLP architecture</vt:lpstr>
      <vt:lpstr>Searching</vt:lpstr>
      <vt:lpstr>Topics by LDA (Latent Dirichlet Allocation)</vt:lpstr>
      <vt:lpstr>Document Similarity</vt:lpstr>
      <vt:lpstr>Similarity by TF-IDF and Cosine</vt:lpstr>
      <vt:lpstr>Automatic Text Summarization</vt:lpstr>
      <vt:lpstr>Summarization</vt:lpstr>
      <vt:lpstr>Types of Summarizations</vt:lpstr>
      <vt:lpstr>Evaluation criteria</vt:lpstr>
      <vt:lpstr>Summarization Functional Architecture</vt:lpstr>
      <vt:lpstr>Technical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Judgements</dc:title>
  <dc:creator>Yogesh Kulkarni</dc:creator>
  <cp:lastModifiedBy>Yogesh Kulkarni</cp:lastModifiedBy>
  <cp:revision>14</cp:revision>
  <dcterms:created xsi:type="dcterms:W3CDTF">2016-11-21T12:19:28Z</dcterms:created>
  <dcterms:modified xsi:type="dcterms:W3CDTF">2016-12-02T03:41:46Z</dcterms:modified>
</cp:coreProperties>
</file>