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59" r:id="rId11"/>
    <p:sldId id="260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5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37527-5E16-4BDB-826C-DF4A1977D8E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D3524-FD79-4301-8232-B1B1D85C02E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3429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5097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5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867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1426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289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9220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D3524-FD79-4301-8232-B1B1D85C02EE}" type="slidenum">
              <a:rPr lang="hi-IN" smtClean="0"/>
              <a:t>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046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0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48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360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20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694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4004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9805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1785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31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208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0B9F6C-4530-4656-8683-D1DF3B6AA391}" type="datetimeFigureOut">
              <a:rPr lang="hi-IN" smtClean="0"/>
              <a:t>बुधवार, 29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23F7DF-EA4A-49AC-8EA9-A3FCB5ECDA10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18" Type="http://schemas.openxmlformats.org/officeDocument/2006/relationships/image" Target="../media/image2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17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jpg"/><Relationship Id="rId20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19" Type="http://schemas.openxmlformats.org/officeDocument/2006/relationships/image" Target="../media/image24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EE44FA-2DF6-4485-8628-8429357A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4" y="83976"/>
            <a:ext cx="11788388" cy="592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DD51A-DEE8-42D5-9062-5A176BBCF933}"/>
              </a:ext>
            </a:extLst>
          </p:cNvPr>
          <p:cNvSpPr txBox="1"/>
          <p:nvPr/>
        </p:nvSpPr>
        <p:spPr>
          <a:xfrm>
            <a:off x="2149743" y="307910"/>
            <a:ext cx="8207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Basics of ESP8266 Microprocessor </a:t>
            </a:r>
            <a:endParaRPr lang="hi-IN" sz="44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F599F-7646-4961-BD64-B545E599E879}"/>
              </a:ext>
            </a:extLst>
          </p:cNvPr>
          <p:cNvSpPr txBox="1"/>
          <p:nvPr/>
        </p:nvSpPr>
        <p:spPr>
          <a:xfrm>
            <a:off x="8247265" y="5362583"/>
            <a:ext cx="366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Yogesh M Iggalore</a:t>
            </a:r>
            <a:endParaRPr lang="hi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A37C6-456D-4FD5-AB63-BC1D781A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9" y="412595"/>
            <a:ext cx="11960622" cy="5809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966890" y="170226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7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37C4D-B030-4E94-B63B-E4CCB633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" y="1889086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4582242" y="2901365"/>
            <a:ext cx="698418" cy="375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6CD35-629B-487A-AFDB-1BA909037F95}"/>
              </a:ext>
            </a:extLst>
          </p:cNvPr>
          <p:cNvSpPr txBox="1"/>
          <p:nvPr/>
        </p:nvSpPr>
        <p:spPr>
          <a:xfrm>
            <a:off x="6397732" y="2459503"/>
            <a:ext cx="59506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>
                <a:solidFill>
                  <a:srgbClr val="404040"/>
                </a:solidFill>
                <a:latin typeface="HelveticaNeue-Light"/>
              </a:rPr>
              <a:t>Tensilica L106 32-bit RISC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HelveticaNeue-Light"/>
              </a:rPr>
              <a:t>M</a:t>
            </a:r>
            <a:r>
              <a:rPr lang="en-US" sz="2400" b="0" i="0" u="none" strike="noStrike" baseline="0" dirty="0">
                <a:solidFill>
                  <a:srgbClr val="404040"/>
                </a:solidFill>
                <a:latin typeface="HelveticaNeue-Light"/>
              </a:rPr>
              <a:t>aximum clock speed of 160 MHz</a:t>
            </a:r>
            <a:endParaRPr lang="it-IT" sz="2400" dirty="0">
              <a:solidFill>
                <a:srgbClr val="40404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sz="2400" b="0" i="0" u="none" strike="noStrike" baseline="0" dirty="0">
                <a:solidFill>
                  <a:srgbClr val="404040"/>
                </a:solidFill>
                <a:latin typeface="HelveticaNeue-Light"/>
              </a:rPr>
              <a:t>Programmable RAM/ROM interfaces</a:t>
            </a:r>
            <a:endParaRPr lang="it-IT" sz="2400" b="0" i="0" u="none" strike="noStrike" baseline="0" dirty="0">
              <a:solidFill>
                <a:srgbClr val="40404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sz="2400" b="0" i="0" u="none" strike="noStrike" baseline="0" dirty="0">
                <a:solidFill>
                  <a:srgbClr val="404040"/>
                </a:solidFill>
                <a:latin typeface="HelveticaNeue-Light"/>
              </a:rPr>
              <a:t>Data RAM interface,</a:t>
            </a:r>
            <a:endParaRPr lang="it-IT" sz="2400" dirty="0">
              <a:solidFill>
                <a:srgbClr val="404040"/>
              </a:solidFill>
              <a:latin typeface="HelveticaNeue-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f-ZA" sz="2400" b="0" i="0" u="none" strike="noStrike" baseline="0" dirty="0">
                <a:solidFill>
                  <a:srgbClr val="404040"/>
                </a:solidFill>
                <a:latin typeface="HelveticaNeue-Light"/>
              </a:rPr>
              <a:t>Advance Peripheral Bus(APB) interface</a:t>
            </a:r>
            <a:endParaRPr lang="hi-IN" sz="2400" dirty="0"/>
          </a:p>
        </p:txBody>
      </p:sp>
    </p:spTree>
    <p:extLst>
      <p:ext uri="{BB962C8B-B14F-4D97-AF65-F5344CB8AC3E}">
        <p14:creationId xmlns:p14="http://schemas.microsoft.com/office/powerpoint/2010/main" val="350117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C75A2-89B7-452C-9491-2A3F70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8" y="1931527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3803236" y="4461509"/>
            <a:ext cx="718458" cy="344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6CD35-629B-487A-AFDB-1BA909037F95}"/>
              </a:ext>
            </a:extLst>
          </p:cNvPr>
          <p:cNvSpPr txBox="1"/>
          <p:nvPr/>
        </p:nvSpPr>
        <p:spPr>
          <a:xfrm>
            <a:off x="6727371" y="2375461"/>
            <a:ext cx="51203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32 KiB instruction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32 KiB instruction cache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80 KiB user-data 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 KiB ETS system-data RAM</a:t>
            </a:r>
          </a:p>
        </p:txBody>
      </p:sp>
    </p:spTree>
    <p:extLst>
      <p:ext uri="{BB962C8B-B14F-4D97-AF65-F5344CB8AC3E}">
        <p14:creationId xmlns:p14="http://schemas.microsoft.com/office/powerpoint/2010/main" val="152076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C75A2-89B7-452C-9491-2A3F70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8" y="1931527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5632036" y="4450358"/>
            <a:ext cx="718458" cy="344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6CD35-629B-487A-AFDB-1BA909037F95}"/>
              </a:ext>
            </a:extLst>
          </p:cNvPr>
          <p:cNvSpPr txBox="1"/>
          <p:nvPr/>
        </p:nvSpPr>
        <p:spPr>
          <a:xfrm>
            <a:off x="6727371" y="2375461"/>
            <a:ext cx="42402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Supports external Flash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dirty="0">
                <a:solidFill>
                  <a:srgbClr val="202122"/>
                </a:solidFill>
                <a:latin typeface="Arial" panose="020B0604020202020204" pitchFamily="34" charset="0"/>
              </a:rPr>
              <a:t>Communication SPI</a:t>
            </a:r>
            <a:endParaRPr lang="af-ZA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dirty="0">
                <a:solidFill>
                  <a:srgbClr val="202122"/>
                </a:solidFill>
                <a:latin typeface="Arial" panose="020B0604020202020204" pitchFamily="34" charset="0"/>
              </a:rPr>
              <a:t>Max 16MB supported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OTA disabled min 512kB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f-ZA" sz="2800" dirty="0">
                <a:solidFill>
                  <a:srgbClr val="202122"/>
                </a:solidFill>
                <a:latin typeface="Arial" panose="020B0604020202020204" pitchFamily="34" charset="0"/>
              </a:rPr>
              <a:t>OTA enabled min 1MB</a:t>
            </a:r>
            <a:endParaRPr lang="af-ZA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5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C75A2-89B7-452C-9491-2A3F70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" y="1931527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5502202" y="2252546"/>
            <a:ext cx="657251" cy="21521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B4F4-D72F-43F7-AAE4-AEC07E939817}"/>
              </a:ext>
            </a:extLst>
          </p:cNvPr>
          <p:cNvSpPr txBox="1"/>
          <p:nvPr/>
        </p:nvSpPr>
        <p:spPr>
          <a:xfrm>
            <a:off x="6361173" y="2064151"/>
            <a:ext cx="58308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GPIO (General Purpose Input and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UART (universal asynchronous receiver transmitter)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I2C (Inter Integrated circuit)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I2S (Inter IC sound)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SDIO (Secure Digital Input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PWM (Pulse Width Modulation)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ADC (Analog to Digital Conversion)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SPI (Serial Peripheral Interface)</a:t>
            </a:r>
          </a:p>
        </p:txBody>
      </p:sp>
    </p:spTree>
    <p:extLst>
      <p:ext uri="{BB962C8B-B14F-4D97-AF65-F5344CB8AC3E}">
        <p14:creationId xmlns:p14="http://schemas.microsoft.com/office/powerpoint/2010/main" val="23515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C75A2-89B7-452C-9491-2A3F70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" y="1931527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673724" y="2174487"/>
            <a:ext cx="2861213" cy="16169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B4F4-D72F-43F7-AAE4-AEC07E939817}"/>
              </a:ext>
            </a:extLst>
          </p:cNvPr>
          <p:cNvSpPr txBox="1"/>
          <p:nvPr/>
        </p:nvSpPr>
        <p:spPr>
          <a:xfrm>
            <a:off x="6361173" y="2064151"/>
            <a:ext cx="56263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Receiver receives modulated RF signal </a:t>
            </a:r>
            <a:br>
              <a:rPr lang="en-US" sz="2000" dirty="0"/>
            </a:br>
            <a:r>
              <a:rPr lang="en-US" sz="2000" dirty="0"/>
              <a:t>and demodulates its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Transmitter transmits the modulated radio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RF </a:t>
            </a:r>
            <a:r>
              <a:rPr lang="en-US" sz="2000" dirty="0" err="1"/>
              <a:t>balun</a:t>
            </a:r>
            <a:r>
              <a:rPr lang="en-US" sz="2000" dirty="0"/>
              <a:t> converts between balanced </a:t>
            </a:r>
            <a:br>
              <a:rPr lang="en-US" sz="2000" dirty="0"/>
            </a:br>
            <a:r>
              <a:rPr lang="en-US" sz="2000" dirty="0"/>
              <a:t>and unbalanced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Switch helps in switching between receiver </a:t>
            </a:r>
            <a:br>
              <a:rPr lang="en-US" sz="2000" dirty="0"/>
            </a:br>
            <a:r>
              <a:rPr lang="en-US" sz="2000" dirty="0"/>
              <a:t>and transmitter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582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C75A2-89B7-452C-9491-2A3F70A0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" y="1931527"/>
            <a:ext cx="6274084" cy="2994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CB029-EEE9-4AA0-A278-D3914D49E270}"/>
              </a:ext>
            </a:extLst>
          </p:cNvPr>
          <p:cNvSpPr txBox="1"/>
          <p:nvPr/>
        </p:nvSpPr>
        <p:spPr>
          <a:xfrm>
            <a:off x="1493986" y="617170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3600" b="1" i="0" u="none" strike="noStrike" baseline="0" dirty="0">
                <a:solidFill>
                  <a:schemeClr val="accent2"/>
                </a:solidFill>
                <a:latin typeface="HelveticaNeue-Medium"/>
              </a:rPr>
              <a:t>ESP8266EX Functional Description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9F7BE-4EEB-44D6-9ED5-6F0F23BD72E3}"/>
              </a:ext>
            </a:extLst>
          </p:cNvPr>
          <p:cNvSpPr/>
          <p:nvPr/>
        </p:nvSpPr>
        <p:spPr>
          <a:xfrm>
            <a:off x="640270" y="3702204"/>
            <a:ext cx="2916969" cy="1137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B4F4-D72F-43F7-AAE4-AEC07E939817}"/>
              </a:ext>
            </a:extLst>
          </p:cNvPr>
          <p:cNvSpPr txBox="1"/>
          <p:nvPr/>
        </p:nvSpPr>
        <p:spPr>
          <a:xfrm>
            <a:off x="6361173" y="2064151"/>
            <a:ext cx="53735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PLL (Phase Lock Loop) control system generate </a:t>
            </a:r>
            <a:br>
              <a:rPr lang="en-US" sz="2000" dirty="0"/>
            </a:br>
            <a:r>
              <a:rPr lang="en-US" sz="2000" dirty="0"/>
              <a:t>output signal whose phase is related phase of </a:t>
            </a:r>
            <a:br>
              <a:rPr lang="en-US" sz="2000" dirty="0"/>
            </a:br>
            <a:r>
              <a:rPr lang="en-US" sz="2000" dirty="0"/>
              <a:t>input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VCO (Voltage controlled Oscillator) oscillation </a:t>
            </a:r>
            <a:br>
              <a:rPr lang="en-US" sz="2000" dirty="0"/>
            </a:br>
            <a:r>
              <a:rPr lang="en-US" sz="2000" dirty="0"/>
              <a:t>frequency controlled by voltage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PMU (Power Management Unit) does power </a:t>
            </a:r>
            <a:br>
              <a:rPr lang="en-US" sz="2000" dirty="0"/>
            </a:br>
            <a:r>
              <a:rPr lang="en-US" sz="2000" dirty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External crystal 26MHz</a:t>
            </a:r>
          </a:p>
        </p:txBody>
      </p:sp>
    </p:spTree>
    <p:extLst>
      <p:ext uri="{BB962C8B-B14F-4D97-AF65-F5344CB8AC3E}">
        <p14:creationId xmlns:p14="http://schemas.microsoft.com/office/powerpoint/2010/main" val="220740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BE8CC0-5DBF-4A0A-B048-C20769BF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2" y="2623675"/>
            <a:ext cx="2281433" cy="2271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25342-A0D7-47FF-9D1A-B3068AC84B62}"/>
              </a:ext>
            </a:extLst>
          </p:cNvPr>
          <p:cNvSpPr txBox="1"/>
          <p:nvPr/>
        </p:nvSpPr>
        <p:spPr>
          <a:xfrm>
            <a:off x="1272642" y="4710302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ESP8266EX</a:t>
            </a:r>
            <a:endParaRPr lang="hi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4AF862-6DE1-4C8F-AB36-C4547F12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2295">
            <a:off x="4265819" y="2281242"/>
            <a:ext cx="2444865" cy="3065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CDA7B-865E-401D-A0C5-3613BE509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33" y="1955087"/>
            <a:ext cx="3257550" cy="3257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5EE0A4-6BA0-4E1B-A52F-2957737F7C06}"/>
              </a:ext>
            </a:extLst>
          </p:cNvPr>
          <p:cNvSpPr txBox="1"/>
          <p:nvPr/>
        </p:nvSpPr>
        <p:spPr>
          <a:xfrm>
            <a:off x="1706735" y="2439009"/>
            <a:ext cx="3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IC</a:t>
            </a:r>
            <a:endParaRPr lang="hi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E98BF-970B-41AA-825F-8CD7B1B4E763}"/>
              </a:ext>
            </a:extLst>
          </p:cNvPr>
          <p:cNvSpPr txBox="1"/>
          <p:nvPr/>
        </p:nvSpPr>
        <p:spPr>
          <a:xfrm>
            <a:off x="4842972" y="24390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Module</a:t>
            </a:r>
            <a:endParaRPr lang="hi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CF4A8-3E22-48BA-9B62-74DC8AF0573C}"/>
              </a:ext>
            </a:extLst>
          </p:cNvPr>
          <p:cNvSpPr txBox="1"/>
          <p:nvPr/>
        </p:nvSpPr>
        <p:spPr>
          <a:xfrm>
            <a:off x="4692090" y="4710302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ESP8266-12E</a:t>
            </a:r>
            <a:endParaRPr lang="hi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00AE5-0A0E-4385-AD0E-9FE35AE8221B}"/>
              </a:ext>
            </a:extLst>
          </p:cNvPr>
          <p:cNvSpPr txBox="1"/>
          <p:nvPr/>
        </p:nvSpPr>
        <p:spPr>
          <a:xfrm>
            <a:off x="9044628" y="243900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Kit</a:t>
            </a:r>
            <a:endParaRPr lang="hi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1833B-2D84-468E-8705-5784AC388122}"/>
              </a:ext>
            </a:extLst>
          </p:cNvPr>
          <p:cNvSpPr txBox="1"/>
          <p:nvPr/>
        </p:nvSpPr>
        <p:spPr>
          <a:xfrm>
            <a:off x="8681548" y="471030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NodeMCU</a:t>
            </a:r>
            <a:endParaRPr lang="hi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5F058-0244-40F0-A557-256531D2F64F}"/>
              </a:ext>
            </a:extLst>
          </p:cNvPr>
          <p:cNvSpPr txBox="1"/>
          <p:nvPr/>
        </p:nvSpPr>
        <p:spPr>
          <a:xfrm>
            <a:off x="2506634" y="775652"/>
            <a:ext cx="648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IC vs Module vs Development Kit</a:t>
            </a:r>
            <a:endParaRPr lang="hi-I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04765E-2B2A-4B30-A83E-5020965D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57" y="2550080"/>
            <a:ext cx="2008642" cy="2896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B252DC-DC0F-47C1-9501-555A75B67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54" y="2586650"/>
            <a:ext cx="2187681" cy="2896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9D2D5-E7BA-4834-99BF-3D05A59AED23}"/>
              </a:ext>
            </a:extLst>
          </p:cNvPr>
          <p:cNvSpPr txBox="1"/>
          <p:nvPr/>
        </p:nvSpPr>
        <p:spPr>
          <a:xfrm>
            <a:off x="3526971" y="797163"/>
            <a:ext cx="4539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Inside ESP826612E</a:t>
            </a:r>
            <a:endParaRPr lang="hi-IN" sz="4400" b="1" dirty="0">
              <a:solidFill>
                <a:schemeClr val="accent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D53320-729F-42E0-B493-248D769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140" y="2999899"/>
            <a:ext cx="2969526" cy="1996750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590BA2F-C31C-4B6B-B98A-DED399414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0991"/>
              </p:ext>
            </p:extLst>
          </p:nvPr>
        </p:nvGraphicFramePr>
        <p:xfrm>
          <a:off x="7346555" y="2586650"/>
          <a:ext cx="46619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974">
                  <a:extLst>
                    <a:ext uri="{9D8B030D-6E8A-4147-A177-3AD203B41FA5}">
                      <a16:colId xmlns:a16="http://schemas.microsoft.com/office/drawing/2014/main" val="1359038796"/>
                    </a:ext>
                  </a:extLst>
                </a:gridCol>
                <a:gridCol w="2330974">
                  <a:extLst>
                    <a:ext uri="{9D8B030D-6E8A-4147-A177-3AD203B41FA5}">
                      <a16:colId xmlns:a16="http://schemas.microsoft.com/office/drawing/2014/main" val="129251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9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ESP8266EX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Flash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25Q80A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66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Crystal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2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Antenna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PCB 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6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Certificate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9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2AC3C-ACFA-4B66-9A9A-4C9804B1306B}"/>
              </a:ext>
            </a:extLst>
          </p:cNvPr>
          <p:cNvSpPr txBox="1"/>
          <p:nvPr/>
        </p:nvSpPr>
        <p:spPr>
          <a:xfrm>
            <a:off x="3334215" y="680225"/>
            <a:ext cx="4694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ESP8266 Module family</a:t>
            </a:r>
            <a:endParaRPr lang="hi-IN" sz="3600" b="1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2EB5A-F766-4030-8D5E-A35C18A9B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88" y="4934862"/>
            <a:ext cx="2366145" cy="12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CDC95-B450-4146-84B3-9436C50F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2" y="5372157"/>
            <a:ext cx="1174446" cy="782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5F580-2CF8-43C5-ACBD-574DF4044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16" y="5160203"/>
            <a:ext cx="1485816" cy="1079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4D2C5C-01B8-491B-9146-3737C4E64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5" y="1952069"/>
            <a:ext cx="1618579" cy="1049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F7B62-770B-47D1-9A5D-F6444970C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23" y="1836919"/>
            <a:ext cx="1720639" cy="1462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CE8FF-0281-4AA7-A22D-06E32169D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89" y="1858426"/>
            <a:ext cx="1720639" cy="1419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E09CB-F46A-4B56-B1F3-DE8E84B10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206" y="3179656"/>
            <a:ext cx="1387863" cy="1456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30A950-42B2-46E5-AE8A-0F971582E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52" y="1863160"/>
            <a:ext cx="1812718" cy="1577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7442CE-51F5-4504-865C-17BF2215E5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03" y="1834576"/>
            <a:ext cx="1315588" cy="13682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A572A9-1287-45F9-9020-0482E4E38B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8" y="3202787"/>
            <a:ext cx="1524586" cy="14102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2E26D4-016E-41E3-94BA-EFFA8998C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04" y="3253517"/>
            <a:ext cx="1905000" cy="1724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EF7913-C5A3-4222-AF80-48EE729A00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27" y="3253518"/>
            <a:ext cx="1720639" cy="16432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AC376E-1F7D-4195-91B2-74A32BD27F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91" y="3621890"/>
            <a:ext cx="1583069" cy="16226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EDE986-64EE-4A36-99B6-B15877A002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96" y="3599970"/>
            <a:ext cx="1905000" cy="1266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119C19A-DD3E-45D7-AB42-D031D28B7F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87" y="1863160"/>
            <a:ext cx="1296667" cy="16311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167109-F74F-4621-82F5-EF2F9E5132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8" y="4805174"/>
            <a:ext cx="1905000" cy="14382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4697CF-B277-436D-83EF-6D322C05D3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14" y="5132829"/>
            <a:ext cx="1387863" cy="9252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1AAE725-A785-4ACC-BE96-2CE4BE3069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1965">
            <a:off x="2651630" y="5008160"/>
            <a:ext cx="916665" cy="10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06D3F-F317-431B-8168-40C39CA033F5}"/>
              </a:ext>
            </a:extLst>
          </p:cNvPr>
          <p:cNvSpPr txBox="1"/>
          <p:nvPr/>
        </p:nvSpPr>
        <p:spPr>
          <a:xfrm>
            <a:off x="3713356" y="791737"/>
            <a:ext cx="457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ESP8266EX Features </a:t>
            </a:r>
            <a:endParaRPr lang="hi-IN" sz="40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ABFBE-79F6-4415-B191-87A55F504504}"/>
              </a:ext>
            </a:extLst>
          </p:cNvPr>
          <p:cNvSpPr txBox="1"/>
          <p:nvPr/>
        </p:nvSpPr>
        <p:spPr>
          <a:xfrm>
            <a:off x="2475571" y="1906859"/>
            <a:ext cx="70550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802.11 b/g/n </a:t>
            </a:r>
            <a:r>
              <a:rPr lang="en-IN" sz="2000" dirty="0" err="1"/>
              <a:t>WiFi</a:t>
            </a:r>
            <a:r>
              <a:rPr lang="en-IN" sz="2000" dirty="0"/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Supports station/Access point and promiscuous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Operating voltage 2.5V – 3.6V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Operating current Average 80mA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Operating temperature -40 – 125 degree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WPA/WPA2 </a:t>
            </a:r>
            <a:r>
              <a:rPr lang="en-IN" sz="2000" dirty="0" err="1"/>
              <a:t>WiFi</a:t>
            </a:r>
            <a:r>
              <a:rPr lang="en-IN" sz="2000" dirty="0"/>
              <a:t>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WEP/TKIP/AES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Adjustable </a:t>
            </a:r>
            <a:r>
              <a:rPr lang="en-IN" sz="2000" dirty="0" err="1"/>
              <a:t>WiFi</a:t>
            </a:r>
            <a:r>
              <a:rPr lang="en-IN" sz="2000" dirty="0"/>
              <a:t> transmitting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UART &amp; OTA firmware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IPV4,TCP/UDP/HTTP network protocol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UART,I2C,I2S,SPI protocol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Single channel ADC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Support active, modern-sleep, light sleep and deep sleep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i-IN" sz="2000" dirty="0"/>
          </a:p>
        </p:txBody>
      </p:sp>
    </p:spTree>
    <p:extLst>
      <p:ext uri="{BB962C8B-B14F-4D97-AF65-F5344CB8AC3E}">
        <p14:creationId xmlns:p14="http://schemas.microsoft.com/office/powerpoint/2010/main" val="14239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3EA5AE-14F2-4DFA-B60A-BAF660FF2596}"/>
              </a:ext>
            </a:extLst>
          </p:cNvPr>
          <p:cNvSpPr txBox="1"/>
          <p:nvPr/>
        </p:nvSpPr>
        <p:spPr>
          <a:xfrm>
            <a:off x="3270095" y="590344"/>
            <a:ext cx="6094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ESP8266EX Pins</a:t>
            </a:r>
            <a:endParaRPr lang="hi-IN" sz="6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99F9F9-90CA-49A0-9069-51DF8009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13648"/>
              </p:ext>
            </p:extLst>
          </p:nvPr>
        </p:nvGraphicFramePr>
        <p:xfrm>
          <a:off x="159214" y="1822656"/>
          <a:ext cx="11873572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20">
                  <a:extLst>
                    <a:ext uri="{9D8B030D-6E8A-4147-A177-3AD203B41FA5}">
                      <a16:colId xmlns:a16="http://schemas.microsoft.com/office/drawing/2014/main" val="3610454500"/>
                    </a:ext>
                  </a:extLst>
                </a:gridCol>
                <a:gridCol w="1237786">
                  <a:extLst>
                    <a:ext uri="{9D8B030D-6E8A-4147-A177-3AD203B41FA5}">
                      <a16:colId xmlns:a16="http://schemas.microsoft.com/office/drawing/2014/main" val="1625974460"/>
                    </a:ext>
                  </a:extLst>
                </a:gridCol>
                <a:gridCol w="802887">
                  <a:extLst>
                    <a:ext uri="{9D8B030D-6E8A-4147-A177-3AD203B41FA5}">
                      <a16:colId xmlns:a16="http://schemas.microsoft.com/office/drawing/2014/main" val="1613418170"/>
                    </a:ext>
                  </a:extLst>
                </a:gridCol>
                <a:gridCol w="9222679">
                  <a:extLst>
                    <a:ext uri="{9D8B030D-6E8A-4147-A177-3AD203B41FA5}">
                      <a16:colId xmlns:a16="http://schemas.microsoft.com/office/drawing/2014/main" val="3978134620"/>
                    </a:ext>
                  </a:extLst>
                </a:gridCol>
              </a:tblGrid>
              <a:tr h="298109">
                <a:tc>
                  <a:txBody>
                    <a:bodyPr/>
                    <a:lstStyle/>
                    <a:p>
                      <a:r>
                        <a:rPr lang="en-US" dirty="0"/>
                        <a:t>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power 2.5V –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LNA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antenna interface,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5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VDDP3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Amplifier 2.5V – 3.6V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VDDP3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Amplifier 2.5V – 3.6V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VDD_RTC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 (1.1V)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ADC pin Voltage testing pin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CHIP_EN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 enable, High: On, chip works properly Low: Off, small current consumed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XPD_DCDC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GPIO16 Deep-sleep wake up pins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MTMS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GPIO14 HSPI_CLK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MTDI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GPIO12 HSPI_MISO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VDDPST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Digital/IO power supply (1.8V – 3.6V)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3EA5AE-14F2-4DFA-B60A-BAF660FF2596}"/>
              </a:ext>
            </a:extLst>
          </p:cNvPr>
          <p:cNvSpPr txBox="1"/>
          <p:nvPr/>
        </p:nvSpPr>
        <p:spPr>
          <a:xfrm>
            <a:off x="3270095" y="590344"/>
            <a:ext cx="6094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ESP8266EX Pins</a:t>
            </a:r>
            <a:endParaRPr lang="hi-IN" sz="6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99F9F9-90CA-49A0-9069-51DF8009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35952"/>
              </p:ext>
            </p:extLst>
          </p:nvPr>
        </p:nvGraphicFramePr>
        <p:xfrm>
          <a:off x="159214" y="1822656"/>
          <a:ext cx="11873572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20">
                  <a:extLst>
                    <a:ext uri="{9D8B030D-6E8A-4147-A177-3AD203B41FA5}">
                      <a16:colId xmlns:a16="http://schemas.microsoft.com/office/drawing/2014/main" val="3610454500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1625974460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1613418170"/>
                    </a:ext>
                  </a:extLst>
                </a:gridCol>
                <a:gridCol w="9044259">
                  <a:extLst>
                    <a:ext uri="{9D8B030D-6E8A-4147-A177-3AD203B41FA5}">
                      <a16:colId xmlns:a16="http://schemas.microsoft.com/office/drawing/2014/main" val="3978134620"/>
                    </a:ext>
                  </a:extLst>
                </a:gridCol>
              </a:tblGrid>
              <a:tr h="298109">
                <a:tc>
                  <a:txBody>
                    <a:bodyPr/>
                    <a:lstStyle/>
                    <a:p>
                      <a:r>
                        <a:rPr lang="en-US" dirty="0"/>
                        <a:t>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MTCK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13; HSPI_MOSI; UART0_CTS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MTDO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15; HSPI_CS; UART0_RTS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5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02; UART TX during flash programming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00;  </a:t>
                      </a:r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SPI_CS2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04;  </a:t>
                      </a:r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GPIO04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VDDPST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Digital/IO Power Supply (1.8 V ~ 3.6 V)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SDIO_DATA_2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09; Connect to SD_D2 (Series R: 20 Ω); SPIHD; HSPIHD;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SDIO_DATA_3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10;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SD_D3 (Series R: 200 Ω); SPIWP; HSPIWP;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SDIO_CMD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11; Connect to SD_CMD (Series R: 200 Ω); SPI_CS0;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SDIO_CLK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06; Connect to SD_CLK (Series R: 200 Ω); SPI_CLK;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5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SDIO_DATA_0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07; Connect to SD_D0 (Series R: 200 Ω); SPI_MISO;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3EA5AE-14F2-4DFA-B60A-BAF660FF2596}"/>
              </a:ext>
            </a:extLst>
          </p:cNvPr>
          <p:cNvSpPr txBox="1"/>
          <p:nvPr/>
        </p:nvSpPr>
        <p:spPr>
          <a:xfrm>
            <a:off x="3270095" y="590344"/>
            <a:ext cx="6094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ESP8266EX Pins</a:t>
            </a:r>
            <a:endParaRPr lang="hi-IN" sz="6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99F9F9-90CA-49A0-9069-51DF8009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78380"/>
              </p:ext>
            </p:extLst>
          </p:nvPr>
        </p:nvGraphicFramePr>
        <p:xfrm>
          <a:off x="159214" y="1929905"/>
          <a:ext cx="1187357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20">
                  <a:extLst>
                    <a:ext uri="{9D8B030D-6E8A-4147-A177-3AD203B41FA5}">
                      <a16:colId xmlns:a16="http://schemas.microsoft.com/office/drawing/2014/main" val="3610454500"/>
                    </a:ext>
                  </a:extLst>
                </a:gridCol>
                <a:gridCol w="1483112">
                  <a:extLst>
                    <a:ext uri="{9D8B030D-6E8A-4147-A177-3AD203B41FA5}">
                      <a16:colId xmlns:a16="http://schemas.microsoft.com/office/drawing/2014/main" val="1625974460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1613418170"/>
                    </a:ext>
                  </a:extLst>
                </a:gridCol>
                <a:gridCol w="9044259">
                  <a:extLst>
                    <a:ext uri="{9D8B030D-6E8A-4147-A177-3AD203B41FA5}">
                      <a16:colId xmlns:a16="http://schemas.microsoft.com/office/drawing/2014/main" val="3978134620"/>
                    </a:ext>
                  </a:extLst>
                </a:gridCol>
              </a:tblGrid>
              <a:tr h="258511">
                <a:tc>
                  <a:txBody>
                    <a:bodyPr/>
                    <a:lstStyle/>
                    <a:p>
                      <a:r>
                        <a:rPr lang="en-US" dirty="0"/>
                        <a:t>Pins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SDIO_DATA_1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08; Connect to SD_D1 (Series R: 200 Ω); SPI_MOSI;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GPIO05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 05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5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U0RXD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03; UART Rx during flash programming; GPIO3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U0TXD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01; UART Tx during flash programming; SPI_CS1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XTAL_OUT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crystal oscillator output, can be used to provide BT </a:t>
                      </a:r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clock input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XTAL_IN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to crystal oscillator input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VDDD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Power 2.5 V ~ 3.6 V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8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VDDA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Power 2.5 V ~ 3.6 V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RES12K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 connection with a 12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kΩ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resistor and connect to the </a:t>
                      </a:r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EXT_RSTB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reset signal (Low voltage level: active)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5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3EA5AE-14F2-4DFA-B60A-BAF660FF2596}"/>
              </a:ext>
            </a:extLst>
          </p:cNvPr>
          <p:cNvSpPr txBox="1"/>
          <p:nvPr/>
        </p:nvSpPr>
        <p:spPr>
          <a:xfrm>
            <a:off x="2812896" y="0"/>
            <a:ext cx="6094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ESP8266EX Pins</a:t>
            </a:r>
            <a:endParaRPr lang="hi-IN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499F9F9-90CA-49A0-9069-51DF8009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24932"/>
              </p:ext>
            </p:extLst>
          </p:nvPr>
        </p:nvGraphicFramePr>
        <p:xfrm>
          <a:off x="452241" y="707886"/>
          <a:ext cx="11595722" cy="53960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9576">
                  <a:extLst>
                    <a:ext uri="{9D8B030D-6E8A-4147-A177-3AD203B41FA5}">
                      <a16:colId xmlns:a16="http://schemas.microsoft.com/office/drawing/2014/main" val="3610454500"/>
                    </a:ext>
                  </a:extLst>
                </a:gridCol>
                <a:gridCol w="1018101">
                  <a:extLst>
                    <a:ext uri="{9D8B030D-6E8A-4147-A177-3AD203B41FA5}">
                      <a16:colId xmlns:a16="http://schemas.microsoft.com/office/drawing/2014/main" val="1625974460"/>
                    </a:ext>
                  </a:extLst>
                </a:gridCol>
                <a:gridCol w="1599875">
                  <a:extLst>
                    <a:ext uri="{9D8B030D-6E8A-4147-A177-3AD203B41FA5}">
                      <a16:colId xmlns:a16="http://schemas.microsoft.com/office/drawing/2014/main" val="1613418170"/>
                    </a:ext>
                  </a:extLst>
                </a:gridCol>
                <a:gridCol w="1484976">
                  <a:extLst>
                    <a:ext uri="{9D8B030D-6E8A-4147-A177-3AD203B41FA5}">
                      <a16:colId xmlns:a16="http://schemas.microsoft.com/office/drawing/2014/main" val="3978134620"/>
                    </a:ext>
                  </a:extLst>
                </a:gridCol>
                <a:gridCol w="6393194">
                  <a:extLst>
                    <a:ext uri="{9D8B030D-6E8A-4147-A177-3AD203B41FA5}">
                      <a16:colId xmlns:a16="http://schemas.microsoft.com/office/drawing/2014/main" val="1439167014"/>
                    </a:ext>
                  </a:extLst>
                </a:gridCol>
              </a:tblGrid>
              <a:tr h="3668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Label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GPIO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Input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Output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Notes</a:t>
                      </a:r>
                      <a:endParaRPr lang="hi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GPIO16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no interrupt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no PWM or I2C support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FFC000"/>
                          </a:solidFill>
                          <a:effectLst/>
                        </a:rPr>
                        <a:t>HIGH at boot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used to wake up from deep sleep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7190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often used as SCL (I2C)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50175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often used as SDA (I2C)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3969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pulled up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connected to FLASH button, boot fails if pulled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8065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tx1"/>
                          </a:solidFill>
                          <a:effectLst/>
                        </a:rPr>
                        <a:t>pulled up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FFC000"/>
                          </a:solidFill>
                          <a:effectLst/>
                        </a:rPr>
                        <a:t>HIGH at boot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connected to on-board LED, boot fails if pulled 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942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(SCLK)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736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(MISO)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145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D7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accent3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(MOSI)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282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D8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GPIO15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pulled to GND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C00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SPI (CS) Boot fails if pulled HIGH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3315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GPIO03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C000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RX pin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sz="1800" b="1" kern="1200" dirty="0">
                          <a:solidFill>
                            <a:srgbClr val="FFC000"/>
                          </a:solidFill>
                          <a:effectLst/>
                        </a:rPr>
                        <a:t>HIGH at boot</a:t>
                      </a:r>
                      <a:endParaRPr lang="af-ZA" b="1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7471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GPIO01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TX pin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rgbClr val="FFC000"/>
                          </a:solidFill>
                          <a:effectLst/>
                        </a:rPr>
                        <a:t>HIGH at boot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debug output at boot, boot fails if pulled LOW</a:t>
                      </a:r>
                      <a:endParaRPr lang="af-ZA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490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ADC0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Analog input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f-ZA" b="1" dirty="0">
                          <a:solidFill>
                            <a:schemeClr val="tx1"/>
                          </a:solidFill>
                          <a:effectLst/>
                        </a:rPr>
                        <a:t>Analog pin 1.8V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9010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71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1332</TotalTime>
  <Words>1000</Words>
  <Application>Microsoft Office PowerPoint</Application>
  <PresentationFormat>Widescreen</PresentationFormat>
  <Paragraphs>289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HelveticaNeue-Light</vt:lpstr>
      <vt:lpstr>HelveticaNeue-Medium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fdkjfksdjkl</dc:title>
  <dc:creator>Yogesh M Iggalore</dc:creator>
  <cp:lastModifiedBy>Yogesh M Iggalore</cp:lastModifiedBy>
  <cp:revision>148</cp:revision>
  <dcterms:created xsi:type="dcterms:W3CDTF">2020-08-27T09:47:33Z</dcterms:created>
  <dcterms:modified xsi:type="dcterms:W3CDTF">2020-10-21T10:40:01Z</dcterms:modified>
</cp:coreProperties>
</file>