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C4B0-6DA9-4C6F-9EFB-08066C1A4C3F}" type="datetimeFigureOut">
              <a:rPr lang="hi-IN" smtClean="0"/>
              <a:t>शुक्रवार, 22 क़ार्तीक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DA7E-5EB0-46B6-89E0-DCDE268A75EB}" type="slidenum">
              <a:rPr lang="hi-IN" smtClean="0"/>
              <a:t>‹#›</a:t>
            </a:fld>
            <a:endParaRPr lang="hi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10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C4B0-6DA9-4C6F-9EFB-08066C1A4C3F}" type="datetimeFigureOut">
              <a:rPr lang="hi-IN" smtClean="0"/>
              <a:t>शुक्रवार, 22 क़ार्तीक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DA7E-5EB0-46B6-89E0-DCDE268A75E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0751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C4B0-6DA9-4C6F-9EFB-08066C1A4C3F}" type="datetimeFigureOut">
              <a:rPr lang="hi-IN" smtClean="0"/>
              <a:t>शुक्रवार, 22 क़ार्तीक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DA7E-5EB0-46B6-89E0-DCDE268A75E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32053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C4B0-6DA9-4C6F-9EFB-08066C1A4C3F}" type="datetimeFigureOut">
              <a:rPr lang="hi-IN" smtClean="0"/>
              <a:t>शुक्रवार, 22 क़ार्तीक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DA7E-5EB0-46B6-89E0-DCDE268A75E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13041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C4B0-6DA9-4C6F-9EFB-08066C1A4C3F}" type="datetimeFigureOut">
              <a:rPr lang="hi-IN" smtClean="0"/>
              <a:t>शुक्रवार, 22 क़ार्तीक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DA7E-5EB0-46B6-89E0-DCDE268A75EB}" type="slidenum">
              <a:rPr lang="hi-IN" smtClean="0"/>
              <a:t>‹#›</a:t>
            </a:fld>
            <a:endParaRPr lang="hi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21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C4B0-6DA9-4C6F-9EFB-08066C1A4C3F}" type="datetimeFigureOut">
              <a:rPr lang="hi-IN" smtClean="0"/>
              <a:t>शुक्रवार, 22 क़ार्तीक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DA7E-5EB0-46B6-89E0-DCDE268A75E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73091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C4B0-6DA9-4C6F-9EFB-08066C1A4C3F}" type="datetimeFigureOut">
              <a:rPr lang="hi-IN" smtClean="0"/>
              <a:t>शुक्रवार, 22 क़ार्तीक 1942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DA7E-5EB0-46B6-89E0-DCDE268A75E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67634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C4B0-6DA9-4C6F-9EFB-08066C1A4C3F}" type="datetimeFigureOut">
              <a:rPr lang="hi-IN" smtClean="0"/>
              <a:t>शुक्रवार, 22 क़ार्तीक 1942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DA7E-5EB0-46B6-89E0-DCDE268A75E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87798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C4B0-6DA9-4C6F-9EFB-08066C1A4C3F}" type="datetimeFigureOut">
              <a:rPr lang="hi-IN" smtClean="0"/>
              <a:t>शुक्रवार, 22 क़ार्तीक 1942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DA7E-5EB0-46B6-89E0-DCDE268A75E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1625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42EC4B0-6DA9-4C6F-9EFB-08066C1A4C3F}" type="datetimeFigureOut">
              <a:rPr lang="hi-IN" smtClean="0"/>
              <a:t>शुक्रवार, 22 क़ार्तीक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B8DA7E-5EB0-46B6-89E0-DCDE268A75E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0366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C4B0-6DA9-4C6F-9EFB-08066C1A4C3F}" type="datetimeFigureOut">
              <a:rPr lang="hi-IN" smtClean="0"/>
              <a:t>शुक्रवार, 22 क़ार्तीक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DA7E-5EB0-46B6-89E0-DCDE268A75E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85133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2EC4B0-6DA9-4C6F-9EFB-08066C1A4C3F}" type="datetimeFigureOut">
              <a:rPr lang="hi-IN" smtClean="0"/>
              <a:t>शुक्रवार, 22 क़ार्तीक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3B8DA7E-5EB0-46B6-89E0-DCDE268A75EB}" type="slidenum">
              <a:rPr lang="hi-IN" smtClean="0"/>
              <a:t>‹#›</a:t>
            </a:fld>
            <a:endParaRPr lang="hi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7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D27BF0-613B-456A-8A2F-75C9902C30E7}"/>
              </a:ext>
            </a:extLst>
          </p:cNvPr>
          <p:cNvSpPr txBox="1"/>
          <p:nvPr/>
        </p:nvSpPr>
        <p:spPr>
          <a:xfrm>
            <a:off x="1257845" y="1897688"/>
            <a:ext cx="10201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</a:rPr>
              <a:t>ESP8266 General Purpose Input Output</a:t>
            </a:r>
            <a:endParaRPr lang="hi-IN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01E84-4DEB-4746-9A32-097101C82995}"/>
              </a:ext>
            </a:extLst>
          </p:cNvPr>
          <p:cNvSpPr txBox="1"/>
          <p:nvPr/>
        </p:nvSpPr>
        <p:spPr>
          <a:xfrm>
            <a:off x="9069355" y="3867706"/>
            <a:ext cx="2890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Yogesh M Iggalore</a:t>
            </a:r>
            <a:endParaRPr lang="hi-IN" sz="2800" b="1" dirty="0"/>
          </a:p>
        </p:txBody>
      </p:sp>
    </p:spTree>
    <p:extLst>
      <p:ext uri="{BB962C8B-B14F-4D97-AF65-F5344CB8AC3E}">
        <p14:creationId xmlns:p14="http://schemas.microsoft.com/office/powerpoint/2010/main" val="242348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5252D0-2CA7-4BF0-AF08-FBA8D9473006}"/>
              </a:ext>
            </a:extLst>
          </p:cNvPr>
          <p:cNvSpPr txBox="1"/>
          <p:nvPr/>
        </p:nvSpPr>
        <p:spPr>
          <a:xfrm>
            <a:off x="3331028" y="0"/>
            <a:ext cx="3424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ESP8266-12E Pins</a:t>
            </a:r>
            <a:endParaRPr lang="hi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EA7652-CE74-4D1B-9752-A9F0D66C9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628855"/>
              </p:ext>
            </p:extLst>
          </p:nvPr>
        </p:nvGraphicFramePr>
        <p:xfrm>
          <a:off x="298139" y="656308"/>
          <a:ext cx="11595722" cy="539609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99576">
                  <a:extLst>
                    <a:ext uri="{9D8B030D-6E8A-4147-A177-3AD203B41FA5}">
                      <a16:colId xmlns:a16="http://schemas.microsoft.com/office/drawing/2014/main" val="3610454500"/>
                    </a:ext>
                  </a:extLst>
                </a:gridCol>
                <a:gridCol w="1018101">
                  <a:extLst>
                    <a:ext uri="{9D8B030D-6E8A-4147-A177-3AD203B41FA5}">
                      <a16:colId xmlns:a16="http://schemas.microsoft.com/office/drawing/2014/main" val="1625974460"/>
                    </a:ext>
                  </a:extLst>
                </a:gridCol>
                <a:gridCol w="1599875">
                  <a:extLst>
                    <a:ext uri="{9D8B030D-6E8A-4147-A177-3AD203B41FA5}">
                      <a16:colId xmlns:a16="http://schemas.microsoft.com/office/drawing/2014/main" val="1613418170"/>
                    </a:ext>
                  </a:extLst>
                </a:gridCol>
                <a:gridCol w="1484976">
                  <a:extLst>
                    <a:ext uri="{9D8B030D-6E8A-4147-A177-3AD203B41FA5}">
                      <a16:colId xmlns:a16="http://schemas.microsoft.com/office/drawing/2014/main" val="3978134620"/>
                    </a:ext>
                  </a:extLst>
                </a:gridCol>
                <a:gridCol w="6393194">
                  <a:extLst>
                    <a:ext uri="{9D8B030D-6E8A-4147-A177-3AD203B41FA5}">
                      <a16:colId xmlns:a16="http://schemas.microsoft.com/office/drawing/2014/main" val="1439167014"/>
                    </a:ext>
                  </a:extLst>
                </a:gridCol>
              </a:tblGrid>
              <a:tr h="36689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Label</a:t>
                      </a:r>
                      <a:endParaRPr lang="hi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GPIO</a:t>
                      </a:r>
                      <a:endParaRPr lang="hi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Input</a:t>
                      </a:r>
                      <a:endParaRPr lang="hi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Output</a:t>
                      </a:r>
                      <a:endParaRPr lang="hi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Notes</a:t>
                      </a:r>
                      <a:endParaRPr lang="hi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4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D0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>
                          <a:solidFill>
                            <a:schemeClr val="tx1"/>
                          </a:solidFill>
                          <a:effectLst/>
                        </a:rPr>
                        <a:t>GPIO16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>
                          <a:solidFill>
                            <a:schemeClr val="tx1"/>
                          </a:solidFill>
                          <a:effectLst/>
                        </a:rPr>
                        <a:t>no interrupt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no PWM or I2C support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rgbClr val="00B0F0"/>
                          </a:solidFill>
                          <a:effectLst/>
                        </a:rPr>
                        <a:t>HIGH at boot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used to wake up from deep sleep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97190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D1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GPIO05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rgbClr val="00B050"/>
                          </a:solidFill>
                          <a:effectLst/>
                        </a:rPr>
                        <a:t>OK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rgbClr val="00B050"/>
                          </a:solidFill>
                          <a:effectLst/>
                        </a:rPr>
                        <a:t>OK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often used as SCL (I2C)</a:t>
                      </a:r>
                      <a:endParaRPr lang="af-ZA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501758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D2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GPIO04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rgbClr val="00B050"/>
                          </a:solidFill>
                          <a:effectLst/>
                        </a:rPr>
                        <a:t>OK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rgbClr val="00B050"/>
                          </a:solidFill>
                          <a:effectLst/>
                        </a:rPr>
                        <a:t>OK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often used as SDA (I2C)</a:t>
                      </a:r>
                      <a:endParaRPr lang="af-ZA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239698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D3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GPIO00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>
                          <a:solidFill>
                            <a:schemeClr val="tx1"/>
                          </a:solidFill>
                          <a:effectLst/>
                        </a:rPr>
                        <a:t>pulled up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rgbClr val="00B050"/>
                          </a:solidFill>
                          <a:effectLst/>
                        </a:rPr>
                        <a:t>OK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connected to FLASH button, boot fails if pulled LOW</a:t>
                      </a:r>
                      <a:endParaRPr lang="af-ZA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98065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D4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GPIO02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>
                          <a:solidFill>
                            <a:schemeClr val="tx1"/>
                          </a:solidFill>
                          <a:effectLst/>
                        </a:rPr>
                        <a:t>pulled up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rgbClr val="00B050"/>
                          </a:solidFill>
                          <a:effectLst/>
                        </a:rPr>
                        <a:t>OK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rgbClr val="00B0F0"/>
                          </a:solidFill>
                          <a:effectLst/>
                        </a:rPr>
                        <a:t>HIGH at boot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connected to on-board LED, boot fails if pulled  LOW</a:t>
                      </a:r>
                      <a:endParaRPr lang="af-ZA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29426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D5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GPIO14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rgbClr val="00B050"/>
                          </a:solidFill>
                          <a:effectLst/>
                        </a:rPr>
                        <a:t>OK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rgbClr val="00B050"/>
                          </a:solidFill>
                          <a:effectLst/>
                        </a:rPr>
                        <a:t>OK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sz="1800" b="1" kern="1200" dirty="0">
                          <a:solidFill>
                            <a:schemeClr val="tx1"/>
                          </a:solidFill>
                          <a:effectLst/>
                        </a:rPr>
                        <a:t>SPI (SCLK)</a:t>
                      </a:r>
                      <a:endParaRPr lang="af-ZA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4736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D6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GPIO12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rgbClr val="00B050"/>
                          </a:solidFill>
                          <a:effectLst/>
                        </a:rPr>
                        <a:t>OK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rgbClr val="00B050"/>
                          </a:solidFill>
                          <a:effectLst/>
                        </a:rPr>
                        <a:t>OK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sz="1800" b="1" kern="1200" dirty="0">
                          <a:solidFill>
                            <a:schemeClr val="tx1"/>
                          </a:solidFill>
                          <a:effectLst/>
                        </a:rPr>
                        <a:t>SPI (MISO)</a:t>
                      </a:r>
                      <a:endParaRPr lang="af-ZA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1459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D7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GPIO13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rgbClr val="00B050"/>
                          </a:solidFill>
                          <a:effectLst/>
                        </a:rPr>
                        <a:t>OK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rgbClr val="00B050"/>
                          </a:solidFill>
                          <a:effectLst/>
                        </a:rPr>
                        <a:t>OK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sz="1800" b="1" kern="1200" dirty="0">
                          <a:solidFill>
                            <a:schemeClr val="tx1"/>
                          </a:solidFill>
                          <a:effectLst/>
                        </a:rPr>
                        <a:t>SPI (MOSI)</a:t>
                      </a:r>
                      <a:endParaRPr lang="af-ZA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3282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D8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GPIO15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pulled to GND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rgbClr val="FFC000"/>
                          </a:solidFill>
                          <a:effectLst/>
                        </a:rPr>
                        <a:t>OK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SPI (CS) Boot fails if pulled HIGH</a:t>
                      </a:r>
                      <a:endParaRPr lang="af-ZA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93315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RX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GPIO03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rgbClr val="FFC000"/>
                          </a:solidFill>
                          <a:effectLst/>
                        </a:rPr>
                        <a:t>OK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rgbClr val="FF0000"/>
                          </a:solidFill>
                          <a:effectLst/>
                        </a:rPr>
                        <a:t>RX pin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sz="1800" b="1" kern="1200" dirty="0">
                          <a:solidFill>
                            <a:srgbClr val="00B0F0"/>
                          </a:solidFill>
                          <a:effectLst/>
                        </a:rPr>
                        <a:t>HIGH at boot</a:t>
                      </a:r>
                      <a:endParaRPr lang="af-ZA" b="1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47471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TX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GPIO01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rgbClr val="FF0000"/>
                          </a:solidFill>
                          <a:effectLst/>
                        </a:rPr>
                        <a:t>TX pin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rgbClr val="00B050"/>
                          </a:solidFill>
                          <a:effectLst/>
                        </a:rPr>
                        <a:t>OK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rgbClr val="00B0F0"/>
                          </a:solidFill>
                          <a:effectLst/>
                        </a:rPr>
                        <a:t>HIGH at boot</a:t>
                      </a:r>
                      <a:r>
                        <a:rPr lang="en-US" sz="1800" b="1" kern="1200" dirty="0">
                          <a:solidFill>
                            <a:srgbClr val="FFC000"/>
                          </a:solidFill>
                          <a:effectLst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debug output at boot, boot fails if pulled LOW</a:t>
                      </a:r>
                      <a:endParaRPr lang="af-ZA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1490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A0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ADC0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Analog input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Analog pin 1.8V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290104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56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90ECB85-C940-4F28-86B2-2F685CA79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69973" y="564158"/>
            <a:ext cx="5484888" cy="73152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Drive Mode: Strong and Slow Strong</a:t>
            </a:r>
          </a:p>
        </p:txBody>
      </p:sp>
      <p:sp>
        <p:nvSpPr>
          <p:cNvPr id="3" name="Text Box 40">
            <a:extLst>
              <a:ext uri="{FF2B5EF4-FFF2-40B4-BE49-F238E27FC236}">
                <a16:creationId xmlns:a16="http://schemas.microsoft.com/office/drawing/2014/main" id="{B5EB5E97-560B-445F-B6BE-A3E89CFC0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931" y="4610435"/>
            <a:ext cx="1897063" cy="3556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 dirty="0"/>
              <a:t>Strong Drive Mode</a:t>
            </a:r>
          </a:p>
        </p:txBody>
      </p:sp>
      <p:sp>
        <p:nvSpPr>
          <p:cNvPr id="4" name="Text Box 73">
            <a:extLst>
              <a:ext uri="{FF2B5EF4-FFF2-40B4-BE49-F238E27FC236}">
                <a16:creationId xmlns:a16="http://schemas.microsoft.com/office/drawing/2014/main" id="{0A6F661B-C289-4BBF-83E0-FFF6C36C3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4941" y="4697349"/>
            <a:ext cx="2392363" cy="3556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 dirty="0"/>
              <a:t>Slow Strong Drive Mode</a:t>
            </a:r>
          </a:p>
        </p:txBody>
      </p:sp>
      <p:sp>
        <p:nvSpPr>
          <p:cNvPr id="5" name="Text Box 109">
            <a:extLst>
              <a:ext uri="{FF2B5EF4-FFF2-40B4-BE49-F238E27FC236}">
                <a16:creationId xmlns:a16="http://schemas.microsoft.com/office/drawing/2014/main" id="{CFB1B0AF-D4E9-4AFA-A6EE-01EF9FFED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007" y="5153101"/>
            <a:ext cx="2474913" cy="830262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 dirty="0"/>
              <a:t>Normal output mode. </a:t>
            </a:r>
            <a:br>
              <a:rPr lang="en-US" altLang="hi-IN" sz="1600" dirty="0"/>
            </a:br>
            <a:r>
              <a:rPr lang="en-US" altLang="hi-IN" sz="1600" dirty="0"/>
              <a:t>Works like an inverter.</a:t>
            </a:r>
          </a:p>
          <a:p>
            <a:pPr eaLnBrk="1" hangingPunct="1"/>
            <a:r>
              <a:rPr lang="en-US" altLang="hi-IN" sz="1600" dirty="0"/>
              <a:t>Rise/Fall times 12ns Max</a:t>
            </a:r>
          </a:p>
        </p:txBody>
      </p:sp>
      <p:pic>
        <p:nvPicPr>
          <p:cNvPr id="6" name="Picture 110">
            <a:extLst>
              <a:ext uri="{FF2B5EF4-FFF2-40B4-BE49-F238E27FC236}">
                <a16:creationId xmlns:a16="http://schemas.microsoft.com/office/drawing/2014/main" id="{BBBAD85D-DB31-4F03-B8B4-0698D223A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688" y="4326030"/>
            <a:ext cx="3505200" cy="1831975"/>
          </a:xfrm>
          <a:prstGeom prst="rect">
            <a:avLst/>
          </a:prstGeom>
          <a:noFill/>
          <a:ln w="12700">
            <a:solidFill>
              <a:srgbClr val="66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11">
            <a:extLst>
              <a:ext uri="{FF2B5EF4-FFF2-40B4-BE49-F238E27FC236}">
                <a16:creationId xmlns:a16="http://schemas.microsoft.com/office/drawing/2014/main" id="{CFA0950C-B01A-4AD1-9F2A-D1885A9B8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184" y="5272024"/>
            <a:ext cx="2590800" cy="830262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 dirty="0"/>
              <a:t>Controlled rise/fall times.</a:t>
            </a:r>
            <a:br>
              <a:rPr lang="en-US" altLang="hi-IN" sz="1600" dirty="0"/>
            </a:br>
            <a:r>
              <a:rPr lang="en-US" altLang="hi-IN" sz="1600" dirty="0"/>
              <a:t>Rise/Fall times 60 ns Max.</a:t>
            </a:r>
          </a:p>
          <a:p>
            <a:pPr eaLnBrk="1" hangingPunct="1"/>
            <a:r>
              <a:rPr lang="en-US" altLang="hi-IN" sz="1600" dirty="0"/>
              <a:t>Saves power</a:t>
            </a:r>
          </a:p>
        </p:txBody>
      </p:sp>
      <p:grpSp>
        <p:nvGrpSpPr>
          <p:cNvPr id="8" name="Group 105">
            <a:extLst>
              <a:ext uri="{FF2B5EF4-FFF2-40B4-BE49-F238E27FC236}">
                <a16:creationId xmlns:a16="http://schemas.microsoft.com/office/drawing/2014/main" id="{BFDE4CC0-98CF-491F-82FD-7252865394AD}"/>
              </a:ext>
            </a:extLst>
          </p:cNvPr>
          <p:cNvGrpSpPr>
            <a:grpSpLocks/>
          </p:cNvGrpSpPr>
          <p:nvPr/>
        </p:nvGrpSpPr>
        <p:grpSpPr bwMode="auto">
          <a:xfrm>
            <a:off x="617488" y="1800819"/>
            <a:ext cx="3822383" cy="2622550"/>
            <a:chOff x="152410" y="993775"/>
            <a:chExt cx="3822690" cy="2622550"/>
          </a:xfrm>
        </p:grpSpPr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126B6423-B51A-47D7-8719-880E8CA86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800" y="3279775"/>
              <a:ext cx="6350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>
                  <a:solidFill>
                    <a:srgbClr val="000000"/>
                  </a:solidFill>
                </a:rPr>
                <a:t>GND</a:t>
              </a: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97B61810-1937-4E03-B992-6B95667F7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1850" y="3355975"/>
              <a:ext cx="2111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92482E07-C6A8-4879-AE48-D64E4DA99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713" y="3398838"/>
              <a:ext cx="1254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4D8C6BC7-4ED9-49C2-9E2E-CE585B519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5988" y="3443288"/>
              <a:ext cx="412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EF98EC6F-D10B-408F-B3FB-34D2947F8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993775"/>
              <a:ext cx="6111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>
                  <a:solidFill>
                    <a:srgbClr val="000000"/>
                  </a:solidFill>
                </a:rPr>
                <a:t>VCC</a:t>
              </a:r>
            </a:p>
          </p:txBody>
        </p:sp>
        <p:sp>
          <p:nvSpPr>
            <p:cNvPr id="14" name="Rectangle 17">
              <a:extLst>
                <a:ext uri="{FF2B5EF4-FFF2-40B4-BE49-F238E27FC236}">
                  <a16:creationId xmlns:a16="http://schemas.microsoft.com/office/drawing/2014/main" id="{20514D19-0652-408F-9FE5-064792F3E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10" y="2438400"/>
              <a:ext cx="698965" cy="831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hi-IN" sz="1600" b="1" dirty="0">
                  <a:solidFill>
                    <a:srgbClr val="000000"/>
                  </a:solidFill>
                </a:rPr>
                <a:t>From</a:t>
              </a:r>
              <a:br>
                <a:rPr lang="en-US" altLang="hi-IN" sz="1600" b="1" dirty="0">
                  <a:solidFill>
                    <a:srgbClr val="000000"/>
                  </a:solidFill>
                </a:rPr>
              </a:br>
              <a:r>
                <a:rPr lang="en-US" altLang="hi-IN" sz="1600" b="1" dirty="0">
                  <a:solidFill>
                    <a:srgbClr val="000000"/>
                  </a:solidFill>
                </a:rPr>
                <a:t>MCU</a:t>
              </a:r>
            </a:p>
            <a:p>
              <a:pPr algn="r" eaLnBrk="1" hangingPunct="1"/>
              <a:r>
                <a:rPr lang="en-US" altLang="hi-IN" sz="1600" b="1" dirty="0">
                  <a:solidFill>
                    <a:srgbClr val="000000"/>
                  </a:solidFill>
                </a:rPr>
                <a:t>core</a:t>
              </a:r>
            </a:p>
          </p:txBody>
        </p:sp>
        <p:sp>
          <p:nvSpPr>
            <p:cNvPr id="15" name="Rectangle 18">
              <a:extLst>
                <a:ext uri="{FF2B5EF4-FFF2-40B4-BE49-F238E27FC236}">
                  <a16:creationId xmlns:a16="http://schemas.microsoft.com/office/drawing/2014/main" id="{9B0DB65A-97B2-41F0-B4F5-39506B09C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05025"/>
              <a:ext cx="9636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 b="1">
                  <a:solidFill>
                    <a:srgbClr val="000000"/>
                  </a:solidFill>
                </a:rPr>
                <a:t>Port Pin</a:t>
              </a:r>
            </a:p>
          </p:txBody>
        </p:sp>
        <p:grpSp>
          <p:nvGrpSpPr>
            <p:cNvPr id="16" name="Group 19">
              <a:extLst>
                <a:ext uri="{FF2B5EF4-FFF2-40B4-BE49-F238E27FC236}">
                  <a16:creationId xmlns:a16="http://schemas.microsoft.com/office/drawing/2014/main" id="{00A9F787-6F27-43B9-A3AF-E6EB332326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2517775"/>
              <a:ext cx="228600" cy="304800"/>
              <a:chOff x="816" y="912"/>
              <a:chExt cx="144" cy="192"/>
            </a:xfrm>
          </p:grpSpPr>
          <p:sp>
            <p:nvSpPr>
              <p:cNvPr id="42" name="Line 20">
                <a:extLst>
                  <a:ext uri="{FF2B5EF4-FFF2-40B4-BE49-F238E27FC236}">
                    <a16:creationId xmlns:a16="http://schemas.microsoft.com/office/drawing/2014/main" id="{33698744-6851-4F67-8B89-D5A029F438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912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43" name="Line 21">
                <a:extLst>
                  <a:ext uri="{FF2B5EF4-FFF2-40B4-BE49-F238E27FC236}">
                    <a16:creationId xmlns:a16="http://schemas.microsoft.com/office/drawing/2014/main" id="{C3E09A21-2386-46A7-9558-904E90AC1B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912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44" name="Line 22">
                <a:extLst>
                  <a:ext uri="{FF2B5EF4-FFF2-40B4-BE49-F238E27FC236}">
                    <a16:creationId xmlns:a16="http://schemas.microsoft.com/office/drawing/2014/main" id="{DD72F09C-F989-4066-AA9E-F4649B1CE3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912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45" name="Line 23">
                <a:extLst>
                  <a:ext uri="{FF2B5EF4-FFF2-40B4-BE49-F238E27FC236}">
                    <a16:creationId xmlns:a16="http://schemas.microsoft.com/office/drawing/2014/main" id="{9E10E76A-438C-44E9-A133-5D260B89EF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10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</p:grpSp>
        <p:grpSp>
          <p:nvGrpSpPr>
            <p:cNvPr id="17" name="Group 24">
              <a:extLst>
                <a:ext uri="{FF2B5EF4-FFF2-40B4-BE49-F238E27FC236}">
                  <a16:creationId xmlns:a16="http://schemas.microsoft.com/office/drawing/2014/main" id="{63EB161D-67EB-45DB-A927-D1809788D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5000" y="1755775"/>
              <a:ext cx="304800" cy="304800"/>
              <a:chOff x="768" y="1296"/>
              <a:chExt cx="192" cy="192"/>
            </a:xfrm>
          </p:grpSpPr>
          <p:sp>
            <p:nvSpPr>
              <p:cNvPr id="37" name="Line 25">
                <a:extLst>
                  <a:ext uri="{FF2B5EF4-FFF2-40B4-BE49-F238E27FC236}">
                    <a16:creationId xmlns:a16="http://schemas.microsoft.com/office/drawing/2014/main" id="{5D0DD96C-570A-4FBD-A100-9F7399336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38" name="Line 26">
                <a:extLst>
                  <a:ext uri="{FF2B5EF4-FFF2-40B4-BE49-F238E27FC236}">
                    <a16:creationId xmlns:a16="http://schemas.microsoft.com/office/drawing/2014/main" id="{E574CD76-8F20-4384-829F-A472216FF2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29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39" name="Line 27">
                <a:extLst>
                  <a:ext uri="{FF2B5EF4-FFF2-40B4-BE49-F238E27FC236}">
                    <a16:creationId xmlns:a16="http://schemas.microsoft.com/office/drawing/2014/main" id="{7BB1962E-3AB1-441D-A756-48FC4E54D0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296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40" name="Line 28">
                <a:extLst>
                  <a:ext uri="{FF2B5EF4-FFF2-40B4-BE49-F238E27FC236}">
                    <a16:creationId xmlns:a16="http://schemas.microsoft.com/office/drawing/2014/main" id="{EF684866-40AD-456C-B646-216AF3C63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41" name="Oval 29">
                <a:extLst>
                  <a:ext uri="{FF2B5EF4-FFF2-40B4-BE49-F238E27FC236}">
                    <a16:creationId xmlns:a16="http://schemas.microsoft.com/office/drawing/2014/main" id="{7F146E74-CBDC-4706-923A-E03F76DB3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364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i-IN" altLang="hi-IN"/>
              </a:p>
            </p:txBody>
          </p:sp>
        </p:grpSp>
        <p:sp>
          <p:nvSpPr>
            <p:cNvPr id="18" name="Line 30">
              <a:extLst>
                <a:ext uri="{FF2B5EF4-FFF2-40B4-BE49-F238E27FC236}">
                  <a16:creationId xmlns:a16="http://schemas.microsoft.com/office/drawing/2014/main" id="{7D89DE54-8F07-4FE7-8EB4-9852074A3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2060575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9" name="Line 31">
              <a:extLst>
                <a:ext uri="{FF2B5EF4-FFF2-40B4-BE49-F238E27FC236}">
                  <a16:creationId xmlns:a16="http://schemas.microsoft.com/office/drawing/2014/main" id="{5F769F2D-225F-4220-A152-5089074E1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152717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0" name="AutoShape 32">
              <a:extLst>
                <a:ext uri="{FF2B5EF4-FFF2-40B4-BE49-F238E27FC236}">
                  <a16:creationId xmlns:a16="http://schemas.microsoft.com/office/drawing/2014/main" id="{6C89E9BE-90F5-4305-A6AA-67F94ADCC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738" y="1112838"/>
              <a:ext cx="228600" cy="19843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21" name="Line 33">
              <a:extLst>
                <a:ext uri="{FF2B5EF4-FFF2-40B4-BE49-F238E27FC236}">
                  <a16:creationId xmlns:a16="http://schemas.microsoft.com/office/drawing/2014/main" id="{956B5FAC-C0C7-4E06-8B56-208F7FBFF7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129857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2" name="Line 34">
              <a:extLst>
                <a:ext uri="{FF2B5EF4-FFF2-40B4-BE49-F238E27FC236}">
                  <a16:creationId xmlns:a16="http://schemas.microsoft.com/office/drawing/2014/main" id="{BCAC6CB1-1CF7-420A-8373-514E46FBD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0200" y="1908175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3" name="Line 35">
              <a:extLst>
                <a:ext uri="{FF2B5EF4-FFF2-40B4-BE49-F238E27FC236}">
                  <a16:creationId xmlns:a16="http://schemas.microsoft.com/office/drawing/2014/main" id="{7C65AFB8-7124-49D9-9D1C-0B243CB077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1600" y="2670175"/>
              <a:ext cx="609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4" name="Line 36">
              <a:extLst>
                <a:ext uri="{FF2B5EF4-FFF2-40B4-BE49-F238E27FC236}">
                  <a16:creationId xmlns:a16="http://schemas.microsoft.com/office/drawing/2014/main" id="{BA34BE7C-B48E-445A-A717-0251C6985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1908175"/>
              <a:ext cx="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5" name="Line 37">
              <a:extLst>
                <a:ext uri="{FF2B5EF4-FFF2-40B4-BE49-F238E27FC236}">
                  <a16:creationId xmlns:a16="http://schemas.microsoft.com/office/drawing/2014/main" id="{6A3BAE95-18C2-4FCB-B6B6-9A7318769F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2209800" y="2289175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6" name="Line 38">
              <a:extLst>
                <a:ext uri="{FF2B5EF4-FFF2-40B4-BE49-F238E27FC236}">
                  <a16:creationId xmlns:a16="http://schemas.microsoft.com/office/drawing/2014/main" id="{4E148519-7E8E-453A-928D-A38CA14A3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2822575"/>
              <a:ext cx="0" cy="530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7" name="Rectangle 112">
              <a:extLst>
                <a:ext uri="{FF2B5EF4-FFF2-40B4-BE49-F238E27FC236}">
                  <a16:creationId xmlns:a16="http://schemas.microsoft.com/office/drawing/2014/main" id="{8A258C4B-3DE1-4901-B287-3113C1BF3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71700"/>
              <a:ext cx="228600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28" name="Line 113">
              <a:extLst>
                <a:ext uri="{FF2B5EF4-FFF2-40B4-BE49-F238E27FC236}">
                  <a16:creationId xmlns:a16="http://schemas.microsoft.com/office/drawing/2014/main" id="{803DA64C-AE70-4AD1-8BF8-AEC57B3B75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0800" y="2171700"/>
              <a:ext cx="2286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9" name="Line 114">
              <a:extLst>
                <a:ext uri="{FF2B5EF4-FFF2-40B4-BE49-F238E27FC236}">
                  <a16:creationId xmlns:a16="http://schemas.microsoft.com/office/drawing/2014/main" id="{06CC37BE-171B-4CC5-AA38-D8A0FAF0A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2171700"/>
              <a:ext cx="2286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grpSp>
          <p:nvGrpSpPr>
            <p:cNvPr id="30" name="Group 128">
              <a:extLst>
                <a:ext uri="{FF2B5EF4-FFF2-40B4-BE49-F238E27FC236}">
                  <a16:creationId xmlns:a16="http://schemas.microsoft.com/office/drawing/2014/main" id="{C5A353D0-F6C3-4076-996D-8114920DFB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8400" y="1371600"/>
              <a:ext cx="1536700" cy="914400"/>
              <a:chOff x="1536" y="864"/>
              <a:chExt cx="968" cy="576"/>
            </a:xfrm>
          </p:grpSpPr>
          <p:sp>
            <p:nvSpPr>
              <p:cNvPr id="34" name="Line 122">
                <a:extLst>
                  <a:ext uri="{FF2B5EF4-FFF2-40B4-BE49-F238E27FC236}">
                    <a16:creationId xmlns:a16="http://schemas.microsoft.com/office/drawing/2014/main" id="{6EA30121-C048-49B5-A90F-16BDDB9CA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1200"/>
                <a:ext cx="0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 type="oval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35" name="Line 123">
                <a:extLst>
                  <a:ext uri="{FF2B5EF4-FFF2-40B4-BE49-F238E27FC236}">
                    <a16:creationId xmlns:a16="http://schemas.microsoft.com/office/drawing/2014/main" id="{34BF2B9D-F997-43EE-83B9-461D91A0D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1104"/>
                <a:ext cx="192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36" name="Rectangle 124">
                <a:extLst>
                  <a:ext uri="{FF2B5EF4-FFF2-40B4-BE49-F238E27FC236}">
                    <a16:creationId xmlns:a16="http://schemas.microsoft.com/office/drawing/2014/main" id="{E082FBA7-2C4C-4290-B49D-3EA06AEC0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0" y="864"/>
                <a:ext cx="814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hi-IN" sz="1600" b="1" dirty="0">
                    <a:solidFill>
                      <a:srgbClr val="000000"/>
                    </a:solidFill>
                  </a:rPr>
                  <a:t>To MCU</a:t>
                </a:r>
                <a:br>
                  <a:rPr lang="en-US" altLang="hi-IN" sz="1600" b="1" dirty="0">
                    <a:solidFill>
                      <a:srgbClr val="000000"/>
                    </a:solidFill>
                  </a:rPr>
                </a:br>
                <a:r>
                  <a:rPr lang="en-US" altLang="hi-IN" sz="1600" b="1" dirty="0">
                    <a:solidFill>
                      <a:srgbClr val="000000"/>
                    </a:solidFill>
                  </a:rPr>
                  <a:t>Input Logic</a:t>
                </a:r>
              </a:p>
            </p:txBody>
          </p:sp>
        </p:grpSp>
        <p:sp>
          <p:nvSpPr>
            <p:cNvPr id="31" name="AutoShape 32">
              <a:extLst>
                <a:ext uri="{FF2B5EF4-FFF2-40B4-BE49-F238E27FC236}">
                  <a16:creationId xmlns:a16="http://schemas.microsoft.com/office/drawing/2014/main" id="{09AD2C78-F4DA-4F0F-AA50-677875E591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70769" y="2574131"/>
              <a:ext cx="228600" cy="19843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32" name="Oval 98">
              <a:extLst>
                <a:ext uri="{FF2B5EF4-FFF2-40B4-BE49-F238E27FC236}">
                  <a16:creationId xmlns:a16="http://schemas.microsoft.com/office/drawing/2014/main" id="{322FD163-EE31-4B7E-BE34-23B14AF05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369" y="2637631"/>
              <a:ext cx="76200" cy="7620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33" name="Line 35">
              <a:extLst>
                <a:ext uri="{FF2B5EF4-FFF2-40B4-BE49-F238E27FC236}">
                  <a16:creationId xmlns:a16="http://schemas.microsoft.com/office/drawing/2014/main" id="{5E7B6AA1-472D-4B3B-A1AC-CF15B73795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7250" y="2667000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</p:grpSp>
      <p:grpSp>
        <p:nvGrpSpPr>
          <p:cNvPr id="46" name="Group 106">
            <a:extLst>
              <a:ext uri="{FF2B5EF4-FFF2-40B4-BE49-F238E27FC236}">
                <a16:creationId xmlns:a16="http://schemas.microsoft.com/office/drawing/2014/main" id="{B208B48A-C0B9-4A4E-8BC0-287855F5F383}"/>
              </a:ext>
            </a:extLst>
          </p:cNvPr>
          <p:cNvGrpSpPr>
            <a:grpSpLocks/>
          </p:cNvGrpSpPr>
          <p:nvPr/>
        </p:nvGrpSpPr>
        <p:grpSpPr bwMode="auto">
          <a:xfrm>
            <a:off x="7156296" y="1756982"/>
            <a:ext cx="4339901" cy="2622550"/>
            <a:chOff x="4724415" y="990600"/>
            <a:chExt cx="4340210" cy="262255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87BE882-7033-45E4-A3A3-29646F62C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0200" y="3276600"/>
              <a:ext cx="6350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>
                  <a:solidFill>
                    <a:srgbClr val="000000"/>
                  </a:solidFill>
                </a:rPr>
                <a:t>GND</a:t>
              </a:r>
            </a:p>
          </p:txBody>
        </p:sp>
        <p:sp>
          <p:nvSpPr>
            <p:cNvPr id="48" name="Line 47">
              <a:extLst>
                <a:ext uri="{FF2B5EF4-FFF2-40B4-BE49-F238E27FC236}">
                  <a16:creationId xmlns:a16="http://schemas.microsoft.com/office/drawing/2014/main" id="{79A1DA4C-3297-4DD8-BB2D-537E28A4E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7250" y="3352800"/>
              <a:ext cx="2111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49" name="Line 48">
              <a:extLst>
                <a:ext uri="{FF2B5EF4-FFF2-40B4-BE49-F238E27FC236}">
                  <a16:creationId xmlns:a16="http://schemas.microsoft.com/office/drawing/2014/main" id="{D251773D-A704-4CEC-B47D-A6BC9F693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50113" y="3395663"/>
              <a:ext cx="1254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50" name="Line 49">
              <a:extLst>
                <a:ext uri="{FF2B5EF4-FFF2-40B4-BE49-F238E27FC236}">
                  <a16:creationId xmlns:a16="http://schemas.microsoft.com/office/drawing/2014/main" id="{4FC77B05-8BFE-4564-82F6-AE7EFD163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91388" y="3440113"/>
              <a:ext cx="412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1EF93C-0DCC-4FA7-BCB1-E71E871CF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990600"/>
              <a:ext cx="6111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>
                  <a:solidFill>
                    <a:srgbClr val="000000"/>
                  </a:solidFill>
                </a:rPr>
                <a:t>VCC</a:t>
              </a:r>
            </a:p>
          </p:txBody>
        </p:sp>
        <p:sp>
          <p:nvSpPr>
            <p:cNvPr id="52" name="Rectangle 52">
              <a:extLst>
                <a:ext uri="{FF2B5EF4-FFF2-40B4-BE49-F238E27FC236}">
                  <a16:creationId xmlns:a16="http://schemas.microsoft.com/office/drawing/2014/main" id="{A03D9057-A511-4BBC-8C3D-8C7C4FC68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1788" y="2130425"/>
              <a:ext cx="9636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 b="1">
                  <a:solidFill>
                    <a:srgbClr val="000000"/>
                  </a:solidFill>
                </a:rPr>
                <a:t>Port Pin</a:t>
              </a:r>
            </a:p>
          </p:txBody>
        </p:sp>
        <p:grpSp>
          <p:nvGrpSpPr>
            <p:cNvPr id="53" name="Group 53">
              <a:extLst>
                <a:ext uri="{FF2B5EF4-FFF2-40B4-BE49-F238E27FC236}">
                  <a16:creationId xmlns:a16="http://schemas.microsoft.com/office/drawing/2014/main" id="{54E790A4-8B6A-452C-B83A-153B1BB56D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86600" y="2514600"/>
              <a:ext cx="228600" cy="304800"/>
              <a:chOff x="816" y="912"/>
              <a:chExt cx="144" cy="192"/>
            </a:xfrm>
          </p:grpSpPr>
          <p:sp>
            <p:nvSpPr>
              <p:cNvPr id="98" name="Line 54">
                <a:extLst>
                  <a:ext uri="{FF2B5EF4-FFF2-40B4-BE49-F238E27FC236}">
                    <a16:creationId xmlns:a16="http://schemas.microsoft.com/office/drawing/2014/main" id="{5C16D952-2085-4872-A7FC-91EDC363A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912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99" name="Line 55">
                <a:extLst>
                  <a:ext uri="{FF2B5EF4-FFF2-40B4-BE49-F238E27FC236}">
                    <a16:creationId xmlns:a16="http://schemas.microsoft.com/office/drawing/2014/main" id="{1442FA61-7C59-4D55-9E43-F46B99209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912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100" name="Line 56">
                <a:extLst>
                  <a:ext uri="{FF2B5EF4-FFF2-40B4-BE49-F238E27FC236}">
                    <a16:creationId xmlns:a16="http://schemas.microsoft.com/office/drawing/2014/main" id="{1477E841-1F79-4628-8A15-2A7ED6470B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912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101" name="Line 57">
                <a:extLst>
                  <a:ext uri="{FF2B5EF4-FFF2-40B4-BE49-F238E27FC236}">
                    <a16:creationId xmlns:a16="http://schemas.microsoft.com/office/drawing/2014/main" id="{79715172-F63D-4D6A-B0D8-232AE8FE4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10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</p:grpSp>
        <p:grpSp>
          <p:nvGrpSpPr>
            <p:cNvPr id="54" name="Group 58">
              <a:extLst>
                <a:ext uri="{FF2B5EF4-FFF2-40B4-BE49-F238E27FC236}">
                  <a16:creationId xmlns:a16="http://schemas.microsoft.com/office/drawing/2014/main" id="{48999A95-8E12-4B40-9CD0-6E1B827BD8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0400" y="1752600"/>
              <a:ext cx="304800" cy="304800"/>
              <a:chOff x="768" y="1296"/>
              <a:chExt cx="192" cy="192"/>
            </a:xfrm>
          </p:grpSpPr>
          <p:sp>
            <p:nvSpPr>
              <p:cNvPr id="93" name="Line 59">
                <a:extLst>
                  <a:ext uri="{FF2B5EF4-FFF2-40B4-BE49-F238E27FC236}">
                    <a16:creationId xmlns:a16="http://schemas.microsoft.com/office/drawing/2014/main" id="{25A7324A-C14D-4773-B60C-0C3DFAE8D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94" name="Line 60">
                <a:extLst>
                  <a:ext uri="{FF2B5EF4-FFF2-40B4-BE49-F238E27FC236}">
                    <a16:creationId xmlns:a16="http://schemas.microsoft.com/office/drawing/2014/main" id="{712FEAA9-136E-48D3-A223-B5C50D1C3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29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95" name="Line 61">
                <a:extLst>
                  <a:ext uri="{FF2B5EF4-FFF2-40B4-BE49-F238E27FC236}">
                    <a16:creationId xmlns:a16="http://schemas.microsoft.com/office/drawing/2014/main" id="{7AC29859-1E7E-4591-8578-9DF86605EF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296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96" name="Line 62">
                <a:extLst>
                  <a:ext uri="{FF2B5EF4-FFF2-40B4-BE49-F238E27FC236}">
                    <a16:creationId xmlns:a16="http://schemas.microsoft.com/office/drawing/2014/main" id="{D3EC7270-78B9-46E1-A6F0-03750C8A63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97" name="Oval 63">
                <a:extLst>
                  <a:ext uri="{FF2B5EF4-FFF2-40B4-BE49-F238E27FC236}">
                    <a16:creationId xmlns:a16="http://schemas.microsoft.com/office/drawing/2014/main" id="{AAEF7A6F-D047-4166-BEDE-6C12C54F3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364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i-IN" altLang="hi-IN"/>
              </a:p>
            </p:txBody>
          </p:sp>
        </p:grpSp>
        <p:sp>
          <p:nvSpPr>
            <p:cNvPr id="55" name="Line 64">
              <a:extLst>
                <a:ext uri="{FF2B5EF4-FFF2-40B4-BE49-F238E27FC236}">
                  <a16:creationId xmlns:a16="http://schemas.microsoft.com/office/drawing/2014/main" id="{FE672C6B-368A-4409-81FE-ED33B9FC4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2057400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56" name="Line 65">
              <a:extLst>
                <a:ext uri="{FF2B5EF4-FFF2-40B4-BE49-F238E27FC236}">
                  <a16:creationId xmlns:a16="http://schemas.microsoft.com/office/drawing/2014/main" id="{E16585E0-65AA-4D79-91BC-B746854C0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1524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57" name="AutoShape 66">
              <a:extLst>
                <a:ext uri="{FF2B5EF4-FFF2-40B4-BE49-F238E27FC236}">
                  <a16:creationId xmlns:a16="http://schemas.microsoft.com/office/drawing/2014/main" id="{40A7D692-C5E1-4D64-9018-A32E65A22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6138" y="1109663"/>
              <a:ext cx="228600" cy="19843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58" name="Line 67">
              <a:extLst>
                <a:ext uri="{FF2B5EF4-FFF2-40B4-BE49-F238E27FC236}">
                  <a16:creationId xmlns:a16="http://schemas.microsoft.com/office/drawing/2014/main" id="{8633DD47-2DDF-42A0-9934-632FB84DD5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15200" y="1295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59" name="Line 68">
              <a:extLst>
                <a:ext uri="{FF2B5EF4-FFF2-40B4-BE49-F238E27FC236}">
                  <a16:creationId xmlns:a16="http://schemas.microsoft.com/office/drawing/2014/main" id="{21F952D3-34ED-4AE8-8FD8-6B7679CDC3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72200" y="1905000"/>
              <a:ext cx="3619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0" name="Line 69">
              <a:extLst>
                <a:ext uri="{FF2B5EF4-FFF2-40B4-BE49-F238E27FC236}">
                  <a16:creationId xmlns:a16="http://schemas.microsoft.com/office/drawing/2014/main" id="{1EA0A0AF-3C7C-4926-B661-660EB8CCE6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3600" y="2667000"/>
              <a:ext cx="6762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1" name="Line 70">
              <a:extLst>
                <a:ext uri="{FF2B5EF4-FFF2-40B4-BE49-F238E27FC236}">
                  <a16:creationId xmlns:a16="http://schemas.microsoft.com/office/drawing/2014/main" id="{5771C1C4-2657-4299-8B6D-990CC5E1E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2200" y="1905000"/>
              <a:ext cx="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2" name="Line 72">
              <a:extLst>
                <a:ext uri="{FF2B5EF4-FFF2-40B4-BE49-F238E27FC236}">
                  <a16:creationId xmlns:a16="http://schemas.microsoft.com/office/drawing/2014/main" id="{A7ABD999-EDCA-4235-9E66-2713509B8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2819400"/>
              <a:ext cx="0" cy="530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grpSp>
          <p:nvGrpSpPr>
            <p:cNvPr id="63" name="Group 76">
              <a:extLst>
                <a:ext uri="{FF2B5EF4-FFF2-40B4-BE49-F238E27FC236}">
                  <a16:creationId xmlns:a16="http://schemas.microsoft.com/office/drawing/2014/main" id="{3A632F2F-221F-4DE8-A99B-892FA39EA17F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667500" y="1654175"/>
              <a:ext cx="190500" cy="457200"/>
              <a:chOff x="1245" y="1293"/>
              <a:chExt cx="144" cy="384"/>
            </a:xfrm>
          </p:grpSpPr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914ECE2C-FAAE-49B4-BB6D-CF98AF5B4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3" y="1293"/>
                <a:ext cx="96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60BB3CC7-64A7-4E43-A3BA-4E695240DE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341"/>
                <a:ext cx="14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8E5CDC66-FEB1-45D6-B40A-870C2ACAA0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389"/>
                <a:ext cx="14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33A75AD9-9D99-44BD-8B91-2437905BB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437"/>
                <a:ext cx="14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0C915E37-6C18-4905-8E82-821A1984BA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533"/>
                <a:ext cx="14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19932F26-09C1-499C-8AD8-AF74B4E95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581"/>
                <a:ext cx="14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570DAC52-1015-47B3-9AEE-15F67B7F9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485"/>
                <a:ext cx="14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95ED1B44-C9BE-4C84-82EC-41F5F3F85C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1629"/>
                <a:ext cx="96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</p:grpSp>
        <p:grpSp>
          <p:nvGrpSpPr>
            <p:cNvPr id="64" name="Group 99">
              <a:extLst>
                <a:ext uri="{FF2B5EF4-FFF2-40B4-BE49-F238E27FC236}">
                  <a16:creationId xmlns:a16="http://schemas.microsoft.com/office/drawing/2014/main" id="{93F98FB8-D1E7-42D9-8244-805A97256F5E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743700" y="2425700"/>
              <a:ext cx="190500" cy="457200"/>
              <a:chOff x="1245" y="1293"/>
              <a:chExt cx="144" cy="384"/>
            </a:xfrm>
          </p:grpSpPr>
          <p:sp>
            <p:nvSpPr>
              <p:cNvPr id="77" name="Line 100">
                <a:extLst>
                  <a:ext uri="{FF2B5EF4-FFF2-40B4-BE49-F238E27FC236}">
                    <a16:creationId xmlns:a16="http://schemas.microsoft.com/office/drawing/2014/main" id="{E3C144ED-D63F-4677-A46B-BA0DFE7221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3" y="1293"/>
                <a:ext cx="96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78" name="Line 101">
                <a:extLst>
                  <a:ext uri="{FF2B5EF4-FFF2-40B4-BE49-F238E27FC236}">
                    <a16:creationId xmlns:a16="http://schemas.microsoft.com/office/drawing/2014/main" id="{AE8BB9AD-E100-4853-B644-0F7F101331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341"/>
                <a:ext cx="14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79" name="Line 102">
                <a:extLst>
                  <a:ext uri="{FF2B5EF4-FFF2-40B4-BE49-F238E27FC236}">
                    <a16:creationId xmlns:a16="http://schemas.microsoft.com/office/drawing/2014/main" id="{68E9E5ED-A88F-4087-9333-CA75FF7984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389"/>
                <a:ext cx="14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80" name="Line 103">
                <a:extLst>
                  <a:ext uri="{FF2B5EF4-FFF2-40B4-BE49-F238E27FC236}">
                    <a16:creationId xmlns:a16="http://schemas.microsoft.com/office/drawing/2014/main" id="{19D4BB84-F7FD-4C57-84A8-A750094D4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437"/>
                <a:ext cx="14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81" name="Line 104">
                <a:extLst>
                  <a:ext uri="{FF2B5EF4-FFF2-40B4-BE49-F238E27FC236}">
                    <a16:creationId xmlns:a16="http://schemas.microsoft.com/office/drawing/2014/main" id="{F855011D-05F4-4D7E-A7E4-4A2C75DFC9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533"/>
                <a:ext cx="14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82" name="Line 105">
                <a:extLst>
                  <a:ext uri="{FF2B5EF4-FFF2-40B4-BE49-F238E27FC236}">
                    <a16:creationId xmlns:a16="http://schemas.microsoft.com/office/drawing/2014/main" id="{9001AAF4-5CF4-46BA-A666-C37215599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581"/>
                <a:ext cx="14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83" name="Line 106">
                <a:extLst>
                  <a:ext uri="{FF2B5EF4-FFF2-40B4-BE49-F238E27FC236}">
                    <a16:creationId xmlns:a16="http://schemas.microsoft.com/office/drawing/2014/main" id="{9D5373B7-1A4C-4D40-978A-C89248B1E6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485"/>
                <a:ext cx="14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84" name="Line 107">
                <a:extLst>
                  <a:ext uri="{FF2B5EF4-FFF2-40B4-BE49-F238E27FC236}">
                    <a16:creationId xmlns:a16="http://schemas.microsoft.com/office/drawing/2014/main" id="{7CD71120-68D3-498E-A804-CB4C7CFF51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1629"/>
                <a:ext cx="96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</p:grpSp>
        <p:sp>
          <p:nvSpPr>
            <p:cNvPr id="65" name="Line 116">
              <a:extLst>
                <a:ext uri="{FF2B5EF4-FFF2-40B4-BE49-F238E27FC236}">
                  <a16:creationId xmlns:a16="http://schemas.microsoft.com/office/drawing/2014/main" id="{94A7BC15-D0E2-42CC-BB6A-0689527F31D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7315200" y="22860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6" name="Rectangle 117">
              <a:extLst>
                <a:ext uri="{FF2B5EF4-FFF2-40B4-BE49-F238E27FC236}">
                  <a16:creationId xmlns:a16="http://schemas.microsoft.com/office/drawing/2014/main" id="{A41745BF-08DB-4167-BA0A-AFD614BAB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2168525"/>
              <a:ext cx="228600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67" name="Line 118">
              <a:extLst>
                <a:ext uri="{FF2B5EF4-FFF2-40B4-BE49-F238E27FC236}">
                  <a16:creationId xmlns:a16="http://schemas.microsoft.com/office/drawing/2014/main" id="{DAC44F7A-0EDC-427E-8230-FF4C9A2F85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96200" y="2168525"/>
              <a:ext cx="2286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8" name="Line 119">
              <a:extLst>
                <a:ext uri="{FF2B5EF4-FFF2-40B4-BE49-F238E27FC236}">
                  <a16:creationId xmlns:a16="http://schemas.microsoft.com/office/drawing/2014/main" id="{3E00A3CC-70F5-46E3-9724-91FDD9CB7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6200" y="2168525"/>
              <a:ext cx="2286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grpSp>
          <p:nvGrpSpPr>
            <p:cNvPr id="69" name="Group 129">
              <a:extLst>
                <a:ext uri="{FF2B5EF4-FFF2-40B4-BE49-F238E27FC236}">
                  <a16:creationId xmlns:a16="http://schemas.microsoft.com/office/drawing/2014/main" id="{3841D867-9E93-4B5E-8AC7-27094E7F08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27925" y="1371600"/>
              <a:ext cx="1536700" cy="914400"/>
              <a:chOff x="4742" y="864"/>
              <a:chExt cx="968" cy="576"/>
            </a:xfrm>
          </p:grpSpPr>
          <p:sp>
            <p:nvSpPr>
              <p:cNvPr id="74" name="Line 125">
                <a:extLst>
                  <a:ext uri="{FF2B5EF4-FFF2-40B4-BE49-F238E27FC236}">
                    <a16:creationId xmlns:a16="http://schemas.microsoft.com/office/drawing/2014/main" id="{B146401B-CA76-4B26-9643-E01A4882E9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2" y="1200"/>
                <a:ext cx="0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 type="oval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75" name="Line 126">
                <a:extLst>
                  <a:ext uri="{FF2B5EF4-FFF2-40B4-BE49-F238E27FC236}">
                    <a16:creationId xmlns:a16="http://schemas.microsoft.com/office/drawing/2014/main" id="{FDF064D7-32D6-4050-B228-92B96CC5F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2" y="1104"/>
                <a:ext cx="192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76" name="Rectangle 127">
                <a:extLst>
                  <a:ext uri="{FF2B5EF4-FFF2-40B4-BE49-F238E27FC236}">
                    <a16:creationId xmlns:a16="http://schemas.microsoft.com/office/drawing/2014/main" id="{7FEFB593-E24B-408C-8C4F-2171CD463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864"/>
                <a:ext cx="814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hi-IN" sz="1600" b="1" dirty="0">
                    <a:solidFill>
                      <a:srgbClr val="000000"/>
                    </a:solidFill>
                  </a:rPr>
                  <a:t>To MCU</a:t>
                </a:r>
                <a:br>
                  <a:rPr lang="en-US" altLang="hi-IN" sz="1600" b="1" dirty="0">
                    <a:solidFill>
                      <a:srgbClr val="000000"/>
                    </a:solidFill>
                  </a:rPr>
                </a:br>
                <a:r>
                  <a:rPr lang="en-US" altLang="hi-IN" sz="1600" b="1" dirty="0">
                    <a:solidFill>
                      <a:srgbClr val="000000"/>
                    </a:solidFill>
                  </a:rPr>
                  <a:t>Input Logic</a:t>
                </a:r>
              </a:p>
            </p:txBody>
          </p:sp>
        </p:grpSp>
        <p:sp>
          <p:nvSpPr>
            <p:cNvPr id="70" name="Rectangle 17">
              <a:extLst>
                <a:ext uri="{FF2B5EF4-FFF2-40B4-BE49-F238E27FC236}">
                  <a16:creationId xmlns:a16="http://schemas.microsoft.com/office/drawing/2014/main" id="{028B866D-7C55-4444-AE60-90BFD5387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15" y="2424482"/>
              <a:ext cx="698959" cy="831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hi-IN" sz="1600" b="1" dirty="0">
                  <a:solidFill>
                    <a:srgbClr val="000000"/>
                  </a:solidFill>
                </a:rPr>
                <a:t>From</a:t>
              </a:r>
              <a:br>
                <a:rPr lang="en-US" altLang="hi-IN" sz="1600" b="1" dirty="0">
                  <a:solidFill>
                    <a:srgbClr val="000000"/>
                  </a:solidFill>
                </a:rPr>
              </a:br>
              <a:r>
                <a:rPr lang="en-US" altLang="hi-IN" sz="1600" b="1" dirty="0">
                  <a:solidFill>
                    <a:srgbClr val="000000"/>
                  </a:solidFill>
                </a:rPr>
                <a:t>MCU</a:t>
              </a:r>
              <a:br>
                <a:rPr lang="en-US" altLang="hi-IN" sz="1600" b="1" dirty="0">
                  <a:solidFill>
                    <a:srgbClr val="000000"/>
                  </a:solidFill>
                </a:rPr>
              </a:br>
              <a:r>
                <a:rPr lang="en-US" altLang="hi-IN" sz="1600" b="1" dirty="0">
                  <a:solidFill>
                    <a:srgbClr val="000000"/>
                  </a:solidFill>
                </a:rPr>
                <a:t>Core</a:t>
              </a:r>
            </a:p>
          </p:txBody>
        </p:sp>
        <p:sp>
          <p:nvSpPr>
            <p:cNvPr id="71" name="AutoShape 32">
              <a:extLst>
                <a:ext uri="{FF2B5EF4-FFF2-40B4-BE49-F238E27FC236}">
                  <a16:creationId xmlns:a16="http://schemas.microsoft.com/office/drawing/2014/main" id="{1DD139C9-F387-406A-AD98-EECD68A7FC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642769" y="2560213"/>
              <a:ext cx="228600" cy="19843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72" name="Oval 103">
              <a:extLst>
                <a:ext uri="{FF2B5EF4-FFF2-40B4-BE49-F238E27FC236}">
                  <a16:creationId xmlns:a16="http://schemas.microsoft.com/office/drawing/2014/main" id="{417D632B-E936-481B-97B0-F751AA784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1369" y="2623713"/>
              <a:ext cx="76200" cy="7620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73" name="Line 35">
              <a:extLst>
                <a:ext uri="{FF2B5EF4-FFF2-40B4-BE49-F238E27FC236}">
                  <a16:creationId xmlns:a16="http://schemas.microsoft.com/office/drawing/2014/main" id="{99F9EF09-2E9F-4BA3-B4AA-D660C6DA8E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9250" y="2653082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</p:grpSp>
    </p:spTree>
    <p:extLst>
      <p:ext uri="{BB962C8B-B14F-4D97-AF65-F5344CB8AC3E}">
        <p14:creationId xmlns:p14="http://schemas.microsoft.com/office/powerpoint/2010/main" val="327922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70719AB-C30B-4840-A471-A6E0E0039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17699" y="400406"/>
            <a:ext cx="6309947" cy="73152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Drive Mode: Open Drain - Drives High/Low</a:t>
            </a:r>
          </a:p>
        </p:txBody>
      </p:sp>
      <p:sp>
        <p:nvSpPr>
          <p:cNvPr id="5" name="Text Box 40">
            <a:extLst>
              <a:ext uri="{FF2B5EF4-FFF2-40B4-BE49-F238E27FC236}">
                <a16:creationId xmlns:a16="http://schemas.microsoft.com/office/drawing/2014/main" id="{63EBEFDF-1EB9-45B9-92C1-98AEC0BBD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673" y="4631094"/>
            <a:ext cx="2325688" cy="338138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/>
              <a:t>Open Drain-Drives high</a:t>
            </a:r>
          </a:p>
        </p:txBody>
      </p:sp>
      <p:sp>
        <p:nvSpPr>
          <p:cNvPr id="6" name="Text Box 109">
            <a:extLst>
              <a:ext uri="{FF2B5EF4-FFF2-40B4-BE49-F238E27FC236}">
                <a16:creationId xmlns:a16="http://schemas.microsoft.com/office/drawing/2014/main" id="{F814A598-1E4E-4AED-A7BA-BDB06F4CE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673" y="5164494"/>
            <a:ext cx="2514600" cy="8382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/>
              <a:t>Connect a resistor externally from pin to ground</a:t>
            </a:r>
          </a:p>
        </p:txBody>
      </p:sp>
      <p:grpSp>
        <p:nvGrpSpPr>
          <p:cNvPr id="7" name="Group 68">
            <a:extLst>
              <a:ext uri="{FF2B5EF4-FFF2-40B4-BE49-F238E27FC236}">
                <a16:creationId xmlns:a16="http://schemas.microsoft.com/office/drawing/2014/main" id="{0C151133-4E6B-4354-945B-C6B8666FE0DA}"/>
              </a:ext>
            </a:extLst>
          </p:cNvPr>
          <p:cNvGrpSpPr>
            <a:grpSpLocks/>
          </p:cNvGrpSpPr>
          <p:nvPr/>
        </p:nvGrpSpPr>
        <p:grpSpPr bwMode="auto">
          <a:xfrm>
            <a:off x="1272073" y="1964094"/>
            <a:ext cx="3733800" cy="1941513"/>
            <a:chOff x="152400" y="1143000"/>
            <a:chExt cx="3733800" cy="1941513"/>
          </a:xfrm>
        </p:grpSpPr>
        <p:grpSp>
          <p:nvGrpSpPr>
            <p:cNvPr id="8" name="Group 105">
              <a:extLst>
                <a:ext uri="{FF2B5EF4-FFF2-40B4-BE49-F238E27FC236}">
                  <a16:creationId xmlns:a16="http://schemas.microsoft.com/office/drawing/2014/main" id="{B727057B-0192-44CA-B18D-ACFDF8E56A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" y="1143000"/>
              <a:ext cx="3733800" cy="1828800"/>
              <a:chOff x="227573" y="993775"/>
              <a:chExt cx="3734827" cy="1828800"/>
            </a:xfrm>
          </p:grpSpPr>
          <p:sp>
            <p:nvSpPr>
              <p:cNvPr id="12" name="Rectangle 16">
                <a:extLst>
                  <a:ext uri="{FF2B5EF4-FFF2-40B4-BE49-F238E27FC236}">
                    <a16:creationId xmlns:a16="http://schemas.microsoft.com/office/drawing/2014/main" id="{D1EFE9FD-86E9-47F8-A4ED-A999726C1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0200" y="993775"/>
                <a:ext cx="611188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hi-IN" sz="1600">
                    <a:solidFill>
                      <a:srgbClr val="000000"/>
                    </a:solidFill>
                  </a:rPr>
                  <a:t>VCC</a:t>
                </a:r>
              </a:p>
            </p:txBody>
          </p:sp>
          <p:sp>
            <p:nvSpPr>
              <p:cNvPr id="13" name="Rectangle 17">
                <a:extLst>
                  <a:ext uri="{FF2B5EF4-FFF2-40B4-BE49-F238E27FC236}">
                    <a16:creationId xmlns:a16="http://schemas.microsoft.com/office/drawing/2014/main" id="{F34C6DD5-D913-4EC8-BF38-46E0C5EA9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73" y="1069975"/>
                <a:ext cx="731034" cy="831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eaLnBrk="1" hangingPunct="1"/>
                <a:r>
                  <a:rPr lang="en-US" altLang="hi-IN" sz="1600" b="1">
                    <a:solidFill>
                      <a:srgbClr val="000000"/>
                    </a:solidFill>
                  </a:rPr>
                  <a:t>From</a:t>
                </a:r>
                <a:br>
                  <a:rPr lang="en-US" altLang="hi-IN" sz="1600" b="1">
                    <a:solidFill>
                      <a:srgbClr val="000000"/>
                    </a:solidFill>
                  </a:rPr>
                </a:br>
                <a:r>
                  <a:rPr lang="en-US" altLang="hi-IN" sz="1600" b="1">
                    <a:solidFill>
                      <a:srgbClr val="000000"/>
                    </a:solidFill>
                  </a:rPr>
                  <a:t>PSoC</a:t>
                </a:r>
                <a:br>
                  <a:rPr lang="en-US" altLang="hi-IN" sz="1600" b="1">
                    <a:solidFill>
                      <a:srgbClr val="000000"/>
                    </a:solidFill>
                  </a:rPr>
                </a:br>
                <a:r>
                  <a:rPr lang="en-US" altLang="hi-IN" sz="1600" b="1">
                    <a:solidFill>
                      <a:srgbClr val="000000"/>
                    </a:solidFill>
                  </a:rPr>
                  <a:t>Core</a:t>
                </a:r>
              </a:p>
            </p:txBody>
          </p:sp>
          <p:sp>
            <p:nvSpPr>
              <p:cNvPr id="14" name="Rectangle 18">
                <a:extLst>
                  <a:ext uri="{FF2B5EF4-FFF2-40B4-BE49-F238E27FC236}">
                    <a16:creationId xmlns:a16="http://schemas.microsoft.com/office/drawing/2014/main" id="{883CDB3A-81A6-4C3F-BDEC-02B549507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288" y="2105025"/>
                <a:ext cx="96361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hi-IN" sz="1600" b="1">
                    <a:solidFill>
                      <a:srgbClr val="000000"/>
                    </a:solidFill>
                  </a:rPr>
                  <a:t>Port Pin</a:t>
                </a:r>
              </a:p>
            </p:txBody>
          </p:sp>
          <p:grpSp>
            <p:nvGrpSpPr>
              <p:cNvPr id="15" name="Group 19">
                <a:extLst>
                  <a:ext uri="{FF2B5EF4-FFF2-40B4-BE49-F238E27FC236}">
                    <a16:creationId xmlns:a16="http://schemas.microsoft.com/office/drawing/2014/main" id="{9BD50C6A-8073-4D59-8AB2-1345F1E4E4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57400" y="2517775"/>
                <a:ext cx="152400" cy="304800"/>
                <a:chOff x="864" y="912"/>
                <a:chExt cx="96" cy="192"/>
              </a:xfrm>
            </p:grpSpPr>
            <p:sp>
              <p:nvSpPr>
                <p:cNvPr id="38" name="Line 20">
                  <a:extLst>
                    <a:ext uri="{FF2B5EF4-FFF2-40B4-BE49-F238E27FC236}">
                      <a16:creationId xmlns:a16="http://schemas.microsoft.com/office/drawing/2014/main" id="{D4C03A81-313F-465D-B286-29BDAA689A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0" y="912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00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hi-IN"/>
                </a:p>
              </p:txBody>
            </p:sp>
            <p:sp>
              <p:nvSpPr>
                <p:cNvPr id="39" name="Line 23">
                  <a:extLst>
                    <a:ext uri="{FF2B5EF4-FFF2-40B4-BE49-F238E27FC236}">
                      <a16:creationId xmlns:a16="http://schemas.microsoft.com/office/drawing/2014/main" id="{F9B513ED-E475-4B87-A3EC-4F7EC609E3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10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hi-IN"/>
                </a:p>
              </p:txBody>
            </p:sp>
          </p:grpSp>
          <p:grpSp>
            <p:nvGrpSpPr>
              <p:cNvPr id="16" name="Group 24">
                <a:extLst>
                  <a:ext uri="{FF2B5EF4-FFF2-40B4-BE49-F238E27FC236}">
                    <a16:creationId xmlns:a16="http://schemas.microsoft.com/office/drawing/2014/main" id="{079E5396-9EF3-4D14-A495-BC072BE18C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5000" y="1755775"/>
                <a:ext cx="304800" cy="304800"/>
                <a:chOff x="768" y="1296"/>
                <a:chExt cx="192" cy="192"/>
              </a:xfrm>
            </p:grpSpPr>
            <p:sp>
              <p:nvSpPr>
                <p:cNvPr id="33" name="Line 25">
                  <a:extLst>
                    <a:ext uri="{FF2B5EF4-FFF2-40B4-BE49-F238E27FC236}">
                      <a16:creationId xmlns:a16="http://schemas.microsoft.com/office/drawing/2014/main" id="{740CA3F1-F795-4CCA-9BDF-1FCE9E4C30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6" y="1296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hi-IN"/>
                </a:p>
              </p:txBody>
            </p:sp>
            <p:sp>
              <p:nvSpPr>
                <p:cNvPr id="34" name="Line 26">
                  <a:extLst>
                    <a:ext uri="{FF2B5EF4-FFF2-40B4-BE49-F238E27FC236}">
                      <a16:creationId xmlns:a16="http://schemas.microsoft.com/office/drawing/2014/main" id="{55555FE9-ED00-4F8F-A924-A9598AE9D3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296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hi-IN"/>
                </a:p>
              </p:txBody>
            </p:sp>
            <p:sp>
              <p:nvSpPr>
                <p:cNvPr id="35" name="Line 27">
                  <a:extLst>
                    <a:ext uri="{FF2B5EF4-FFF2-40B4-BE49-F238E27FC236}">
                      <a16:creationId xmlns:a16="http://schemas.microsoft.com/office/drawing/2014/main" id="{A8E41AAB-640B-47AC-A4CF-1FB81735D2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296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hi-IN"/>
                </a:p>
              </p:txBody>
            </p:sp>
            <p:sp>
              <p:nvSpPr>
                <p:cNvPr id="36" name="Line 28">
                  <a:extLst>
                    <a:ext uri="{FF2B5EF4-FFF2-40B4-BE49-F238E27FC236}">
                      <a16:creationId xmlns:a16="http://schemas.microsoft.com/office/drawing/2014/main" id="{4BE43BC2-30E9-47DC-9941-98B4B982A3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488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hi-IN"/>
                </a:p>
              </p:txBody>
            </p:sp>
            <p:sp>
              <p:nvSpPr>
                <p:cNvPr id="37" name="Oval 29">
                  <a:extLst>
                    <a:ext uri="{FF2B5EF4-FFF2-40B4-BE49-F238E27FC236}">
                      <a16:creationId xmlns:a16="http://schemas.microsoft.com/office/drawing/2014/main" id="{3FDB22A0-30A2-481C-BA47-459039E1E5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1364"/>
                  <a:ext cx="48" cy="48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i-IN" altLang="hi-IN"/>
                </a:p>
              </p:txBody>
            </p:sp>
          </p:grpSp>
          <p:sp>
            <p:nvSpPr>
              <p:cNvPr id="17" name="Line 30">
                <a:extLst>
                  <a:ext uri="{FF2B5EF4-FFF2-40B4-BE49-F238E27FC236}">
                    <a16:creationId xmlns:a16="http://schemas.microsoft.com/office/drawing/2014/main" id="{D0FCBFCA-FB6F-46A7-81BE-8D121472AE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2060575"/>
                <a:ext cx="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18" name="Line 31">
                <a:extLst>
                  <a:ext uri="{FF2B5EF4-FFF2-40B4-BE49-F238E27FC236}">
                    <a16:creationId xmlns:a16="http://schemas.microsoft.com/office/drawing/2014/main" id="{B6B02D77-96EF-4500-9479-168D28D020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1527175"/>
                <a:ext cx="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19" name="AutoShape 32">
                <a:extLst>
                  <a:ext uri="{FF2B5EF4-FFF2-40B4-BE49-F238E27FC236}">
                    <a16:creationId xmlns:a16="http://schemas.microsoft.com/office/drawing/2014/main" id="{E2703FA6-30B8-4922-B2A7-4FA2527A5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738" y="1094909"/>
                <a:ext cx="228600" cy="198438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i-IN" altLang="hi-IN"/>
              </a:p>
            </p:txBody>
          </p:sp>
          <p:sp>
            <p:nvSpPr>
              <p:cNvPr id="20" name="Line 33">
                <a:extLst>
                  <a:ext uri="{FF2B5EF4-FFF2-40B4-BE49-F238E27FC236}">
                    <a16:creationId xmlns:a16="http://schemas.microsoft.com/office/drawing/2014/main" id="{ADC85CC9-FC12-4CDD-A0E6-E53EB3E67E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9800" y="1298575"/>
                <a:ext cx="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21" name="Line 34">
                <a:extLst>
                  <a:ext uri="{FF2B5EF4-FFF2-40B4-BE49-F238E27FC236}">
                    <a16:creationId xmlns:a16="http://schemas.microsoft.com/office/drawing/2014/main" id="{4AD80BCE-B0C9-4574-B091-1FD01C348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1908175"/>
                <a:ext cx="304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22" name="Line 35">
                <a:extLst>
                  <a:ext uri="{FF2B5EF4-FFF2-40B4-BE49-F238E27FC236}">
                    <a16:creationId xmlns:a16="http://schemas.microsoft.com/office/drawing/2014/main" id="{770FC627-2625-473E-B525-F6357F6B04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7133" y="2822575"/>
                <a:ext cx="609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23" name="Line 37">
                <a:extLst>
                  <a:ext uri="{FF2B5EF4-FFF2-40B4-BE49-F238E27FC236}">
                    <a16:creationId xmlns:a16="http://schemas.microsoft.com/office/drawing/2014/main" id="{4CC97427-D9B0-4147-9E09-65B692A9B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 flipV="1">
                <a:off x="2209800" y="2289175"/>
                <a:ext cx="381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24" name="Rectangle 112">
                <a:extLst>
                  <a:ext uri="{FF2B5EF4-FFF2-40B4-BE49-F238E27FC236}">
                    <a16:creationId xmlns:a16="http://schemas.microsoft.com/office/drawing/2014/main" id="{0225F2EA-0508-454C-962C-3782DDFEF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800" y="2171700"/>
                <a:ext cx="228600" cy="228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i-IN" altLang="hi-IN"/>
              </a:p>
            </p:txBody>
          </p:sp>
          <p:sp>
            <p:nvSpPr>
              <p:cNvPr id="25" name="Line 113">
                <a:extLst>
                  <a:ext uri="{FF2B5EF4-FFF2-40B4-BE49-F238E27FC236}">
                    <a16:creationId xmlns:a16="http://schemas.microsoft.com/office/drawing/2014/main" id="{604A2262-A88B-45B8-B322-9348F119F9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90800" y="2171700"/>
                <a:ext cx="22860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26" name="Line 114">
                <a:extLst>
                  <a:ext uri="{FF2B5EF4-FFF2-40B4-BE49-F238E27FC236}">
                    <a16:creationId xmlns:a16="http://schemas.microsoft.com/office/drawing/2014/main" id="{542613F5-87B9-4D84-91BC-A3C584A01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2171700"/>
                <a:ext cx="22860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grpSp>
            <p:nvGrpSpPr>
              <p:cNvPr id="27" name="Group 128">
                <a:extLst>
                  <a:ext uri="{FF2B5EF4-FFF2-40B4-BE49-F238E27FC236}">
                    <a16:creationId xmlns:a16="http://schemas.microsoft.com/office/drawing/2014/main" id="{AE3C5383-EB2C-4C5A-8A0C-B616ECFB21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8400" y="1371600"/>
                <a:ext cx="1524000" cy="914400"/>
                <a:chOff x="1536" y="864"/>
                <a:chExt cx="960" cy="576"/>
              </a:xfrm>
            </p:grpSpPr>
            <p:sp>
              <p:nvSpPr>
                <p:cNvPr id="30" name="Line 122">
                  <a:extLst>
                    <a:ext uri="{FF2B5EF4-FFF2-40B4-BE49-F238E27FC236}">
                      <a16:creationId xmlns:a16="http://schemas.microsoft.com/office/drawing/2014/main" id="{9FEACB7F-FE75-4D20-AB15-D9C381B0EB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36" y="1200"/>
                  <a:ext cx="0" cy="24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 type="oval" w="med" len="med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hi-IN"/>
                </a:p>
              </p:txBody>
            </p:sp>
            <p:sp>
              <p:nvSpPr>
                <p:cNvPr id="31" name="Line 123">
                  <a:extLst>
                    <a:ext uri="{FF2B5EF4-FFF2-40B4-BE49-F238E27FC236}">
                      <a16:creationId xmlns:a16="http://schemas.microsoft.com/office/drawing/2014/main" id="{D5F0AC8F-D188-4660-9381-36BB661DCA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36" y="1104"/>
                  <a:ext cx="192" cy="96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hi-IN"/>
                </a:p>
              </p:txBody>
            </p:sp>
            <p:sp>
              <p:nvSpPr>
                <p:cNvPr id="32" name="Rectangle 124">
                  <a:extLst>
                    <a:ext uri="{FF2B5EF4-FFF2-40B4-BE49-F238E27FC236}">
                      <a16:creationId xmlns:a16="http://schemas.microsoft.com/office/drawing/2014/main" id="{47E97906-8E4E-4566-A7FB-03E07994E4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0" y="864"/>
                  <a:ext cx="806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hi-IN" sz="1600" b="1">
                      <a:solidFill>
                        <a:srgbClr val="000000"/>
                      </a:solidFill>
                    </a:rPr>
                    <a:t>To PSoC</a:t>
                  </a:r>
                  <a:br>
                    <a:rPr lang="en-US" altLang="hi-IN" sz="1600" b="1">
                      <a:solidFill>
                        <a:srgbClr val="000000"/>
                      </a:solidFill>
                    </a:rPr>
                  </a:br>
                  <a:r>
                    <a:rPr lang="en-US" altLang="hi-IN" sz="1600" b="1">
                      <a:solidFill>
                        <a:srgbClr val="000000"/>
                      </a:solidFill>
                    </a:rPr>
                    <a:t>Input Logic</a:t>
                  </a:r>
                </a:p>
              </p:txBody>
            </p:sp>
          </p:grpSp>
          <p:sp>
            <p:nvSpPr>
              <p:cNvPr id="28" name="AutoShape 32">
                <a:extLst>
                  <a:ext uri="{FF2B5EF4-FFF2-40B4-BE49-F238E27FC236}">
                    <a16:creationId xmlns:a16="http://schemas.microsoft.com/office/drawing/2014/main" id="{430E1656-8C8C-41AD-927B-7A6E9A2F1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328215" y="1806714"/>
                <a:ext cx="228600" cy="198438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i-IN" altLang="hi-IN"/>
              </a:p>
            </p:txBody>
          </p:sp>
          <p:sp>
            <p:nvSpPr>
              <p:cNvPr id="29" name="Oval 98">
                <a:extLst>
                  <a:ext uri="{FF2B5EF4-FFF2-40B4-BE49-F238E27FC236}">
                    <a16:creationId xmlns:a16="http://schemas.microsoft.com/office/drawing/2014/main" id="{54D476F1-50F2-475B-B32F-75399D0AF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402" y="1872317"/>
                <a:ext cx="76200" cy="7620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i-IN" altLang="hi-IN"/>
              </a:p>
            </p:txBody>
          </p:sp>
        </p:grpSp>
        <p:grpSp>
          <p:nvGrpSpPr>
            <p:cNvPr id="9" name="Group 67">
              <a:extLst>
                <a:ext uri="{FF2B5EF4-FFF2-40B4-BE49-F238E27FC236}">
                  <a16:creationId xmlns:a16="http://schemas.microsoft.com/office/drawing/2014/main" id="{750EC62B-FE2F-410E-91B1-9C6F5B2C2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338" y="2057400"/>
              <a:ext cx="1312862" cy="1027113"/>
              <a:chOff x="668338" y="2057400"/>
              <a:chExt cx="1312862" cy="1027113"/>
            </a:xfrm>
          </p:grpSpPr>
          <p:sp>
            <p:nvSpPr>
              <p:cNvPr id="10" name="AutoShape 32">
                <a:extLst>
                  <a:ext uri="{FF2B5EF4-FFF2-40B4-BE49-F238E27FC236}">
                    <a16:creationId xmlns:a16="http://schemas.microsoft.com/office/drawing/2014/main" id="{3EC51C03-A782-4A86-86BC-19482775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1790700" y="2894013"/>
                <a:ext cx="228600" cy="152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i-IN" altLang="hi-IN"/>
              </a:p>
            </p:txBody>
          </p:sp>
          <p:sp>
            <p:nvSpPr>
              <p:cNvPr id="11" name="Line 35">
                <a:extLst>
                  <a:ext uri="{FF2B5EF4-FFF2-40B4-BE49-F238E27FC236}">
                    <a16:creationId xmlns:a16="http://schemas.microsoft.com/office/drawing/2014/main" id="{7860B454-FE4E-48BB-A227-E3B33DFFB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8338" y="2057400"/>
                <a:ext cx="609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</p:grpSp>
      </p:grpSp>
      <p:grpSp>
        <p:nvGrpSpPr>
          <p:cNvPr id="40" name="Group 66">
            <a:extLst>
              <a:ext uri="{FF2B5EF4-FFF2-40B4-BE49-F238E27FC236}">
                <a16:creationId xmlns:a16="http://schemas.microsoft.com/office/drawing/2014/main" id="{E5C19220-4661-429C-94A2-5698BE9F0C71}"/>
              </a:ext>
            </a:extLst>
          </p:cNvPr>
          <p:cNvGrpSpPr>
            <a:grpSpLocks/>
          </p:cNvGrpSpPr>
          <p:nvPr/>
        </p:nvGrpSpPr>
        <p:grpSpPr bwMode="auto">
          <a:xfrm>
            <a:off x="6072673" y="1964094"/>
            <a:ext cx="3841750" cy="2244725"/>
            <a:chOff x="4953000" y="1143000"/>
            <a:chExt cx="3841750" cy="2244725"/>
          </a:xfrm>
        </p:grpSpPr>
        <p:grpSp>
          <p:nvGrpSpPr>
            <p:cNvPr id="41" name="Group 105">
              <a:extLst>
                <a:ext uri="{FF2B5EF4-FFF2-40B4-BE49-F238E27FC236}">
                  <a16:creationId xmlns:a16="http://schemas.microsoft.com/office/drawing/2014/main" id="{AB721B99-A6B8-40FF-BE06-EE02CDEF4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0" y="1143000"/>
              <a:ext cx="3841750" cy="2244725"/>
              <a:chOff x="120340" y="1371600"/>
              <a:chExt cx="3842060" cy="2244725"/>
            </a:xfrm>
          </p:grpSpPr>
          <p:sp>
            <p:nvSpPr>
              <p:cNvPr id="44" name="Rectangle 9">
                <a:extLst>
                  <a:ext uri="{FF2B5EF4-FFF2-40B4-BE49-F238E27FC236}">
                    <a16:creationId xmlns:a16="http://schemas.microsoft.com/office/drawing/2014/main" id="{A8B1B08B-D889-403E-8D80-392A49F7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4800" y="3279775"/>
                <a:ext cx="6350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hi-IN" sz="1600">
                    <a:solidFill>
                      <a:srgbClr val="000000"/>
                    </a:solidFill>
                  </a:rPr>
                  <a:t>GND</a:t>
                </a:r>
              </a:p>
            </p:txBody>
          </p:sp>
          <p:sp>
            <p:nvSpPr>
              <p:cNvPr id="45" name="Line 11">
                <a:extLst>
                  <a:ext uri="{FF2B5EF4-FFF2-40B4-BE49-F238E27FC236}">
                    <a16:creationId xmlns:a16="http://schemas.microsoft.com/office/drawing/2014/main" id="{530F0A79-0E80-4F6A-848A-278154AE5D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850" y="3355975"/>
                <a:ext cx="21113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46" name="Line 12">
                <a:extLst>
                  <a:ext uri="{FF2B5EF4-FFF2-40B4-BE49-F238E27FC236}">
                    <a16:creationId xmlns:a16="http://schemas.microsoft.com/office/drawing/2014/main" id="{020574E7-27C6-4157-999E-0AE47CC118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4713" y="3398838"/>
                <a:ext cx="12541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47" name="Line 13">
                <a:extLst>
                  <a:ext uri="{FF2B5EF4-FFF2-40B4-BE49-F238E27FC236}">
                    <a16:creationId xmlns:a16="http://schemas.microsoft.com/office/drawing/2014/main" id="{C771B3AD-1780-4B2F-A9CF-5B0A6E4D1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5988" y="3443288"/>
                <a:ext cx="412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48" name="Rectangle 17">
                <a:extLst>
                  <a:ext uri="{FF2B5EF4-FFF2-40B4-BE49-F238E27FC236}">
                    <a16:creationId xmlns:a16="http://schemas.microsoft.com/office/drawing/2014/main" id="{1B493241-0D95-4AFD-82DE-81754B076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340" y="2438400"/>
                <a:ext cx="731034" cy="831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eaLnBrk="1" hangingPunct="1"/>
                <a:r>
                  <a:rPr lang="en-US" altLang="hi-IN" sz="1600" b="1">
                    <a:solidFill>
                      <a:srgbClr val="000000"/>
                    </a:solidFill>
                  </a:rPr>
                  <a:t>From</a:t>
                </a:r>
                <a:br>
                  <a:rPr lang="en-US" altLang="hi-IN" sz="1600" b="1">
                    <a:solidFill>
                      <a:srgbClr val="000000"/>
                    </a:solidFill>
                  </a:rPr>
                </a:br>
                <a:r>
                  <a:rPr lang="en-US" altLang="hi-IN" sz="1600" b="1">
                    <a:solidFill>
                      <a:srgbClr val="000000"/>
                    </a:solidFill>
                  </a:rPr>
                  <a:t>PSoC</a:t>
                </a:r>
                <a:br>
                  <a:rPr lang="en-US" altLang="hi-IN" sz="1600" b="1">
                    <a:solidFill>
                      <a:srgbClr val="000000"/>
                    </a:solidFill>
                  </a:rPr>
                </a:br>
                <a:r>
                  <a:rPr lang="en-US" altLang="hi-IN" sz="1600" b="1">
                    <a:solidFill>
                      <a:srgbClr val="000000"/>
                    </a:solidFill>
                  </a:rPr>
                  <a:t>Core</a:t>
                </a:r>
              </a:p>
            </p:txBody>
          </p:sp>
          <p:sp>
            <p:nvSpPr>
              <p:cNvPr id="49" name="Rectangle 18">
                <a:extLst>
                  <a:ext uri="{FF2B5EF4-FFF2-40B4-BE49-F238E27FC236}">
                    <a16:creationId xmlns:a16="http://schemas.microsoft.com/office/drawing/2014/main" id="{55C68B12-73E5-405B-8153-8135C60FE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288" y="2105025"/>
                <a:ext cx="96361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hi-IN" sz="1600" b="1">
                    <a:solidFill>
                      <a:srgbClr val="000000"/>
                    </a:solidFill>
                  </a:rPr>
                  <a:t>Port Pin</a:t>
                </a:r>
              </a:p>
            </p:txBody>
          </p:sp>
          <p:grpSp>
            <p:nvGrpSpPr>
              <p:cNvPr id="50" name="Group 19">
                <a:extLst>
                  <a:ext uri="{FF2B5EF4-FFF2-40B4-BE49-F238E27FC236}">
                    <a16:creationId xmlns:a16="http://schemas.microsoft.com/office/drawing/2014/main" id="{AC361018-A040-4A8E-B0EA-D4B04440F2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1200" y="2517775"/>
                <a:ext cx="228600" cy="304800"/>
                <a:chOff x="816" y="912"/>
                <a:chExt cx="144" cy="192"/>
              </a:xfrm>
            </p:grpSpPr>
            <p:sp>
              <p:nvSpPr>
                <p:cNvPr id="66" name="Line 20">
                  <a:extLst>
                    <a:ext uri="{FF2B5EF4-FFF2-40B4-BE49-F238E27FC236}">
                      <a16:creationId xmlns:a16="http://schemas.microsoft.com/office/drawing/2014/main" id="{63308BAF-81BF-4D7B-BE8D-3180BCDD8C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6" y="912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00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hi-IN"/>
                </a:p>
              </p:txBody>
            </p:sp>
            <p:sp>
              <p:nvSpPr>
                <p:cNvPr id="67" name="Line 21">
                  <a:extLst>
                    <a:ext uri="{FF2B5EF4-FFF2-40B4-BE49-F238E27FC236}">
                      <a16:creationId xmlns:a16="http://schemas.microsoft.com/office/drawing/2014/main" id="{46550F28-031D-4581-A232-B0CD6C5733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912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00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hi-IN"/>
                </a:p>
              </p:txBody>
            </p:sp>
            <p:sp>
              <p:nvSpPr>
                <p:cNvPr id="68" name="Line 22">
                  <a:extLst>
                    <a:ext uri="{FF2B5EF4-FFF2-40B4-BE49-F238E27FC236}">
                      <a16:creationId xmlns:a16="http://schemas.microsoft.com/office/drawing/2014/main" id="{194F839F-F774-4BA2-BED2-45F995A7B3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91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hi-IN"/>
                </a:p>
              </p:txBody>
            </p:sp>
            <p:sp>
              <p:nvSpPr>
                <p:cNvPr id="69" name="Line 23">
                  <a:extLst>
                    <a:ext uri="{FF2B5EF4-FFF2-40B4-BE49-F238E27FC236}">
                      <a16:creationId xmlns:a16="http://schemas.microsoft.com/office/drawing/2014/main" id="{ACDCD8D8-21A4-4023-B7CA-ED2353F95C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10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hi-IN"/>
                </a:p>
              </p:txBody>
            </p:sp>
          </p:grpSp>
          <p:sp>
            <p:nvSpPr>
              <p:cNvPr id="51" name="Line 28">
                <a:extLst>
                  <a:ext uri="{FF2B5EF4-FFF2-40B4-BE49-F238E27FC236}">
                    <a16:creationId xmlns:a16="http://schemas.microsoft.com/office/drawing/2014/main" id="{0C78A33D-5C70-4707-A106-EE21A3E72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7400" y="2060575"/>
                <a:ext cx="152400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52" name="Line 30">
                <a:extLst>
                  <a:ext uri="{FF2B5EF4-FFF2-40B4-BE49-F238E27FC236}">
                    <a16:creationId xmlns:a16="http://schemas.microsoft.com/office/drawing/2014/main" id="{53BAB5A0-629B-453C-A405-D4B2E2C2CE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2060575"/>
                <a:ext cx="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53" name="Line 35">
                <a:extLst>
                  <a:ext uri="{FF2B5EF4-FFF2-40B4-BE49-F238E27FC236}">
                    <a16:creationId xmlns:a16="http://schemas.microsoft.com/office/drawing/2014/main" id="{D5E55D0B-A8ED-41B5-B063-E6A9A681EF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71600" y="2670175"/>
                <a:ext cx="609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54" name="Line 37">
                <a:extLst>
                  <a:ext uri="{FF2B5EF4-FFF2-40B4-BE49-F238E27FC236}">
                    <a16:creationId xmlns:a16="http://schemas.microsoft.com/office/drawing/2014/main" id="{6897140D-9C74-4C10-8D6C-3A84B8EF7E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 flipV="1">
                <a:off x="2209800" y="2289175"/>
                <a:ext cx="381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55" name="Line 38">
                <a:extLst>
                  <a:ext uri="{FF2B5EF4-FFF2-40B4-BE49-F238E27FC236}">
                    <a16:creationId xmlns:a16="http://schemas.microsoft.com/office/drawing/2014/main" id="{F390E268-997B-4AA1-96E7-1CB7C813A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2822575"/>
                <a:ext cx="0" cy="5302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56" name="Rectangle 112">
                <a:extLst>
                  <a:ext uri="{FF2B5EF4-FFF2-40B4-BE49-F238E27FC236}">
                    <a16:creationId xmlns:a16="http://schemas.microsoft.com/office/drawing/2014/main" id="{9F12501B-A131-4F38-8695-D77F1A060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800" y="2171700"/>
                <a:ext cx="228600" cy="228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i-IN" altLang="hi-IN"/>
              </a:p>
            </p:txBody>
          </p:sp>
          <p:sp>
            <p:nvSpPr>
              <p:cNvPr id="57" name="Line 113">
                <a:extLst>
                  <a:ext uri="{FF2B5EF4-FFF2-40B4-BE49-F238E27FC236}">
                    <a16:creationId xmlns:a16="http://schemas.microsoft.com/office/drawing/2014/main" id="{8472ED30-C568-438D-95B3-411AEBCD16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90800" y="2171700"/>
                <a:ext cx="22860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58" name="Line 114">
                <a:extLst>
                  <a:ext uri="{FF2B5EF4-FFF2-40B4-BE49-F238E27FC236}">
                    <a16:creationId xmlns:a16="http://schemas.microsoft.com/office/drawing/2014/main" id="{C79A50C9-912E-4930-A7D9-1DF4AAA2BD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2171700"/>
                <a:ext cx="22860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grpSp>
            <p:nvGrpSpPr>
              <p:cNvPr id="59" name="Group 128">
                <a:extLst>
                  <a:ext uri="{FF2B5EF4-FFF2-40B4-BE49-F238E27FC236}">
                    <a16:creationId xmlns:a16="http://schemas.microsoft.com/office/drawing/2014/main" id="{54ADE6BC-1CB1-4B69-B55C-9BAA5FA83F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8400" y="1371600"/>
                <a:ext cx="1524000" cy="914400"/>
                <a:chOff x="1536" y="864"/>
                <a:chExt cx="960" cy="576"/>
              </a:xfrm>
            </p:grpSpPr>
            <p:sp>
              <p:nvSpPr>
                <p:cNvPr id="63" name="Line 122">
                  <a:extLst>
                    <a:ext uri="{FF2B5EF4-FFF2-40B4-BE49-F238E27FC236}">
                      <a16:creationId xmlns:a16="http://schemas.microsoft.com/office/drawing/2014/main" id="{9B40FFA6-86DA-4FC9-AA52-955526F3C2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36" y="1200"/>
                  <a:ext cx="0" cy="24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 type="oval" w="med" len="med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hi-IN"/>
                </a:p>
              </p:txBody>
            </p:sp>
            <p:sp>
              <p:nvSpPr>
                <p:cNvPr id="64" name="Line 123">
                  <a:extLst>
                    <a:ext uri="{FF2B5EF4-FFF2-40B4-BE49-F238E27FC236}">
                      <a16:creationId xmlns:a16="http://schemas.microsoft.com/office/drawing/2014/main" id="{AAC046F0-8212-4964-9C3C-31C2471019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36" y="1104"/>
                  <a:ext cx="192" cy="96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hi-IN"/>
                </a:p>
              </p:txBody>
            </p:sp>
            <p:sp>
              <p:nvSpPr>
                <p:cNvPr id="65" name="Rectangle 124">
                  <a:extLst>
                    <a:ext uri="{FF2B5EF4-FFF2-40B4-BE49-F238E27FC236}">
                      <a16:creationId xmlns:a16="http://schemas.microsoft.com/office/drawing/2014/main" id="{B0D20409-6498-4B38-83DB-8CAAF14AEF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0" y="864"/>
                  <a:ext cx="806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hi-IN" sz="1600" b="1">
                      <a:solidFill>
                        <a:srgbClr val="000000"/>
                      </a:solidFill>
                    </a:rPr>
                    <a:t>To PSoC</a:t>
                  </a:r>
                  <a:br>
                    <a:rPr lang="en-US" altLang="hi-IN" sz="1600" b="1">
                      <a:solidFill>
                        <a:srgbClr val="000000"/>
                      </a:solidFill>
                    </a:rPr>
                  </a:br>
                  <a:r>
                    <a:rPr lang="en-US" altLang="hi-IN" sz="1600" b="1">
                      <a:solidFill>
                        <a:srgbClr val="000000"/>
                      </a:solidFill>
                    </a:rPr>
                    <a:t>Input Logic</a:t>
                  </a:r>
                </a:p>
              </p:txBody>
            </p:sp>
          </p:grpSp>
          <p:sp>
            <p:nvSpPr>
              <p:cNvPr id="60" name="AutoShape 32">
                <a:extLst>
                  <a:ext uri="{FF2B5EF4-FFF2-40B4-BE49-F238E27FC236}">
                    <a16:creationId xmlns:a16="http://schemas.microsoft.com/office/drawing/2014/main" id="{D09276E2-EB08-4FD5-9D6F-EC4D9CA8C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070769" y="2574131"/>
                <a:ext cx="228600" cy="198438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i-IN" altLang="hi-IN"/>
              </a:p>
            </p:txBody>
          </p:sp>
          <p:sp>
            <p:nvSpPr>
              <p:cNvPr id="61" name="Oval 98">
                <a:extLst>
                  <a:ext uri="{FF2B5EF4-FFF2-40B4-BE49-F238E27FC236}">
                    <a16:creationId xmlns:a16="http://schemas.microsoft.com/office/drawing/2014/main" id="{DF2C6546-E3BD-42B6-9F8E-F1FEE242B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369" y="2637631"/>
                <a:ext cx="76200" cy="7620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i-IN" altLang="hi-IN"/>
              </a:p>
            </p:txBody>
          </p:sp>
          <p:sp>
            <p:nvSpPr>
              <p:cNvPr id="62" name="Line 35">
                <a:extLst>
                  <a:ext uri="{FF2B5EF4-FFF2-40B4-BE49-F238E27FC236}">
                    <a16:creationId xmlns:a16="http://schemas.microsoft.com/office/drawing/2014/main" id="{9C561E51-EA55-4CDE-BFF7-92E334D465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57250" y="2667000"/>
                <a:ext cx="228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</p:grpSp>
        <p:sp>
          <p:nvSpPr>
            <p:cNvPr id="42" name="AutoShape 32">
              <a:extLst>
                <a:ext uri="{FF2B5EF4-FFF2-40B4-BE49-F238E27FC236}">
                  <a16:creationId xmlns:a16="http://schemas.microsoft.com/office/drawing/2014/main" id="{B56BA471-F1D0-48B0-82D8-A22E129400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699032" y="1747729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43" name="Line 35">
              <a:extLst>
                <a:ext uri="{FF2B5EF4-FFF2-40B4-BE49-F238E27FC236}">
                  <a16:creationId xmlns:a16="http://schemas.microsoft.com/office/drawing/2014/main" id="{18C3D0ED-A5C5-4000-AF06-BB59BA8128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11766" y="1827104"/>
              <a:ext cx="609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</p:grpSp>
      <p:sp>
        <p:nvSpPr>
          <p:cNvPr id="70" name="Text Box 40">
            <a:extLst>
              <a:ext uri="{FF2B5EF4-FFF2-40B4-BE49-F238E27FC236}">
                <a16:creationId xmlns:a16="http://schemas.microsoft.com/office/drawing/2014/main" id="{E8282F32-6C0F-4434-A53C-1BCE5A822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3273" y="4597757"/>
            <a:ext cx="2314575" cy="338137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/>
              <a:t>Open Drain-Drives Low</a:t>
            </a:r>
          </a:p>
        </p:txBody>
      </p:sp>
      <p:sp>
        <p:nvSpPr>
          <p:cNvPr id="71" name="Text Box 109">
            <a:extLst>
              <a:ext uri="{FF2B5EF4-FFF2-40B4-BE49-F238E27FC236}">
                <a16:creationId xmlns:a16="http://schemas.microsoft.com/office/drawing/2014/main" id="{EE13ABBD-FC2C-4AB6-919B-7F5AF1A70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3273" y="5131157"/>
            <a:ext cx="2514600" cy="830262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/>
              <a:t>Connect a resistor externally  from pin to Vdd</a:t>
            </a:r>
          </a:p>
        </p:txBody>
      </p:sp>
    </p:spTree>
    <p:extLst>
      <p:ext uri="{BB962C8B-B14F-4D97-AF65-F5344CB8AC3E}">
        <p14:creationId xmlns:p14="http://schemas.microsoft.com/office/powerpoint/2010/main" val="103482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0" grpId="0" animBg="1"/>
      <p:bldP spid="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C532F68-EDAC-46E4-9343-4F62D0628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7948" y="556987"/>
            <a:ext cx="5142661" cy="73152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Drive Mode: Hi-Z and Analog Hi-Z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49129056-A8AB-453A-B13C-4EE64099D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861" y="4659086"/>
            <a:ext cx="1150938" cy="3556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/>
              <a:t>Hi-Z Mode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15BE55EC-FE1F-4EF0-A171-08C34C67B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861" y="5116286"/>
            <a:ext cx="1836738" cy="338138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/>
              <a:t>Digital Input Mode</a:t>
            </a:r>
          </a:p>
        </p:txBody>
      </p:sp>
      <p:grpSp>
        <p:nvGrpSpPr>
          <p:cNvPr id="7" name="Group 103">
            <a:extLst>
              <a:ext uri="{FF2B5EF4-FFF2-40B4-BE49-F238E27FC236}">
                <a16:creationId xmlns:a16="http://schemas.microsoft.com/office/drawing/2014/main" id="{03617024-E2E8-4E94-ACB6-299532F6FAD8}"/>
              </a:ext>
            </a:extLst>
          </p:cNvPr>
          <p:cNvGrpSpPr>
            <a:grpSpLocks/>
          </p:cNvGrpSpPr>
          <p:nvPr/>
        </p:nvGrpSpPr>
        <p:grpSpPr bwMode="auto">
          <a:xfrm>
            <a:off x="2642799" y="1884136"/>
            <a:ext cx="3389312" cy="2578100"/>
            <a:chOff x="789" y="652"/>
            <a:chExt cx="2135" cy="1624"/>
          </a:xfrm>
        </p:grpSpPr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E3F8DAB2-7DC7-4F37-905F-BB2A9310C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064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>
                  <a:solidFill>
                    <a:srgbClr val="000000"/>
                  </a:solidFill>
                </a:rPr>
                <a:t>GND</a:t>
              </a:r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3DEC2BE7-5AAF-4CD1-82BC-920077213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4" y="2114"/>
              <a:ext cx="13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0" name="Line 15">
              <a:extLst>
                <a:ext uri="{FF2B5EF4-FFF2-40B4-BE49-F238E27FC236}">
                  <a16:creationId xmlns:a16="http://schemas.microsoft.com/office/drawing/2014/main" id="{C6EC8D13-D93E-4755-88CD-4EE7AEF0E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" y="2141"/>
              <a:ext cx="7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1" name="Line 16">
              <a:extLst>
                <a:ext uri="{FF2B5EF4-FFF2-40B4-BE49-F238E27FC236}">
                  <a16:creationId xmlns:a16="http://schemas.microsoft.com/office/drawing/2014/main" id="{F954177A-3A76-424E-874A-29119F5C8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7" y="2169"/>
              <a:ext cx="2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2" name="Rectangle 17">
              <a:extLst>
                <a:ext uri="{FF2B5EF4-FFF2-40B4-BE49-F238E27FC236}">
                  <a16:creationId xmlns:a16="http://schemas.microsoft.com/office/drawing/2014/main" id="{AF893347-7D1C-4F4B-A2C8-2030D16A4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652"/>
              <a:ext cx="3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>
                  <a:solidFill>
                    <a:srgbClr val="000000"/>
                  </a:solidFill>
                </a:rPr>
                <a:t>VCC</a:t>
              </a:r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BF5F81F8-D0A0-4B16-9E82-D5D86982C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" y="1326"/>
              <a:ext cx="6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 b="1">
                  <a:solidFill>
                    <a:srgbClr val="000000"/>
                  </a:solidFill>
                </a:rPr>
                <a:t>Port Pin</a:t>
              </a:r>
            </a:p>
          </p:txBody>
        </p:sp>
        <p:grpSp>
          <p:nvGrpSpPr>
            <p:cNvPr id="14" name="Group 20">
              <a:extLst>
                <a:ext uri="{FF2B5EF4-FFF2-40B4-BE49-F238E27FC236}">
                  <a16:creationId xmlns:a16="http://schemas.microsoft.com/office/drawing/2014/main" id="{F3A35320-730B-499D-A938-A9DA32F90F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586"/>
              <a:ext cx="144" cy="192"/>
              <a:chOff x="816" y="912"/>
              <a:chExt cx="144" cy="192"/>
            </a:xfrm>
          </p:grpSpPr>
          <p:sp>
            <p:nvSpPr>
              <p:cNvPr id="41" name="Line 21">
                <a:extLst>
                  <a:ext uri="{FF2B5EF4-FFF2-40B4-BE49-F238E27FC236}">
                    <a16:creationId xmlns:a16="http://schemas.microsoft.com/office/drawing/2014/main" id="{A64D8004-EE91-4543-9F20-CB0ED096A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912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42" name="Line 22">
                <a:extLst>
                  <a:ext uri="{FF2B5EF4-FFF2-40B4-BE49-F238E27FC236}">
                    <a16:creationId xmlns:a16="http://schemas.microsoft.com/office/drawing/2014/main" id="{E88D5052-27A4-498F-96DB-5F17008971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912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43" name="Line 23">
                <a:extLst>
                  <a:ext uri="{FF2B5EF4-FFF2-40B4-BE49-F238E27FC236}">
                    <a16:creationId xmlns:a16="http://schemas.microsoft.com/office/drawing/2014/main" id="{0A62AC0A-97C6-4441-908D-1695CC9AD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912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44" name="Line 24">
                <a:extLst>
                  <a:ext uri="{FF2B5EF4-FFF2-40B4-BE49-F238E27FC236}">
                    <a16:creationId xmlns:a16="http://schemas.microsoft.com/office/drawing/2014/main" id="{5CD6FC81-095C-4644-924F-8399714B0A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10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</p:grpSp>
        <p:grpSp>
          <p:nvGrpSpPr>
            <p:cNvPr id="15" name="Group 25">
              <a:extLst>
                <a:ext uri="{FF2B5EF4-FFF2-40B4-BE49-F238E27FC236}">
                  <a16:creationId xmlns:a16="http://schemas.microsoft.com/office/drawing/2014/main" id="{D0709741-884F-46DE-9A83-FA45AAFDCE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106"/>
              <a:ext cx="192" cy="192"/>
              <a:chOff x="768" y="1296"/>
              <a:chExt cx="192" cy="192"/>
            </a:xfrm>
          </p:grpSpPr>
          <p:sp>
            <p:nvSpPr>
              <p:cNvPr id="36" name="Line 26">
                <a:extLst>
                  <a:ext uri="{FF2B5EF4-FFF2-40B4-BE49-F238E27FC236}">
                    <a16:creationId xmlns:a16="http://schemas.microsoft.com/office/drawing/2014/main" id="{F2AEFE32-01E0-4882-9D56-C9E4FAF81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37" name="Line 27">
                <a:extLst>
                  <a:ext uri="{FF2B5EF4-FFF2-40B4-BE49-F238E27FC236}">
                    <a16:creationId xmlns:a16="http://schemas.microsoft.com/office/drawing/2014/main" id="{349B852C-FDDB-4611-A1C9-6E4F239A5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29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38" name="Line 28">
                <a:extLst>
                  <a:ext uri="{FF2B5EF4-FFF2-40B4-BE49-F238E27FC236}">
                    <a16:creationId xmlns:a16="http://schemas.microsoft.com/office/drawing/2014/main" id="{18D4D761-32C3-4ABE-9C42-240C008B2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296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39" name="Line 29">
                <a:extLst>
                  <a:ext uri="{FF2B5EF4-FFF2-40B4-BE49-F238E27FC236}">
                    <a16:creationId xmlns:a16="http://schemas.microsoft.com/office/drawing/2014/main" id="{8781CCA1-3632-4986-8D12-CC57A0C45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40" name="Oval 30">
                <a:extLst>
                  <a:ext uri="{FF2B5EF4-FFF2-40B4-BE49-F238E27FC236}">
                    <a16:creationId xmlns:a16="http://schemas.microsoft.com/office/drawing/2014/main" id="{DC401C64-22A8-40C9-8164-0A59D141F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364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i-IN" altLang="hi-IN"/>
              </a:p>
            </p:txBody>
          </p:sp>
        </p:grpSp>
        <p:sp>
          <p:nvSpPr>
            <p:cNvPr id="16" name="Line 31">
              <a:extLst>
                <a:ext uri="{FF2B5EF4-FFF2-40B4-BE49-F238E27FC236}">
                  <a16:creationId xmlns:a16="http://schemas.microsoft.com/office/drawing/2014/main" id="{5E6EE566-6539-4A05-92EE-57D617AAE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29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7" name="Line 32">
              <a:extLst>
                <a:ext uri="{FF2B5EF4-FFF2-40B4-BE49-F238E27FC236}">
                  <a16:creationId xmlns:a16="http://schemas.microsoft.com/office/drawing/2014/main" id="{0D941D63-BD0C-4B77-AFC2-6B270A2F3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96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8" name="AutoShape 33">
              <a:extLst>
                <a:ext uri="{FF2B5EF4-FFF2-40B4-BE49-F238E27FC236}">
                  <a16:creationId xmlns:a16="http://schemas.microsoft.com/office/drawing/2014/main" id="{2D0FBDDE-FFEF-4FAB-A116-58895E7D1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701"/>
              <a:ext cx="144" cy="12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19" name="Line 34">
              <a:extLst>
                <a:ext uri="{FF2B5EF4-FFF2-40B4-BE49-F238E27FC236}">
                  <a16:creationId xmlns:a16="http://schemas.microsoft.com/office/drawing/2014/main" id="{8FA2F04B-3FC0-4A9A-8E33-786BCFF383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81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0" name="Line 35">
              <a:extLst>
                <a:ext uri="{FF2B5EF4-FFF2-40B4-BE49-F238E27FC236}">
                  <a16:creationId xmlns:a16="http://schemas.microsoft.com/office/drawing/2014/main" id="{97FE55CA-8900-47AA-B825-763D39A19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120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1" name="Line 36">
              <a:extLst>
                <a:ext uri="{FF2B5EF4-FFF2-40B4-BE49-F238E27FC236}">
                  <a16:creationId xmlns:a16="http://schemas.microsoft.com/office/drawing/2014/main" id="{CECAF2DE-5472-4FE6-9F95-29F1AA2311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168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2" name="Line 38">
              <a:extLst>
                <a:ext uri="{FF2B5EF4-FFF2-40B4-BE49-F238E27FC236}">
                  <a16:creationId xmlns:a16="http://schemas.microsoft.com/office/drawing/2014/main" id="{54090317-12F8-4A14-9456-AB73FD3B60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1392" y="144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3" name="Line 39">
              <a:extLst>
                <a:ext uri="{FF2B5EF4-FFF2-40B4-BE49-F238E27FC236}">
                  <a16:creationId xmlns:a16="http://schemas.microsoft.com/office/drawing/2014/main" id="{6104F51C-37B2-49DB-A042-28E3B6DDB0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778"/>
              <a:ext cx="0" cy="3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4" name="Rectangle 40">
              <a:extLst>
                <a:ext uri="{FF2B5EF4-FFF2-40B4-BE49-F238E27FC236}">
                  <a16:creationId xmlns:a16="http://schemas.microsoft.com/office/drawing/2014/main" id="{F71365A4-4D4C-49CB-9378-DEDA5D4A4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368"/>
              <a:ext cx="144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25" name="Line 41">
              <a:extLst>
                <a:ext uri="{FF2B5EF4-FFF2-40B4-BE49-F238E27FC236}">
                  <a16:creationId xmlns:a16="http://schemas.microsoft.com/office/drawing/2014/main" id="{C4A22805-B166-4156-BCB8-ECBE40D95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1368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6" name="Line 42">
              <a:extLst>
                <a:ext uri="{FF2B5EF4-FFF2-40B4-BE49-F238E27FC236}">
                  <a16:creationId xmlns:a16="http://schemas.microsoft.com/office/drawing/2014/main" id="{293044FF-3349-4CBC-A4AA-1C6B1EF2B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368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7" name="Line 92">
              <a:extLst>
                <a:ext uri="{FF2B5EF4-FFF2-40B4-BE49-F238E27FC236}">
                  <a16:creationId xmlns:a16="http://schemas.microsoft.com/office/drawing/2014/main" id="{157AC755-E173-47CB-BA49-CE9D5D11D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68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8" name="Line 93">
              <a:extLst>
                <a:ext uri="{FF2B5EF4-FFF2-40B4-BE49-F238E27FC236}">
                  <a16:creationId xmlns:a16="http://schemas.microsoft.com/office/drawing/2014/main" id="{2F6BE086-A250-4A6B-B764-C068E9544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" y="2114"/>
              <a:ext cx="13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9" name="Line 94">
              <a:extLst>
                <a:ext uri="{FF2B5EF4-FFF2-40B4-BE49-F238E27FC236}">
                  <a16:creationId xmlns:a16="http://schemas.microsoft.com/office/drawing/2014/main" id="{345890D4-A190-4A16-B9B4-1E6DFA9CD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141"/>
              <a:ext cx="7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30" name="Line 95">
              <a:extLst>
                <a:ext uri="{FF2B5EF4-FFF2-40B4-BE49-F238E27FC236}">
                  <a16:creationId xmlns:a16="http://schemas.microsoft.com/office/drawing/2014/main" id="{625D42AE-C857-40EF-8B4F-7263BA3E6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" y="2169"/>
              <a:ext cx="2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31" name="Line 98">
              <a:extLst>
                <a:ext uri="{FF2B5EF4-FFF2-40B4-BE49-F238E27FC236}">
                  <a16:creationId xmlns:a16="http://schemas.microsoft.com/office/drawing/2014/main" id="{FD3A6F25-DFBE-43AE-98F2-5C7211B40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77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32" name="AutoShape 99">
              <a:extLst>
                <a:ext uri="{FF2B5EF4-FFF2-40B4-BE49-F238E27FC236}">
                  <a16:creationId xmlns:a16="http://schemas.microsoft.com/office/drawing/2014/main" id="{A1BE33B0-D903-4637-BF5A-AA54E499F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701"/>
              <a:ext cx="144" cy="12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33" name="Line 100">
              <a:extLst>
                <a:ext uri="{FF2B5EF4-FFF2-40B4-BE49-F238E27FC236}">
                  <a16:creationId xmlns:a16="http://schemas.microsoft.com/office/drawing/2014/main" id="{A4C558CC-6AB8-4266-82B8-E37B04C3D6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1200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oval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34" name="Line 101">
              <a:extLst>
                <a:ext uri="{FF2B5EF4-FFF2-40B4-BE49-F238E27FC236}">
                  <a16:creationId xmlns:a16="http://schemas.microsoft.com/office/drawing/2014/main" id="{80290A5E-075D-4DEC-8761-AFAFB91DD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1104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35" name="Rectangle 102">
              <a:extLst>
                <a:ext uri="{FF2B5EF4-FFF2-40B4-BE49-F238E27FC236}">
                  <a16:creationId xmlns:a16="http://schemas.microsoft.com/office/drawing/2014/main" id="{05E8D767-0EF1-40DD-9465-EE78237C8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" y="864"/>
              <a:ext cx="123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 b="1">
                  <a:solidFill>
                    <a:srgbClr val="000000"/>
                  </a:solidFill>
                </a:rPr>
                <a:t>To PSoC</a:t>
              </a:r>
              <a:br>
                <a:rPr lang="en-US" altLang="hi-IN" sz="1600" b="1">
                  <a:solidFill>
                    <a:srgbClr val="000000"/>
                  </a:solidFill>
                </a:rPr>
              </a:br>
              <a:r>
                <a:rPr lang="en-US" altLang="hi-IN" sz="1600" b="1">
                  <a:solidFill>
                    <a:srgbClr val="000000"/>
                  </a:solidFill>
                </a:rPr>
                <a:t>Digital Input Logic</a:t>
              </a:r>
            </a:p>
          </p:txBody>
        </p:sp>
      </p:grpSp>
      <p:sp>
        <p:nvSpPr>
          <p:cNvPr id="45" name="Text Box 104">
            <a:extLst>
              <a:ext uri="{FF2B5EF4-FFF2-40B4-BE49-F238E27FC236}">
                <a16:creationId xmlns:a16="http://schemas.microsoft.com/office/drawing/2014/main" id="{A3418B0F-6C58-48B3-8EEF-3E662B059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261" y="4659086"/>
            <a:ext cx="1838325" cy="3556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/>
              <a:t>Analog Hi-Z Mode</a:t>
            </a:r>
          </a:p>
        </p:txBody>
      </p:sp>
      <p:sp>
        <p:nvSpPr>
          <p:cNvPr id="46" name="Text Box 105">
            <a:extLst>
              <a:ext uri="{FF2B5EF4-FFF2-40B4-BE49-F238E27FC236}">
                <a16:creationId xmlns:a16="http://schemas.microsoft.com/office/drawing/2014/main" id="{404E4E59-5D43-40AA-BFC5-58501EA8E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261" y="5116286"/>
            <a:ext cx="2762250" cy="830263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/>
              <a:t>Analog Input Mode.</a:t>
            </a:r>
          </a:p>
          <a:p>
            <a:pPr eaLnBrk="1" hangingPunct="1"/>
            <a:r>
              <a:rPr lang="en-US" altLang="hi-IN" sz="1600"/>
              <a:t>Select when port is unused</a:t>
            </a:r>
            <a:br>
              <a:rPr lang="en-US" altLang="hi-IN" sz="1600"/>
            </a:br>
            <a:r>
              <a:rPr lang="en-US" altLang="hi-IN" sz="1600"/>
              <a:t>since it consumes no power.</a:t>
            </a:r>
          </a:p>
        </p:txBody>
      </p:sp>
      <p:grpSp>
        <p:nvGrpSpPr>
          <p:cNvPr id="47" name="Group 106">
            <a:extLst>
              <a:ext uri="{FF2B5EF4-FFF2-40B4-BE49-F238E27FC236}">
                <a16:creationId xmlns:a16="http://schemas.microsoft.com/office/drawing/2014/main" id="{EF4FCB95-C744-4975-AC56-F1B958DF5065}"/>
              </a:ext>
            </a:extLst>
          </p:cNvPr>
          <p:cNvGrpSpPr>
            <a:grpSpLocks/>
          </p:cNvGrpSpPr>
          <p:nvPr/>
        </p:nvGrpSpPr>
        <p:grpSpPr bwMode="auto">
          <a:xfrm>
            <a:off x="6724261" y="1884136"/>
            <a:ext cx="3454400" cy="2578100"/>
            <a:chOff x="789" y="652"/>
            <a:chExt cx="2176" cy="1624"/>
          </a:xfrm>
        </p:grpSpPr>
        <p:sp>
          <p:nvSpPr>
            <p:cNvPr id="48" name="Rectangle 107">
              <a:extLst>
                <a:ext uri="{FF2B5EF4-FFF2-40B4-BE49-F238E27FC236}">
                  <a16:creationId xmlns:a16="http://schemas.microsoft.com/office/drawing/2014/main" id="{7952B066-A3CF-421E-BCC6-A671389AA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064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>
                  <a:solidFill>
                    <a:srgbClr val="000000"/>
                  </a:solidFill>
                </a:rPr>
                <a:t>GND</a:t>
              </a:r>
            </a:p>
          </p:txBody>
        </p:sp>
        <p:sp>
          <p:nvSpPr>
            <p:cNvPr id="49" name="Line 108">
              <a:extLst>
                <a:ext uri="{FF2B5EF4-FFF2-40B4-BE49-F238E27FC236}">
                  <a16:creationId xmlns:a16="http://schemas.microsoft.com/office/drawing/2014/main" id="{D0D72080-4304-4809-B437-E8D150584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4" y="2114"/>
              <a:ext cx="13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50" name="Line 109">
              <a:extLst>
                <a:ext uri="{FF2B5EF4-FFF2-40B4-BE49-F238E27FC236}">
                  <a16:creationId xmlns:a16="http://schemas.microsoft.com/office/drawing/2014/main" id="{8B212378-1645-421E-AE60-BFBE7DE84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" y="2141"/>
              <a:ext cx="7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51" name="Line 110">
              <a:extLst>
                <a:ext uri="{FF2B5EF4-FFF2-40B4-BE49-F238E27FC236}">
                  <a16:creationId xmlns:a16="http://schemas.microsoft.com/office/drawing/2014/main" id="{DE6F5697-0C4A-4BCD-932B-92D86917B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7" y="2169"/>
              <a:ext cx="2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52" name="Rectangle 111">
              <a:extLst>
                <a:ext uri="{FF2B5EF4-FFF2-40B4-BE49-F238E27FC236}">
                  <a16:creationId xmlns:a16="http://schemas.microsoft.com/office/drawing/2014/main" id="{D2BE43A7-E7C6-4FAC-927E-7E16268D3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652"/>
              <a:ext cx="3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>
                  <a:solidFill>
                    <a:srgbClr val="000000"/>
                  </a:solidFill>
                </a:rPr>
                <a:t>VCC</a:t>
              </a:r>
            </a:p>
          </p:txBody>
        </p:sp>
        <p:sp>
          <p:nvSpPr>
            <p:cNvPr id="53" name="Rectangle 112">
              <a:extLst>
                <a:ext uri="{FF2B5EF4-FFF2-40B4-BE49-F238E27FC236}">
                  <a16:creationId xmlns:a16="http://schemas.microsoft.com/office/drawing/2014/main" id="{0B7CCF98-FFC7-4220-8829-EB5F6ED9A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" y="1326"/>
              <a:ext cx="6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 b="1">
                  <a:solidFill>
                    <a:srgbClr val="000000"/>
                  </a:solidFill>
                </a:rPr>
                <a:t>Port Pin</a:t>
              </a:r>
            </a:p>
          </p:txBody>
        </p:sp>
        <p:grpSp>
          <p:nvGrpSpPr>
            <p:cNvPr id="54" name="Group 113">
              <a:extLst>
                <a:ext uri="{FF2B5EF4-FFF2-40B4-BE49-F238E27FC236}">
                  <a16:creationId xmlns:a16="http://schemas.microsoft.com/office/drawing/2014/main" id="{953DDC3B-0F0D-4414-B47A-B6127EE23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586"/>
              <a:ext cx="144" cy="192"/>
              <a:chOff x="816" y="912"/>
              <a:chExt cx="144" cy="192"/>
            </a:xfrm>
          </p:grpSpPr>
          <p:sp>
            <p:nvSpPr>
              <p:cNvPr id="81" name="Line 114">
                <a:extLst>
                  <a:ext uri="{FF2B5EF4-FFF2-40B4-BE49-F238E27FC236}">
                    <a16:creationId xmlns:a16="http://schemas.microsoft.com/office/drawing/2014/main" id="{303E7186-1EE6-4135-ADA0-E415E2347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912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82" name="Line 115">
                <a:extLst>
                  <a:ext uri="{FF2B5EF4-FFF2-40B4-BE49-F238E27FC236}">
                    <a16:creationId xmlns:a16="http://schemas.microsoft.com/office/drawing/2014/main" id="{2B28B44B-CA62-401F-8220-5E7562FE9E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912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83" name="Line 116">
                <a:extLst>
                  <a:ext uri="{FF2B5EF4-FFF2-40B4-BE49-F238E27FC236}">
                    <a16:creationId xmlns:a16="http://schemas.microsoft.com/office/drawing/2014/main" id="{E6E935AC-6645-4DB7-A7B1-CB79D46B3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912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84" name="Line 117">
                <a:extLst>
                  <a:ext uri="{FF2B5EF4-FFF2-40B4-BE49-F238E27FC236}">
                    <a16:creationId xmlns:a16="http://schemas.microsoft.com/office/drawing/2014/main" id="{8B75479B-F03A-4B65-8A0F-1256B929A6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10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</p:grpSp>
        <p:grpSp>
          <p:nvGrpSpPr>
            <p:cNvPr id="55" name="Group 118">
              <a:extLst>
                <a:ext uri="{FF2B5EF4-FFF2-40B4-BE49-F238E27FC236}">
                  <a16:creationId xmlns:a16="http://schemas.microsoft.com/office/drawing/2014/main" id="{F4580383-BC55-464C-9D01-AB1983DF21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106"/>
              <a:ext cx="192" cy="192"/>
              <a:chOff x="768" y="1296"/>
              <a:chExt cx="192" cy="192"/>
            </a:xfrm>
          </p:grpSpPr>
          <p:sp>
            <p:nvSpPr>
              <p:cNvPr id="76" name="Line 119">
                <a:extLst>
                  <a:ext uri="{FF2B5EF4-FFF2-40B4-BE49-F238E27FC236}">
                    <a16:creationId xmlns:a16="http://schemas.microsoft.com/office/drawing/2014/main" id="{C0FFEDFF-763C-46E8-B18D-C734BC95C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77" name="Line 120">
                <a:extLst>
                  <a:ext uri="{FF2B5EF4-FFF2-40B4-BE49-F238E27FC236}">
                    <a16:creationId xmlns:a16="http://schemas.microsoft.com/office/drawing/2014/main" id="{83FE7A24-A849-4718-B982-2342B0B793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29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78" name="Line 121">
                <a:extLst>
                  <a:ext uri="{FF2B5EF4-FFF2-40B4-BE49-F238E27FC236}">
                    <a16:creationId xmlns:a16="http://schemas.microsoft.com/office/drawing/2014/main" id="{03AA998B-BDE8-408E-812E-90B5774DCC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296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79" name="Line 122">
                <a:extLst>
                  <a:ext uri="{FF2B5EF4-FFF2-40B4-BE49-F238E27FC236}">
                    <a16:creationId xmlns:a16="http://schemas.microsoft.com/office/drawing/2014/main" id="{318952E2-0EA1-4585-A3F5-196CFA91B2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80" name="Oval 123">
                <a:extLst>
                  <a:ext uri="{FF2B5EF4-FFF2-40B4-BE49-F238E27FC236}">
                    <a16:creationId xmlns:a16="http://schemas.microsoft.com/office/drawing/2014/main" id="{F795C18E-3B85-41E7-AC8D-E6B77A6E5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364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i-IN" altLang="hi-IN"/>
              </a:p>
            </p:txBody>
          </p:sp>
        </p:grpSp>
        <p:sp>
          <p:nvSpPr>
            <p:cNvPr id="56" name="Line 124">
              <a:extLst>
                <a:ext uri="{FF2B5EF4-FFF2-40B4-BE49-F238E27FC236}">
                  <a16:creationId xmlns:a16="http://schemas.microsoft.com/office/drawing/2014/main" id="{E7FD6D63-7E77-465A-B209-491173340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29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57" name="Line 125">
              <a:extLst>
                <a:ext uri="{FF2B5EF4-FFF2-40B4-BE49-F238E27FC236}">
                  <a16:creationId xmlns:a16="http://schemas.microsoft.com/office/drawing/2014/main" id="{70AE81A1-9829-45CC-A90B-B52D98613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96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58" name="AutoShape 126">
              <a:extLst>
                <a:ext uri="{FF2B5EF4-FFF2-40B4-BE49-F238E27FC236}">
                  <a16:creationId xmlns:a16="http://schemas.microsoft.com/office/drawing/2014/main" id="{00898E91-19DC-4EC7-936D-E123D5D21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701"/>
              <a:ext cx="144" cy="12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59" name="Line 127">
              <a:extLst>
                <a:ext uri="{FF2B5EF4-FFF2-40B4-BE49-F238E27FC236}">
                  <a16:creationId xmlns:a16="http://schemas.microsoft.com/office/drawing/2014/main" id="{9A56DA8C-175B-4059-A65E-3186FF959E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81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0" name="Line 128">
              <a:extLst>
                <a:ext uri="{FF2B5EF4-FFF2-40B4-BE49-F238E27FC236}">
                  <a16:creationId xmlns:a16="http://schemas.microsoft.com/office/drawing/2014/main" id="{08750A73-0F55-4BEC-BF9E-705D63265A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120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1" name="Line 129">
              <a:extLst>
                <a:ext uri="{FF2B5EF4-FFF2-40B4-BE49-F238E27FC236}">
                  <a16:creationId xmlns:a16="http://schemas.microsoft.com/office/drawing/2014/main" id="{28FB6838-3F19-4F66-BD5A-087C4E23E9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168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2" name="Line 130">
              <a:extLst>
                <a:ext uri="{FF2B5EF4-FFF2-40B4-BE49-F238E27FC236}">
                  <a16:creationId xmlns:a16="http://schemas.microsoft.com/office/drawing/2014/main" id="{DCF9BE73-60B3-4ABF-A7D9-6DB262253A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1392" y="144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3" name="Line 131">
              <a:extLst>
                <a:ext uri="{FF2B5EF4-FFF2-40B4-BE49-F238E27FC236}">
                  <a16:creationId xmlns:a16="http://schemas.microsoft.com/office/drawing/2014/main" id="{F5A526AB-A1B1-4F72-A091-725A89274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778"/>
              <a:ext cx="0" cy="3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4" name="Rectangle 132">
              <a:extLst>
                <a:ext uri="{FF2B5EF4-FFF2-40B4-BE49-F238E27FC236}">
                  <a16:creationId xmlns:a16="http://schemas.microsoft.com/office/drawing/2014/main" id="{E298C12E-1D01-41EA-AE88-69037CF9A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368"/>
              <a:ext cx="144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65" name="Line 133">
              <a:extLst>
                <a:ext uri="{FF2B5EF4-FFF2-40B4-BE49-F238E27FC236}">
                  <a16:creationId xmlns:a16="http://schemas.microsoft.com/office/drawing/2014/main" id="{94782367-2B4B-4938-9CCC-B4CA47DCD9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1368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6" name="Line 134">
              <a:extLst>
                <a:ext uri="{FF2B5EF4-FFF2-40B4-BE49-F238E27FC236}">
                  <a16:creationId xmlns:a16="http://schemas.microsoft.com/office/drawing/2014/main" id="{B594AA4B-5B29-4F8F-BCAA-6BBC23C8B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368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7" name="Line 135">
              <a:extLst>
                <a:ext uri="{FF2B5EF4-FFF2-40B4-BE49-F238E27FC236}">
                  <a16:creationId xmlns:a16="http://schemas.microsoft.com/office/drawing/2014/main" id="{BDA4D345-3CD6-4C75-A819-B0BF404CE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68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8" name="Line 136">
              <a:extLst>
                <a:ext uri="{FF2B5EF4-FFF2-40B4-BE49-F238E27FC236}">
                  <a16:creationId xmlns:a16="http://schemas.microsoft.com/office/drawing/2014/main" id="{1D53AB6B-B3CF-43ED-8F03-E6E66F149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" y="2114"/>
              <a:ext cx="13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9" name="Line 137">
              <a:extLst>
                <a:ext uri="{FF2B5EF4-FFF2-40B4-BE49-F238E27FC236}">
                  <a16:creationId xmlns:a16="http://schemas.microsoft.com/office/drawing/2014/main" id="{A7109345-1F8C-4258-8AAE-28E71E4AA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141"/>
              <a:ext cx="7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70" name="Line 138">
              <a:extLst>
                <a:ext uri="{FF2B5EF4-FFF2-40B4-BE49-F238E27FC236}">
                  <a16:creationId xmlns:a16="http://schemas.microsoft.com/office/drawing/2014/main" id="{3F9A8CFF-4EF6-476E-874A-E309EBBB0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" y="2169"/>
              <a:ext cx="2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71" name="Line 139">
              <a:extLst>
                <a:ext uri="{FF2B5EF4-FFF2-40B4-BE49-F238E27FC236}">
                  <a16:creationId xmlns:a16="http://schemas.microsoft.com/office/drawing/2014/main" id="{3DC7F1EB-F209-46B7-A36B-C78C5B688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77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72" name="AutoShape 140">
              <a:extLst>
                <a:ext uri="{FF2B5EF4-FFF2-40B4-BE49-F238E27FC236}">
                  <a16:creationId xmlns:a16="http://schemas.microsoft.com/office/drawing/2014/main" id="{5C969061-4247-4EAC-840C-B03D2E5F6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701"/>
              <a:ext cx="144" cy="12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73" name="Line 141">
              <a:extLst>
                <a:ext uri="{FF2B5EF4-FFF2-40B4-BE49-F238E27FC236}">
                  <a16:creationId xmlns:a16="http://schemas.microsoft.com/office/drawing/2014/main" id="{8B5D6A2D-E781-4559-9771-39E5319BCD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1200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oval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74" name="Line 142">
              <a:extLst>
                <a:ext uri="{FF2B5EF4-FFF2-40B4-BE49-F238E27FC236}">
                  <a16:creationId xmlns:a16="http://schemas.microsoft.com/office/drawing/2014/main" id="{F191F56C-08B1-4D39-952E-1B822BC1B8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1104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75" name="Rectangle 143">
              <a:extLst>
                <a:ext uri="{FF2B5EF4-FFF2-40B4-BE49-F238E27FC236}">
                  <a16:creationId xmlns:a16="http://schemas.microsoft.com/office/drawing/2014/main" id="{D7CB5457-1571-4308-BD4F-CA9CA5434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" y="864"/>
              <a:ext cx="127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 b="1">
                  <a:solidFill>
                    <a:srgbClr val="000000"/>
                  </a:solidFill>
                </a:rPr>
                <a:t>To PSoC</a:t>
              </a:r>
              <a:br>
                <a:rPr lang="en-US" altLang="hi-IN" sz="1600" b="1">
                  <a:solidFill>
                    <a:srgbClr val="000000"/>
                  </a:solidFill>
                </a:rPr>
              </a:br>
              <a:r>
                <a:rPr lang="en-US" altLang="hi-IN" sz="1600" b="1">
                  <a:solidFill>
                    <a:srgbClr val="000000"/>
                  </a:solidFill>
                </a:rPr>
                <a:t>Analog Input 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72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5C0A7F5-470F-4059-B72D-4203D72FF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5801" y="636290"/>
            <a:ext cx="6584544" cy="73152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Drive Mode: Resistive Pull-Up and Pull-Down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7C3E212-76A0-4DE5-AAD7-6D7AF128C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713" y="920758"/>
            <a:ext cx="1746250" cy="338554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/>
              <a:t>Resistive Pull-Up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9AFE0B7-8FA6-439D-9F41-9706294F6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751" y="4225243"/>
            <a:ext cx="3111500" cy="338138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 dirty="0"/>
              <a:t>Effective Circuit if written with ‘1’</a:t>
            </a:r>
          </a:p>
        </p:txBody>
      </p:sp>
      <p:grpSp>
        <p:nvGrpSpPr>
          <p:cNvPr id="7" name="Group 338">
            <a:extLst>
              <a:ext uri="{FF2B5EF4-FFF2-40B4-BE49-F238E27FC236}">
                <a16:creationId xmlns:a16="http://schemas.microsoft.com/office/drawing/2014/main" id="{1C23CA06-C760-4949-AEFF-5E1EE5668D54}"/>
              </a:ext>
            </a:extLst>
          </p:cNvPr>
          <p:cNvGrpSpPr>
            <a:grpSpLocks/>
          </p:cNvGrpSpPr>
          <p:nvPr/>
        </p:nvGrpSpPr>
        <p:grpSpPr bwMode="auto">
          <a:xfrm>
            <a:off x="631248" y="4780868"/>
            <a:ext cx="2362200" cy="1155700"/>
            <a:chOff x="470" y="3066"/>
            <a:chExt cx="1488" cy="728"/>
          </a:xfrm>
        </p:grpSpPr>
        <p:sp>
          <p:nvSpPr>
            <p:cNvPr id="8" name="Rectangle 264">
              <a:extLst>
                <a:ext uri="{FF2B5EF4-FFF2-40B4-BE49-F238E27FC236}">
                  <a16:creationId xmlns:a16="http://schemas.microsoft.com/office/drawing/2014/main" id="{58551E0D-51B6-475A-9B3C-D73C9569D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" y="3066"/>
              <a:ext cx="3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>
                  <a:solidFill>
                    <a:srgbClr val="000000"/>
                  </a:solidFill>
                </a:rPr>
                <a:t>VCC</a:t>
              </a:r>
            </a:p>
          </p:txBody>
        </p:sp>
        <p:sp>
          <p:nvSpPr>
            <p:cNvPr id="9" name="Rectangle 265">
              <a:extLst>
                <a:ext uri="{FF2B5EF4-FFF2-40B4-BE49-F238E27FC236}">
                  <a16:creationId xmlns:a16="http://schemas.microsoft.com/office/drawing/2014/main" id="{F2CE5EAD-3FFE-4FD1-9CE2-95F171A4F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3582"/>
              <a:ext cx="6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 b="1" dirty="0">
                  <a:solidFill>
                    <a:srgbClr val="000000"/>
                  </a:solidFill>
                </a:rPr>
                <a:t>Port Pin</a:t>
              </a:r>
            </a:p>
          </p:txBody>
        </p:sp>
        <p:sp>
          <p:nvSpPr>
            <p:cNvPr id="10" name="Line 272">
              <a:extLst>
                <a:ext uri="{FF2B5EF4-FFF2-40B4-BE49-F238E27FC236}">
                  <a16:creationId xmlns:a16="http://schemas.microsoft.com/office/drawing/2014/main" id="{2F1E5367-33C2-469D-9932-CE568A7E5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4" y="3600"/>
              <a:ext cx="0" cy="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1" name="AutoShape 273">
              <a:extLst>
                <a:ext uri="{FF2B5EF4-FFF2-40B4-BE49-F238E27FC236}">
                  <a16:creationId xmlns:a16="http://schemas.microsoft.com/office/drawing/2014/main" id="{4140F0D5-2248-4D5F-B6ED-639F4BBEA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3141"/>
              <a:ext cx="144" cy="12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12" name="Line 274">
              <a:extLst>
                <a:ext uri="{FF2B5EF4-FFF2-40B4-BE49-F238E27FC236}">
                  <a16:creationId xmlns:a16="http://schemas.microsoft.com/office/drawing/2014/main" id="{81AA252A-2239-484D-BFC0-24731356E1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4" y="3258"/>
              <a:ext cx="0" cy="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3" name="Line 277">
              <a:extLst>
                <a:ext uri="{FF2B5EF4-FFF2-40B4-BE49-F238E27FC236}">
                  <a16:creationId xmlns:a16="http://schemas.microsoft.com/office/drawing/2014/main" id="{995B826A-C185-4310-82EB-F8A39B2AE8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854" y="369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4" name="Rectangle 278">
              <a:extLst>
                <a:ext uri="{FF2B5EF4-FFF2-40B4-BE49-F238E27FC236}">
                  <a16:creationId xmlns:a16="http://schemas.microsoft.com/office/drawing/2014/main" id="{834CE4A5-28DB-4615-B552-4B2BEBB4C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" y="3624"/>
              <a:ext cx="144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15" name="Line 279">
              <a:extLst>
                <a:ext uri="{FF2B5EF4-FFF2-40B4-BE49-F238E27FC236}">
                  <a16:creationId xmlns:a16="http://schemas.microsoft.com/office/drawing/2014/main" id="{7B6F96DB-C87E-4C02-A733-724AE21E9D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4" y="3624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6" name="Line 280">
              <a:extLst>
                <a:ext uri="{FF2B5EF4-FFF2-40B4-BE49-F238E27FC236}">
                  <a16:creationId xmlns:a16="http://schemas.microsoft.com/office/drawing/2014/main" id="{DF6083C8-A409-4180-999D-64E83E4D6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4" y="3624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7" name="Line 281">
              <a:extLst>
                <a:ext uri="{FF2B5EF4-FFF2-40B4-BE49-F238E27FC236}">
                  <a16:creationId xmlns:a16="http://schemas.microsoft.com/office/drawing/2014/main" id="{E5510661-436D-43C4-9E40-A6F03B0DFB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8" y="3456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oval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8" name="Line 282">
              <a:extLst>
                <a:ext uri="{FF2B5EF4-FFF2-40B4-BE49-F238E27FC236}">
                  <a16:creationId xmlns:a16="http://schemas.microsoft.com/office/drawing/2014/main" id="{A22785B1-79A7-4518-BC54-A5985A1AAD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8" y="3360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9" name="Rectangle 283">
              <a:extLst>
                <a:ext uri="{FF2B5EF4-FFF2-40B4-BE49-F238E27FC236}">
                  <a16:creationId xmlns:a16="http://schemas.microsoft.com/office/drawing/2014/main" id="{3106D62F-6B8E-4F96-95AA-538698544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120"/>
              <a:ext cx="80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 b="1" dirty="0">
                  <a:solidFill>
                    <a:srgbClr val="000000"/>
                  </a:solidFill>
                </a:rPr>
                <a:t>To MCU</a:t>
              </a:r>
              <a:br>
                <a:rPr lang="en-US" altLang="hi-IN" sz="1600" b="1" dirty="0">
                  <a:solidFill>
                    <a:srgbClr val="000000"/>
                  </a:solidFill>
                </a:rPr>
              </a:br>
              <a:r>
                <a:rPr lang="en-US" altLang="hi-IN" sz="1600" b="1" dirty="0">
                  <a:solidFill>
                    <a:srgbClr val="000000"/>
                  </a:solidFill>
                </a:rPr>
                <a:t>Input Logic</a:t>
              </a:r>
            </a:p>
          </p:txBody>
        </p:sp>
        <p:grpSp>
          <p:nvGrpSpPr>
            <p:cNvPr id="20" name="Group 284">
              <a:extLst>
                <a:ext uri="{FF2B5EF4-FFF2-40B4-BE49-F238E27FC236}">
                  <a16:creationId xmlns:a16="http://schemas.microsoft.com/office/drawing/2014/main" id="{AE087449-6234-42AF-874D-BB3D4BB7F6B6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800" y="3360"/>
              <a:ext cx="100" cy="240"/>
              <a:chOff x="1245" y="1293"/>
              <a:chExt cx="144" cy="384"/>
            </a:xfrm>
          </p:grpSpPr>
          <p:sp>
            <p:nvSpPr>
              <p:cNvPr id="22" name="Line 285">
                <a:extLst>
                  <a:ext uri="{FF2B5EF4-FFF2-40B4-BE49-F238E27FC236}">
                    <a16:creationId xmlns:a16="http://schemas.microsoft.com/office/drawing/2014/main" id="{97CA4F51-9DEA-4DD1-A0CC-1793DCEDF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3" y="1293"/>
                <a:ext cx="96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23" name="Line 286">
                <a:extLst>
                  <a:ext uri="{FF2B5EF4-FFF2-40B4-BE49-F238E27FC236}">
                    <a16:creationId xmlns:a16="http://schemas.microsoft.com/office/drawing/2014/main" id="{7D9E817B-6A35-4A08-A16D-6823FAF4B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341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24" name="Line 287">
                <a:extLst>
                  <a:ext uri="{FF2B5EF4-FFF2-40B4-BE49-F238E27FC236}">
                    <a16:creationId xmlns:a16="http://schemas.microsoft.com/office/drawing/2014/main" id="{E98F13B9-8E41-433E-AC8B-2CB51DA65E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389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25" name="Line 288">
                <a:extLst>
                  <a:ext uri="{FF2B5EF4-FFF2-40B4-BE49-F238E27FC236}">
                    <a16:creationId xmlns:a16="http://schemas.microsoft.com/office/drawing/2014/main" id="{65E02A8C-2F27-4F31-B381-7DD318DE5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437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26" name="Line 289">
                <a:extLst>
                  <a:ext uri="{FF2B5EF4-FFF2-40B4-BE49-F238E27FC236}">
                    <a16:creationId xmlns:a16="http://schemas.microsoft.com/office/drawing/2014/main" id="{5F1D22D4-17D7-4FDE-A0B5-8A6270CE4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533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27" name="Line 290">
                <a:extLst>
                  <a:ext uri="{FF2B5EF4-FFF2-40B4-BE49-F238E27FC236}">
                    <a16:creationId xmlns:a16="http://schemas.microsoft.com/office/drawing/2014/main" id="{B407E9EC-DD48-478B-97C3-960DD9F7F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581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28" name="Line 291">
                <a:extLst>
                  <a:ext uri="{FF2B5EF4-FFF2-40B4-BE49-F238E27FC236}">
                    <a16:creationId xmlns:a16="http://schemas.microsoft.com/office/drawing/2014/main" id="{9146D40E-6AD0-4AC5-8F0B-0F1CD0779C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485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29" name="Line 292">
                <a:extLst>
                  <a:ext uri="{FF2B5EF4-FFF2-40B4-BE49-F238E27FC236}">
                    <a16:creationId xmlns:a16="http://schemas.microsoft.com/office/drawing/2014/main" id="{6AA6950C-0FD5-4F10-84E5-26BD8A05D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1629"/>
                <a:ext cx="96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</p:grpSp>
        <p:sp>
          <p:nvSpPr>
            <p:cNvPr id="21" name="Text Box 331">
              <a:extLst>
                <a:ext uri="{FF2B5EF4-FFF2-40B4-BE49-F238E27FC236}">
                  <a16:creationId xmlns:a16="http://schemas.microsoft.com/office/drawing/2014/main" id="{33C54E6A-1424-438F-83EC-BDFA3B1AC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408"/>
              <a:ext cx="3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000"/>
                <a:t>5.6K</a:t>
              </a:r>
              <a:r>
                <a:rPr lang="en-US" altLang="hi-IN" sz="1000">
                  <a:sym typeface="Symbol" panose="05050102010706020507" pitchFamily="18" charset="2"/>
                </a:rPr>
                <a:t>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365766D-8080-4732-8FF5-F0123E1295AD}"/>
              </a:ext>
            </a:extLst>
          </p:cNvPr>
          <p:cNvGrpSpPr/>
          <p:nvPr/>
        </p:nvGrpSpPr>
        <p:grpSpPr>
          <a:xfrm>
            <a:off x="8709602" y="4570873"/>
            <a:ext cx="3311548" cy="1385194"/>
            <a:chOff x="8902538" y="4560898"/>
            <a:chExt cx="3311548" cy="1385194"/>
          </a:xfrm>
        </p:grpSpPr>
        <p:sp>
          <p:nvSpPr>
            <p:cNvPr id="31" name="Line 294">
              <a:extLst>
                <a:ext uri="{FF2B5EF4-FFF2-40B4-BE49-F238E27FC236}">
                  <a16:creationId xmlns:a16="http://schemas.microsoft.com/office/drawing/2014/main" id="{0281AED0-EA7E-4EA7-AD36-5D216BDD5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02538" y="5858780"/>
              <a:ext cx="2111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32" name="Line 295">
              <a:extLst>
                <a:ext uri="{FF2B5EF4-FFF2-40B4-BE49-F238E27FC236}">
                  <a16:creationId xmlns:a16="http://schemas.microsoft.com/office/drawing/2014/main" id="{4B1651A8-3DEE-498E-B52C-FE37B58C4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5401" y="5901642"/>
              <a:ext cx="1254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33" name="Line 296">
              <a:extLst>
                <a:ext uri="{FF2B5EF4-FFF2-40B4-BE49-F238E27FC236}">
                  <a16:creationId xmlns:a16="http://schemas.microsoft.com/office/drawing/2014/main" id="{93899CD3-2492-4EBE-B34F-F7550BBF7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86676" y="5946092"/>
              <a:ext cx="412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34" name="Rectangle 297">
              <a:extLst>
                <a:ext uri="{FF2B5EF4-FFF2-40B4-BE49-F238E27FC236}">
                  <a16:creationId xmlns:a16="http://schemas.microsoft.com/office/drawing/2014/main" id="{CBA85857-68CC-4C5D-9578-91C074B34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8976" y="4992005"/>
              <a:ext cx="9636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 b="1">
                  <a:solidFill>
                    <a:srgbClr val="000000"/>
                  </a:solidFill>
                </a:rPr>
                <a:t>Port Pin</a:t>
              </a:r>
            </a:p>
          </p:txBody>
        </p:sp>
        <p:sp>
          <p:nvSpPr>
            <p:cNvPr id="35" name="Line 309">
              <a:extLst>
                <a:ext uri="{FF2B5EF4-FFF2-40B4-BE49-F238E27FC236}">
                  <a16:creationId xmlns:a16="http://schemas.microsoft.com/office/drawing/2014/main" id="{3667099E-A6C6-49DA-9EAD-83F3AFE06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10488" y="5176155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36" name="Line 311">
              <a:extLst>
                <a:ext uri="{FF2B5EF4-FFF2-40B4-BE49-F238E27FC236}">
                  <a16:creationId xmlns:a16="http://schemas.microsoft.com/office/drawing/2014/main" id="{205A06DD-42AE-4F98-BB22-08148371CB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9010488" y="5176155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37" name="Line 312">
              <a:extLst>
                <a:ext uri="{FF2B5EF4-FFF2-40B4-BE49-F238E27FC236}">
                  <a16:creationId xmlns:a16="http://schemas.microsoft.com/office/drawing/2014/main" id="{CA79BF9D-713F-48DF-A55F-9061FB527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10488" y="5706380"/>
              <a:ext cx="0" cy="149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38" name="Rectangle 313">
              <a:extLst>
                <a:ext uri="{FF2B5EF4-FFF2-40B4-BE49-F238E27FC236}">
                  <a16:creationId xmlns:a16="http://schemas.microsoft.com/office/drawing/2014/main" id="{0B2F0CBA-73D6-4A51-8078-143518DAA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1488" y="5058680"/>
              <a:ext cx="228600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39" name="Line 314">
              <a:extLst>
                <a:ext uri="{FF2B5EF4-FFF2-40B4-BE49-F238E27FC236}">
                  <a16:creationId xmlns:a16="http://schemas.microsoft.com/office/drawing/2014/main" id="{352BB9E0-72AB-4D13-B09A-2049298B7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91488" y="5058680"/>
              <a:ext cx="2286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40" name="Line 315">
              <a:extLst>
                <a:ext uri="{FF2B5EF4-FFF2-40B4-BE49-F238E27FC236}">
                  <a16:creationId xmlns:a16="http://schemas.microsoft.com/office/drawing/2014/main" id="{EBF5207C-7DCA-415B-AE3E-D36519587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1488" y="5058680"/>
              <a:ext cx="2286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41" name="Line 316">
              <a:extLst>
                <a:ext uri="{FF2B5EF4-FFF2-40B4-BE49-F238E27FC236}">
                  <a16:creationId xmlns:a16="http://schemas.microsoft.com/office/drawing/2014/main" id="{D6FA502D-F205-49B6-B674-4777041F48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39088" y="4791980"/>
              <a:ext cx="0" cy="381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oval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42" name="Line 317">
              <a:extLst>
                <a:ext uri="{FF2B5EF4-FFF2-40B4-BE49-F238E27FC236}">
                  <a16:creationId xmlns:a16="http://schemas.microsoft.com/office/drawing/2014/main" id="{8655AD40-55B1-49BD-AE4E-A42699E6E4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39088" y="4639580"/>
              <a:ext cx="304800" cy="1524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43" name="Rectangle 318">
              <a:extLst>
                <a:ext uri="{FF2B5EF4-FFF2-40B4-BE49-F238E27FC236}">
                  <a16:creationId xmlns:a16="http://schemas.microsoft.com/office/drawing/2014/main" id="{CC99DB9A-410F-4779-A971-33F7F9968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148" y="4560898"/>
              <a:ext cx="26749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 b="1" dirty="0">
                  <a:solidFill>
                    <a:srgbClr val="000000"/>
                  </a:solidFill>
                </a:rPr>
                <a:t>To MCU Input Logic</a:t>
              </a:r>
            </a:p>
          </p:txBody>
        </p:sp>
        <p:grpSp>
          <p:nvGrpSpPr>
            <p:cNvPr id="44" name="Group 319">
              <a:extLst>
                <a:ext uri="{FF2B5EF4-FFF2-40B4-BE49-F238E27FC236}">
                  <a16:creationId xmlns:a16="http://schemas.microsoft.com/office/drawing/2014/main" id="{D5B9B515-E92A-4856-BB98-80450FFD9B81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8915238" y="5328555"/>
              <a:ext cx="158750" cy="381000"/>
              <a:chOff x="1245" y="1293"/>
              <a:chExt cx="144" cy="384"/>
            </a:xfrm>
          </p:grpSpPr>
          <p:sp>
            <p:nvSpPr>
              <p:cNvPr id="46" name="Line 320">
                <a:extLst>
                  <a:ext uri="{FF2B5EF4-FFF2-40B4-BE49-F238E27FC236}">
                    <a16:creationId xmlns:a16="http://schemas.microsoft.com/office/drawing/2014/main" id="{5007AFE7-5A33-4D7E-9595-53E6C4A1EB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3" y="1293"/>
                <a:ext cx="96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47" name="Line 321">
                <a:extLst>
                  <a:ext uri="{FF2B5EF4-FFF2-40B4-BE49-F238E27FC236}">
                    <a16:creationId xmlns:a16="http://schemas.microsoft.com/office/drawing/2014/main" id="{119C335A-DFA1-4EBC-B547-23B2153E55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341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48" name="Line 322">
                <a:extLst>
                  <a:ext uri="{FF2B5EF4-FFF2-40B4-BE49-F238E27FC236}">
                    <a16:creationId xmlns:a16="http://schemas.microsoft.com/office/drawing/2014/main" id="{740BCE8B-91F3-45EF-95E8-1FC158B782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389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49" name="Line 323">
                <a:extLst>
                  <a:ext uri="{FF2B5EF4-FFF2-40B4-BE49-F238E27FC236}">
                    <a16:creationId xmlns:a16="http://schemas.microsoft.com/office/drawing/2014/main" id="{DE8DB0D7-64AD-4033-9639-1420A77BF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437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50" name="Line 324">
                <a:extLst>
                  <a:ext uri="{FF2B5EF4-FFF2-40B4-BE49-F238E27FC236}">
                    <a16:creationId xmlns:a16="http://schemas.microsoft.com/office/drawing/2014/main" id="{898C040E-22E8-4DB6-8CC5-B9A08D16E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533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51" name="Line 325">
                <a:extLst>
                  <a:ext uri="{FF2B5EF4-FFF2-40B4-BE49-F238E27FC236}">
                    <a16:creationId xmlns:a16="http://schemas.microsoft.com/office/drawing/2014/main" id="{C0108B24-AF7D-4E69-985B-4007E2516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581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52" name="Line 326">
                <a:extLst>
                  <a:ext uri="{FF2B5EF4-FFF2-40B4-BE49-F238E27FC236}">
                    <a16:creationId xmlns:a16="http://schemas.microsoft.com/office/drawing/2014/main" id="{C877244C-8327-4E83-A22D-6F8A2A2D33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485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53" name="Line 327">
                <a:extLst>
                  <a:ext uri="{FF2B5EF4-FFF2-40B4-BE49-F238E27FC236}">
                    <a16:creationId xmlns:a16="http://schemas.microsoft.com/office/drawing/2014/main" id="{54DAD29E-E074-401B-885C-78EE4D72DD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1629"/>
                <a:ext cx="96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</p:grpSp>
        <p:sp>
          <p:nvSpPr>
            <p:cNvPr id="45" name="Text Box 332">
              <a:extLst>
                <a:ext uri="{FF2B5EF4-FFF2-40B4-BE49-F238E27FC236}">
                  <a16:creationId xmlns:a16="http://schemas.microsoft.com/office/drawing/2014/main" id="{B2DEC1E8-A1C6-40C2-9875-960AB56BC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1438" y="5401580"/>
              <a:ext cx="5397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000"/>
                <a:t>5.6K</a:t>
              </a:r>
              <a:r>
                <a:rPr lang="en-US" altLang="hi-IN" sz="1000">
                  <a:sym typeface="Symbol" panose="05050102010706020507" pitchFamily="18" charset="2"/>
                </a:rPr>
                <a:t></a:t>
              </a:r>
            </a:p>
          </p:txBody>
        </p:sp>
      </p:grpSp>
      <p:sp>
        <p:nvSpPr>
          <p:cNvPr id="54" name="Text Box 333">
            <a:extLst>
              <a:ext uri="{FF2B5EF4-FFF2-40B4-BE49-F238E27FC236}">
                <a16:creationId xmlns:a16="http://schemas.microsoft.com/office/drawing/2014/main" id="{9FBFE697-49D1-471F-B0EA-2CFAB9372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765" y="878816"/>
            <a:ext cx="2005013" cy="3556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 dirty="0"/>
              <a:t>Resistive Pull-Down</a:t>
            </a:r>
          </a:p>
        </p:txBody>
      </p:sp>
      <p:sp>
        <p:nvSpPr>
          <p:cNvPr id="55" name="Text Box 334">
            <a:extLst>
              <a:ext uri="{FF2B5EF4-FFF2-40B4-BE49-F238E27FC236}">
                <a16:creationId xmlns:a16="http://schemas.microsoft.com/office/drawing/2014/main" id="{F882BBED-CE21-4795-AA25-1C4FB3DF0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1334" y="3933586"/>
            <a:ext cx="3111500" cy="338138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 dirty="0"/>
              <a:t>Effective Circuit if written with ‘0’</a:t>
            </a:r>
          </a:p>
        </p:txBody>
      </p:sp>
      <p:sp>
        <p:nvSpPr>
          <p:cNvPr id="56" name="Text Box 335">
            <a:extLst>
              <a:ext uri="{FF2B5EF4-FFF2-40B4-BE49-F238E27FC236}">
                <a16:creationId xmlns:a16="http://schemas.microsoft.com/office/drawing/2014/main" id="{5DBA64CA-FCBD-4722-9AC1-AC6E0F529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869" y="5064296"/>
            <a:ext cx="4071748" cy="830997"/>
          </a:xfrm>
          <a:prstGeom prst="rect">
            <a:avLst/>
          </a:prstGeom>
          <a:solidFill>
            <a:srgbClr val="FFFFCC"/>
          </a:solidFill>
          <a:ln w="19050">
            <a:solidFill>
              <a:srgbClr val="A5002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/>
              <a:t>NOTE:</a:t>
            </a:r>
            <a:br>
              <a:rPr lang="en-US" altLang="hi-IN" sz="1600"/>
            </a:br>
            <a:r>
              <a:rPr lang="en-US" altLang="hi-IN" sz="1600"/>
              <a:t>If you are using this mode as input-only, make sure to write correct value to port!</a:t>
            </a:r>
          </a:p>
        </p:txBody>
      </p:sp>
      <p:grpSp>
        <p:nvGrpSpPr>
          <p:cNvPr id="57" name="Group 152">
            <a:extLst>
              <a:ext uri="{FF2B5EF4-FFF2-40B4-BE49-F238E27FC236}">
                <a16:creationId xmlns:a16="http://schemas.microsoft.com/office/drawing/2014/main" id="{785D5914-C4F5-4569-A776-5BA67D9B2357}"/>
              </a:ext>
            </a:extLst>
          </p:cNvPr>
          <p:cNvGrpSpPr>
            <a:grpSpLocks/>
          </p:cNvGrpSpPr>
          <p:nvPr/>
        </p:nvGrpSpPr>
        <p:grpSpPr bwMode="auto">
          <a:xfrm>
            <a:off x="8293478" y="1303125"/>
            <a:ext cx="3812758" cy="2651059"/>
            <a:chOff x="4429134" y="990600"/>
            <a:chExt cx="3813066" cy="2650848"/>
          </a:xfrm>
        </p:grpSpPr>
        <p:sp>
          <p:nvSpPr>
            <p:cNvPr id="58" name="Rectangle 220">
              <a:extLst>
                <a:ext uri="{FF2B5EF4-FFF2-40B4-BE49-F238E27FC236}">
                  <a16:creationId xmlns:a16="http://schemas.microsoft.com/office/drawing/2014/main" id="{4F9C0516-2A0C-4699-BE68-44B66EBF9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2000" y="3276600"/>
              <a:ext cx="6350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>
                  <a:solidFill>
                    <a:srgbClr val="000000"/>
                  </a:solidFill>
                </a:rPr>
                <a:t>GND</a:t>
              </a:r>
            </a:p>
          </p:txBody>
        </p:sp>
        <p:sp>
          <p:nvSpPr>
            <p:cNvPr id="59" name="Line 221">
              <a:extLst>
                <a:ext uri="{FF2B5EF4-FFF2-40B4-BE49-F238E27FC236}">
                  <a16:creationId xmlns:a16="http://schemas.microsoft.com/office/drawing/2014/main" id="{8EF0802F-4E4C-44FC-9E46-B234B32FD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9050" y="3352800"/>
              <a:ext cx="2111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0" name="Line 222">
              <a:extLst>
                <a:ext uri="{FF2B5EF4-FFF2-40B4-BE49-F238E27FC236}">
                  <a16:creationId xmlns:a16="http://schemas.microsoft.com/office/drawing/2014/main" id="{41BAB219-405E-4DC3-8A8E-2AC53563C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1913" y="3395663"/>
              <a:ext cx="1254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1" name="Line 223">
              <a:extLst>
                <a:ext uri="{FF2B5EF4-FFF2-40B4-BE49-F238E27FC236}">
                  <a16:creationId xmlns:a16="http://schemas.microsoft.com/office/drawing/2014/main" id="{32BF1F66-9082-41A5-86A4-293586DDA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3188" y="3440113"/>
              <a:ext cx="412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2" name="Rectangle 224">
              <a:extLst>
                <a:ext uri="{FF2B5EF4-FFF2-40B4-BE49-F238E27FC236}">
                  <a16:creationId xmlns:a16="http://schemas.microsoft.com/office/drawing/2014/main" id="{CEC76DF0-D68E-495C-81C2-504DBB9F6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990600"/>
              <a:ext cx="6111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>
                  <a:solidFill>
                    <a:srgbClr val="000000"/>
                  </a:solidFill>
                </a:rPr>
                <a:t>VCC</a:t>
              </a:r>
            </a:p>
          </p:txBody>
        </p:sp>
        <p:sp>
          <p:nvSpPr>
            <p:cNvPr id="63" name="Rectangle 226">
              <a:extLst>
                <a:ext uri="{FF2B5EF4-FFF2-40B4-BE49-F238E27FC236}">
                  <a16:creationId xmlns:a16="http://schemas.microsoft.com/office/drawing/2014/main" id="{A30848F6-4655-457A-8C45-E7FFB3BE4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5488" y="2101850"/>
              <a:ext cx="9636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 b="1">
                  <a:solidFill>
                    <a:srgbClr val="000000"/>
                  </a:solidFill>
                </a:rPr>
                <a:t>Port Pin</a:t>
              </a:r>
            </a:p>
          </p:txBody>
        </p:sp>
        <p:grpSp>
          <p:nvGrpSpPr>
            <p:cNvPr id="64" name="Group 227">
              <a:extLst>
                <a:ext uri="{FF2B5EF4-FFF2-40B4-BE49-F238E27FC236}">
                  <a16:creationId xmlns:a16="http://schemas.microsoft.com/office/drawing/2014/main" id="{1D2E7B50-957F-4AF0-9295-48CDAE72E1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8400" y="2895600"/>
              <a:ext cx="228600" cy="304800"/>
              <a:chOff x="816" y="912"/>
              <a:chExt cx="144" cy="192"/>
            </a:xfrm>
          </p:grpSpPr>
          <p:sp>
            <p:nvSpPr>
              <p:cNvPr id="101" name="Line 228">
                <a:extLst>
                  <a:ext uri="{FF2B5EF4-FFF2-40B4-BE49-F238E27FC236}">
                    <a16:creationId xmlns:a16="http://schemas.microsoft.com/office/drawing/2014/main" id="{FF5D18B5-82A2-4CDF-AE14-B659010376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912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102" name="Line 229">
                <a:extLst>
                  <a:ext uri="{FF2B5EF4-FFF2-40B4-BE49-F238E27FC236}">
                    <a16:creationId xmlns:a16="http://schemas.microsoft.com/office/drawing/2014/main" id="{A57F2A74-BC9B-4BD3-B527-2C6296EE2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912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103" name="Line 230">
                <a:extLst>
                  <a:ext uri="{FF2B5EF4-FFF2-40B4-BE49-F238E27FC236}">
                    <a16:creationId xmlns:a16="http://schemas.microsoft.com/office/drawing/2014/main" id="{6739A588-BB4A-4D10-AFF3-763B3A1BA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912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104" name="Line 231">
                <a:extLst>
                  <a:ext uri="{FF2B5EF4-FFF2-40B4-BE49-F238E27FC236}">
                    <a16:creationId xmlns:a16="http://schemas.microsoft.com/office/drawing/2014/main" id="{833D5A28-63F1-4E91-8FF3-218103A7DC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10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</p:grpSp>
        <p:grpSp>
          <p:nvGrpSpPr>
            <p:cNvPr id="65" name="Group 232">
              <a:extLst>
                <a:ext uri="{FF2B5EF4-FFF2-40B4-BE49-F238E27FC236}">
                  <a16:creationId xmlns:a16="http://schemas.microsoft.com/office/drawing/2014/main" id="{28153E44-7D65-4766-914F-4DD2071A53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1752600"/>
              <a:ext cx="304800" cy="304800"/>
              <a:chOff x="768" y="1296"/>
              <a:chExt cx="192" cy="192"/>
            </a:xfrm>
          </p:grpSpPr>
          <p:sp>
            <p:nvSpPr>
              <p:cNvPr id="96" name="Line 233">
                <a:extLst>
                  <a:ext uri="{FF2B5EF4-FFF2-40B4-BE49-F238E27FC236}">
                    <a16:creationId xmlns:a16="http://schemas.microsoft.com/office/drawing/2014/main" id="{091BBE25-E7ED-41C8-B6EE-2DF7A048C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97" name="Line 234">
                <a:extLst>
                  <a:ext uri="{FF2B5EF4-FFF2-40B4-BE49-F238E27FC236}">
                    <a16:creationId xmlns:a16="http://schemas.microsoft.com/office/drawing/2014/main" id="{DD505911-549C-4D79-8CC6-303B55B71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29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98" name="Line 235">
                <a:extLst>
                  <a:ext uri="{FF2B5EF4-FFF2-40B4-BE49-F238E27FC236}">
                    <a16:creationId xmlns:a16="http://schemas.microsoft.com/office/drawing/2014/main" id="{1B3D7B5E-2F50-405D-8C1C-4AA5E2AB4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296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99" name="Line 236">
                <a:extLst>
                  <a:ext uri="{FF2B5EF4-FFF2-40B4-BE49-F238E27FC236}">
                    <a16:creationId xmlns:a16="http://schemas.microsoft.com/office/drawing/2014/main" id="{A76150E5-808E-47C6-A005-F36F03578C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100" name="Oval 237">
                <a:extLst>
                  <a:ext uri="{FF2B5EF4-FFF2-40B4-BE49-F238E27FC236}">
                    <a16:creationId xmlns:a16="http://schemas.microsoft.com/office/drawing/2014/main" id="{635AE9E9-A94E-4D5B-B3E2-401E20820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364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i-IN" altLang="hi-IN"/>
              </a:p>
            </p:txBody>
          </p:sp>
        </p:grpSp>
        <p:sp>
          <p:nvSpPr>
            <p:cNvPr id="66" name="Line 238">
              <a:extLst>
                <a:ext uri="{FF2B5EF4-FFF2-40B4-BE49-F238E27FC236}">
                  <a16:creationId xmlns:a16="http://schemas.microsoft.com/office/drawing/2014/main" id="{9C3A8E43-A746-44F9-8781-CF24469CA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2057400"/>
              <a:ext cx="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7" name="Line 239">
              <a:extLst>
                <a:ext uri="{FF2B5EF4-FFF2-40B4-BE49-F238E27FC236}">
                  <a16:creationId xmlns:a16="http://schemas.microsoft.com/office/drawing/2014/main" id="{101B31D6-E66B-47E2-A8CC-DB00780C8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1524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68" name="AutoShape 240">
              <a:extLst>
                <a:ext uri="{FF2B5EF4-FFF2-40B4-BE49-F238E27FC236}">
                  <a16:creationId xmlns:a16="http://schemas.microsoft.com/office/drawing/2014/main" id="{975B7724-6D16-418E-89E0-46E430713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7938" y="1109663"/>
              <a:ext cx="228600" cy="19843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69" name="Line 241">
              <a:extLst>
                <a:ext uri="{FF2B5EF4-FFF2-40B4-BE49-F238E27FC236}">
                  <a16:creationId xmlns:a16="http://schemas.microsoft.com/office/drawing/2014/main" id="{BE98BAEC-FBF8-4867-94C1-9991ADB570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77000" y="1295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70" name="Line 242">
              <a:extLst>
                <a:ext uri="{FF2B5EF4-FFF2-40B4-BE49-F238E27FC236}">
                  <a16:creationId xmlns:a16="http://schemas.microsoft.com/office/drawing/2014/main" id="{0CD61A0A-01C3-478F-86EF-0677F1C0E4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67400" y="19050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71" name="Line 243">
              <a:extLst>
                <a:ext uri="{FF2B5EF4-FFF2-40B4-BE49-F238E27FC236}">
                  <a16:creationId xmlns:a16="http://schemas.microsoft.com/office/drawing/2014/main" id="{750FB69F-03F8-4DC4-965C-2F9E82D6F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38800" y="3048000"/>
              <a:ext cx="609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72" name="Line 244">
              <a:extLst>
                <a:ext uri="{FF2B5EF4-FFF2-40B4-BE49-F238E27FC236}">
                  <a16:creationId xmlns:a16="http://schemas.microsoft.com/office/drawing/2014/main" id="{DEEA1B3D-71F1-4054-9D86-80431F2B0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0" y="1905000"/>
              <a:ext cx="0" cy="1143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73" name="Line 245">
              <a:extLst>
                <a:ext uri="{FF2B5EF4-FFF2-40B4-BE49-F238E27FC236}">
                  <a16:creationId xmlns:a16="http://schemas.microsoft.com/office/drawing/2014/main" id="{8BE79CE4-4B32-4955-A27E-8D74E812A7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6477000" y="22860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74" name="Line 246">
              <a:extLst>
                <a:ext uri="{FF2B5EF4-FFF2-40B4-BE49-F238E27FC236}">
                  <a16:creationId xmlns:a16="http://schemas.microsoft.com/office/drawing/2014/main" id="{EBFC87A4-4FAE-419B-8198-C08DCDC84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3200400"/>
              <a:ext cx="0" cy="149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75" name="Rectangle 247">
              <a:extLst>
                <a:ext uri="{FF2B5EF4-FFF2-40B4-BE49-F238E27FC236}">
                  <a16:creationId xmlns:a16="http://schemas.microsoft.com/office/drawing/2014/main" id="{B5F9C3E6-54C9-4572-A9D5-8B72E6C57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2168525"/>
              <a:ext cx="228600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76" name="Line 248">
              <a:extLst>
                <a:ext uri="{FF2B5EF4-FFF2-40B4-BE49-F238E27FC236}">
                  <a16:creationId xmlns:a16="http://schemas.microsoft.com/office/drawing/2014/main" id="{BB7EC816-249B-4474-A374-6ABCDE2CDE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58000" y="2168525"/>
              <a:ext cx="2286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77" name="Line 249">
              <a:extLst>
                <a:ext uri="{FF2B5EF4-FFF2-40B4-BE49-F238E27FC236}">
                  <a16:creationId xmlns:a16="http://schemas.microsoft.com/office/drawing/2014/main" id="{EAB79D98-2865-4084-88B2-1F6E23DE3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0" y="2168525"/>
              <a:ext cx="2286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78" name="Line 251">
              <a:extLst>
                <a:ext uri="{FF2B5EF4-FFF2-40B4-BE49-F238E27FC236}">
                  <a16:creationId xmlns:a16="http://schemas.microsoft.com/office/drawing/2014/main" id="{250C2942-AD1A-458F-BD43-416253997D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05600" y="1901825"/>
              <a:ext cx="0" cy="381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oval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79" name="Line 252">
              <a:extLst>
                <a:ext uri="{FF2B5EF4-FFF2-40B4-BE49-F238E27FC236}">
                  <a16:creationId xmlns:a16="http://schemas.microsoft.com/office/drawing/2014/main" id="{95F66326-68EB-41C9-B5ED-E2A0F1272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05600" y="1749425"/>
              <a:ext cx="304800" cy="1524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80" name="Rectangle 253">
              <a:extLst>
                <a:ext uri="{FF2B5EF4-FFF2-40B4-BE49-F238E27FC236}">
                  <a16:creationId xmlns:a16="http://schemas.microsoft.com/office/drawing/2014/main" id="{734EB7F9-78AC-4661-88F9-1168E0040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0075" y="1368425"/>
              <a:ext cx="1292125" cy="585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 b="1" dirty="0">
                  <a:solidFill>
                    <a:srgbClr val="000000"/>
                  </a:solidFill>
                </a:rPr>
                <a:t>To MCU</a:t>
              </a:r>
              <a:br>
                <a:rPr lang="en-US" altLang="hi-IN" sz="1600" b="1" dirty="0">
                  <a:solidFill>
                    <a:srgbClr val="000000"/>
                  </a:solidFill>
                </a:rPr>
              </a:br>
              <a:r>
                <a:rPr lang="en-US" altLang="hi-IN" sz="1600" b="1" dirty="0">
                  <a:solidFill>
                    <a:srgbClr val="000000"/>
                  </a:solidFill>
                </a:rPr>
                <a:t>Input Logic</a:t>
              </a:r>
            </a:p>
          </p:txBody>
        </p:sp>
        <p:grpSp>
          <p:nvGrpSpPr>
            <p:cNvPr id="81" name="Group 254">
              <a:extLst>
                <a:ext uri="{FF2B5EF4-FFF2-40B4-BE49-F238E27FC236}">
                  <a16:creationId xmlns:a16="http://schemas.microsoft.com/office/drawing/2014/main" id="{50DC7BCF-FAF4-4C82-8A0D-7927BA19094D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6381750" y="2438400"/>
              <a:ext cx="158750" cy="381000"/>
              <a:chOff x="1245" y="1293"/>
              <a:chExt cx="144" cy="384"/>
            </a:xfrm>
          </p:grpSpPr>
          <p:sp>
            <p:nvSpPr>
              <p:cNvPr id="88" name="Line 255">
                <a:extLst>
                  <a:ext uri="{FF2B5EF4-FFF2-40B4-BE49-F238E27FC236}">
                    <a16:creationId xmlns:a16="http://schemas.microsoft.com/office/drawing/2014/main" id="{897B3480-22A5-482F-B80F-851D7220E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3" y="1293"/>
                <a:ext cx="96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89" name="Line 256">
                <a:extLst>
                  <a:ext uri="{FF2B5EF4-FFF2-40B4-BE49-F238E27FC236}">
                    <a16:creationId xmlns:a16="http://schemas.microsoft.com/office/drawing/2014/main" id="{BDB930B0-68C1-4719-9792-FB85B571A6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341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90" name="Line 257">
                <a:extLst>
                  <a:ext uri="{FF2B5EF4-FFF2-40B4-BE49-F238E27FC236}">
                    <a16:creationId xmlns:a16="http://schemas.microsoft.com/office/drawing/2014/main" id="{0EBFB2D8-0D2F-4403-A542-939A9FB9AF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389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91" name="Line 258">
                <a:extLst>
                  <a:ext uri="{FF2B5EF4-FFF2-40B4-BE49-F238E27FC236}">
                    <a16:creationId xmlns:a16="http://schemas.microsoft.com/office/drawing/2014/main" id="{47212529-F8AC-4010-8CB2-98DB1FB10B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437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92" name="Line 259">
                <a:extLst>
                  <a:ext uri="{FF2B5EF4-FFF2-40B4-BE49-F238E27FC236}">
                    <a16:creationId xmlns:a16="http://schemas.microsoft.com/office/drawing/2014/main" id="{51E67A17-786C-48EE-BDC7-90866399E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533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93" name="Line 260">
                <a:extLst>
                  <a:ext uri="{FF2B5EF4-FFF2-40B4-BE49-F238E27FC236}">
                    <a16:creationId xmlns:a16="http://schemas.microsoft.com/office/drawing/2014/main" id="{26F38815-627B-4D69-930E-BBFECD192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581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94" name="Line 261">
                <a:extLst>
                  <a:ext uri="{FF2B5EF4-FFF2-40B4-BE49-F238E27FC236}">
                    <a16:creationId xmlns:a16="http://schemas.microsoft.com/office/drawing/2014/main" id="{034F2AD0-A131-40F6-BF33-1267904091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485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95" name="Line 262">
                <a:extLst>
                  <a:ext uri="{FF2B5EF4-FFF2-40B4-BE49-F238E27FC236}">
                    <a16:creationId xmlns:a16="http://schemas.microsoft.com/office/drawing/2014/main" id="{04BC8824-5CF8-4F10-9EC0-8CC33D5CB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1629"/>
                <a:ext cx="96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</p:grpSp>
        <p:sp>
          <p:nvSpPr>
            <p:cNvPr id="82" name="Line 263">
              <a:extLst>
                <a:ext uri="{FF2B5EF4-FFF2-40B4-BE49-F238E27FC236}">
                  <a16:creationId xmlns:a16="http://schemas.microsoft.com/office/drawing/2014/main" id="{A0A938A2-9658-4E46-BB9F-F432D6964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2819400"/>
              <a:ext cx="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83" name="Text Box 330">
              <a:extLst>
                <a:ext uri="{FF2B5EF4-FFF2-40B4-BE49-F238E27FC236}">
                  <a16:creationId xmlns:a16="http://schemas.microsoft.com/office/drawing/2014/main" id="{485AB731-A247-467F-A8E3-861DD9333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4550" y="2486025"/>
              <a:ext cx="5397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000"/>
                <a:t>5.6K</a:t>
              </a:r>
              <a:r>
                <a:rPr lang="en-US" altLang="hi-IN" sz="1000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84" name="Rectangle 17">
              <a:extLst>
                <a:ext uri="{FF2B5EF4-FFF2-40B4-BE49-F238E27FC236}">
                  <a16:creationId xmlns:a16="http://schemas.microsoft.com/office/drawing/2014/main" id="{1A7B0C9E-BB8A-48C5-87DD-54737B73F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134" y="2809875"/>
              <a:ext cx="698966" cy="831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hi-IN" sz="1600" b="1" dirty="0">
                  <a:solidFill>
                    <a:srgbClr val="000000"/>
                  </a:solidFill>
                </a:rPr>
                <a:t>From</a:t>
              </a:r>
              <a:br>
                <a:rPr lang="en-US" altLang="hi-IN" sz="1600" b="1" dirty="0">
                  <a:solidFill>
                    <a:srgbClr val="000000"/>
                  </a:solidFill>
                </a:rPr>
              </a:br>
              <a:r>
                <a:rPr lang="en-US" altLang="hi-IN" sz="1600" b="1" dirty="0">
                  <a:solidFill>
                    <a:srgbClr val="000000"/>
                  </a:solidFill>
                </a:rPr>
                <a:t>MCU</a:t>
              </a:r>
              <a:br>
                <a:rPr lang="en-US" altLang="hi-IN" sz="1600" b="1" dirty="0">
                  <a:solidFill>
                    <a:srgbClr val="000000"/>
                  </a:solidFill>
                </a:rPr>
              </a:br>
              <a:r>
                <a:rPr lang="en-US" altLang="hi-IN" sz="1600" b="1" dirty="0">
                  <a:solidFill>
                    <a:srgbClr val="000000"/>
                  </a:solidFill>
                </a:rPr>
                <a:t>Core</a:t>
              </a:r>
            </a:p>
          </p:txBody>
        </p:sp>
        <p:sp>
          <p:nvSpPr>
            <p:cNvPr id="85" name="AutoShape 32">
              <a:extLst>
                <a:ext uri="{FF2B5EF4-FFF2-40B4-BE49-F238E27FC236}">
                  <a16:creationId xmlns:a16="http://schemas.microsoft.com/office/drawing/2014/main" id="{A016023D-3962-43DD-9772-CDE207F159F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347494" y="2945606"/>
              <a:ext cx="228600" cy="19843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86" name="Oval 145">
              <a:extLst>
                <a:ext uri="{FF2B5EF4-FFF2-40B4-BE49-F238E27FC236}">
                  <a16:creationId xmlns:a16="http://schemas.microsoft.com/office/drawing/2014/main" id="{03E0DBC2-30CA-4202-A5DE-E7189B25E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094" y="3009106"/>
              <a:ext cx="76200" cy="7620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87" name="Line 35">
              <a:extLst>
                <a:ext uri="{FF2B5EF4-FFF2-40B4-BE49-F238E27FC236}">
                  <a16:creationId xmlns:a16="http://schemas.microsoft.com/office/drawing/2014/main" id="{357D4A8E-DFE1-4386-B7BD-0F8E32F0EB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33975" y="3038475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</p:grpSp>
      <p:grpSp>
        <p:nvGrpSpPr>
          <p:cNvPr id="105" name="Group 151">
            <a:extLst>
              <a:ext uri="{FF2B5EF4-FFF2-40B4-BE49-F238E27FC236}">
                <a16:creationId xmlns:a16="http://schemas.microsoft.com/office/drawing/2014/main" id="{83BC07D2-9C0C-4F2B-9629-E6EBB3DB5064}"/>
              </a:ext>
            </a:extLst>
          </p:cNvPr>
          <p:cNvGrpSpPr>
            <a:grpSpLocks/>
          </p:cNvGrpSpPr>
          <p:nvPr/>
        </p:nvGrpSpPr>
        <p:grpSpPr bwMode="auto">
          <a:xfrm>
            <a:off x="0" y="1304243"/>
            <a:ext cx="3822282" cy="2701925"/>
            <a:chOff x="152409" y="914400"/>
            <a:chExt cx="3822590" cy="2701925"/>
          </a:xfrm>
        </p:grpSpPr>
        <p:sp>
          <p:nvSpPr>
            <p:cNvPr id="106" name="Rectangle 84">
              <a:extLst>
                <a:ext uri="{FF2B5EF4-FFF2-40B4-BE49-F238E27FC236}">
                  <a16:creationId xmlns:a16="http://schemas.microsoft.com/office/drawing/2014/main" id="{0E3AD51C-43A5-4448-9223-67B779C70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800" y="3279775"/>
              <a:ext cx="6350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>
                  <a:solidFill>
                    <a:srgbClr val="000000"/>
                  </a:solidFill>
                </a:rPr>
                <a:t>GND</a:t>
              </a:r>
            </a:p>
          </p:txBody>
        </p:sp>
        <p:sp>
          <p:nvSpPr>
            <p:cNvPr id="107" name="Line 85">
              <a:extLst>
                <a:ext uri="{FF2B5EF4-FFF2-40B4-BE49-F238E27FC236}">
                  <a16:creationId xmlns:a16="http://schemas.microsoft.com/office/drawing/2014/main" id="{595B7ADB-3662-4E88-8096-E02C27FC5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1850" y="3355975"/>
              <a:ext cx="2111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08" name="Line 86">
              <a:extLst>
                <a:ext uri="{FF2B5EF4-FFF2-40B4-BE49-F238E27FC236}">
                  <a16:creationId xmlns:a16="http://schemas.microsoft.com/office/drawing/2014/main" id="{E5CF85EE-8499-44C2-90A3-ED938E734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713" y="3398838"/>
              <a:ext cx="1254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09" name="Line 87">
              <a:extLst>
                <a:ext uri="{FF2B5EF4-FFF2-40B4-BE49-F238E27FC236}">
                  <a16:creationId xmlns:a16="http://schemas.microsoft.com/office/drawing/2014/main" id="{0457AED6-05E2-454C-8413-2A3A418B9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5988" y="3443288"/>
              <a:ext cx="412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10" name="Rectangle 88">
              <a:extLst>
                <a:ext uri="{FF2B5EF4-FFF2-40B4-BE49-F238E27FC236}">
                  <a16:creationId xmlns:a16="http://schemas.microsoft.com/office/drawing/2014/main" id="{6C012D28-DEA3-46CA-9F19-A94F1F0C5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914400"/>
              <a:ext cx="6111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>
                  <a:solidFill>
                    <a:srgbClr val="000000"/>
                  </a:solidFill>
                </a:rPr>
                <a:t>VCC</a:t>
              </a:r>
            </a:p>
          </p:txBody>
        </p:sp>
        <p:sp>
          <p:nvSpPr>
            <p:cNvPr id="111" name="Rectangle 90">
              <a:extLst>
                <a:ext uri="{FF2B5EF4-FFF2-40B4-BE49-F238E27FC236}">
                  <a16:creationId xmlns:a16="http://schemas.microsoft.com/office/drawing/2014/main" id="{D33B044D-CE07-4A16-B1A0-F2B6A5E87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05025"/>
              <a:ext cx="9636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 b="1">
                  <a:solidFill>
                    <a:srgbClr val="000000"/>
                  </a:solidFill>
                </a:rPr>
                <a:t>Port Pin</a:t>
              </a:r>
            </a:p>
          </p:txBody>
        </p:sp>
        <p:grpSp>
          <p:nvGrpSpPr>
            <p:cNvPr id="112" name="Group 91">
              <a:extLst>
                <a:ext uri="{FF2B5EF4-FFF2-40B4-BE49-F238E27FC236}">
                  <a16:creationId xmlns:a16="http://schemas.microsoft.com/office/drawing/2014/main" id="{EEB07992-2BC3-4EE2-806A-D5A910916D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2517775"/>
              <a:ext cx="228600" cy="304800"/>
              <a:chOff x="816" y="912"/>
              <a:chExt cx="144" cy="192"/>
            </a:xfrm>
          </p:grpSpPr>
          <p:sp>
            <p:nvSpPr>
              <p:cNvPr id="148" name="Line 92">
                <a:extLst>
                  <a:ext uri="{FF2B5EF4-FFF2-40B4-BE49-F238E27FC236}">
                    <a16:creationId xmlns:a16="http://schemas.microsoft.com/office/drawing/2014/main" id="{58A8CC0C-8448-4D5C-A361-014CC6BEFC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912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149" name="Line 93">
                <a:extLst>
                  <a:ext uri="{FF2B5EF4-FFF2-40B4-BE49-F238E27FC236}">
                    <a16:creationId xmlns:a16="http://schemas.microsoft.com/office/drawing/2014/main" id="{399C86E8-4D65-40E2-8872-95B930D0C6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912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150" name="Line 94">
                <a:extLst>
                  <a:ext uri="{FF2B5EF4-FFF2-40B4-BE49-F238E27FC236}">
                    <a16:creationId xmlns:a16="http://schemas.microsoft.com/office/drawing/2014/main" id="{90103345-4184-4B98-9780-49083E485C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912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151" name="Line 95">
                <a:extLst>
                  <a:ext uri="{FF2B5EF4-FFF2-40B4-BE49-F238E27FC236}">
                    <a16:creationId xmlns:a16="http://schemas.microsoft.com/office/drawing/2014/main" id="{9D2DCCBD-3DB2-4723-B7E0-6CD6EC8585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10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</p:grpSp>
        <p:grpSp>
          <p:nvGrpSpPr>
            <p:cNvPr id="113" name="Group 96">
              <a:extLst>
                <a:ext uri="{FF2B5EF4-FFF2-40B4-BE49-F238E27FC236}">
                  <a16:creationId xmlns:a16="http://schemas.microsoft.com/office/drawing/2014/main" id="{F44AF9A5-462D-4221-B5BE-2FF893E95A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5000" y="1368425"/>
              <a:ext cx="304800" cy="304800"/>
              <a:chOff x="768" y="1296"/>
              <a:chExt cx="192" cy="192"/>
            </a:xfrm>
          </p:grpSpPr>
          <p:sp>
            <p:nvSpPr>
              <p:cNvPr id="143" name="Line 97">
                <a:extLst>
                  <a:ext uri="{FF2B5EF4-FFF2-40B4-BE49-F238E27FC236}">
                    <a16:creationId xmlns:a16="http://schemas.microsoft.com/office/drawing/2014/main" id="{20D86FE2-FD3B-4E4F-9F26-55FB7255D8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144" name="Line 98">
                <a:extLst>
                  <a:ext uri="{FF2B5EF4-FFF2-40B4-BE49-F238E27FC236}">
                    <a16:creationId xmlns:a16="http://schemas.microsoft.com/office/drawing/2014/main" id="{4D139C05-4DC8-4548-9AE4-8FC53560E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29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145" name="Line 99">
                <a:extLst>
                  <a:ext uri="{FF2B5EF4-FFF2-40B4-BE49-F238E27FC236}">
                    <a16:creationId xmlns:a16="http://schemas.microsoft.com/office/drawing/2014/main" id="{C316E61A-840F-4606-97DE-48F370D8B2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296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146" name="Line 100">
                <a:extLst>
                  <a:ext uri="{FF2B5EF4-FFF2-40B4-BE49-F238E27FC236}">
                    <a16:creationId xmlns:a16="http://schemas.microsoft.com/office/drawing/2014/main" id="{5385A145-0EB5-4858-85C4-9343BD4D24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147" name="Oval 101">
                <a:extLst>
                  <a:ext uri="{FF2B5EF4-FFF2-40B4-BE49-F238E27FC236}">
                    <a16:creationId xmlns:a16="http://schemas.microsoft.com/office/drawing/2014/main" id="{6564634B-108C-47DE-A346-E4243A3F5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364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i-IN" altLang="hi-IN"/>
              </a:p>
            </p:txBody>
          </p:sp>
        </p:grpSp>
        <p:sp>
          <p:nvSpPr>
            <p:cNvPr id="114" name="Line 102">
              <a:extLst>
                <a:ext uri="{FF2B5EF4-FFF2-40B4-BE49-F238E27FC236}">
                  <a16:creationId xmlns:a16="http://schemas.microsoft.com/office/drawing/2014/main" id="{A80CC5DC-CA6C-40DD-B84B-3BED085E3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1605" y="2120661"/>
              <a:ext cx="0" cy="384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15" name="AutoShape 104">
              <a:extLst>
                <a:ext uri="{FF2B5EF4-FFF2-40B4-BE49-F238E27FC236}">
                  <a16:creationId xmlns:a16="http://schemas.microsoft.com/office/drawing/2014/main" id="{73CBBCE1-7DD0-4D11-8E84-9C671210D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738" y="1033463"/>
              <a:ext cx="228600" cy="19843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116" name="Line 105">
              <a:extLst>
                <a:ext uri="{FF2B5EF4-FFF2-40B4-BE49-F238E27FC236}">
                  <a16:creationId xmlns:a16="http://schemas.microsoft.com/office/drawing/2014/main" id="{6ADD6659-55F4-4336-9294-472ADC3AB9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1219200"/>
              <a:ext cx="0" cy="149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17" name="Line 106">
              <a:extLst>
                <a:ext uri="{FF2B5EF4-FFF2-40B4-BE49-F238E27FC236}">
                  <a16:creationId xmlns:a16="http://schemas.microsoft.com/office/drawing/2014/main" id="{526EFB54-5723-446E-9AAF-2F52828AB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0200" y="15240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18" name="Line 107">
              <a:extLst>
                <a:ext uri="{FF2B5EF4-FFF2-40B4-BE49-F238E27FC236}">
                  <a16:creationId xmlns:a16="http://schemas.microsoft.com/office/drawing/2014/main" id="{55371F32-EFAA-4168-B088-48AFAEE52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1600" y="2670175"/>
              <a:ext cx="609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19" name="Line 108">
              <a:extLst>
                <a:ext uri="{FF2B5EF4-FFF2-40B4-BE49-F238E27FC236}">
                  <a16:creationId xmlns:a16="http://schemas.microsoft.com/office/drawing/2014/main" id="{4336B7D9-C728-4B4A-939A-833EE5D4D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1524000"/>
              <a:ext cx="0" cy="1146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 dirty="0"/>
            </a:p>
          </p:txBody>
        </p:sp>
        <p:sp>
          <p:nvSpPr>
            <p:cNvPr id="120" name="Line 109">
              <a:extLst>
                <a:ext uri="{FF2B5EF4-FFF2-40B4-BE49-F238E27FC236}">
                  <a16:creationId xmlns:a16="http://schemas.microsoft.com/office/drawing/2014/main" id="{1AC3103E-35AE-4C78-8C27-4645AAF9A29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2209800" y="2289175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21" name="Line 110">
              <a:extLst>
                <a:ext uri="{FF2B5EF4-FFF2-40B4-BE49-F238E27FC236}">
                  <a16:creationId xmlns:a16="http://schemas.microsoft.com/office/drawing/2014/main" id="{462F5D39-0D1E-4BB9-A542-C6D34EBC9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2822575"/>
              <a:ext cx="0" cy="530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22" name="Rectangle 111">
              <a:extLst>
                <a:ext uri="{FF2B5EF4-FFF2-40B4-BE49-F238E27FC236}">
                  <a16:creationId xmlns:a16="http://schemas.microsoft.com/office/drawing/2014/main" id="{0945932D-3906-4DB4-B0D2-5768A3889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71700"/>
              <a:ext cx="228600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123" name="Line 112">
              <a:extLst>
                <a:ext uri="{FF2B5EF4-FFF2-40B4-BE49-F238E27FC236}">
                  <a16:creationId xmlns:a16="http://schemas.microsoft.com/office/drawing/2014/main" id="{0FFE0536-306C-409C-88E0-3371A8B7E1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0800" y="2171700"/>
              <a:ext cx="2286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24" name="Line 113">
              <a:extLst>
                <a:ext uri="{FF2B5EF4-FFF2-40B4-BE49-F238E27FC236}">
                  <a16:creationId xmlns:a16="http://schemas.microsoft.com/office/drawing/2014/main" id="{E28BC6F0-8556-478A-92A9-7228831DA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2171700"/>
              <a:ext cx="2286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25" name="Line 115">
              <a:extLst>
                <a:ext uri="{FF2B5EF4-FFF2-40B4-BE49-F238E27FC236}">
                  <a16:creationId xmlns:a16="http://schemas.microsoft.com/office/drawing/2014/main" id="{E6761366-4307-422B-B3FA-1E6EE9334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8400" y="1905000"/>
              <a:ext cx="0" cy="381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oval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26" name="Line 116">
              <a:extLst>
                <a:ext uri="{FF2B5EF4-FFF2-40B4-BE49-F238E27FC236}">
                  <a16:creationId xmlns:a16="http://schemas.microsoft.com/office/drawing/2014/main" id="{13AC7C39-FF20-4DDE-BC23-A8C7EDDF35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8400" y="1752600"/>
              <a:ext cx="304800" cy="1524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27" name="Rectangle 117">
              <a:extLst>
                <a:ext uri="{FF2B5EF4-FFF2-40B4-BE49-F238E27FC236}">
                  <a16:creationId xmlns:a16="http://schemas.microsoft.com/office/drawing/2014/main" id="{ACF51257-A1FD-4FDF-9445-C80B876D7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875" y="1371600"/>
              <a:ext cx="1292124" cy="585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 b="1" dirty="0">
                  <a:solidFill>
                    <a:srgbClr val="000000"/>
                  </a:solidFill>
                </a:rPr>
                <a:t>To MCU</a:t>
              </a:r>
              <a:br>
                <a:rPr lang="en-US" altLang="hi-IN" sz="1600" b="1" dirty="0">
                  <a:solidFill>
                    <a:srgbClr val="000000"/>
                  </a:solidFill>
                </a:rPr>
              </a:br>
              <a:r>
                <a:rPr lang="en-US" altLang="hi-IN" sz="1600" b="1" dirty="0">
                  <a:solidFill>
                    <a:srgbClr val="000000"/>
                  </a:solidFill>
                </a:rPr>
                <a:t>Input Logic</a:t>
              </a:r>
            </a:p>
          </p:txBody>
        </p:sp>
        <p:grpSp>
          <p:nvGrpSpPr>
            <p:cNvPr id="128" name="Group 167">
              <a:extLst>
                <a:ext uri="{FF2B5EF4-FFF2-40B4-BE49-F238E27FC236}">
                  <a16:creationId xmlns:a16="http://schemas.microsoft.com/office/drawing/2014/main" id="{5389BA9F-C6A8-46C9-9262-3472A1B27A91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124075" y="1752600"/>
              <a:ext cx="158750" cy="381000"/>
              <a:chOff x="1245" y="1293"/>
              <a:chExt cx="144" cy="384"/>
            </a:xfrm>
          </p:grpSpPr>
          <p:sp>
            <p:nvSpPr>
              <p:cNvPr id="135" name="Line 168">
                <a:extLst>
                  <a:ext uri="{FF2B5EF4-FFF2-40B4-BE49-F238E27FC236}">
                    <a16:creationId xmlns:a16="http://schemas.microsoft.com/office/drawing/2014/main" id="{ED77337F-C369-44D5-8E02-9230E5BCD1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3" y="1293"/>
                <a:ext cx="96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136" name="Line 169">
                <a:extLst>
                  <a:ext uri="{FF2B5EF4-FFF2-40B4-BE49-F238E27FC236}">
                    <a16:creationId xmlns:a16="http://schemas.microsoft.com/office/drawing/2014/main" id="{35ABCB5C-DB3C-4FA3-A3C6-ACB04180E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341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137" name="Line 170">
                <a:extLst>
                  <a:ext uri="{FF2B5EF4-FFF2-40B4-BE49-F238E27FC236}">
                    <a16:creationId xmlns:a16="http://schemas.microsoft.com/office/drawing/2014/main" id="{C34EDDE0-94E3-4C4D-9DF5-A8F99F2EF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389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138" name="Line 171">
                <a:extLst>
                  <a:ext uri="{FF2B5EF4-FFF2-40B4-BE49-F238E27FC236}">
                    <a16:creationId xmlns:a16="http://schemas.microsoft.com/office/drawing/2014/main" id="{4CF740C2-B4B3-4CFF-8250-87BB58EED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437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139" name="Line 172">
                <a:extLst>
                  <a:ext uri="{FF2B5EF4-FFF2-40B4-BE49-F238E27FC236}">
                    <a16:creationId xmlns:a16="http://schemas.microsoft.com/office/drawing/2014/main" id="{73AE1F52-6036-4C90-982E-FE3156715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533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140" name="Line 173">
                <a:extLst>
                  <a:ext uri="{FF2B5EF4-FFF2-40B4-BE49-F238E27FC236}">
                    <a16:creationId xmlns:a16="http://schemas.microsoft.com/office/drawing/2014/main" id="{BF717186-D73A-47E9-84FB-9B74968B3A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581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141" name="Line 174">
                <a:extLst>
                  <a:ext uri="{FF2B5EF4-FFF2-40B4-BE49-F238E27FC236}">
                    <a16:creationId xmlns:a16="http://schemas.microsoft.com/office/drawing/2014/main" id="{E936AB5C-D995-4E34-8E59-F6AD514AA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485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142" name="Line 175">
                <a:extLst>
                  <a:ext uri="{FF2B5EF4-FFF2-40B4-BE49-F238E27FC236}">
                    <a16:creationId xmlns:a16="http://schemas.microsoft.com/office/drawing/2014/main" id="{AFC5CDE5-21D7-433E-9FC1-943750E484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1629"/>
                <a:ext cx="96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</p:grpSp>
        <p:sp>
          <p:nvSpPr>
            <p:cNvPr id="129" name="Line 177">
              <a:extLst>
                <a:ext uri="{FF2B5EF4-FFF2-40B4-BE49-F238E27FC236}">
                  <a16:creationId xmlns:a16="http://schemas.microsoft.com/office/drawing/2014/main" id="{1D50039E-240E-480E-94FB-DC74F3F5B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1676400"/>
              <a:ext cx="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30" name="Text Box 329">
              <a:extLst>
                <a:ext uri="{FF2B5EF4-FFF2-40B4-BE49-F238E27FC236}">
                  <a16:creationId xmlns:a16="http://schemas.microsoft.com/office/drawing/2014/main" id="{E645A828-67B1-422E-A643-00335CA00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300" y="1828800"/>
              <a:ext cx="5397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000"/>
                <a:t>5.6K</a:t>
              </a:r>
              <a:r>
                <a:rPr lang="en-US" altLang="hi-IN" sz="1000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31" name="Rectangle 17">
              <a:extLst>
                <a:ext uri="{FF2B5EF4-FFF2-40B4-BE49-F238E27FC236}">
                  <a16:creationId xmlns:a16="http://schemas.microsoft.com/office/drawing/2014/main" id="{9B7AC1B6-D7D1-4E37-9B76-359B0401B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9" y="2428875"/>
              <a:ext cx="698965" cy="831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hi-IN" sz="1600" b="1" dirty="0">
                  <a:solidFill>
                    <a:srgbClr val="000000"/>
                  </a:solidFill>
                </a:rPr>
                <a:t>From</a:t>
              </a:r>
              <a:br>
                <a:rPr lang="en-US" altLang="hi-IN" sz="1600" b="1" dirty="0">
                  <a:solidFill>
                    <a:srgbClr val="000000"/>
                  </a:solidFill>
                </a:rPr>
              </a:br>
              <a:r>
                <a:rPr lang="en-US" altLang="hi-IN" sz="1600" b="1" dirty="0">
                  <a:solidFill>
                    <a:srgbClr val="000000"/>
                  </a:solidFill>
                </a:rPr>
                <a:t>MCU</a:t>
              </a:r>
              <a:br>
                <a:rPr lang="en-US" altLang="hi-IN" sz="1600" b="1" dirty="0">
                  <a:solidFill>
                    <a:srgbClr val="000000"/>
                  </a:solidFill>
                </a:rPr>
              </a:br>
              <a:r>
                <a:rPr lang="en-US" altLang="hi-IN" sz="1600" b="1" dirty="0">
                  <a:solidFill>
                    <a:srgbClr val="000000"/>
                  </a:solidFill>
                </a:rPr>
                <a:t>Core</a:t>
              </a:r>
            </a:p>
          </p:txBody>
        </p:sp>
        <p:sp>
          <p:nvSpPr>
            <p:cNvPr id="132" name="AutoShape 32">
              <a:extLst>
                <a:ext uri="{FF2B5EF4-FFF2-40B4-BE49-F238E27FC236}">
                  <a16:creationId xmlns:a16="http://schemas.microsoft.com/office/drawing/2014/main" id="{C177E53B-2769-4301-A617-0B3BC442A5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70769" y="2564606"/>
              <a:ext cx="228600" cy="19843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133" name="Oval 149">
              <a:extLst>
                <a:ext uri="{FF2B5EF4-FFF2-40B4-BE49-F238E27FC236}">
                  <a16:creationId xmlns:a16="http://schemas.microsoft.com/office/drawing/2014/main" id="{1E5D4F63-AD5F-43AA-9A40-724463574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369" y="2628106"/>
              <a:ext cx="76200" cy="7620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134" name="Line 35">
              <a:extLst>
                <a:ext uri="{FF2B5EF4-FFF2-40B4-BE49-F238E27FC236}">
                  <a16:creationId xmlns:a16="http://schemas.microsoft.com/office/drawing/2014/main" id="{300E20B9-27E6-4CF7-B559-D6869E8621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7250" y="2657475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</p:grpSp>
    </p:spTree>
    <p:extLst>
      <p:ext uri="{BB962C8B-B14F-4D97-AF65-F5344CB8AC3E}">
        <p14:creationId xmlns:p14="http://schemas.microsoft.com/office/powerpoint/2010/main" val="120908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54" grpId="0" animBg="1"/>
      <p:bldP spid="55" grpId="0" animBg="1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E105892B-F8F4-4670-AE63-D72B46583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59345" y="579445"/>
            <a:ext cx="6357879" cy="7315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Example: Switches and Pushbutton Inputs</a:t>
            </a:r>
          </a:p>
        </p:txBody>
      </p:sp>
      <p:grpSp>
        <p:nvGrpSpPr>
          <p:cNvPr id="6" name="Group 56">
            <a:extLst>
              <a:ext uri="{FF2B5EF4-FFF2-40B4-BE49-F238E27FC236}">
                <a16:creationId xmlns:a16="http://schemas.microsoft.com/office/drawing/2014/main" id="{880507DC-51CF-49B4-8C4A-C65886DEE379}"/>
              </a:ext>
            </a:extLst>
          </p:cNvPr>
          <p:cNvGrpSpPr>
            <a:grpSpLocks/>
          </p:cNvGrpSpPr>
          <p:nvPr/>
        </p:nvGrpSpPr>
        <p:grpSpPr bwMode="auto">
          <a:xfrm>
            <a:off x="2716472" y="2735813"/>
            <a:ext cx="628650" cy="769938"/>
            <a:chOff x="1104" y="1148"/>
            <a:chExt cx="396" cy="485"/>
          </a:xfrm>
        </p:grpSpPr>
        <p:sp>
          <p:nvSpPr>
            <p:cNvPr id="7" name="Line 28">
              <a:extLst>
                <a:ext uri="{FF2B5EF4-FFF2-40B4-BE49-F238E27FC236}">
                  <a16:creationId xmlns:a16="http://schemas.microsoft.com/office/drawing/2014/main" id="{466C764E-5ABB-418E-B29E-5B0D65B2A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578"/>
              <a:ext cx="13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8" name="Line 29">
              <a:extLst>
                <a:ext uri="{FF2B5EF4-FFF2-40B4-BE49-F238E27FC236}">
                  <a16:creationId xmlns:a16="http://schemas.microsoft.com/office/drawing/2014/main" id="{A2886A97-6EE1-4EEC-95B0-E2B91D319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1" y="1605"/>
              <a:ext cx="7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9" name="Line 30">
              <a:extLst>
                <a:ext uri="{FF2B5EF4-FFF2-40B4-BE49-F238E27FC236}">
                  <a16:creationId xmlns:a16="http://schemas.microsoft.com/office/drawing/2014/main" id="{1970310F-494F-4A0B-BC79-A477F6A33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7" y="1633"/>
              <a:ext cx="2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0" name="Line 32">
              <a:extLst>
                <a:ext uri="{FF2B5EF4-FFF2-40B4-BE49-F238E27FC236}">
                  <a16:creationId xmlns:a16="http://schemas.microsoft.com/office/drawing/2014/main" id="{A5797FC0-0279-4D67-BE39-632A63FE9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2" y="114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11" name="Line 34">
              <a:extLst>
                <a:ext uri="{FF2B5EF4-FFF2-40B4-BE49-F238E27FC236}">
                  <a16:creationId xmlns:a16="http://schemas.microsoft.com/office/drawing/2014/main" id="{C6A99DFE-C87C-454C-80F3-CB2CD233C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2" y="1482"/>
              <a:ext cx="0" cy="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grpSp>
          <p:nvGrpSpPr>
            <p:cNvPr id="12" name="Group 41">
              <a:extLst>
                <a:ext uri="{FF2B5EF4-FFF2-40B4-BE49-F238E27FC236}">
                  <a16:creationId xmlns:a16="http://schemas.microsoft.com/office/drawing/2014/main" id="{807D9FFB-A662-4F3E-AEB7-D55B0C1C646D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1112" y="1244"/>
              <a:ext cx="100" cy="240"/>
              <a:chOff x="1245" y="1293"/>
              <a:chExt cx="144" cy="384"/>
            </a:xfrm>
          </p:grpSpPr>
          <p:sp>
            <p:nvSpPr>
              <p:cNvPr id="14" name="Line 42">
                <a:extLst>
                  <a:ext uri="{FF2B5EF4-FFF2-40B4-BE49-F238E27FC236}">
                    <a16:creationId xmlns:a16="http://schemas.microsoft.com/office/drawing/2014/main" id="{05207C59-52AB-4722-A251-D1E510B52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3" y="1293"/>
                <a:ext cx="96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15" name="Line 43">
                <a:extLst>
                  <a:ext uri="{FF2B5EF4-FFF2-40B4-BE49-F238E27FC236}">
                    <a16:creationId xmlns:a16="http://schemas.microsoft.com/office/drawing/2014/main" id="{89EB5BEF-89CC-4E72-BFD1-84CDDCD1B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341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16" name="Line 44">
                <a:extLst>
                  <a:ext uri="{FF2B5EF4-FFF2-40B4-BE49-F238E27FC236}">
                    <a16:creationId xmlns:a16="http://schemas.microsoft.com/office/drawing/2014/main" id="{EA5D0E9D-6B29-4DD7-8146-04ED71E79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389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17" name="Line 45">
                <a:extLst>
                  <a:ext uri="{FF2B5EF4-FFF2-40B4-BE49-F238E27FC236}">
                    <a16:creationId xmlns:a16="http://schemas.microsoft.com/office/drawing/2014/main" id="{BB911BF3-BFF3-4C2F-890B-A9D6891324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437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18" name="Line 46">
                <a:extLst>
                  <a:ext uri="{FF2B5EF4-FFF2-40B4-BE49-F238E27FC236}">
                    <a16:creationId xmlns:a16="http://schemas.microsoft.com/office/drawing/2014/main" id="{1A89D56D-4A2E-4A9B-B0C7-DAD99D9EA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533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19" name="Line 47">
                <a:extLst>
                  <a:ext uri="{FF2B5EF4-FFF2-40B4-BE49-F238E27FC236}">
                    <a16:creationId xmlns:a16="http://schemas.microsoft.com/office/drawing/2014/main" id="{559AAEFB-D8C9-42EA-980C-3B7FE1576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581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20" name="Line 48">
                <a:extLst>
                  <a:ext uri="{FF2B5EF4-FFF2-40B4-BE49-F238E27FC236}">
                    <a16:creationId xmlns:a16="http://schemas.microsoft.com/office/drawing/2014/main" id="{C276675C-67A8-42D0-AD41-6E739455E5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485"/>
                <a:ext cx="144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  <p:sp>
            <p:nvSpPr>
              <p:cNvPr id="21" name="Line 49">
                <a:extLst>
                  <a:ext uri="{FF2B5EF4-FFF2-40B4-BE49-F238E27FC236}">
                    <a16:creationId xmlns:a16="http://schemas.microsoft.com/office/drawing/2014/main" id="{4384F4D6-C0F2-45B6-B92A-FB701DA1F4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1629"/>
                <a:ext cx="96" cy="48"/>
              </a:xfrm>
              <a:prstGeom prst="line">
                <a:avLst/>
              </a:prstGeom>
              <a:noFill/>
              <a:ln w="254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i-IN"/>
              </a:p>
            </p:txBody>
          </p:sp>
        </p:grpSp>
        <p:sp>
          <p:nvSpPr>
            <p:cNvPr id="13" name="Text Box 50">
              <a:extLst>
                <a:ext uri="{FF2B5EF4-FFF2-40B4-BE49-F238E27FC236}">
                  <a16:creationId xmlns:a16="http://schemas.microsoft.com/office/drawing/2014/main" id="{0BF8C16F-B0F5-4910-A4BA-F5CDCFC52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0" y="1290"/>
              <a:ext cx="3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000"/>
                <a:t>5.6K</a:t>
              </a:r>
              <a:r>
                <a:rPr lang="en-US" altLang="hi-IN" sz="1000">
                  <a:sym typeface="Symbol" panose="05050102010706020507" pitchFamily="18" charset="2"/>
                </a:rPr>
                <a:t></a:t>
              </a:r>
            </a:p>
          </p:txBody>
        </p:sp>
      </p:grpSp>
      <p:grpSp>
        <p:nvGrpSpPr>
          <p:cNvPr id="22" name="Group 55">
            <a:extLst>
              <a:ext uri="{FF2B5EF4-FFF2-40B4-BE49-F238E27FC236}">
                <a16:creationId xmlns:a16="http://schemas.microsoft.com/office/drawing/2014/main" id="{28AC6CCA-4131-426A-AA97-BE5AC4ECBA6E}"/>
              </a:ext>
            </a:extLst>
          </p:cNvPr>
          <p:cNvGrpSpPr>
            <a:grpSpLocks/>
          </p:cNvGrpSpPr>
          <p:nvPr/>
        </p:nvGrpSpPr>
        <p:grpSpPr bwMode="auto">
          <a:xfrm>
            <a:off x="1421072" y="2132563"/>
            <a:ext cx="1905000" cy="600075"/>
            <a:chOff x="288" y="768"/>
            <a:chExt cx="1200" cy="378"/>
          </a:xfrm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3128B239-4330-4B94-A87B-7B7BE465A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10"/>
              <a:ext cx="3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>
                  <a:solidFill>
                    <a:srgbClr val="000000"/>
                  </a:solidFill>
                </a:rPr>
                <a:t>VCC</a:t>
              </a:r>
            </a:p>
          </p:txBody>
        </p:sp>
        <p:sp>
          <p:nvSpPr>
            <p:cNvPr id="24" name="AutoShape 8">
              <a:extLst>
                <a:ext uri="{FF2B5EF4-FFF2-40B4-BE49-F238E27FC236}">
                  <a16:creationId xmlns:a16="http://schemas.microsoft.com/office/drawing/2014/main" id="{BAD07718-2510-43F6-AFEC-4C2303492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" y="852"/>
              <a:ext cx="144" cy="12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id="{2E2FB815-C043-439E-BCE3-826C36738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1" y="975"/>
              <a:ext cx="0" cy="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6" name="Line 33">
              <a:extLst>
                <a:ext uri="{FF2B5EF4-FFF2-40B4-BE49-F238E27FC236}">
                  <a16:creationId xmlns:a16="http://schemas.microsoft.com/office/drawing/2014/main" id="{0C2D40B5-213C-495C-B08E-21F1DED0DC2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1056" y="114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7" name="Line 51">
              <a:extLst>
                <a:ext uri="{FF2B5EF4-FFF2-40B4-BE49-F238E27FC236}">
                  <a16:creationId xmlns:a16="http://schemas.microsoft.com/office/drawing/2014/main" id="{C5856500-C3FC-44D3-8086-182364F6A7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984" y="95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8" name="Line 52">
              <a:extLst>
                <a:ext uri="{FF2B5EF4-FFF2-40B4-BE49-F238E27FC236}">
                  <a16:creationId xmlns:a16="http://schemas.microsoft.com/office/drawing/2014/main" id="{9876C901-3914-4E59-A21F-96A0DC374A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672" y="114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29" name="Line 53">
              <a:extLst>
                <a:ext uri="{FF2B5EF4-FFF2-40B4-BE49-F238E27FC236}">
                  <a16:creationId xmlns:a16="http://schemas.microsoft.com/office/drawing/2014/main" id="{1A2021EC-FEB8-47D6-BA25-9EBFE98735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912" y="105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30" name="Rectangle 54">
              <a:extLst>
                <a:ext uri="{FF2B5EF4-FFF2-40B4-BE49-F238E27FC236}">
                  <a16:creationId xmlns:a16="http://schemas.microsoft.com/office/drawing/2014/main" id="{C67610BF-BDA8-4FE8-9A55-9975D0464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768"/>
              <a:ext cx="4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>
                  <a:solidFill>
                    <a:srgbClr val="000000"/>
                  </a:solidFill>
                </a:rPr>
                <a:t>Button</a:t>
              </a:r>
            </a:p>
          </p:txBody>
        </p:sp>
      </p:grpSp>
      <p:sp>
        <p:nvSpPr>
          <p:cNvPr id="31" name="Text Box 57">
            <a:extLst>
              <a:ext uri="{FF2B5EF4-FFF2-40B4-BE49-F238E27FC236}">
                <a16:creationId xmlns:a16="http://schemas.microsoft.com/office/drawing/2014/main" id="{D99FAD7B-DB0F-4543-9C37-218F66298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2272" y="1980163"/>
            <a:ext cx="2020887" cy="844550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/>
              <a:t>SPST Button:</a:t>
            </a:r>
            <a:br>
              <a:rPr lang="en-US" altLang="hi-IN" sz="1600"/>
            </a:br>
            <a:r>
              <a:rPr lang="en-US" altLang="hi-IN" sz="1600"/>
              <a:t>Produces either Vcc</a:t>
            </a:r>
            <a:br>
              <a:rPr lang="en-US" altLang="hi-IN" sz="1600"/>
            </a:br>
            <a:r>
              <a:rPr lang="en-US" altLang="hi-IN" sz="1600"/>
              <a:t>or </a:t>
            </a:r>
            <a:r>
              <a:rPr lang="en-US" altLang="hi-IN" sz="1600">
                <a:solidFill>
                  <a:srgbClr val="A50021"/>
                </a:solidFill>
              </a:rPr>
              <a:t>Floating</a:t>
            </a:r>
            <a:r>
              <a:rPr lang="en-US" altLang="hi-IN" sz="1600"/>
              <a:t> input.</a:t>
            </a:r>
          </a:p>
        </p:txBody>
      </p:sp>
      <p:sp>
        <p:nvSpPr>
          <p:cNvPr id="32" name="Text Box 58">
            <a:extLst>
              <a:ext uri="{FF2B5EF4-FFF2-40B4-BE49-F238E27FC236}">
                <a16:creationId xmlns:a16="http://schemas.microsoft.com/office/drawing/2014/main" id="{3632BDDD-D3CB-43B2-918F-F46FD491C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2272" y="3275563"/>
            <a:ext cx="1927225" cy="600075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/>
              <a:t>Adding a pull-down</a:t>
            </a:r>
            <a:br>
              <a:rPr lang="en-US" altLang="hi-IN" sz="1600"/>
            </a:br>
            <a:r>
              <a:rPr lang="en-US" altLang="hi-IN" sz="1600"/>
              <a:t>resistor fixes it.</a:t>
            </a:r>
          </a:p>
        </p:txBody>
      </p:sp>
      <p:grpSp>
        <p:nvGrpSpPr>
          <p:cNvPr id="33" name="Group 122">
            <a:extLst>
              <a:ext uri="{FF2B5EF4-FFF2-40B4-BE49-F238E27FC236}">
                <a16:creationId xmlns:a16="http://schemas.microsoft.com/office/drawing/2014/main" id="{5DC4529D-FD9E-4863-80BA-9DF59CB91489}"/>
              </a:ext>
            </a:extLst>
          </p:cNvPr>
          <p:cNvGrpSpPr>
            <a:grpSpLocks/>
          </p:cNvGrpSpPr>
          <p:nvPr/>
        </p:nvGrpSpPr>
        <p:grpSpPr bwMode="auto">
          <a:xfrm>
            <a:off x="5964497" y="1903963"/>
            <a:ext cx="3660775" cy="2286000"/>
            <a:chOff x="3150" y="624"/>
            <a:chExt cx="2306" cy="1440"/>
          </a:xfrm>
        </p:grpSpPr>
        <p:grpSp>
          <p:nvGrpSpPr>
            <p:cNvPr id="34" name="Group 59">
              <a:extLst>
                <a:ext uri="{FF2B5EF4-FFF2-40B4-BE49-F238E27FC236}">
                  <a16:creationId xmlns:a16="http://schemas.microsoft.com/office/drawing/2014/main" id="{579B4004-A613-4827-A9F0-EFCF73EA5B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4" y="714"/>
              <a:ext cx="1172" cy="1063"/>
              <a:chOff x="3858" y="2784"/>
              <a:chExt cx="1172" cy="1063"/>
            </a:xfrm>
          </p:grpSpPr>
          <p:sp>
            <p:nvSpPr>
              <p:cNvPr id="44" name="Line 60">
                <a:extLst>
                  <a:ext uri="{FF2B5EF4-FFF2-40B4-BE49-F238E27FC236}">
                    <a16:creationId xmlns:a16="http://schemas.microsoft.com/office/drawing/2014/main" id="{E2C2A03C-D360-452A-A013-46F4DB6A2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8" y="3792"/>
                <a:ext cx="13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45" name="Line 61">
                <a:extLst>
                  <a:ext uri="{FF2B5EF4-FFF2-40B4-BE49-F238E27FC236}">
                    <a16:creationId xmlns:a16="http://schemas.microsoft.com/office/drawing/2014/main" id="{1C72C259-635A-4EAE-930E-30A94817E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5" y="3819"/>
                <a:ext cx="7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46" name="Line 62">
                <a:extLst>
                  <a:ext uri="{FF2B5EF4-FFF2-40B4-BE49-F238E27FC236}">
                    <a16:creationId xmlns:a16="http://schemas.microsoft.com/office/drawing/2014/main" id="{BD8DB132-CDE6-4A63-BDCD-B079B4EA39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1" y="3847"/>
                <a:ext cx="2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47" name="Rectangle 63">
                <a:extLst>
                  <a:ext uri="{FF2B5EF4-FFF2-40B4-BE49-F238E27FC236}">
                    <a16:creationId xmlns:a16="http://schemas.microsoft.com/office/drawing/2014/main" id="{408A250D-9FCB-473E-89C0-5A5BBD72A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3" y="3246"/>
                <a:ext cx="60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hi-IN" sz="1600" b="1">
                    <a:solidFill>
                      <a:srgbClr val="000000"/>
                    </a:solidFill>
                  </a:rPr>
                  <a:t>Port Pin</a:t>
                </a:r>
              </a:p>
            </p:txBody>
          </p:sp>
          <p:sp>
            <p:nvSpPr>
              <p:cNvPr id="48" name="Line 64">
                <a:extLst>
                  <a:ext uri="{FF2B5EF4-FFF2-40B4-BE49-F238E27FC236}">
                    <a16:creationId xmlns:a16="http://schemas.microsoft.com/office/drawing/2014/main" id="{D51954CA-BD9D-4917-807D-6630180A12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3362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49" name="Line 65">
                <a:extLst>
                  <a:ext uri="{FF2B5EF4-FFF2-40B4-BE49-F238E27FC236}">
                    <a16:creationId xmlns:a16="http://schemas.microsoft.com/office/drawing/2014/main" id="{94206643-B432-47F9-9880-7EBA2AFA2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 flipV="1">
                <a:off x="3926" y="3362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50" name="Line 66">
                <a:extLst>
                  <a:ext uri="{FF2B5EF4-FFF2-40B4-BE49-F238E27FC236}">
                    <a16:creationId xmlns:a16="http://schemas.microsoft.com/office/drawing/2014/main" id="{C3FBE23F-C940-47F5-9C01-4B81F7B250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3696"/>
                <a:ext cx="0" cy="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51" name="Rectangle 67">
                <a:extLst>
                  <a:ext uri="{FF2B5EF4-FFF2-40B4-BE49-F238E27FC236}">
                    <a16:creationId xmlns:a16="http://schemas.microsoft.com/office/drawing/2014/main" id="{D39EE827-F280-4267-949B-08C717C4B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6" y="3288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i-IN" altLang="hi-IN"/>
              </a:p>
            </p:txBody>
          </p:sp>
          <p:sp>
            <p:nvSpPr>
              <p:cNvPr id="52" name="Line 68">
                <a:extLst>
                  <a:ext uri="{FF2B5EF4-FFF2-40B4-BE49-F238E27FC236}">
                    <a16:creationId xmlns:a16="http://schemas.microsoft.com/office/drawing/2014/main" id="{AE61038E-F81C-46C0-BD6F-C72DCEC66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66" y="3288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53" name="Line 69">
                <a:extLst>
                  <a:ext uri="{FF2B5EF4-FFF2-40B4-BE49-F238E27FC236}">
                    <a16:creationId xmlns:a16="http://schemas.microsoft.com/office/drawing/2014/main" id="{3FD1AC24-D1DB-4879-8762-9239D1BFE2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6" y="3288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54" name="Line 70">
                <a:extLst>
                  <a:ext uri="{FF2B5EF4-FFF2-40B4-BE49-F238E27FC236}">
                    <a16:creationId xmlns:a16="http://schemas.microsoft.com/office/drawing/2014/main" id="{ADAEB3C9-8AAB-43B3-AEB6-D699CCF34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70" y="3120"/>
                <a:ext cx="0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 type="oval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55" name="Line 71">
                <a:extLst>
                  <a:ext uri="{FF2B5EF4-FFF2-40B4-BE49-F238E27FC236}">
                    <a16:creationId xmlns:a16="http://schemas.microsoft.com/office/drawing/2014/main" id="{5E1A50A8-BA22-4D78-BB82-990736ADE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70" y="3024"/>
                <a:ext cx="192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i-IN"/>
              </a:p>
            </p:txBody>
          </p:sp>
          <p:sp>
            <p:nvSpPr>
              <p:cNvPr id="56" name="Rectangle 72">
                <a:extLst>
                  <a:ext uri="{FF2B5EF4-FFF2-40B4-BE49-F238E27FC236}">
                    <a16:creationId xmlns:a16="http://schemas.microsoft.com/office/drawing/2014/main" id="{17704567-89C5-4F12-B888-DF4610ACE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80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hi-IN" sz="1600" b="1">
                    <a:solidFill>
                      <a:srgbClr val="000000"/>
                    </a:solidFill>
                  </a:rPr>
                  <a:t>To PSoC</a:t>
                </a:r>
                <a:br>
                  <a:rPr lang="en-US" altLang="hi-IN" sz="1600" b="1">
                    <a:solidFill>
                      <a:srgbClr val="000000"/>
                    </a:solidFill>
                  </a:rPr>
                </a:br>
                <a:r>
                  <a:rPr lang="en-US" altLang="hi-IN" sz="1600" b="1">
                    <a:solidFill>
                      <a:srgbClr val="000000"/>
                    </a:solidFill>
                  </a:rPr>
                  <a:t>Input Logic</a:t>
                </a:r>
              </a:p>
            </p:txBody>
          </p:sp>
          <p:grpSp>
            <p:nvGrpSpPr>
              <p:cNvPr id="57" name="Group 73">
                <a:extLst>
                  <a:ext uri="{FF2B5EF4-FFF2-40B4-BE49-F238E27FC236}">
                    <a16:creationId xmlns:a16="http://schemas.microsoft.com/office/drawing/2014/main" id="{EB723421-5615-4C37-AD78-E59A7262A1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3866" y="3458"/>
                <a:ext cx="100" cy="240"/>
                <a:chOff x="1245" y="1293"/>
                <a:chExt cx="144" cy="384"/>
              </a:xfrm>
            </p:grpSpPr>
            <p:sp>
              <p:nvSpPr>
                <p:cNvPr id="59" name="Line 74">
                  <a:extLst>
                    <a:ext uri="{FF2B5EF4-FFF2-40B4-BE49-F238E27FC236}">
                      <a16:creationId xmlns:a16="http://schemas.microsoft.com/office/drawing/2014/main" id="{927ECF57-50DE-4526-B616-98765F136F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3" y="1293"/>
                  <a:ext cx="96" cy="48"/>
                </a:xfrm>
                <a:prstGeom prst="line">
                  <a:avLst/>
                </a:prstGeom>
                <a:noFill/>
                <a:ln w="25400">
                  <a:solidFill>
                    <a:srgbClr val="A5002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i-IN"/>
                </a:p>
              </p:txBody>
            </p:sp>
            <p:sp>
              <p:nvSpPr>
                <p:cNvPr id="60" name="Line 75">
                  <a:extLst>
                    <a:ext uri="{FF2B5EF4-FFF2-40B4-BE49-F238E27FC236}">
                      <a16:creationId xmlns:a16="http://schemas.microsoft.com/office/drawing/2014/main" id="{600EA4A3-E467-480D-9520-28143F72AF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45" y="1341"/>
                  <a:ext cx="144" cy="48"/>
                </a:xfrm>
                <a:prstGeom prst="line">
                  <a:avLst/>
                </a:prstGeom>
                <a:noFill/>
                <a:ln w="25400">
                  <a:solidFill>
                    <a:srgbClr val="A5002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i-IN"/>
                </a:p>
              </p:txBody>
            </p:sp>
            <p:sp>
              <p:nvSpPr>
                <p:cNvPr id="61" name="Line 76">
                  <a:extLst>
                    <a:ext uri="{FF2B5EF4-FFF2-40B4-BE49-F238E27FC236}">
                      <a16:creationId xmlns:a16="http://schemas.microsoft.com/office/drawing/2014/main" id="{AE229E5E-7F2C-4D2E-8E0F-D718B0F510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5" y="1389"/>
                  <a:ext cx="144" cy="48"/>
                </a:xfrm>
                <a:prstGeom prst="line">
                  <a:avLst/>
                </a:prstGeom>
                <a:noFill/>
                <a:ln w="25400">
                  <a:solidFill>
                    <a:srgbClr val="A5002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i-IN"/>
                </a:p>
              </p:txBody>
            </p:sp>
            <p:sp>
              <p:nvSpPr>
                <p:cNvPr id="62" name="Line 77">
                  <a:extLst>
                    <a:ext uri="{FF2B5EF4-FFF2-40B4-BE49-F238E27FC236}">
                      <a16:creationId xmlns:a16="http://schemas.microsoft.com/office/drawing/2014/main" id="{14639213-28F1-4492-947F-EA9F456C6D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45" y="1437"/>
                  <a:ext cx="144" cy="48"/>
                </a:xfrm>
                <a:prstGeom prst="line">
                  <a:avLst/>
                </a:prstGeom>
                <a:noFill/>
                <a:ln w="25400">
                  <a:solidFill>
                    <a:srgbClr val="A5002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i-IN"/>
                </a:p>
              </p:txBody>
            </p:sp>
            <p:sp>
              <p:nvSpPr>
                <p:cNvPr id="63" name="Line 78">
                  <a:extLst>
                    <a:ext uri="{FF2B5EF4-FFF2-40B4-BE49-F238E27FC236}">
                      <a16:creationId xmlns:a16="http://schemas.microsoft.com/office/drawing/2014/main" id="{CB07EAD2-78B4-4791-9C33-0065170E02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45" y="1533"/>
                  <a:ext cx="144" cy="48"/>
                </a:xfrm>
                <a:prstGeom prst="line">
                  <a:avLst/>
                </a:prstGeom>
                <a:noFill/>
                <a:ln w="25400">
                  <a:solidFill>
                    <a:srgbClr val="A5002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i-IN"/>
                </a:p>
              </p:txBody>
            </p:sp>
            <p:sp>
              <p:nvSpPr>
                <p:cNvPr id="64" name="Line 79">
                  <a:extLst>
                    <a:ext uri="{FF2B5EF4-FFF2-40B4-BE49-F238E27FC236}">
                      <a16:creationId xmlns:a16="http://schemas.microsoft.com/office/drawing/2014/main" id="{3C1E1181-3408-4AB3-A68B-2B2CA7EF43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5" y="1581"/>
                  <a:ext cx="144" cy="48"/>
                </a:xfrm>
                <a:prstGeom prst="line">
                  <a:avLst/>
                </a:prstGeom>
                <a:noFill/>
                <a:ln w="25400">
                  <a:solidFill>
                    <a:srgbClr val="A5002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i-IN"/>
                </a:p>
              </p:txBody>
            </p:sp>
            <p:sp>
              <p:nvSpPr>
                <p:cNvPr id="65" name="Line 80">
                  <a:extLst>
                    <a:ext uri="{FF2B5EF4-FFF2-40B4-BE49-F238E27FC236}">
                      <a16:creationId xmlns:a16="http://schemas.microsoft.com/office/drawing/2014/main" id="{392BA26B-F6D1-4F1B-BCE9-7362FA4DE2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5" y="1485"/>
                  <a:ext cx="144" cy="48"/>
                </a:xfrm>
                <a:prstGeom prst="line">
                  <a:avLst/>
                </a:prstGeom>
                <a:noFill/>
                <a:ln w="25400">
                  <a:solidFill>
                    <a:srgbClr val="A5002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i-IN"/>
                </a:p>
              </p:txBody>
            </p:sp>
            <p:sp>
              <p:nvSpPr>
                <p:cNvPr id="66" name="Line 81">
                  <a:extLst>
                    <a:ext uri="{FF2B5EF4-FFF2-40B4-BE49-F238E27FC236}">
                      <a16:creationId xmlns:a16="http://schemas.microsoft.com/office/drawing/2014/main" id="{B768C778-6920-468D-8085-A88F289716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1629"/>
                  <a:ext cx="96" cy="48"/>
                </a:xfrm>
                <a:prstGeom prst="line">
                  <a:avLst/>
                </a:prstGeom>
                <a:noFill/>
                <a:ln w="25400">
                  <a:solidFill>
                    <a:srgbClr val="A5002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i-IN"/>
                </a:p>
              </p:txBody>
            </p:sp>
          </p:grpSp>
          <p:sp>
            <p:nvSpPr>
              <p:cNvPr id="58" name="Text Box 82">
                <a:extLst>
                  <a:ext uri="{FF2B5EF4-FFF2-40B4-BE49-F238E27FC236}">
                    <a16:creationId xmlns:a16="http://schemas.microsoft.com/office/drawing/2014/main" id="{0B6021E3-04F3-4A86-B38A-0A96953F48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4" y="3504"/>
                <a:ext cx="34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hi-IN" sz="1000"/>
                  <a:t>5.6K</a:t>
                </a:r>
                <a:r>
                  <a:rPr lang="en-US" altLang="hi-IN" sz="1000">
                    <a:sym typeface="Symbol" panose="05050102010706020507" pitchFamily="18" charset="2"/>
                  </a:rPr>
                  <a:t></a:t>
                </a:r>
              </a:p>
            </p:txBody>
          </p:sp>
        </p:grpSp>
        <p:sp>
          <p:nvSpPr>
            <p:cNvPr id="35" name="Rectangle 84">
              <a:extLst>
                <a:ext uri="{FF2B5EF4-FFF2-40B4-BE49-F238E27FC236}">
                  <a16:creationId xmlns:a16="http://schemas.microsoft.com/office/drawing/2014/main" id="{8A7413BF-09E8-4310-8615-C4028B1D2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960"/>
              <a:ext cx="3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>
                  <a:solidFill>
                    <a:srgbClr val="000000"/>
                  </a:solidFill>
                </a:rPr>
                <a:t>VCC</a:t>
              </a:r>
            </a:p>
          </p:txBody>
        </p:sp>
        <p:sp>
          <p:nvSpPr>
            <p:cNvPr id="36" name="AutoShape 85">
              <a:extLst>
                <a:ext uri="{FF2B5EF4-FFF2-40B4-BE49-F238E27FC236}">
                  <a16:creationId xmlns:a16="http://schemas.microsoft.com/office/drawing/2014/main" id="{82BE0843-60AB-4D64-8721-8E71CEC2C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" y="1002"/>
              <a:ext cx="144" cy="12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i-IN" altLang="hi-IN"/>
            </a:p>
          </p:txBody>
        </p:sp>
        <p:sp>
          <p:nvSpPr>
            <p:cNvPr id="37" name="Line 86">
              <a:extLst>
                <a:ext uri="{FF2B5EF4-FFF2-40B4-BE49-F238E27FC236}">
                  <a16:creationId xmlns:a16="http://schemas.microsoft.com/office/drawing/2014/main" id="{B55F3C41-BAA2-470A-BC2B-2AF4F066D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3" y="1125"/>
              <a:ext cx="0" cy="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38" name="Line 87">
              <a:extLst>
                <a:ext uri="{FF2B5EF4-FFF2-40B4-BE49-F238E27FC236}">
                  <a16:creationId xmlns:a16="http://schemas.microsoft.com/office/drawing/2014/main" id="{76CF2EB8-A099-4C23-9BDD-F3990350DE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3918" y="12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39" name="Line 88">
              <a:extLst>
                <a:ext uri="{FF2B5EF4-FFF2-40B4-BE49-F238E27FC236}">
                  <a16:creationId xmlns:a16="http://schemas.microsoft.com/office/drawing/2014/main" id="{33A504DB-1977-411E-91D0-569D4932F8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3846" y="110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40" name="Line 89">
              <a:extLst>
                <a:ext uri="{FF2B5EF4-FFF2-40B4-BE49-F238E27FC236}">
                  <a16:creationId xmlns:a16="http://schemas.microsoft.com/office/drawing/2014/main" id="{69B8BE8A-5D3D-4B44-B90A-DF3F6E1D53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3534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41" name="Line 90">
              <a:extLst>
                <a:ext uri="{FF2B5EF4-FFF2-40B4-BE49-F238E27FC236}">
                  <a16:creationId xmlns:a16="http://schemas.microsoft.com/office/drawing/2014/main" id="{31124B85-B5E9-4CFF-A7D5-63F023096F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3774" y="120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  <p:sp>
          <p:nvSpPr>
            <p:cNvPr id="42" name="Rectangle 91">
              <a:extLst>
                <a:ext uri="{FF2B5EF4-FFF2-40B4-BE49-F238E27FC236}">
                  <a16:creationId xmlns:a16="http://schemas.microsoft.com/office/drawing/2014/main" id="{513C3BFF-CF22-4955-901B-B35139CA6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" y="918"/>
              <a:ext cx="4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1600">
                  <a:solidFill>
                    <a:srgbClr val="000000"/>
                  </a:solidFill>
                </a:rPr>
                <a:t>Button</a:t>
              </a:r>
            </a:p>
          </p:txBody>
        </p:sp>
        <p:sp>
          <p:nvSpPr>
            <p:cNvPr id="43" name="Line 92">
              <a:extLst>
                <a:ext uri="{FF2B5EF4-FFF2-40B4-BE49-F238E27FC236}">
                  <a16:creationId xmlns:a16="http://schemas.microsoft.com/office/drawing/2014/main" id="{515537FA-B145-4297-82D3-7ABEFF131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624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i-IN"/>
            </a:p>
          </p:txBody>
        </p:sp>
      </p:grpSp>
      <p:sp>
        <p:nvSpPr>
          <p:cNvPr id="67" name="Text Box 93">
            <a:extLst>
              <a:ext uri="{FF2B5EF4-FFF2-40B4-BE49-F238E27FC236}">
                <a16:creationId xmlns:a16="http://schemas.microsoft.com/office/drawing/2014/main" id="{A676AD44-9789-46AA-BABE-09FD2DCF0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0472" y="3504163"/>
            <a:ext cx="1690687" cy="600075"/>
          </a:xfrm>
          <a:prstGeom prst="rect">
            <a:avLst/>
          </a:prstGeom>
          <a:solidFill>
            <a:srgbClr val="FFFFCC"/>
          </a:solidFill>
          <a:ln w="1905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/>
              <a:t>PSoC port in</a:t>
            </a:r>
            <a:br>
              <a:rPr lang="en-US" altLang="hi-IN" sz="1600"/>
            </a:br>
            <a:r>
              <a:rPr lang="en-US" altLang="hi-IN" sz="1600"/>
              <a:t>Pull-Down mode</a:t>
            </a:r>
          </a:p>
        </p:txBody>
      </p:sp>
      <p:sp>
        <p:nvSpPr>
          <p:cNvPr id="68" name="Text Box 94">
            <a:extLst>
              <a:ext uri="{FF2B5EF4-FFF2-40B4-BE49-F238E27FC236}">
                <a16:creationId xmlns:a16="http://schemas.microsoft.com/office/drawing/2014/main" id="{BC2777B6-040B-4911-8E18-C8862CF6D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0472" y="4189963"/>
            <a:ext cx="1676400" cy="584200"/>
          </a:xfrm>
          <a:prstGeom prst="rect">
            <a:avLst/>
          </a:prstGeom>
          <a:solidFill>
            <a:srgbClr val="FFFFCC"/>
          </a:solidFill>
          <a:ln w="19050">
            <a:solidFill>
              <a:srgbClr val="A5002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 sz="1600"/>
              <a:t>Don’t Forget:</a:t>
            </a:r>
            <a:br>
              <a:rPr lang="en-US" altLang="hi-IN" sz="1600"/>
            </a:br>
            <a:r>
              <a:rPr lang="en-US" altLang="hi-IN" sz="1600"/>
              <a:t>Write ‘0’ to port</a:t>
            </a:r>
          </a:p>
        </p:txBody>
      </p:sp>
    </p:spTree>
    <p:extLst>
      <p:ext uri="{BB962C8B-B14F-4D97-AF65-F5344CB8AC3E}">
        <p14:creationId xmlns:p14="http://schemas.microsoft.com/office/powerpoint/2010/main" val="185209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67" grpId="0" animBg="1"/>
      <p:bldP spid="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3930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442</TotalTime>
  <Words>501</Words>
  <Application>Microsoft Office PowerPoint</Application>
  <PresentationFormat>Widescreen</PresentationFormat>
  <Paragraphs>151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Drive Mode: Strong and Slow Strong</vt:lpstr>
      <vt:lpstr>Drive Mode: Open Drain - Drives High/Low</vt:lpstr>
      <vt:lpstr>Drive Mode: Hi-Z and Analog Hi-Z</vt:lpstr>
      <vt:lpstr>Drive Mode: Resistive Pull-Up and Pull-Down</vt:lpstr>
      <vt:lpstr>Example: Switches and Pushbutton Inputs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M Iggalore</dc:creator>
  <cp:lastModifiedBy>Yogesh M Iggalore</cp:lastModifiedBy>
  <cp:revision>45</cp:revision>
  <dcterms:created xsi:type="dcterms:W3CDTF">2020-09-03T02:05:39Z</dcterms:created>
  <dcterms:modified xsi:type="dcterms:W3CDTF">2020-11-13T13:52:19Z</dcterms:modified>
</cp:coreProperties>
</file>