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4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916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5955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95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31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9091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512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6256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43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090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129BEC-04F9-415B-9562-14FF4BE70A1B}" type="datetimeFigureOut">
              <a:rPr lang="hi-IN" smtClean="0"/>
              <a:t>बुधवार, 8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F04EB0-349A-4E0F-BCA2-52227211FB08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8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D7E43D-268B-49B6-94E9-1D61634D6391}"/>
              </a:ext>
            </a:extLst>
          </p:cNvPr>
          <p:cNvSpPr txBox="1"/>
          <p:nvPr/>
        </p:nvSpPr>
        <p:spPr>
          <a:xfrm>
            <a:off x="2745419" y="1604183"/>
            <a:ext cx="72774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Embedded C/C++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BD0E-5C1C-49ED-8087-98A1FB0A8DEC}"/>
              </a:ext>
            </a:extLst>
          </p:cNvPr>
          <p:cNvSpPr txBox="1"/>
          <p:nvPr/>
        </p:nvSpPr>
        <p:spPr>
          <a:xfrm>
            <a:off x="8465598" y="3823602"/>
            <a:ext cx="2906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Yogesh M Iggalore</a:t>
            </a:r>
            <a:endParaRPr lang="hi-IN" sz="2800" b="1" dirty="0"/>
          </a:p>
        </p:txBody>
      </p:sp>
    </p:spTree>
    <p:extLst>
      <p:ext uri="{BB962C8B-B14F-4D97-AF65-F5344CB8AC3E}">
        <p14:creationId xmlns:p14="http://schemas.microsoft.com/office/powerpoint/2010/main" val="13322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41363-0131-45AB-8200-0398D34F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86" y="1920876"/>
            <a:ext cx="8414953" cy="4142574"/>
          </a:xfrm>
        </p:spPr>
        <p:txBody>
          <a:bodyPr/>
          <a:lstStyle/>
          <a:p>
            <a:r>
              <a:rPr lang="en-US" altLang="hi-IN" dirty="0"/>
              <a:t>“K &amp; R C”</a:t>
            </a:r>
          </a:p>
          <a:p>
            <a:pPr lvl="1"/>
            <a:r>
              <a:rPr lang="en-US" altLang="hi-IN" dirty="0"/>
              <a:t>Invented in the 1970s by Dennis Ritchie</a:t>
            </a:r>
          </a:p>
          <a:p>
            <a:pPr lvl="1"/>
            <a:r>
              <a:rPr lang="en-US" altLang="hi-IN" dirty="0"/>
              <a:t>The first published “standard” ca.1978</a:t>
            </a:r>
          </a:p>
          <a:p>
            <a:pPr lvl="1">
              <a:buFont typeface="Wingdings" pitchFamily="2" charset="2"/>
              <a:buNone/>
            </a:pPr>
            <a:endParaRPr lang="en-US" altLang="hi-IN" dirty="0"/>
          </a:p>
          <a:p>
            <a:r>
              <a:rPr lang="en-US" altLang="hi-IN" dirty="0"/>
              <a:t>“ANSI C”, “ISO C”, “C90”</a:t>
            </a:r>
          </a:p>
          <a:p>
            <a:pPr lvl="1"/>
            <a:r>
              <a:rPr lang="en-US" altLang="hi-IN" dirty="0"/>
              <a:t>Joint ANSI/ISO standard (ISO/IEC 9899:1990)</a:t>
            </a:r>
          </a:p>
          <a:p>
            <a:pPr lvl="1"/>
            <a:r>
              <a:rPr lang="en-US" altLang="hi-IN" dirty="0"/>
              <a:t>Amended in 1995”</a:t>
            </a:r>
          </a:p>
          <a:p>
            <a:pPr lvl="1">
              <a:buFont typeface="Wingdings" pitchFamily="2" charset="2"/>
              <a:buNone/>
            </a:pPr>
            <a:endParaRPr lang="en-US" altLang="hi-IN" dirty="0"/>
          </a:p>
          <a:p>
            <a:r>
              <a:rPr lang="en-US" altLang="hi-IN" dirty="0"/>
              <a:t>“C99”</a:t>
            </a:r>
          </a:p>
          <a:p>
            <a:pPr lvl="1"/>
            <a:r>
              <a:rPr lang="en-US" altLang="hi-IN" dirty="0"/>
              <a:t>A 1999 update of ISO C( ISO/IEC 9899:1990)</a:t>
            </a:r>
          </a:p>
          <a:p>
            <a:endParaRPr lang="en-US" altLang="hi-IN" dirty="0"/>
          </a:p>
          <a:p>
            <a:endParaRPr lang="en-US" altLang="hi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A91FD-B4E2-46A1-AD8A-BEAE2F64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945" y="794550"/>
            <a:ext cx="3089106" cy="60427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Which is C ?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10CEE-8CD1-4BC9-A483-EBA6FA29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175" y="6772723"/>
            <a:ext cx="357129" cy="301612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513AB0-64F3-49BB-A1DA-2A68DD9DE19C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2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3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E865242-FABF-4D7E-8A17-2EDC1318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29" y="2135909"/>
            <a:ext cx="8640763" cy="1905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IN" altLang="hi-IN" dirty="0"/>
              <a:t>It's not about the </a:t>
            </a:r>
            <a:r>
              <a:rPr lang="en-IN" altLang="hi-IN" b="1" i="1" dirty="0"/>
              <a:t>language</a:t>
            </a:r>
            <a:r>
              <a:rPr lang="en-IN" altLang="hi-IN" dirty="0"/>
              <a:t> - it's about how you </a:t>
            </a:r>
            <a:r>
              <a:rPr lang="en-IN" altLang="hi-IN" b="1" i="1" dirty="0"/>
              <a:t>apply</a:t>
            </a:r>
            <a:r>
              <a:rPr lang="en-IN" altLang="hi-IN" dirty="0"/>
              <a:t>  the language!</a:t>
            </a:r>
          </a:p>
          <a:p>
            <a:pPr eaLnBrk="1" hangingPunct="1"/>
            <a:r>
              <a:rPr lang="en-IN" altLang="hi-IN" dirty="0"/>
              <a:t>C use the resources of desktop computers (memory, OS, etc)</a:t>
            </a:r>
          </a:p>
          <a:p>
            <a:pPr eaLnBrk="1" hangingPunct="1"/>
            <a:r>
              <a:rPr lang="en-IN" altLang="hi-IN" dirty="0"/>
              <a:t>Embedded C use only limited resources available in chip (limited RAM, ROM, ports, etc).</a:t>
            </a:r>
          </a:p>
          <a:p>
            <a:pPr eaLnBrk="1" hangingPunct="1"/>
            <a:r>
              <a:rPr lang="en-US" altLang="hi-IN" dirty="0"/>
              <a:t>Embedded C is a subset of Conventional C</a:t>
            </a:r>
          </a:p>
          <a:p>
            <a:pPr lvl="1" eaLnBrk="1" hangingPunct="1">
              <a:buFont typeface="Wingdings" pitchFamily="2" charset="2"/>
              <a:buNone/>
            </a:pPr>
            <a:endParaRPr lang="en-IN" altLang="hi-IN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6C3F66-6116-4A7F-BEE3-94FCD8A9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52" y="624101"/>
            <a:ext cx="864096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</a:rPr>
              <a:t>Difference with conventional C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546C8E9-C835-4C20-8909-A0FCD015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9885" y="6941399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26BC23-7636-481A-A010-BECD1E5EFAD6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3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C82806AB-AE42-4DD5-91CE-3FC707E26A98}"/>
              </a:ext>
            </a:extLst>
          </p:cNvPr>
          <p:cNvGrpSpPr>
            <a:grpSpLocks/>
          </p:cNvGrpSpPr>
          <p:nvPr/>
        </p:nvGrpSpPr>
        <p:grpSpPr bwMode="auto">
          <a:xfrm>
            <a:off x="8191871" y="3212592"/>
            <a:ext cx="3048000" cy="2895600"/>
            <a:chOff x="2408040" y="2223552"/>
            <a:chExt cx="3048000" cy="2895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E3E961-264B-4C66-818B-7ACE7C69F539}"/>
                </a:ext>
              </a:extLst>
            </p:cNvPr>
            <p:cNvSpPr/>
            <p:nvPr/>
          </p:nvSpPr>
          <p:spPr>
            <a:xfrm>
              <a:off x="2408040" y="2223552"/>
              <a:ext cx="3048000" cy="2895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Conventional C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5ED81F-83D4-4A34-9446-2CCFF24270EA}"/>
                </a:ext>
              </a:extLst>
            </p:cNvPr>
            <p:cNvSpPr/>
            <p:nvPr/>
          </p:nvSpPr>
          <p:spPr>
            <a:xfrm>
              <a:off x="3093840" y="2680752"/>
              <a:ext cx="16764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Embedded</a:t>
              </a:r>
              <a:r>
                <a:rPr lang="en-US" dirty="0"/>
                <a:t> C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8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8EA6CD0-DB82-4471-BE5A-80C52AEE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511" y="2122043"/>
            <a:ext cx="8640762" cy="3931285"/>
          </a:xfrm>
        </p:spPr>
        <p:txBody>
          <a:bodyPr/>
          <a:lstStyle/>
          <a:p>
            <a:r>
              <a:rPr lang="en-US" altLang="hi-IN" dirty="0"/>
              <a:t>Programming Language</a:t>
            </a:r>
          </a:p>
          <a:p>
            <a:pPr lvl="1"/>
            <a:r>
              <a:rPr lang="en-US" altLang="hi-IN" dirty="0"/>
              <a:t>Keywords and primitive data types</a:t>
            </a:r>
          </a:p>
          <a:p>
            <a:pPr lvl="1"/>
            <a:r>
              <a:rPr lang="en-US" altLang="hi-IN" dirty="0"/>
              <a:t>Program flow and syntax</a:t>
            </a:r>
          </a:p>
          <a:p>
            <a:pPr lvl="1"/>
            <a:r>
              <a:rPr lang="en-US" altLang="hi-IN" dirty="0"/>
              <a:t>Acceptable variable and function names</a:t>
            </a:r>
          </a:p>
          <a:p>
            <a:pPr lvl="1">
              <a:buFont typeface="Wingdings" pitchFamily="2" charset="2"/>
              <a:buNone/>
            </a:pPr>
            <a:endParaRPr lang="en-US" altLang="hi-IN" dirty="0"/>
          </a:p>
          <a:p>
            <a:r>
              <a:rPr lang="en-US" altLang="hi-IN" dirty="0"/>
              <a:t>Standard Libraries</a:t>
            </a:r>
          </a:p>
          <a:p>
            <a:pPr lvl="1"/>
            <a:r>
              <a:rPr lang="en-US" altLang="hi-IN" dirty="0"/>
              <a:t>A set of functions useful on many platforms</a:t>
            </a:r>
          </a:p>
          <a:p>
            <a:pPr lvl="2"/>
            <a:r>
              <a:rPr lang="en-US" altLang="hi-IN" dirty="0" err="1"/>
              <a:t>Eg</a:t>
            </a:r>
            <a:r>
              <a:rPr lang="en-US" altLang="hi-IN" dirty="0"/>
              <a:t>: </a:t>
            </a:r>
            <a:r>
              <a:rPr lang="en-US" altLang="hi-IN" dirty="0" err="1"/>
              <a:t>strenlen</a:t>
            </a:r>
            <a:r>
              <a:rPr lang="en-US" altLang="hi-IN" dirty="0"/>
              <a:t>(),</a:t>
            </a:r>
            <a:r>
              <a:rPr lang="en-US" altLang="hi-IN" dirty="0" err="1"/>
              <a:t>memcpy</a:t>
            </a:r>
            <a:r>
              <a:rPr lang="en-US" altLang="hi-IN" dirty="0"/>
              <a:t>() ,etc.</a:t>
            </a:r>
          </a:p>
          <a:p>
            <a:pPr lvl="1"/>
            <a:r>
              <a:rPr lang="en-US" altLang="hi-IN" dirty="0"/>
              <a:t>Not always available with cross compilers</a:t>
            </a:r>
          </a:p>
          <a:p>
            <a:pPr lvl="1">
              <a:buFont typeface="Wingdings" pitchFamily="2" charset="2"/>
              <a:buNone/>
            </a:pPr>
            <a:endParaRPr lang="en-IN" altLang="hi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F177332-08FD-4242-A60F-6E80B775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328" y="694944"/>
            <a:ext cx="8640960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Language vs. Libraries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A1FE30-61AA-4BE5-9E90-2EA03AFF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5561" y="7012242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FD8EAB-C48F-473A-B18F-721694498CAE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4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4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2E94E4E-D6F5-4AA3-A2A7-AFE14F14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0" y="704088"/>
            <a:ext cx="5385816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Compiler concept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45B658-DB5F-4F3D-BBAD-B1C43F7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84673" y="7076250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BDD9CB-4F84-4629-8F63-FC0E624EA807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5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DF036AB-7D87-463B-968A-E0B79A5D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17" y="2620645"/>
            <a:ext cx="5553456" cy="2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1462E9C-CC8A-4743-8B29-56175F58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" y="2620645"/>
            <a:ext cx="50688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hi-IN" sz="1600" b="1" dirty="0"/>
              <a:t>C:</a:t>
            </a:r>
            <a:r>
              <a:rPr lang="en-US" altLang="hi-IN" sz="1600" dirty="0"/>
              <a:t>Two types of files- .h and .c</a:t>
            </a:r>
          </a:p>
          <a:p>
            <a:pPr eaLnBrk="1" hangingPunct="1">
              <a:spcAft>
                <a:spcPts val="600"/>
              </a:spcAft>
            </a:pPr>
            <a:r>
              <a:rPr lang="en-US" altLang="hi-IN" sz="1600" b="1" dirty="0"/>
              <a:t>Build tool: </a:t>
            </a:r>
            <a:r>
              <a:rPr lang="en-US" altLang="hi-IN" sz="1600" dirty="0"/>
              <a:t>collect all .h and .c files and provide to preprocessor</a:t>
            </a:r>
          </a:p>
          <a:p>
            <a:pPr eaLnBrk="1" hangingPunct="1">
              <a:spcAft>
                <a:spcPts val="600"/>
              </a:spcAft>
            </a:pPr>
            <a:r>
              <a:rPr lang="en-US" altLang="hi-IN" sz="1600" b="1" dirty="0"/>
              <a:t>Preprocessor: </a:t>
            </a:r>
            <a:r>
              <a:rPr lang="en-US" altLang="hi-IN" sz="1600" dirty="0"/>
              <a:t>looking at “# include” directive, </a:t>
            </a:r>
            <a:r>
              <a:rPr lang="en-US" altLang="hi-IN" sz="1600" dirty="0" err="1"/>
              <a:t>replace’s</a:t>
            </a:r>
            <a:r>
              <a:rPr lang="en-US" altLang="hi-IN" sz="1600" dirty="0"/>
              <a:t> the “#include” with entire contents of header file. This combination called translation units one per each source file.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hi-IN" sz="1600" b="1" dirty="0"/>
              <a:t>Compiler: </a:t>
            </a:r>
            <a:r>
              <a:rPr lang="en-US" altLang="hi-IN" sz="1600" dirty="0"/>
              <a:t>Compiles source files and create object file per source file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hi-IN" sz="1600" b="1" dirty="0"/>
              <a:t>Linker: </a:t>
            </a:r>
            <a:r>
              <a:rPr lang="en-US" altLang="hi-IN" sz="1600" dirty="0"/>
              <a:t>combines all object file and produces final executable hex file</a:t>
            </a:r>
            <a:endParaRPr lang="en-IN" altLang="hi-IN" sz="1600" dirty="0"/>
          </a:p>
        </p:txBody>
      </p:sp>
    </p:spTree>
    <p:extLst>
      <p:ext uri="{BB962C8B-B14F-4D97-AF65-F5344CB8AC3E}">
        <p14:creationId xmlns:p14="http://schemas.microsoft.com/office/powerpoint/2010/main" val="130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CDE150-6AC1-4B95-883C-E2778DEB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92" y="1758950"/>
            <a:ext cx="10173725" cy="44927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Desktop programmers use </a:t>
            </a:r>
            <a:r>
              <a:rPr lang="en-US" dirty="0" err="1"/>
              <a:t>int</a:t>
            </a:r>
            <a:r>
              <a:rPr lang="en-US" dirty="0"/>
              <a:t> routinely</a:t>
            </a:r>
          </a:p>
          <a:p>
            <a:pPr>
              <a:defRPr/>
            </a:pPr>
            <a:r>
              <a:rPr lang="en-US" u="sng" dirty="0"/>
              <a:t>But size matters in embedded systems</a:t>
            </a:r>
          </a:p>
          <a:p>
            <a:pPr lvl="1">
              <a:defRPr/>
            </a:pPr>
            <a:r>
              <a:rPr lang="en-US" dirty="0"/>
              <a:t>Peripheral registers has widths (in bits)</a:t>
            </a:r>
          </a:p>
          <a:p>
            <a:pPr lvl="1">
              <a:defRPr/>
            </a:pPr>
            <a:r>
              <a:rPr lang="en-US" dirty="0"/>
              <a:t>RAM/ROM (Flash) is frequently in short supply</a:t>
            </a:r>
          </a:p>
          <a:p>
            <a:pPr>
              <a:defRPr/>
            </a:pPr>
            <a:r>
              <a:rPr lang="en-US" dirty="0"/>
              <a:t>The C standard says only that </a:t>
            </a:r>
          </a:p>
          <a:p>
            <a:pPr lvl="1">
              <a:defRPr/>
            </a:pPr>
            <a:r>
              <a:rPr lang="en-US" dirty="0" err="1"/>
              <a:t>Sizeof</a:t>
            </a:r>
            <a:r>
              <a:rPr lang="en-US" dirty="0"/>
              <a:t> (char) &lt;=</a:t>
            </a:r>
            <a:r>
              <a:rPr lang="en-US" dirty="0" err="1"/>
              <a:t>sizeof</a:t>
            </a:r>
            <a:r>
              <a:rPr lang="en-US" dirty="0"/>
              <a:t>(short)&lt;=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)&lt;=</a:t>
            </a:r>
            <a:r>
              <a:rPr lang="en-US" dirty="0" err="1"/>
              <a:t>sizeof</a:t>
            </a:r>
            <a:r>
              <a:rPr lang="en-US" dirty="0"/>
              <a:t>(long)</a:t>
            </a:r>
          </a:p>
          <a:p>
            <a:pPr lvl="1">
              <a:defRPr/>
            </a:pPr>
            <a:r>
              <a:rPr lang="en-US" dirty="0"/>
              <a:t>Short is at least 16 bit wide</a:t>
            </a:r>
          </a:p>
          <a:p>
            <a:pPr lvl="1">
              <a:defRPr/>
            </a:pPr>
            <a:r>
              <a:rPr lang="en-US" dirty="0"/>
              <a:t>Long is at least 32 bit wide</a:t>
            </a:r>
          </a:p>
          <a:p>
            <a:pPr>
              <a:defRPr/>
            </a:pPr>
            <a:r>
              <a:rPr lang="en-US" dirty="0"/>
              <a:t>Common compiler schemes</a:t>
            </a:r>
          </a:p>
          <a:p>
            <a:pPr lvl="1">
              <a:defRPr/>
            </a:pPr>
            <a:r>
              <a:rPr lang="en-US" dirty="0"/>
              <a:t>Char:8 bits,short:16 bits,int:16 bits,long:32 bits</a:t>
            </a:r>
          </a:p>
          <a:p>
            <a:pPr lvl="1">
              <a:defRPr/>
            </a:pPr>
            <a:r>
              <a:rPr lang="en-US" dirty="0"/>
              <a:t>Char:8 bits,short:16 bits,int:32 bits,long:32 bits</a:t>
            </a:r>
          </a:p>
          <a:p>
            <a:pPr lvl="1">
              <a:defRPr/>
            </a:pPr>
            <a:r>
              <a:rPr lang="en-US" dirty="0"/>
              <a:t>Char:8 bits,short:32 bits,int:32 bits,long:64 bits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70B73B9-5ED3-4FA4-99B0-765A6ABB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35" y="606345"/>
            <a:ext cx="5214744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Fixed width integers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4DBF9E-8058-40A0-90D5-CC588AE8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B566D5-A9E4-4C28-B010-0FD9175D35BB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6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A515CC-1E89-4A6F-85ED-D548D8E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1" y="2124075"/>
            <a:ext cx="10222068" cy="3434487"/>
          </a:xfrm>
        </p:spPr>
        <p:txBody>
          <a:bodyPr>
            <a:noAutofit/>
          </a:bodyPr>
          <a:lstStyle/>
          <a:p>
            <a:r>
              <a:rPr lang="en-US" altLang="hi-IN" sz="2800" dirty="0"/>
              <a:t>Peripherals</a:t>
            </a:r>
          </a:p>
          <a:p>
            <a:pPr lvl="1"/>
            <a:r>
              <a:rPr lang="en-US" altLang="hi-IN" sz="2800" dirty="0"/>
              <a:t>I/O device registers have specific widths</a:t>
            </a:r>
          </a:p>
          <a:p>
            <a:pPr lvl="2"/>
            <a:r>
              <a:rPr lang="en-US" altLang="hi-IN" sz="2800" dirty="0"/>
              <a:t>16 bit “count” register in timer/counter</a:t>
            </a:r>
          </a:p>
          <a:p>
            <a:pPr lvl="2"/>
            <a:r>
              <a:rPr lang="en-US" altLang="hi-IN" sz="2800" dirty="0"/>
              <a:t>8 bit data register in DAC</a:t>
            </a:r>
          </a:p>
          <a:p>
            <a:r>
              <a:rPr lang="en-US" altLang="hi-IN" sz="2800" dirty="0"/>
              <a:t>Communications</a:t>
            </a:r>
          </a:p>
          <a:p>
            <a:pPr lvl="1"/>
            <a:r>
              <a:rPr lang="en-US" altLang="hi-IN" sz="2800" dirty="0"/>
              <a:t>May want to overlay two or more different types in a union</a:t>
            </a:r>
            <a:endParaRPr lang="en-IN" altLang="hi-IN" sz="28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B37BF7F-4FA5-4C77-9D5F-D61EAD54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957" y="748387"/>
            <a:ext cx="5072701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When Size Matters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B77477-A3C9-47AE-A069-0671971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688A9F-3E11-4331-9057-70E52E5AA414}" type="slidenum">
              <a:rPr lang="en-IN" altLang="hi-IN">
                <a:latin typeface="Lucida Sans Unicode" panose="020B0602030504020204" pitchFamily="34" charset="0"/>
              </a:rPr>
              <a:pPr eaLnBrk="1" hangingPunct="1"/>
              <a:t>7</a:t>
            </a:fld>
            <a:endParaRPr lang="en-IN" altLang="hi-IN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145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445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Wingdings</vt:lpstr>
      <vt:lpstr>Retrospect</vt:lpstr>
      <vt:lpstr>PowerPoint Presentation</vt:lpstr>
      <vt:lpstr>Which is C ?</vt:lpstr>
      <vt:lpstr>Difference with conventional C</vt:lpstr>
      <vt:lpstr>Language vs. Libraries</vt:lpstr>
      <vt:lpstr>Compiler concept</vt:lpstr>
      <vt:lpstr>Fixed width integers</vt:lpstr>
      <vt:lpstr>When Size Matters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15</cp:revision>
  <dcterms:created xsi:type="dcterms:W3CDTF">2020-09-26T18:02:28Z</dcterms:created>
  <dcterms:modified xsi:type="dcterms:W3CDTF">2020-09-30T10:58:07Z</dcterms:modified>
</cp:coreProperties>
</file>