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A19D1-60F9-47A7-BDAF-A8DAE681C2BA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B1C1-FF60-4D24-8316-C637F5E2464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426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B1C1-FF60-4D24-8316-C637F5E2464C}" type="slidenum">
              <a:rPr lang="hi-IN" smtClean="0"/>
              <a:t>12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1011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051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927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13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2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443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34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237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615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4818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491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6FA0E-4A4A-4F65-9E03-360158A56060}" type="datetimeFigureOut">
              <a:rPr lang="hi-IN" smtClean="0"/>
              <a:t>सोमवार, 2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CE7399-28FA-471E-B91D-B8F3BC4E184B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xp.com/acrobat/usermanuals/UM10204_3.pdf" TargetMode="External"/><Relationship Id="rId2" Type="http://schemas.openxmlformats.org/officeDocument/2006/relationships/hyperlink" Target="http://www.i2c-bus.org/i2c-prim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2c-bus.org/fileadmin/ftp/i2c_bus_specification_1995.pdf" TargetMode="External"/><Relationship Id="rId4" Type="http://schemas.openxmlformats.org/officeDocument/2006/relationships/hyperlink" Target="http://www.smsc.com/main/anpdf/an617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C5A52-EF46-4B59-9391-264EA0AEC6F1}"/>
              </a:ext>
            </a:extLst>
          </p:cNvPr>
          <p:cNvSpPr txBox="1"/>
          <p:nvPr/>
        </p:nvSpPr>
        <p:spPr>
          <a:xfrm>
            <a:off x="3526972" y="1707502"/>
            <a:ext cx="47532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>
                <a:solidFill>
                  <a:schemeClr val="accent2"/>
                </a:solidFill>
              </a:rPr>
              <a:t>I2C Basics</a:t>
            </a:r>
            <a:endParaRPr lang="hi-IN" sz="88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ED952-5E36-4A0E-A99F-D65DE7866671}"/>
              </a:ext>
            </a:extLst>
          </p:cNvPr>
          <p:cNvSpPr txBox="1"/>
          <p:nvPr/>
        </p:nvSpPr>
        <p:spPr>
          <a:xfrm>
            <a:off x="9834465" y="4432041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Yogesh M Iggalore</a:t>
            </a:r>
            <a:endParaRPr lang="hi-IN" b="1" dirty="0"/>
          </a:p>
        </p:txBody>
      </p:sp>
    </p:spTree>
    <p:extLst>
      <p:ext uri="{BB962C8B-B14F-4D97-AF65-F5344CB8AC3E}">
        <p14:creationId xmlns:p14="http://schemas.microsoft.com/office/powerpoint/2010/main" val="5569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6E622-36BA-41C1-84B4-6E11044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8800"/>
            <a:ext cx="11389360" cy="4511040"/>
          </a:xfrm>
        </p:spPr>
        <p:txBody>
          <a:bodyPr>
            <a:normAutofit/>
          </a:bodyPr>
          <a:lstStyle/>
          <a:p>
            <a:pPr marL="452437" indent="-342900">
              <a:buNone/>
            </a:pPr>
            <a:r>
              <a:rPr lang="en-US" b="1" dirty="0"/>
              <a:t>Typical Read : 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a START sequence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I2C address of the SLAVE with the R/W bit high (odd address)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Read data byte from SLAVE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the STOP sequence.</a:t>
            </a:r>
            <a:endParaRPr lang="en-US" b="1" dirty="0"/>
          </a:p>
          <a:p>
            <a:pPr marL="452437" indent="-342900">
              <a:buNone/>
            </a:pPr>
            <a:r>
              <a:rPr lang="en-US" b="1" dirty="0"/>
              <a:t>Read from register address: </a:t>
            </a:r>
            <a:r>
              <a:rPr lang="en-US" dirty="0"/>
              <a:t>(Concept : First write, then read)</a:t>
            </a:r>
            <a:endParaRPr lang="en-US" b="1" dirty="0"/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a START sequence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I2C address of the SLAVE with </a:t>
            </a:r>
            <a:r>
              <a:rPr lang="en-US" dirty="0">
                <a:solidFill>
                  <a:srgbClr val="FF0000"/>
                </a:solidFill>
              </a:rPr>
              <a:t>the R/W bit low </a:t>
            </a:r>
            <a:r>
              <a:rPr lang="en-US" dirty="0"/>
              <a:t>(even address)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device register address you want to read from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a START sequence again (or a repeated start – see next page)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I2C address of the SLAVE with the R/W bit high (odd address)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Read data byte from SLAVE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dirty="0"/>
              <a:t>Send the STOP sequence.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61F50F-44C6-4BAC-9F52-6FE4F96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670560"/>
            <a:ext cx="814832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I2C - MASTER reads from a SLAVE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CCEF6-1658-455E-922F-367EAFB7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73538"/>
              </p:ext>
            </p:extLst>
          </p:nvPr>
        </p:nvGraphicFramePr>
        <p:xfrm>
          <a:off x="7630160" y="2364304"/>
          <a:ext cx="3284310" cy="3304980"/>
        </p:xfrm>
        <a:graphic>
          <a:graphicData uri="http://schemas.openxmlformats.org/drawingml/2006/table">
            <a:tbl>
              <a:tblPr/>
              <a:tblGrid>
                <a:gridCol w="1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Device Registers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LED1_Status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LED2_Status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ADC_MSB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ADC_LSB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9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AD4666-C267-456D-8720-10F478C8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40" y="1704342"/>
            <a:ext cx="1176516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General Read:</a:t>
            </a:r>
          </a:p>
          <a:p>
            <a:pPr>
              <a:buNone/>
            </a:pPr>
            <a:endParaRPr lang="en-US" sz="1900" dirty="0"/>
          </a:p>
          <a:p>
            <a:pPr marL="365125" lvl="1" indent="-255588">
              <a:buSzPct val="100000"/>
              <a:buNone/>
            </a:pPr>
            <a:endParaRPr lang="en-US" sz="1900" dirty="0"/>
          </a:p>
          <a:p>
            <a:pPr marL="365125" lvl="1" indent="-255588" algn="ctr">
              <a:buSzPct val="100000"/>
              <a:buNone/>
            </a:pPr>
            <a:r>
              <a:rPr lang="en-US" sz="1900" dirty="0"/>
              <a:t>          OR</a:t>
            </a:r>
            <a:endParaRPr lang="en-US" sz="1200" dirty="0"/>
          </a:p>
          <a:p>
            <a:pPr>
              <a:buNone/>
            </a:pPr>
            <a:r>
              <a:rPr lang="en-US" sz="1900" b="1" dirty="0"/>
              <a:t>Read from register address: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645726-C3CB-46EC-92B3-6A8B6394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616587"/>
            <a:ext cx="806704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I2C - MASTER reads from a SLAVE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259E5C-A04C-446F-8FB6-B5C902B01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16630"/>
              </p:ext>
            </p:extLst>
          </p:nvPr>
        </p:nvGraphicFramePr>
        <p:xfrm>
          <a:off x="4196080" y="1925322"/>
          <a:ext cx="72995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Bits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84EE67-BCC6-4E8D-9730-01B96BDC3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98577"/>
              </p:ext>
            </p:extLst>
          </p:nvPr>
        </p:nvGraphicFramePr>
        <p:xfrm>
          <a:off x="6893440" y="5111752"/>
          <a:ext cx="16052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IN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Sent by master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IN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Sent by Slave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DDCA32-C159-4449-88BB-7F4CEF64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39973"/>
              </p:ext>
            </p:extLst>
          </p:nvPr>
        </p:nvGraphicFramePr>
        <p:xfrm>
          <a:off x="3063240" y="3706497"/>
          <a:ext cx="868145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57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42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8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Register</a:t>
                      </a:r>
                    </a:p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Repeat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Bits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4B6192-F1AB-475A-A7F8-D63861F6C338}"/>
              </a:ext>
            </a:extLst>
          </p:cNvPr>
          <p:cNvSpPr txBox="1">
            <a:spLocks/>
          </p:cNvSpPr>
          <p:nvPr/>
        </p:nvSpPr>
        <p:spPr bwMode="auto">
          <a:xfrm>
            <a:off x="0" y="4371342"/>
            <a:ext cx="11993760" cy="179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B04D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ACK/NACKs</a:t>
            </a:r>
          </a:p>
          <a:p>
            <a:pPr marL="620713" marR="0" lvl="1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B04D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 will ACK only once for the address byte</a:t>
            </a:r>
          </a:p>
          <a:p>
            <a:pPr marL="620713" marR="0" lvl="1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B04D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will ACK, if it wants to read one more byte from slave</a:t>
            </a:r>
          </a:p>
          <a:p>
            <a:pPr marL="620713" marR="0" lvl="1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B04D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will NACK, if it wants to stop the reading</a:t>
            </a:r>
          </a:p>
          <a:p>
            <a:pPr marL="620713" marR="0" lvl="1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B04D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slave does not have an option to stop the communication once it has acknowledged the address.</a:t>
            </a:r>
          </a:p>
        </p:txBody>
      </p:sp>
    </p:spTree>
    <p:extLst>
      <p:ext uri="{BB962C8B-B14F-4D97-AF65-F5344CB8AC3E}">
        <p14:creationId xmlns:p14="http://schemas.microsoft.com/office/powerpoint/2010/main" val="31234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A90C2-D20D-4D24-8B96-2FE4576A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1112"/>
            <a:ext cx="11907520" cy="5015448"/>
          </a:xfrm>
        </p:spPr>
        <p:txBody>
          <a:bodyPr>
            <a:normAutofit/>
          </a:bodyPr>
          <a:lstStyle/>
          <a:p>
            <a:r>
              <a:rPr lang="en-US" b="1" dirty="0"/>
              <a:t>A way to claim the bus : </a:t>
            </a:r>
            <a:r>
              <a:rPr lang="en-US" dirty="0"/>
              <a:t>During an I2C transfer there is often the need to first send a command and then read back an answer right away. This has to be done without the risk of another (</a:t>
            </a:r>
            <a:r>
              <a:rPr lang="en-US" dirty="0" err="1"/>
              <a:t>multimaster</a:t>
            </a:r>
            <a:r>
              <a:rPr lang="en-US" dirty="0"/>
              <a:t>) device interrupting this atomic operation. </a:t>
            </a:r>
          </a:p>
          <a:p>
            <a:r>
              <a:rPr lang="en-US" dirty="0"/>
              <a:t>Send a start condition before sending a stop</a:t>
            </a:r>
          </a:p>
          <a:p>
            <a:r>
              <a:rPr lang="en-US" dirty="0"/>
              <a:t>Typically used when you want to write and read immediately or when you want to write to two different registers sequentially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Note </a:t>
            </a:r>
            <a:r>
              <a:rPr lang="en-US" dirty="0"/>
              <a:t>: Regardless of the number of start conditions sent during one transfer the transfer must be ended by exactly one stop condition.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66C2A-E159-40B1-B81B-92B7A72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589280"/>
            <a:ext cx="450088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Repeated Start</a:t>
            </a:r>
          </a:p>
        </p:txBody>
      </p:sp>
      <p:pic>
        <p:nvPicPr>
          <p:cNvPr id="4" name="Picture 4" descr="http://www.i2c-bus.org/typo3temp/pics/46a178e259.gif">
            <a:extLst>
              <a:ext uri="{FF2B5EF4-FFF2-40B4-BE49-F238E27FC236}">
                <a16:creationId xmlns:a16="http://schemas.microsoft.com/office/drawing/2014/main" id="{858E31E8-8392-401C-8B77-BCBCFFA7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560" y="3992880"/>
            <a:ext cx="9273600" cy="1458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4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786882-F135-45DA-A957-D4F12A44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021840"/>
            <a:ext cx="11917680" cy="4094480"/>
          </a:xfrm>
        </p:spPr>
        <p:txBody>
          <a:bodyPr>
            <a:normAutofit/>
          </a:bodyPr>
          <a:lstStyle/>
          <a:p>
            <a:r>
              <a:rPr lang="en-US" sz="2800" dirty="0"/>
              <a:t>A slow slave device may need to stop the bus while it gathers data or services an interrupt etc. </a:t>
            </a:r>
          </a:p>
          <a:p>
            <a:r>
              <a:rPr lang="en-US" sz="2800" dirty="0"/>
              <a:t>It can do this while holding the clock line (SCL) low forcing the master into the wait state. </a:t>
            </a:r>
          </a:p>
          <a:p>
            <a:r>
              <a:rPr lang="en-US" sz="2800" dirty="0"/>
              <a:t>The master must then wait until SCL is released before proceeding.</a:t>
            </a:r>
          </a:p>
          <a:p>
            <a:r>
              <a:rPr lang="en-US" sz="2800" dirty="0"/>
              <a:t>As per specification, </a:t>
            </a:r>
          </a:p>
          <a:p>
            <a:pPr lvl="1"/>
            <a:r>
              <a:rPr lang="en-US" sz="2800" dirty="0"/>
              <a:t>the slave can hold the SCL line after any clock bit</a:t>
            </a:r>
          </a:p>
          <a:p>
            <a:pPr lvl="1"/>
            <a:r>
              <a:rPr lang="en-US" sz="2800" dirty="0"/>
              <a:t>any device can hold down SCL as long as it likes!!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A440C-4143-41FF-A021-465A92FB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960" y="741680"/>
            <a:ext cx="436880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Clock stretching</a:t>
            </a:r>
          </a:p>
        </p:txBody>
      </p:sp>
    </p:spTree>
    <p:extLst>
      <p:ext uri="{BB962C8B-B14F-4D97-AF65-F5344CB8AC3E}">
        <p14:creationId xmlns:p14="http://schemas.microsoft.com/office/powerpoint/2010/main" val="42206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3F1992-4B27-4524-A8EC-9C02D1E6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42552"/>
            <a:ext cx="11663680" cy="3613368"/>
          </a:xfrm>
        </p:spPr>
        <p:txBody>
          <a:bodyPr>
            <a:noAutofit/>
          </a:bodyPr>
          <a:lstStyle/>
          <a:p>
            <a:r>
              <a:rPr lang="en-US" sz="3200" dirty="0"/>
              <a:t>Occurs in Multi-master mode.</a:t>
            </a:r>
          </a:p>
          <a:p>
            <a:r>
              <a:rPr lang="en-US" sz="3200" dirty="0"/>
              <a:t>Happens when two masters start a transfer at the same time.</a:t>
            </a:r>
          </a:p>
          <a:p>
            <a:r>
              <a:rPr lang="en-US" sz="3200" dirty="0"/>
              <a:t>During the transfer, the masters constantly monitor SDA and SCL. </a:t>
            </a:r>
          </a:p>
          <a:p>
            <a:r>
              <a:rPr lang="en-US" sz="3200" dirty="0"/>
              <a:t>If one of them detects that SDA is low when it should actually be high, it assumes that another master is active and immediately stops its transfer. </a:t>
            </a:r>
          </a:p>
          <a:p>
            <a:r>
              <a:rPr lang="en-US" sz="3200" dirty="0"/>
              <a:t>This process is called arbitration.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B226AA-1B0B-45DC-BD65-878E028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792480"/>
            <a:ext cx="284480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Arbitration</a:t>
            </a:r>
          </a:p>
        </p:txBody>
      </p:sp>
    </p:spTree>
    <p:extLst>
      <p:ext uri="{BB962C8B-B14F-4D97-AF65-F5344CB8AC3E}">
        <p14:creationId xmlns:p14="http://schemas.microsoft.com/office/powerpoint/2010/main" val="119986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710328-7171-4212-8F89-BD50D18B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767840"/>
            <a:ext cx="11419840" cy="4582160"/>
          </a:xfrm>
        </p:spPr>
        <p:txBody>
          <a:bodyPr>
            <a:noAutofit/>
          </a:bodyPr>
          <a:lstStyle/>
          <a:p>
            <a:r>
              <a:rPr lang="en-US" sz="1800" dirty="0"/>
              <a:t>IO expanders</a:t>
            </a:r>
          </a:p>
          <a:p>
            <a:r>
              <a:rPr lang="en-US" sz="1800" dirty="0"/>
              <a:t>EEPROMs</a:t>
            </a:r>
          </a:p>
          <a:p>
            <a:r>
              <a:rPr lang="en-US" sz="1800" dirty="0"/>
              <a:t>DACs, ADCs </a:t>
            </a:r>
          </a:p>
          <a:p>
            <a:r>
              <a:rPr lang="en-US" sz="1800" dirty="0"/>
              <a:t>LCD/LED drivers</a:t>
            </a:r>
          </a:p>
          <a:p>
            <a:r>
              <a:rPr lang="en-US" sz="1800" dirty="0"/>
              <a:t>Capacitive sensors</a:t>
            </a:r>
          </a:p>
          <a:p>
            <a:r>
              <a:rPr lang="en-US" sz="1800" dirty="0"/>
              <a:t>NVRAM </a:t>
            </a:r>
          </a:p>
          <a:p>
            <a:r>
              <a:rPr lang="en-US" sz="1800" dirty="0"/>
              <a:t>Real-Time clocks (RTC)</a:t>
            </a:r>
          </a:p>
          <a:p>
            <a:r>
              <a:rPr lang="en-US" sz="1800" dirty="0"/>
              <a:t>Digital Temperature ICs</a:t>
            </a:r>
          </a:p>
          <a:p>
            <a:r>
              <a:rPr lang="en-US" sz="1800" dirty="0"/>
              <a:t>Accelerometers</a:t>
            </a:r>
          </a:p>
          <a:p>
            <a:r>
              <a:rPr lang="en-US" sz="1800" dirty="0"/>
              <a:t>Compass</a:t>
            </a:r>
          </a:p>
          <a:p>
            <a:r>
              <a:rPr lang="en-US" sz="1800" dirty="0"/>
              <a:t>Third party sensors with an I2C interface (</a:t>
            </a:r>
            <a:r>
              <a:rPr lang="en-US" sz="1800" dirty="0" err="1"/>
              <a:t>sonars</a:t>
            </a:r>
            <a:r>
              <a:rPr lang="en-US" sz="1800" dirty="0"/>
              <a:t>, IR range finders, NXT I2C sensors)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D44D8-A13B-469F-A3D5-22CAB8B6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120" y="629920"/>
            <a:ext cx="5699760" cy="6683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I2C - Typical devices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CB5D0-6BC3-4A34-B493-24BEDE8B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3193" y="6937059"/>
            <a:ext cx="484644" cy="333582"/>
          </a:xfrm>
        </p:spPr>
        <p:txBody>
          <a:bodyPr/>
          <a:lstStyle/>
          <a:p>
            <a:pPr>
              <a:defRPr/>
            </a:pPr>
            <a:fld id="{998CCB0D-1077-42F4-BD0A-523CE09C8407}" type="slidenum">
              <a:rPr lang="en-IN" smtClean="0"/>
              <a:pPr>
                <a:defRPr/>
              </a:pPr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60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DC8386E-DD42-4572-9752-B3917322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042160"/>
            <a:ext cx="10739120" cy="3982720"/>
          </a:xfrm>
        </p:spPr>
        <p:txBody>
          <a:bodyPr>
            <a:normAutofit/>
          </a:bodyPr>
          <a:lstStyle/>
          <a:p>
            <a:r>
              <a:rPr lang="en-US" sz="2800" b="1" dirty="0"/>
              <a:t>Want to learn more?</a:t>
            </a:r>
          </a:p>
          <a:p>
            <a:pPr lvl="1"/>
            <a:r>
              <a:rPr lang="en-US" sz="2800" dirty="0"/>
              <a:t>Check the </a:t>
            </a:r>
            <a:r>
              <a:rPr lang="en-US" sz="2800" u="sng" dirty="0">
                <a:hlinkClick r:id="rId2"/>
              </a:rPr>
              <a:t>I2C Primer</a:t>
            </a:r>
            <a:r>
              <a:rPr lang="en-US" sz="2800" dirty="0"/>
              <a:t> from http://www.i2c-bus.org</a:t>
            </a:r>
          </a:p>
          <a:p>
            <a:pPr lvl="1"/>
            <a:r>
              <a:rPr lang="en-US" sz="2800" dirty="0"/>
              <a:t>The latest </a:t>
            </a:r>
            <a:r>
              <a:rPr lang="en-US" sz="2800" u="sng" dirty="0">
                <a:hlinkClick r:id="rId3"/>
              </a:rPr>
              <a:t>I2C specification</a:t>
            </a:r>
            <a:r>
              <a:rPr lang="en-US" sz="2800" dirty="0"/>
              <a:t> is available directly from NXP.</a:t>
            </a:r>
          </a:p>
          <a:p>
            <a:pPr lvl="1"/>
            <a:r>
              <a:rPr lang="en-US" sz="2800" dirty="0"/>
              <a:t>There are a number of I2C-like buses, </a:t>
            </a:r>
            <a:r>
              <a:rPr lang="en-US" sz="2800" u="sng" dirty="0">
                <a:hlinkClick r:id="rId4"/>
              </a:rPr>
              <a:t>see Definitions and Differences Between I2C, ACCESS.bus and </a:t>
            </a:r>
            <a:r>
              <a:rPr lang="en-US" sz="2800" u="sng" dirty="0" err="1">
                <a:hlinkClick r:id="rId4"/>
              </a:rPr>
              <a:t>SMBus</a:t>
            </a:r>
            <a:r>
              <a:rPr lang="en-US" sz="2800" dirty="0"/>
              <a:t>.</a:t>
            </a:r>
          </a:p>
          <a:p>
            <a:pPr lvl="1"/>
            <a:r>
              <a:rPr lang="en-US" sz="2800" u="sng" dirty="0">
                <a:hlinkClick r:id="rId5"/>
              </a:rPr>
              <a:t>The I2C-Bus and how to use it</a:t>
            </a:r>
            <a:r>
              <a:rPr lang="en-US" sz="2800" dirty="0"/>
              <a:t> is a well-known document from Philips discussing the use of this bus in applications.</a:t>
            </a:r>
          </a:p>
          <a:p>
            <a:endParaRPr lang="en-US" sz="28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211C53E-5EF7-4809-B573-50F4325A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40" y="721360"/>
            <a:ext cx="625856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More materials on I2C…</a:t>
            </a:r>
          </a:p>
        </p:txBody>
      </p:sp>
    </p:spTree>
    <p:extLst>
      <p:ext uri="{BB962C8B-B14F-4D97-AF65-F5344CB8AC3E}">
        <p14:creationId xmlns:p14="http://schemas.microsoft.com/office/powerpoint/2010/main" val="269694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E2D1F-1713-4AB2-826F-22F2EC0F2E6E}"/>
              </a:ext>
            </a:extLst>
          </p:cNvPr>
          <p:cNvSpPr txBox="1"/>
          <p:nvPr/>
        </p:nvSpPr>
        <p:spPr>
          <a:xfrm>
            <a:off x="4124527" y="515566"/>
            <a:ext cx="2827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Wire Lib</a:t>
            </a:r>
            <a:endParaRPr lang="hi-IN" sz="6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940BA-EE9D-4695-AFEF-E3E095604C86}"/>
              </a:ext>
            </a:extLst>
          </p:cNvPr>
          <p:cNvSpPr txBox="1"/>
          <p:nvPr/>
        </p:nvSpPr>
        <p:spPr>
          <a:xfrm>
            <a:off x="379031" y="1792765"/>
            <a:ext cx="7384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void begin(int 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sda</a:t>
            </a:r>
            <a:r>
              <a:rPr lang="en-US" b="1" dirty="0">
                <a:effectLst/>
                <a:latin typeface="Consolas" panose="020B0609020204030204" pitchFamily="49" charset="0"/>
              </a:rPr>
              <a:t>, int 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scl</a:t>
            </a:r>
            <a:r>
              <a:rPr lang="en-US" b="1" dirty="0">
                <a:effectLst/>
                <a:latin typeface="Consolas" panose="020B0609020204030204" pitchFamily="49" charset="0"/>
              </a:rPr>
              <a:t>, uint8_t address)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706B12-78CB-4B02-9505-52E2F142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99502"/>
              </p:ext>
            </p:extLst>
          </p:nvPr>
        </p:nvGraphicFramePr>
        <p:xfrm>
          <a:off x="493953" y="2183591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to start i2c module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scl</a:t>
                      </a:r>
                      <a:r>
                        <a:rPr lang="en-US" dirty="0"/>
                        <a:t> and address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Wire.begin</a:t>
                      </a:r>
                      <a:r>
                        <a:rPr lang="en-US" dirty="0"/>
                        <a:t>(D2,D1,0x10); // starts i2c master with address 0x10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C9DF73-172D-4AD7-B930-E18B416E8118}"/>
              </a:ext>
            </a:extLst>
          </p:cNvPr>
          <p:cNvSpPr txBox="1"/>
          <p:nvPr/>
        </p:nvSpPr>
        <p:spPr>
          <a:xfrm>
            <a:off x="488199" y="41400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void 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setClock</a:t>
            </a:r>
            <a:r>
              <a:rPr lang="en-US" b="1" dirty="0">
                <a:effectLst/>
                <a:latin typeface="Consolas" panose="020B0609020204030204" pitchFamily="49" charset="0"/>
              </a:rPr>
              <a:t>(uint32_t frequency)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9C9093D-0B9C-4E61-9234-25A0BBC8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47364"/>
              </p:ext>
            </p:extLst>
          </p:nvPr>
        </p:nvGraphicFramePr>
        <p:xfrm>
          <a:off x="493953" y="4509404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sets i2c clock speed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Wire.setClock</a:t>
                      </a:r>
                      <a:r>
                        <a:rPr lang="en-US" dirty="0"/>
                        <a:t>(400000); // set clock speed to 400Khz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E2D1F-1713-4AB2-826F-22F2EC0F2E6E}"/>
              </a:ext>
            </a:extLst>
          </p:cNvPr>
          <p:cNvSpPr txBox="1"/>
          <p:nvPr/>
        </p:nvSpPr>
        <p:spPr>
          <a:xfrm>
            <a:off x="4124527" y="515566"/>
            <a:ext cx="2827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Wire Lib</a:t>
            </a:r>
            <a:endParaRPr lang="hi-IN" sz="6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940BA-EE9D-4695-AFEF-E3E095604C86}"/>
              </a:ext>
            </a:extLst>
          </p:cNvPr>
          <p:cNvSpPr txBox="1"/>
          <p:nvPr/>
        </p:nvSpPr>
        <p:spPr>
          <a:xfrm>
            <a:off x="379030" y="1792765"/>
            <a:ext cx="1153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void 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beginTransmission</a:t>
            </a:r>
            <a:r>
              <a:rPr lang="en-US" b="1" dirty="0">
                <a:effectLst/>
                <a:latin typeface="Consolas" panose="020B0609020204030204" pitchFamily="49" charset="0"/>
              </a:rPr>
              <a:t>(uint8_t address)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706B12-78CB-4B02-9505-52E2F142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7448"/>
              </p:ext>
            </p:extLst>
          </p:nvPr>
        </p:nvGraphicFramePr>
        <p:xfrm>
          <a:off x="493953" y="2233046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begins i2c transmission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</a:t>
                      </a:r>
                      <a:r>
                        <a:rPr lang="en-US" dirty="0" err="1"/>
                        <a:t>beginTransmission</a:t>
                      </a:r>
                      <a:r>
                        <a:rPr lang="en-US" dirty="0"/>
                        <a:t>(0x10); //begins transmission to i2c address 0x10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C9DF73-172D-4AD7-B930-E18B416E8118}"/>
              </a:ext>
            </a:extLst>
          </p:cNvPr>
          <p:cNvSpPr txBox="1"/>
          <p:nvPr/>
        </p:nvSpPr>
        <p:spPr>
          <a:xfrm>
            <a:off x="463765" y="4037435"/>
            <a:ext cx="73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1" dirty="0">
                <a:effectLst/>
                <a:latin typeface="Consolas" panose="020B0609020204030204" pitchFamily="49" charset="0"/>
              </a:rPr>
              <a:t>uint8_t endTransmission(uint8_t sendStop)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9C9093D-0B9C-4E61-9234-25A0BBC8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43133"/>
              </p:ext>
            </p:extLst>
          </p:nvPr>
        </p:nvGraphicFramePr>
        <p:xfrm>
          <a:off x="493953" y="4509404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ends i2c transmission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</a:t>
                      </a:r>
                      <a:r>
                        <a:rPr lang="en-US" dirty="0" err="1"/>
                        <a:t>endTransmission</a:t>
                      </a:r>
                      <a:r>
                        <a:rPr lang="en-US" dirty="0"/>
                        <a:t>(0x10); // ends i2c transmission to address 0x10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01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E2D1F-1713-4AB2-826F-22F2EC0F2E6E}"/>
              </a:ext>
            </a:extLst>
          </p:cNvPr>
          <p:cNvSpPr txBox="1"/>
          <p:nvPr/>
        </p:nvSpPr>
        <p:spPr>
          <a:xfrm>
            <a:off x="4124527" y="515566"/>
            <a:ext cx="2827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Wire Lib</a:t>
            </a:r>
            <a:endParaRPr lang="hi-IN" sz="6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940BA-EE9D-4695-AFEF-E3E095604C86}"/>
              </a:ext>
            </a:extLst>
          </p:cNvPr>
          <p:cNvSpPr txBox="1"/>
          <p:nvPr/>
        </p:nvSpPr>
        <p:spPr>
          <a:xfrm>
            <a:off x="493953" y="1812396"/>
            <a:ext cx="1153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b="1" dirty="0">
                <a:effectLst/>
                <a:latin typeface="Consolas" panose="020B0609020204030204" pitchFamily="49" charset="0"/>
              </a:rPr>
              <a:t> write(uint8_t data)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706B12-78CB-4B02-9505-52E2F142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9189"/>
              </p:ext>
            </p:extLst>
          </p:nvPr>
        </p:nvGraphicFramePr>
        <p:xfrm>
          <a:off x="493953" y="2233046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writes data to i2c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write(‘a’); // writes character ‘a’ to i2c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C9DF73-172D-4AD7-B930-E18B416E8118}"/>
              </a:ext>
            </a:extLst>
          </p:cNvPr>
          <p:cNvSpPr txBox="1"/>
          <p:nvPr/>
        </p:nvSpPr>
        <p:spPr>
          <a:xfrm>
            <a:off x="463765" y="4037435"/>
            <a:ext cx="836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1" dirty="0">
                <a:effectLst/>
                <a:latin typeface="Consolas" panose="020B0609020204030204" pitchFamily="49" charset="0"/>
              </a:rPr>
              <a:t>size_t write(const uint8_t *data, size_t quantity)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9C9093D-0B9C-4E61-9234-25A0BBC8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15496"/>
              </p:ext>
            </p:extLst>
          </p:nvPr>
        </p:nvGraphicFramePr>
        <p:xfrm>
          <a:off x="493953" y="4509404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writes array bytes to i2c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Data, quantity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write(buffer,10); //writes 10 bytes of data in buffer.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4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C366-9DB3-4C94-98CF-0FA8BABD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3" y="2008292"/>
            <a:ext cx="10808581" cy="2841415"/>
          </a:xfrm>
        </p:spPr>
        <p:txBody>
          <a:bodyPr>
            <a:normAutofit/>
          </a:bodyPr>
          <a:lstStyle/>
          <a:p>
            <a:r>
              <a:rPr lang="en-US" sz="2400" dirty="0"/>
              <a:t>Inter-Integrated Circuit (IIC or I2C) is a common chip-to-chip digital communications protocol. </a:t>
            </a:r>
          </a:p>
          <a:p>
            <a:r>
              <a:rPr lang="en-US" sz="2400" dirty="0"/>
              <a:t>I2C was originally designed by Phillips Semiconductor (now NXP)  in the early '80s</a:t>
            </a:r>
          </a:p>
          <a:p>
            <a:r>
              <a:rPr lang="en-US" sz="2400" dirty="0"/>
              <a:t>It’s a simple two wire synchronous protocol</a:t>
            </a:r>
          </a:p>
          <a:p>
            <a:r>
              <a:rPr lang="en-US" sz="2400" dirty="0"/>
              <a:t>It supports multiple slaves on the same bus</a:t>
            </a:r>
          </a:p>
          <a:p>
            <a:r>
              <a:rPr lang="en-US" sz="2400" dirty="0"/>
              <a:t>It also supports multiple masters on the same bus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14D51-A7AD-4B1C-A84E-BCC9C4E8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6" y="595293"/>
            <a:ext cx="3288108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What is I2C?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D3F54-CB70-4B98-A9F6-9C6B0899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97" y="3320164"/>
            <a:ext cx="4944285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E2D1F-1713-4AB2-826F-22F2EC0F2E6E}"/>
              </a:ext>
            </a:extLst>
          </p:cNvPr>
          <p:cNvSpPr txBox="1"/>
          <p:nvPr/>
        </p:nvSpPr>
        <p:spPr>
          <a:xfrm>
            <a:off x="4124527" y="515566"/>
            <a:ext cx="2827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Wire Lib</a:t>
            </a:r>
            <a:endParaRPr lang="hi-IN" sz="6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940BA-EE9D-4695-AFEF-E3E095604C86}"/>
              </a:ext>
            </a:extLst>
          </p:cNvPr>
          <p:cNvSpPr txBox="1"/>
          <p:nvPr/>
        </p:nvSpPr>
        <p:spPr>
          <a:xfrm>
            <a:off x="493953" y="1812396"/>
            <a:ext cx="1153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1" dirty="0">
                <a:effectLst/>
                <a:latin typeface="Consolas" panose="020B0609020204030204" pitchFamily="49" charset="0"/>
              </a:rPr>
              <a:t>int available(void)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706B12-78CB-4B02-9505-52E2F142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52235"/>
              </p:ext>
            </p:extLst>
          </p:nvPr>
        </p:nvGraphicFramePr>
        <p:xfrm>
          <a:off x="493953" y="2233046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checks any i2c data available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available();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C9DF73-172D-4AD7-B930-E18B416E8118}"/>
              </a:ext>
            </a:extLst>
          </p:cNvPr>
          <p:cNvSpPr txBox="1"/>
          <p:nvPr/>
        </p:nvSpPr>
        <p:spPr>
          <a:xfrm>
            <a:off x="463765" y="4037435"/>
            <a:ext cx="836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1" dirty="0">
                <a:effectLst/>
                <a:latin typeface="Consolas" panose="020B0609020204030204" pitchFamily="49" charset="0"/>
              </a:rPr>
              <a:t>int read(void)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9C9093D-0B9C-4E61-9234-25A0BBC8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381"/>
              </p:ext>
            </p:extLst>
          </p:nvPr>
        </p:nvGraphicFramePr>
        <p:xfrm>
          <a:off x="493953" y="4509404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reads data from i2c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Wire. read();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8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05506-2CF3-406A-B623-86719FB8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72" y="1842552"/>
            <a:ext cx="11688233" cy="42737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b="1" dirty="0"/>
              <a:t>Applications</a:t>
            </a:r>
            <a:r>
              <a:rPr lang="en-IN" dirty="0"/>
              <a:t> : Wide usage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Simple to use and quick to implement into designs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Intended to control, check &amp; update the status and do maintenance functions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Enhance feature set of applications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Standard adopted by all Industry segments and used in many system applications</a:t>
            </a:r>
          </a:p>
          <a:p>
            <a:pPr>
              <a:lnSpc>
                <a:spcPct val="110000"/>
              </a:lnSpc>
            </a:pPr>
            <a:r>
              <a:rPr lang="en-IN" b="1" dirty="0"/>
              <a:t>Interface</a:t>
            </a:r>
            <a:r>
              <a:rPr lang="en-IN" dirty="0"/>
              <a:t> : Well known bus interface standard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Bidirectional transfer of data between a master and several slave devices on the bus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The master device controls the bus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Each slave device on the same bus has an unique I2C address</a:t>
            </a:r>
          </a:p>
          <a:p>
            <a:pPr lvl="1">
              <a:lnSpc>
                <a:spcPct val="110000"/>
              </a:lnSpc>
            </a:pPr>
            <a:r>
              <a:rPr lang="en-IN" sz="2000" dirty="0"/>
              <a:t>More than 25 years of existence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69374-244E-4E71-9693-840FDA3B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632" y="648444"/>
            <a:ext cx="4917416" cy="73152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Why do we need I2C?</a:t>
            </a:r>
          </a:p>
        </p:txBody>
      </p:sp>
    </p:spTree>
    <p:extLst>
      <p:ext uri="{BB962C8B-B14F-4D97-AF65-F5344CB8AC3E}">
        <p14:creationId xmlns:p14="http://schemas.microsoft.com/office/powerpoint/2010/main" val="384412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99243-0086-4A58-9EB9-41F13AE4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633" y="2350552"/>
            <a:ext cx="6089208" cy="30240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b="1" dirty="0"/>
              <a:t>Architecture</a:t>
            </a:r>
            <a:r>
              <a:rPr lang="en-IN" sz="2400" dirty="0"/>
              <a:t> : </a:t>
            </a:r>
          </a:p>
          <a:p>
            <a:pPr lvl="1">
              <a:lnSpc>
                <a:spcPct val="110000"/>
              </a:lnSpc>
            </a:pPr>
            <a:r>
              <a:rPr lang="en-IN" sz="2400" dirty="0"/>
              <a:t>Two-wire communication bus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/>
              <a:t>Speed</a:t>
            </a:r>
            <a:r>
              <a:rPr lang="en-IN" sz="2400" dirty="0"/>
              <a:t>:  Three modes of operation</a:t>
            </a:r>
          </a:p>
          <a:p>
            <a:pPr lvl="1">
              <a:lnSpc>
                <a:spcPct val="110000"/>
              </a:lnSpc>
            </a:pPr>
            <a:r>
              <a:rPr lang="en-IN" sz="2400" dirty="0"/>
              <a:t>Standard mode (0 to 100 KHz)</a:t>
            </a:r>
          </a:p>
          <a:p>
            <a:pPr lvl="1">
              <a:lnSpc>
                <a:spcPct val="110000"/>
              </a:lnSpc>
            </a:pPr>
            <a:r>
              <a:rPr lang="en-IN" sz="2400" dirty="0"/>
              <a:t>Fast mode (0 to 400 KHz)</a:t>
            </a:r>
          </a:p>
          <a:p>
            <a:pPr lvl="1">
              <a:lnSpc>
                <a:spcPct val="110000"/>
              </a:lnSpc>
            </a:pPr>
            <a:r>
              <a:rPr lang="en-IN" sz="2400" dirty="0"/>
              <a:t>High-speed mode (0 to 3.4 MHz)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C50024-C48D-49F6-962D-F9910E05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632" y="648444"/>
            <a:ext cx="4917416" cy="73152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Why do we need I2C?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8F286-AA54-4428-BC1C-60424248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57" y="2350552"/>
            <a:ext cx="4944285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9530C16-0C84-4BBD-BD49-81BB25F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849120"/>
            <a:ext cx="10789920" cy="3606800"/>
          </a:xfrm>
        </p:spPr>
        <p:txBody>
          <a:bodyPr/>
          <a:lstStyle/>
          <a:p>
            <a:r>
              <a:rPr lang="en-US" dirty="0"/>
              <a:t>A master device is in charge of the bus and this device controls the clock and generates START and STOP signals. </a:t>
            </a:r>
          </a:p>
          <a:p>
            <a:r>
              <a:rPr lang="en-US" dirty="0"/>
              <a:t>Slaves simply listen to the bus and act on controls and data that they are sent.</a:t>
            </a:r>
          </a:p>
          <a:p>
            <a:r>
              <a:rPr lang="en-US" dirty="0"/>
              <a:t>The master can send data to a slave or receive data from a slave - slaves do not transfer data between themselves.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B078D6-E772-4744-A1F6-EA686C22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693420"/>
            <a:ext cx="563880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I2C - Master and slave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D69C0-58C5-4B83-AC7C-5C4334EA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7292" y="3429000"/>
            <a:ext cx="4917416" cy="2834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08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1687964-26C6-4A72-848F-D4F20479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798320"/>
            <a:ext cx="11917680" cy="2590800"/>
          </a:xfrm>
        </p:spPr>
        <p:txBody>
          <a:bodyPr/>
          <a:lstStyle/>
          <a:p>
            <a:r>
              <a:rPr lang="en-US" dirty="0"/>
              <a:t>The I2C interface uses two bi-directional lines – Serial Clock (SCL) and Serial Data (SDA)</a:t>
            </a:r>
          </a:p>
          <a:p>
            <a:r>
              <a:rPr lang="en-US" dirty="0"/>
              <a:t>The two wires must be driven as open collector/drain outputs by all devices in the bus, and must be pulled high using one resistor each </a:t>
            </a:r>
          </a:p>
          <a:p>
            <a:r>
              <a:rPr lang="en-US" dirty="0"/>
              <a:t>This implements a 'wired AND function' - any device pulling the wire low causes all devices to see a low logic value - for high logic value all devices must stop driving the wire (make it as High-Z)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48203B-6A77-400A-9F59-3BBED0F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629920"/>
            <a:ext cx="607568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I2C - Data and Clock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1E075-7219-459F-9933-B45B44B3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4452" y="3637280"/>
            <a:ext cx="491741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1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31D826BC-25C8-4A9F-B409-CA5C6C6F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2956560"/>
            <a:ext cx="9225280" cy="3291840"/>
          </a:xfrm>
        </p:spPr>
        <p:txBody>
          <a:bodyPr>
            <a:normAutofit/>
          </a:bodyPr>
          <a:lstStyle/>
          <a:p>
            <a:pPr marL="452437" indent="-342900">
              <a:buFont typeface="+mj-lt"/>
              <a:buAutoNum type="arabicPeriod"/>
            </a:pPr>
            <a:r>
              <a:rPr lang="en-IN" dirty="0"/>
              <a:t>Send the START sequence - </a:t>
            </a:r>
            <a:r>
              <a:rPr lang="en-US" dirty="0"/>
              <a:t>SDA transitions to low with SCL being high</a:t>
            </a:r>
            <a:endParaRPr lang="en-IN" dirty="0"/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Send the slave address - You can use 7 bit or 10 bit addresses.</a:t>
            </a:r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Send the Read(R)-1 / Write(W)-0 bit.</a:t>
            </a:r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Wait for/Send an acknowledge bit (A) – (ACK-0 / NACK-1)</a:t>
            </a:r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Send/Receive the data byte (8 bits) (DATA).</a:t>
            </a:r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Expect/Send acknowledge bit  –  (ACK-0 / NACK-1)</a:t>
            </a:r>
          </a:p>
          <a:p>
            <a:pPr marL="452437" indent="-342900">
              <a:buFont typeface="+mj-lt"/>
              <a:buAutoNum type="arabicPeriod"/>
            </a:pPr>
            <a:r>
              <a:rPr lang="en-IN" dirty="0"/>
              <a:t>Send the STOP sequence  - SDA transitions to high with SCL being high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864634-0059-4E50-AC26-7B14A304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0" y="243840"/>
            <a:ext cx="794512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I2C - Basic Command Sequence</a:t>
            </a:r>
          </a:p>
        </p:txBody>
      </p:sp>
      <p:pic>
        <p:nvPicPr>
          <p:cNvPr id="4" name="Picture 2" descr="http://www.i2c-bus.org/typo3temp/pics/5f5b51d940.gif">
            <a:extLst>
              <a:ext uri="{FF2B5EF4-FFF2-40B4-BE49-F238E27FC236}">
                <a16:creationId xmlns:a16="http://schemas.microsoft.com/office/drawing/2014/main" id="{7A0D36BC-36F8-45BB-8B42-D130752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" y="1062356"/>
            <a:ext cx="11104880" cy="1743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887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70CBC5-36E5-4A7C-AF2C-9D988768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20" y="1895526"/>
            <a:ext cx="9560560" cy="4434154"/>
          </a:xfrm>
        </p:spPr>
        <p:txBody>
          <a:bodyPr>
            <a:normAutofit lnSpcReduction="10000"/>
          </a:bodyPr>
          <a:lstStyle/>
          <a:p>
            <a:pPr marL="452437" indent="-342900">
              <a:buNone/>
            </a:pPr>
            <a:r>
              <a:rPr lang="en-US" dirty="0"/>
              <a:t>Start and Stop sequence</a:t>
            </a:r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r>
              <a:rPr lang="en-US" dirty="0"/>
              <a:t>Sending Device Address</a:t>
            </a:r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endParaRPr lang="en-US" dirty="0"/>
          </a:p>
          <a:p>
            <a:pPr marL="452437" indent="-342900">
              <a:buNone/>
            </a:pPr>
            <a:r>
              <a:rPr lang="en-US" dirty="0"/>
              <a:t>Transfer of data</a:t>
            </a:r>
          </a:p>
          <a:p>
            <a:pPr marL="452437" indent="-34290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9CDF41-4E53-4688-BEC5-E80760F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743560"/>
            <a:ext cx="6248400" cy="7315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The I2C Physical Protocol</a:t>
            </a:r>
          </a:p>
        </p:txBody>
      </p:sp>
      <p:pic>
        <p:nvPicPr>
          <p:cNvPr id="4" name="Picture 2" descr="http://www.robot-electronics.co.uk/images/i2cb.GIF">
            <a:extLst>
              <a:ext uri="{FF2B5EF4-FFF2-40B4-BE49-F238E27FC236}">
                <a16:creationId xmlns:a16="http://schemas.microsoft.com/office/drawing/2014/main" id="{7C33F018-1F2E-470F-A487-34A6143A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0860" y="1895525"/>
            <a:ext cx="5029200" cy="13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robot-electronics.co.uk/images/i2cc.GIF">
            <a:extLst>
              <a:ext uri="{FF2B5EF4-FFF2-40B4-BE49-F238E27FC236}">
                <a16:creationId xmlns:a16="http://schemas.microsoft.com/office/drawing/2014/main" id="{A122D9D7-B471-4137-B640-4C10D3F2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0860" y="5327822"/>
            <a:ext cx="5029200" cy="786618"/>
          </a:xfrm>
          <a:prstGeom prst="rect">
            <a:avLst/>
          </a:prstGeom>
          <a:noFill/>
        </p:spPr>
      </p:pic>
      <p:pic>
        <p:nvPicPr>
          <p:cNvPr id="6" name="Picture 6" descr="http://www.robot-electronics.co.uk/images/i2cd.GIF">
            <a:extLst>
              <a:ext uri="{FF2B5EF4-FFF2-40B4-BE49-F238E27FC236}">
                <a16:creationId xmlns:a16="http://schemas.microsoft.com/office/drawing/2014/main" id="{3DC0338F-89EB-4AB7-B7D9-9C88D378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0860" y="3856544"/>
            <a:ext cx="5029200" cy="787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95CCBE-C47C-496D-B1A1-4CE65A9D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950720"/>
            <a:ext cx="11795760" cy="4318000"/>
          </a:xfrm>
        </p:spPr>
        <p:txBody>
          <a:bodyPr>
            <a:noAutofit/>
          </a:bodyPr>
          <a:lstStyle/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Send a START sequence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Send the I2C address of the SLAVE with the R/W bit low (even address)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i="1" dirty="0"/>
              <a:t>send the </a:t>
            </a:r>
            <a:r>
              <a:rPr lang="en-US" i="1" dirty="0">
                <a:solidFill>
                  <a:srgbClr val="FF0000"/>
                </a:solidFill>
              </a:rPr>
              <a:t>device register</a:t>
            </a:r>
            <a:r>
              <a:rPr lang="en-US" i="1" dirty="0"/>
              <a:t> you want to write to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Send the data byte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i="1" dirty="0"/>
              <a:t>send any further data bytes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Send the STOP sequence.</a:t>
            </a:r>
          </a:p>
          <a:p>
            <a:pPr marL="452437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ACK/NACKs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Slave will ACK/NACK after every 8 bits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If Slave ACKs, master can send one more byte of data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If Slave NACKs, master should abort the communication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1A96D84-9938-4FB0-A4AD-9CBE902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662940"/>
            <a:ext cx="9194800" cy="7315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I2C - MASTER writes to a SLAVE (typical)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4900EC-0195-440C-AC4C-E0BFDDDD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4067"/>
              </p:ext>
            </p:extLst>
          </p:nvPr>
        </p:nvGraphicFramePr>
        <p:xfrm>
          <a:off x="3376094" y="3240087"/>
          <a:ext cx="7515922" cy="117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[device register]</a:t>
                      </a:r>
                    </a:p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Bits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0x10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240A78-FF01-4C55-B74F-6ADC7934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30057"/>
              </p:ext>
            </p:extLst>
          </p:nvPr>
        </p:nvGraphicFramePr>
        <p:xfrm>
          <a:off x="6004560" y="4696142"/>
          <a:ext cx="57205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NACK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Bits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6A8FFA-4A7E-40EF-8BA2-610922315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76193"/>
              </p:ext>
            </p:extLst>
          </p:nvPr>
        </p:nvGraphicFramePr>
        <p:xfrm>
          <a:off x="10028168" y="5542598"/>
          <a:ext cx="20116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IN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Sent by master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IN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Sent by Slave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497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1540</Words>
  <Application>Microsoft Office PowerPoint</Application>
  <PresentationFormat>Widescreen</PresentationFormat>
  <Paragraphs>309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Wingdings</vt:lpstr>
      <vt:lpstr>Retrospect</vt:lpstr>
      <vt:lpstr>PowerPoint Presentation</vt:lpstr>
      <vt:lpstr>What is I2C?</vt:lpstr>
      <vt:lpstr>Why do we need I2C?</vt:lpstr>
      <vt:lpstr>Why do we need I2C?</vt:lpstr>
      <vt:lpstr>I2C - Master and slave </vt:lpstr>
      <vt:lpstr>I2C - Data and Clock lines</vt:lpstr>
      <vt:lpstr>I2C - Basic Command Sequence</vt:lpstr>
      <vt:lpstr>The I2C Physical Protocol</vt:lpstr>
      <vt:lpstr>I2C - MASTER writes to a SLAVE (typical)</vt:lpstr>
      <vt:lpstr>I2C - MASTER reads from a SLAVE</vt:lpstr>
      <vt:lpstr>I2C - MASTER reads from a SLAVE</vt:lpstr>
      <vt:lpstr>Repeated Start</vt:lpstr>
      <vt:lpstr>Clock stretching</vt:lpstr>
      <vt:lpstr>Arbitration</vt:lpstr>
      <vt:lpstr>I2C - Typical devices types</vt:lpstr>
      <vt:lpstr>More materials on I2C…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67</cp:revision>
  <dcterms:created xsi:type="dcterms:W3CDTF">2020-10-18T04:19:25Z</dcterms:created>
  <dcterms:modified xsi:type="dcterms:W3CDTF">2020-11-23T11:04:29Z</dcterms:modified>
</cp:coreProperties>
</file>