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775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3336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122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4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9707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8920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75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787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6774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5599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86CF64-6A5D-4DEE-A796-066898C274C5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48CFCB-EB0D-46A9-8CD1-845C4A03F6BF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4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owstuffworks.com/car-compute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t.gov.in/sites/upload_files/dit/files/Draft-NationalPolicyonElectronics2011_4102011(2)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cresearch.com/report/embedded-systems-technologies-markets-ift016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75E4C-1DE0-4006-BF5A-B7AD388E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5" y="1332759"/>
            <a:ext cx="8626136" cy="4952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E506FC-8C1D-4DAF-8430-95BADE70B19B}"/>
              </a:ext>
            </a:extLst>
          </p:cNvPr>
          <p:cNvSpPr txBox="1"/>
          <p:nvPr/>
        </p:nvSpPr>
        <p:spPr>
          <a:xfrm>
            <a:off x="463857" y="563318"/>
            <a:ext cx="89908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</a:rPr>
              <a:t>Introduction to Embedded Systems</a:t>
            </a:r>
            <a:endParaRPr lang="hi-IN" sz="4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F6D84-9FC7-47E7-AE29-0E9E77FE1648}"/>
              </a:ext>
            </a:extLst>
          </p:cNvPr>
          <p:cNvSpPr txBox="1"/>
          <p:nvPr/>
        </p:nvSpPr>
        <p:spPr>
          <a:xfrm>
            <a:off x="9155097" y="3889559"/>
            <a:ext cx="274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Yogesh M Iggalore</a:t>
            </a:r>
          </a:p>
        </p:txBody>
      </p:sp>
    </p:spTree>
    <p:extLst>
      <p:ext uri="{BB962C8B-B14F-4D97-AF65-F5344CB8AC3E}">
        <p14:creationId xmlns:p14="http://schemas.microsoft.com/office/powerpoint/2010/main" val="399114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9B9F8A-B710-4109-B2A9-CDE96687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19" y="2009651"/>
            <a:ext cx="11766781" cy="3521137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hi-IN" dirty="0"/>
              <a:t>More than 5 billion ARM-based processors sold in 2010 alone (Intel has sold close to 4 billion processors during its entire history!)</a:t>
            </a:r>
          </a:p>
          <a:p>
            <a:pPr eaLnBrk="1" hangingPunct="1"/>
            <a:r>
              <a:rPr lang="en-US" altLang="hi-IN" dirty="0"/>
              <a:t>In consumer segment alone, there are 2 billion embedded devices hitting the market every year</a:t>
            </a:r>
          </a:p>
          <a:p>
            <a:pPr eaLnBrk="1" hangingPunct="1"/>
            <a:r>
              <a:rPr lang="en-US" altLang="hi-IN" dirty="0"/>
              <a:t>The worldwide R&amp;D in the field of Embedded Systems is expected to double over the next 10 years</a:t>
            </a:r>
          </a:p>
          <a:p>
            <a:pPr eaLnBrk="1" hangingPunct="1"/>
            <a:r>
              <a:rPr lang="en-IN" altLang="hi-IN" dirty="0"/>
              <a:t>The average person (mostly unknowingly) uses around 100 embedded microcontrollers in his/her day-to-day life</a:t>
            </a:r>
          </a:p>
          <a:p>
            <a:pPr eaLnBrk="1" hangingPunct="1"/>
            <a:r>
              <a:rPr lang="en-US" altLang="hi-IN" dirty="0"/>
              <a:t>Professionals trained in embedded systems are a rare commodity in the recruitment market place.</a:t>
            </a:r>
          </a:p>
          <a:p>
            <a:pPr eaLnBrk="1" hangingPunct="1"/>
            <a:r>
              <a:rPr lang="en-US" altLang="hi-IN" dirty="0"/>
              <a:t>GOI is coming out with a plan to grow Indian electronic industry to $400 billion.</a:t>
            </a:r>
          </a:p>
          <a:p>
            <a:pPr eaLnBrk="1" hangingPunct="1"/>
            <a:endParaRPr lang="en-US" altLang="hi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543DC7-290E-4DDF-90D5-91B75BC9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77" y="597467"/>
            <a:ext cx="8552748" cy="63559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Embedded Systems Market - </a:t>
            </a:r>
            <a:r>
              <a:rPr lang="en-IN" b="1" dirty="0" err="1">
                <a:solidFill>
                  <a:srgbClr val="0070C0"/>
                </a:solidFill>
              </a:rPr>
              <a:t>Contd</a:t>
            </a:r>
            <a:r>
              <a:rPr lang="en-IN" b="1" dirty="0">
                <a:solidFill>
                  <a:srgbClr val="0070C0"/>
                </a:solidFill>
              </a:rPr>
              <a:t>….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C40E1E5A-3200-4D6C-BB42-B5E0B7E6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481137"/>
            <a:ext cx="11598105" cy="4737100"/>
          </a:xfrm>
        </p:spPr>
        <p:txBody>
          <a:bodyPr/>
          <a:lstStyle/>
          <a:p>
            <a:pPr eaLnBrk="1" hangingPunct="1"/>
            <a:r>
              <a:rPr lang="en-IN" altLang="hi-IN" dirty="0"/>
              <a:t>The number of transistors that can be placed inexpensively on an integrated circuit doubles approximately every two years</a:t>
            </a:r>
          </a:p>
          <a:p>
            <a:pPr eaLnBrk="1" hangingPunct="1"/>
            <a:endParaRPr lang="en-IN" altLang="hi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B4EEE-CB2B-4AED-BE06-05BB3FE8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91" y="522117"/>
            <a:ext cx="9103164" cy="7315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Moore’s Prediction in 1965 – His law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552898-E156-4C82-AC0B-6FC06E9A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6" y="2192784"/>
            <a:ext cx="11369968" cy="4120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CC05B69F-E843-433B-95F2-007E533B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746" y="218934"/>
            <a:ext cx="3714417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Moore’s Law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AA01F8-8F25-4BFF-8A9D-01A6EFFD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30" y="1407619"/>
            <a:ext cx="9687326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11">
            <a:extLst>
              <a:ext uri="{FF2B5EF4-FFF2-40B4-BE49-F238E27FC236}">
                <a16:creationId xmlns:a16="http://schemas.microsoft.com/office/drawing/2014/main" id="{558673A0-19BF-45B2-9A99-7627E41F0595}"/>
              </a:ext>
            </a:extLst>
          </p:cNvPr>
          <p:cNvSpPr/>
          <p:nvPr/>
        </p:nvSpPr>
        <p:spPr>
          <a:xfrm>
            <a:off x="8578603" y="3840462"/>
            <a:ext cx="2000250" cy="612775"/>
          </a:xfrm>
          <a:prstGeom prst="wedgeRoundRectCallout">
            <a:avLst>
              <a:gd name="adj1" fmla="val -15036"/>
              <a:gd name="adj2" fmla="val 77642"/>
              <a:gd name="adj3" fmla="val 1666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Over ten crore transistors</a:t>
            </a:r>
          </a:p>
        </p:txBody>
      </p:sp>
    </p:spTree>
    <p:extLst>
      <p:ext uri="{BB962C8B-B14F-4D97-AF65-F5344CB8AC3E}">
        <p14:creationId xmlns:p14="http://schemas.microsoft.com/office/powerpoint/2010/main" val="1533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73116B7-1C37-4EAB-B478-71038A10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085" y="234315"/>
            <a:ext cx="5845059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The Shrinking Transistor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7E5A8-A4DF-47F2-A1B6-F280DD6D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052513"/>
            <a:ext cx="11350332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77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BE4BD11-1CA5-4888-864A-63D0A834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64" y="538793"/>
            <a:ext cx="7673858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Chip of 1971 vs. Chip of 2010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4B501AE-C835-4330-8BEC-DEAE3EB0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28" y="1853448"/>
            <a:ext cx="332740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38E2D1-3F35-4E54-80FB-B90E7204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15" y="1853448"/>
            <a:ext cx="4572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AC1B226F-4AF4-463B-BA0C-78454CAB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778" y="4498483"/>
            <a:ext cx="367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hi-IN" b="1" dirty="0"/>
              <a:t>Intel 4004 (first microprocessor)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0DA7AB-F166-4FAB-8DE1-B0545254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78" y="4498483"/>
            <a:ext cx="334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hi-IN" b="1" dirty="0"/>
              <a:t>Intel Core i7-980X (</a:t>
            </a:r>
            <a:r>
              <a:rPr lang="en-IN" altLang="hi-IN" b="1" dirty="0" err="1"/>
              <a:t>Gulftown</a:t>
            </a:r>
            <a:r>
              <a:rPr lang="en-IN" altLang="hi-IN" b="1" dirty="0"/>
              <a:t>)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E423647-204E-429F-84CF-02CA52BD5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778" y="4877710"/>
            <a:ext cx="3384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800"/>
              <a:t> 2300 transistors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US" altLang="hi-IN" sz="2800"/>
              <a:t> </a:t>
            </a:r>
            <a:r>
              <a:rPr lang="el-GR" altLang="hi-IN" sz="2800"/>
              <a:t>10 μ</a:t>
            </a:r>
            <a:r>
              <a:rPr lang="en-IN" altLang="hi-IN" sz="2800"/>
              <a:t>m feature size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800"/>
              <a:t> 12 mm</a:t>
            </a:r>
            <a:r>
              <a:rPr lang="en-IN" altLang="hi-IN" sz="2800" baseline="30000"/>
              <a:t>2</a:t>
            </a:r>
            <a:r>
              <a:rPr lang="en-IN" altLang="hi-IN" sz="2800"/>
              <a:t> die area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231B48A-A962-4201-92C9-C809AAD6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703" y="4907872"/>
            <a:ext cx="395922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800"/>
              <a:t> 1.17 billion transistors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800"/>
              <a:t> 32 nm feature size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800"/>
              <a:t> 248 mm</a:t>
            </a:r>
            <a:r>
              <a:rPr lang="en-IN" altLang="hi-IN" sz="2800" baseline="30000"/>
              <a:t>2</a:t>
            </a:r>
            <a:r>
              <a:rPr lang="en-IN" altLang="hi-IN" sz="2800"/>
              <a:t> die area</a:t>
            </a:r>
          </a:p>
        </p:txBody>
      </p:sp>
    </p:spTree>
    <p:extLst>
      <p:ext uri="{BB962C8B-B14F-4D97-AF65-F5344CB8AC3E}">
        <p14:creationId xmlns:p14="http://schemas.microsoft.com/office/powerpoint/2010/main" val="308579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D66BAE3-11B9-4023-B808-236C6F1D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44" y="2631088"/>
            <a:ext cx="4600674" cy="2864189"/>
          </a:xfrm>
        </p:spPr>
        <p:txBody>
          <a:bodyPr/>
          <a:lstStyle/>
          <a:p>
            <a:pPr eaLnBrk="1" hangingPunct="1"/>
            <a:r>
              <a:rPr lang="en-IN" altLang="hi-IN" dirty="0"/>
              <a:t>Average cost of a transistor halves every 1.6 years</a:t>
            </a:r>
          </a:p>
          <a:p>
            <a:pPr lvl="1" eaLnBrk="1" hangingPunct="1"/>
            <a:r>
              <a:rPr lang="en-IN" altLang="hi-IN" dirty="0"/>
              <a:t> Note that the transistor also gets faster, so you can do more with it</a:t>
            </a:r>
          </a:p>
          <a:p>
            <a:pPr lvl="1" eaLnBrk="1" hangingPunct="1"/>
            <a:r>
              <a:rPr lang="en-IN" altLang="hi-IN" dirty="0"/>
              <a:t> Rough price of a transistor  now = one printed newspaper character.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0315D-1916-497F-84FF-58434B50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685" y="711698"/>
            <a:ext cx="754957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Decreasing Cost per Transistor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1272BE5-7C22-4F12-9776-F72ADDCA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3"/>
          <a:stretch>
            <a:fillRect/>
          </a:stretch>
        </p:blipFill>
        <p:spPr bwMode="auto">
          <a:xfrm>
            <a:off x="5255581" y="2205038"/>
            <a:ext cx="6507331" cy="4080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2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689680-0E55-49C5-8DDC-9FC9760A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48" y="3568100"/>
            <a:ext cx="11757903" cy="266402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IN" altLang="hi-IN" dirty="0"/>
              <a:t>Computation is in response to external events, as opposed to operations in interactive systems</a:t>
            </a:r>
          </a:p>
          <a:p>
            <a:pPr lvl="1" eaLnBrk="1" hangingPunct="1"/>
            <a:r>
              <a:rPr lang="en-IN" altLang="hi-IN" dirty="0"/>
              <a:t>Need to deal with a mix of periodic and aperiodic events</a:t>
            </a:r>
          </a:p>
          <a:p>
            <a:pPr eaLnBrk="1" hangingPunct="1"/>
            <a:r>
              <a:rPr lang="en-IN" altLang="hi-IN" dirty="0"/>
              <a:t>Interaction with environment causes problems</a:t>
            </a:r>
          </a:p>
          <a:p>
            <a:pPr lvl="1" eaLnBrk="1" hangingPunct="1"/>
            <a:r>
              <a:rPr lang="en-IN" altLang="hi-IN" dirty="0"/>
              <a:t>Indeterminacy in execution</a:t>
            </a:r>
          </a:p>
          <a:p>
            <a:pPr lvl="2" eaLnBrk="1" hangingPunct="1"/>
            <a:r>
              <a:rPr lang="en-IN" altLang="hi-IN" dirty="0"/>
              <a:t>e.g., waiting for events from multiple sources</a:t>
            </a:r>
          </a:p>
          <a:p>
            <a:pPr lvl="1" eaLnBrk="1" hangingPunct="1"/>
            <a:r>
              <a:rPr lang="en-IN" altLang="hi-IN" dirty="0"/>
              <a:t>Physical environment is delay intolerant</a:t>
            </a:r>
          </a:p>
          <a:p>
            <a:pPr lvl="2" eaLnBrk="1" hangingPunct="1"/>
            <a:r>
              <a:rPr lang="en-IN" altLang="hi-IN" dirty="0"/>
              <a:t>can’t put it on wait with an hour glass icon!</a:t>
            </a:r>
          </a:p>
          <a:p>
            <a:pPr eaLnBrk="1" hangingPunct="1"/>
            <a:r>
              <a:rPr lang="en-IN" altLang="hi-IN" dirty="0"/>
              <a:t>Handling timing constraints crucial to the design of embedded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28387-63E6-4EDD-9B8E-DAAEB4FD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341" y="159668"/>
            <a:ext cx="4797493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Reactive Operation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8B17B21-8458-418A-828D-665E7B3E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59" y="1192813"/>
            <a:ext cx="82296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CF2DF-4B5E-425E-8958-A4D50F39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259" y="1911951"/>
            <a:ext cx="1223962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i-IN" sz="1400"/>
              <a:t>Interactive</a:t>
            </a:r>
            <a:endParaRPr lang="en-IN" altLang="hi-IN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13348-88CA-4EC0-8C2D-D49E2F0C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7134" y="1911951"/>
            <a:ext cx="881062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i-IN" sz="1400"/>
              <a:t>Reactive</a:t>
            </a:r>
            <a:endParaRPr lang="en-IN" altLang="hi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BCA89-E67C-4EB8-8FDD-2FF9908D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021" y="2920013"/>
            <a:ext cx="21209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/>
              <a:t>Personal computer</a:t>
            </a:r>
            <a:endParaRPr lang="en-IN" altLang="hi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37344-300A-49C3-8035-2B6B808D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446" y="2920013"/>
            <a:ext cx="22113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/>
              <a:t>Embedded systems</a:t>
            </a:r>
            <a:endParaRPr lang="en-IN" altLang="hi-IN"/>
          </a:p>
        </p:txBody>
      </p:sp>
    </p:spTree>
    <p:extLst>
      <p:ext uri="{BB962C8B-B14F-4D97-AF65-F5344CB8AC3E}">
        <p14:creationId xmlns:p14="http://schemas.microsoft.com/office/powerpoint/2010/main" val="230397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7CF96-4CC6-41D4-99C8-BFF09D93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751647"/>
            <a:ext cx="11828924" cy="50149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dirty="0"/>
              <a:t>Time is a major discriminator relative to general purpose computing</a:t>
            </a:r>
          </a:p>
          <a:p>
            <a:pPr lvl="1" eaLnBrk="1" hangingPunct="1">
              <a:defRPr/>
            </a:pPr>
            <a:r>
              <a:rPr lang="en-IN" dirty="0"/>
              <a:t>Time: correctness of system depends not only on the logical result of the computation, but also on the time at which the results are produced</a:t>
            </a:r>
          </a:p>
          <a:p>
            <a:pPr lvl="1" eaLnBrk="1" hangingPunct="1">
              <a:defRPr/>
            </a:pPr>
            <a:r>
              <a:rPr lang="en-IN" dirty="0"/>
              <a:t>Real: reaction of the system to external events must occur during their evolution</a:t>
            </a:r>
          </a:p>
          <a:p>
            <a:pPr eaLnBrk="1" hangingPunct="1">
              <a:defRPr/>
            </a:pPr>
            <a:r>
              <a:rPr lang="en-IN" dirty="0">
                <a:solidFill>
                  <a:srgbClr val="C00000"/>
                </a:solidFill>
              </a:rPr>
              <a:t>Real-time != Fast</a:t>
            </a:r>
          </a:p>
          <a:p>
            <a:pPr lvl="1" eaLnBrk="1" hangingPunct="1">
              <a:defRPr/>
            </a:pPr>
            <a:r>
              <a:rPr lang="en-IN" dirty="0"/>
              <a:t>Fast is relative, and does not capture the “real” constraint</a:t>
            </a:r>
          </a:p>
          <a:p>
            <a:pPr lvl="1" eaLnBrk="1" hangingPunct="1">
              <a:defRPr/>
            </a:pPr>
            <a:r>
              <a:rPr lang="en-IN" dirty="0"/>
              <a:t>Concept of time is not an inherent property of an embedded system. Rather, it is strictly related to environment in which the system operates</a:t>
            </a:r>
          </a:p>
          <a:p>
            <a:pPr eaLnBrk="1" hangingPunct="1">
              <a:defRPr/>
            </a:pPr>
            <a:r>
              <a:rPr lang="en-IN" dirty="0">
                <a:solidFill>
                  <a:srgbClr val="C00000"/>
                </a:solidFill>
              </a:rPr>
              <a:t>Erroneous belief: faster hardware will solve the problem</a:t>
            </a:r>
          </a:p>
          <a:p>
            <a:pPr lvl="1" eaLnBrk="1" hangingPunct="1">
              <a:defRPr/>
            </a:pPr>
            <a:r>
              <a:rPr lang="en-IN" dirty="0"/>
              <a:t>Faster hardware improves throughput but does not imply that individual timing constraints will be met</a:t>
            </a:r>
          </a:p>
          <a:p>
            <a:pPr eaLnBrk="1" hangingPunct="1">
              <a:defRPr/>
            </a:pPr>
            <a:r>
              <a:rPr lang="en-IN" dirty="0">
                <a:solidFill>
                  <a:srgbClr val="C00000"/>
                </a:solidFill>
              </a:rPr>
              <a:t>Fast vs. predictable:</a:t>
            </a:r>
            <a:r>
              <a:rPr lang="en-IN" dirty="0"/>
              <a:t> Just because a system is fast, cannot guarantee that individual timing requirements will be met under all circumstances</a:t>
            </a:r>
          </a:p>
          <a:p>
            <a:pPr lvl="1" eaLnBrk="1" hangingPunct="1">
              <a:defRPr/>
            </a:pPr>
            <a:r>
              <a:rPr lang="en-IN" dirty="0"/>
              <a:t>Worst case performance is often the issue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2A463-56FA-4FF4-8A41-1B0C24CF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96" y="499813"/>
            <a:ext cx="6173533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What is Real-Time?</a:t>
            </a:r>
          </a:p>
        </p:txBody>
      </p:sp>
    </p:spTree>
    <p:extLst>
      <p:ext uri="{BB962C8B-B14F-4D97-AF65-F5344CB8AC3E}">
        <p14:creationId xmlns:p14="http://schemas.microsoft.com/office/powerpoint/2010/main" val="234563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7616F16-9AFD-468F-9748-CD306A203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18" y="1180731"/>
            <a:ext cx="7996890" cy="5148318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648C0-6744-4882-B32C-AF7297B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819" y="163191"/>
            <a:ext cx="7167831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Modern Embedded Systems</a:t>
            </a:r>
          </a:p>
        </p:txBody>
      </p:sp>
      <p:pic>
        <p:nvPicPr>
          <p:cNvPr id="5" name="Picture 8" descr="https://encrypted-tbn2.google.com/images?q=tbn:ANd9GcQXkYYQzSRqi2T39iE2BGv-iXjWY7SK6wfyJHdtnsp52izy1meVRw">
            <a:extLst>
              <a:ext uri="{FF2B5EF4-FFF2-40B4-BE49-F238E27FC236}">
                <a16:creationId xmlns:a16="http://schemas.microsoft.com/office/drawing/2014/main" id="{69784048-65D5-443B-9CA2-CAE18C847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913" y="3260694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12E5A851-1453-48EC-B72B-BB7480EDA37D}"/>
              </a:ext>
            </a:extLst>
          </p:cNvPr>
          <p:cNvSpPr/>
          <p:nvPr/>
        </p:nvSpPr>
        <p:spPr>
          <a:xfrm>
            <a:off x="9013825" y="2031653"/>
            <a:ext cx="504825" cy="3953331"/>
          </a:xfrm>
          <a:prstGeom prst="rightBrace">
            <a:avLst>
              <a:gd name="adj1" fmla="val 8392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1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754BF6DB-E879-4762-8FC7-4BFDEAAA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245" y="1938631"/>
            <a:ext cx="4297362" cy="4364515"/>
          </a:xfrm>
        </p:spPr>
        <p:txBody>
          <a:bodyPr/>
          <a:lstStyle/>
          <a:p>
            <a:pPr eaLnBrk="1" hangingPunct="1"/>
            <a:r>
              <a:rPr lang="en-IN" altLang="hi-IN" dirty="0"/>
              <a:t>Processor</a:t>
            </a:r>
          </a:p>
          <a:p>
            <a:pPr lvl="1" eaLnBrk="1" hangingPunct="1"/>
            <a:r>
              <a:rPr lang="en-IN" altLang="hi-IN" dirty="0"/>
              <a:t>energy, computation</a:t>
            </a:r>
          </a:p>
          <a:p>
            <a:pPr eaLnBrk="1" hangingPunct="1"/>
            <a:r>
              <a:rPr lang="en-IN" altLang="hi-IN" dirty="0"/>
              <a:t>Network interface</a:t>
            </a:r>
          </a:p>
          <a:p>
            <a:pPr lvl="1" eaLnBrk="1" hangingPunct="1"/>
            <a:r>
              <a:rPr lang="en-IN" altLang="hi-IN" dirty="0"/>
              <a:t>wired, RF, acoustic, optical</a:t>
            </a:r>
          </a:p>
          <a:p>
            <a:pPr lvl="1" eaLnBrk="1" hangingPunct="1"/>
            <a:r>
              <a:rPr lang="en-IN" altLang="hi-IN" dirty="0"/>
              <a:t>energy, range, bandwidth, interference-robustness</a:t>
            </a:r>
          </a:p>
          <a:p>
            <a:pPr eaLnBrk="1" hangingPunct="1"/>
            <a:r>
              <a:rPr lang="en-IN" altLang="hi-IN" dirty="0"/>
              <a:t>Energy supply</a:t>
            </a:r>
          </a:p>
          <a:p>
            <a:pPr lvl="1" eaLnBrk="1" hangingPunct="1"/>
            <a:r>
              <a:rPr lang="en-IN" altLang="hi-IN" dirty="0"/>
              <a:t>wired, battery, scavenging</a:t>
            </a:r>
          </a:p>
          <a:p>
            <a:pPr lvl="1" eaLnBrk="1" hangingPunct="1"/>
            <a:r>
              <a:rPr lang="en-IN" altLang="hi-IN" dirty="0"/>
              <a:t>lifetime, size</a:t>
            </a:r>
          </a:p>
          <a:p>
            <a:pPr eaLnBrk="1" hangingPunct="1"/>
            <a:r>
              <a:rPr lang="en-IN" altLang="hi-IN" dirty="0"/>
              <a:t>User interface</a:t>
            </a:r>
          </a:p>
          <a:p>
            <a:pPr lvl="1" eaLnBrk="1" hangingPunct="1"/>
            <a:r>
              <a:rPr lang="en-IN" altLang="hi-IN" dirty="0"/>
              <a:t>type, energy,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3C212-508A-4B6A-9ED0-58F47576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927" y="659611"/>
            <a:ext cx="7798145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Embedded HW Considerations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65E3352-0BAE-45EB-A26F-2ECD68C4439A}"/>
              </a:ext>
            </a:extLst>
          </p:cNvPr>
          <p:cNvSpPr txBox="1">
            <a:spLocks/>
          </p:cNvSpPr>
          <p:nvPr/>
        </p:nvSpPr>
        <p:spPr>
          <a:xfrm>
            <a:off x="6681787" y="2044222"/>
            <a:ext cx="4297363" cy="436451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hi-IN" dirty="0"/>
              <a:t>Sensing</a:t>
            </a:r>
          </a:p>
          <a:p>
            <a:pPr lvl="1"/>
            <a:r>
              <a:rPr lang="en-IN" altLang="hi-IN" dirty="0"/>
              <a:t>type, energy, range, accuracy, resolution, frequency, reliability</a:t>
            </a:r>
          </a:p>
          <a:p>
            <a:r>
              <a:rPr lang="en-IN" altLang="hi-IN" dirty="0"/>
              <a:t>Actuation</a:t>
            </a:r>
          </a:p>
          <a:p>
            <a:pPr lvl="1"/>
            <a:r>
              <a:rPr lang="en-IN" altLang="hi-IN" dirty="0"/>
              <a:t>type, energy, range</a:t>
            </a:r>
          </a:p>
          <a:p>
            <a:r>
              <a:rPr lang="en-IN" altLang="hi-IN" dirty="0"/>
              <a:t>Storage</a:t>
            </a:r>
          </a:p>
          <a:p>
            <a:pPr lvl="1"/>
            <a:r>
              <a:rPr lang="en-IN" altLang="hi-IN" dirty="0"/>
              <a:t>energy, capacity, bandwidth</a:t>
            </a:r>
          </a:p>
          <a:p>
            <a:r>
              <a:rPr lang="en-IN" altLang="hi-IN" dirty="0"/>
              <a:t>Packaging</a:t>
            </a:r>
          </a:p>
          <a:p>
            <a:pPr lvl="1"/>
            <a:r>
              <a:rPr lang="en-IN" altLang="hi-IN" dirty="0"/>
              <a:t>form-factor, weight, weather-proof</a:t>
            </a:r>
          </a:p>
          <a:p>
            <a:r>
              <a:rPr lang="en-IN" altLang="hi-IN" dirty="0"/>
              <a:t>Overall cost</a:t>
            </a:r>
          </a:p>
        </p:txBody>
      </p:sp>
    </p:spTree>
    <p:extLst>
      <p:ext uri="{BB962C8B-B14F-4D97-AF65-F5344CB8AC3E}">
        <p14:creationId xmlns:p14="http://schemas.microsoft.com/office/powerpoint/2010/main" val="374105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3AA84B6-33DB-4269-B625-BB1B445D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81" y="2142816"/>
            <a:ext cx="8197957" cy="33035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i-IN" dirty="0"/>
              <a:t>Embedded systems - Overview</a:t>
            </a:r>
          </a:p>
          <a:p>
            <a:pPr eaLnBrk="1" hangingPunct="1"/>
            <a:r>
              <a:rPr lang="en-US" altLang="hi-IN" dirty="0"/>
              <a:t>Embedded is everywhere</a:t>
            </a:r>
          </a:p>
          <a:p>
            <a:pPr eaLnBrk="1" hangingPunct="1"/>
            <a:r>
              <a:rPr lang="en-US" altLang="hi-IN" dirty="0"/>
              <a:t>Embedded Systems – Architecture, segments &amp; roles</a:t>
            </a:r>
          </a:p>
          <a:p>
            <a:pPr eaLnBrk="1" hangingPunct="1"/>
            <a:r>
              <a:rPr lang="en-US" altLang="hi-IN" dirty="0"/>
              <a:t>Moore’s Law – Transistor trend</a:t>
            </a:r>
          </a:p>
          <a:p>
            <a:pPr eaLnBrk="1" hangingPunct="1"/>
            <a:r>
              <a:rPr lang="en-IN" altLang="hi-IN" dirty="0"/>
              <a:t>Embedded Systems Market - </a:t>
            </a:r>
            <a:r>
              <a:rPr lang="en-US" altLang="hi-IN" dirty="0"/>
              <a:t>Career &amp; Opportunities</a:t>
            </a:r>
          </a:p>
          <a:p>
            <a:pPr eaLnBrk="1" hangingPunct="1"/>
            <a:r>
              <a:rPr lang="en-IN" altLang="hi-IN" dirty="0"/>
              <a:t>Some more insight to Embedded systems</a:t>
            </a:r>
            <a:endParaRPr lang="en-US" altLang="hi-I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3352265-3DAC-4255-BE26-070BD255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875" y="756144"/>
            <a:ext cx="3066348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C6D9AB8-B12C-4837-8212-29AC5467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13FBDF-4E29-442F-8A1A-387E3C7041DD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2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1F4C0D1-A53A-4658-A46C-B988FD14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5" y="2762759"/>
            <a:ext cx="2663825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95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8B47E1-9192-47AC-932D-869CB467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452" y="1979720"/>
            <a:ext cx="9165624" cy="3426780"/>
          </a:xfrm>
        </p:spPr>
        <p:txBody>
          <a:bodyPr>
            <a:noAutofit/>
          </a:bodyPr>
          <a:lstStyle/>
          <a:p>
            <a:pPr eaLnBrk="1" hangingPunct="1"/>
            <a:r>
              <a:rPr lang="en-IN" altLang="hi-IN" sz="2800" dirty="0"/>
              <a:t>Microprocessors</a:t>
            </a:r>
          </a:p>
          <a:p>
            <a:pPr eaLnBrk="1" hangingPunct="1"/>
            <a:r>
              <a:rPr lang="en-IN" altLang="hi-IN" sz="2800" dirty="0"/>
              <a:t>Domain-specific processors</a:t>
            </a:r>
          </a:p>
          <a:p>
            <a:pPr lvl="1" eaLnBrk="1" hangingPunct="1"/>
            <a:r>
              <a:rPr lang="en-IN" altLang="hi-IN" sz="2800" dirty="0"/>
              <a:t>DSPs</a:t>
            </a:r>
          </a:p>
          <a:p>
            <a:pPr lvl="1" eaLnBrk="1" hangingPunct="1"/>
            <a:r>
              <a:rPr lang="en-IN" altLang="hi-IN" sz="2800" dirty="0"/>
              <a:t>Network processors</a:t>
            </a:r>
          </a:p>
          <a:p>
            <a:pPr lvl="1" eaLnBrk="1" hangingPunct="1"/>
            <a:r>
              <a:rPr lang="en-IN" altLang="hi-IN" sz="2800" dirty="0"/>
              <a:t>Microcontrollers</a:t>
            </a:r>
          </a:p>
          <a:p>
            <a:pPr eaLnBrk="1" hangingPunct="1"/>
            <a:r>
              <a:rPr lang="en-IN" altLang="hi-IN" sz="2800" dirty="0"/>
              <a:t>Reconfigurable SoC  (PSoC...)</a:t>
            </a:r>
          </a:p>
          <a:p>
            <a:pPr eaLnBrk="1" hangingPunct="1"/>
            <a:r>
              <a:rPr lang="en-IN" altLang="hi-IN" sz="2800" dirty="0"/>
              <a:t>FPGA</a:t>
            </a:r>
          </a:p>
          <a:p>
            <a:pPr eaLnBrk="1" hangingPunct="1"/>
            <a:r>
              <a:rPr lang="en-IN" altLang="hi-IN" sz="2800" dirty="0"/>
              <a:t>ASIC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FB576-BE00-4AF9-AB6F-1CCADE00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01" y="579713"/>
            <a:ext cx="4992801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Processing Choices</a:t>
            </a:r>
          </a:p>
        </p:txBody>
      </p:sp>
    </p:spTree>
    <p:extLst>
      <p:ext uri="{BB962C8B-B14F-4D97-AF65-F5344CB8AC3E}">
        <p14:creationId xmlns:p14="http://schemas.microsoft.com/office/powerpoint/2010/main" val="423343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E3808AE-41A8-4C74-B116-B7F52099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33" y="1876487"/>
            <a:ext cx="10213188" cy="4577579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hi-IN" sz="2400" dirty="0"/>
              <a:t>Hardware = functionality implemented via a custom architecture</a:t>
            </a:r>
          </a:p>
          <a:p>
            <a:pPr lvl="1" eaLnBrk="1" hangingPunct="1"/>
            <a:r>
              <a:rPr lang="en-IN" altLang="hi-IN" sz="2400" dirty="0"/>
              <a:t>e.g., </a:t>
            </a:r>
            <a:r>
              <a:rPr lang="en-IN" altLang="hi-IN" sz="2400" dirty="0" err="1"/>
              <a:t>datapath</a:t>
            </a:r>
            <a:r>
              <a:rPr lang="en-IN" altLang="hi-IN" sz="2400" dirty="0"/>
              <a:t> + controller (Finite State Machine - FSM)</a:t>
            </a:r>
          </a:p>
          <a:p>
            <a:pPr eaLnBrk="1" hangingPunct="1"/>
            <a:r>
              <a:rPr lang="en-IN" altLang="hi-IN" sz="2400" dirty="0"/>
              <a:t>Software = functionality implemented on a programmable processor</a:t>
            </a:r>
          </a:p>
          <a:p>
            <a:pPr eaLnBrk="1" hangingPunct="1"/>
            <a:r>
              <a:rPr lang="en-IN" altLang="hi-IN" sz="2400" dirty="0"/>
              <a:t>Key differences:</a:t>
            </a:r>
          </a:p>
          <a:p>
            <a:pPr lvl="1" eaLnBrk="1" hangingPunct="1"/>
            <a:r>
              <a:rPr lang="en-IN" altLang="hi-IN" sz="2400" dirty="0"/>
              <a:t>Multiplexing</a:t>
            </a:r>
          </a:p>
          <a:p>
            <a:pPr lvl="2" eaLnBrk="1" hangingPunct="1"/>
            <a:r>
              <a:rPr lang="en-IN" altLang="hi-IN" sz="2400" dirty="0"/>
              <a:t>software modules multiplexed with others on a processor</a:t>
            </a:r>
          </a:p>
          <a:p>
            <a:pPr lvl="2" eaLnBrk="1" hangingPunct="1"/>
            <a:r>
              <a:rPr lang="en-IN" altLang="hi-IN" sz="2400" dirty="0"/>
              <a:t>hardware modules are typically mapped individually on dedicated hardware</a:t>
            </a:r>
          </a:p>
          <a:p>
            <a:pPr lvl="1" eaLnBrk="1" hangingPunct="1"/>
            <a:r>
              <a:rPr lang="en-IN" altLang="hi-IN" sz="2400" dirty="0"/>
              <a:t>Concurrency</a:t>
            </a:r>
          </a:p>
          <a:p>
            <a:pPr lvl="2" eaLnBrk="1" hangingPunct="1"/>
            <a:r>
              <a:rPr lang="en-IN" altLang="hi-IN" sz="2400" dirty="0"/>
              <a:t>processors usually have one “thread of control”</a:t>
            </a:r>
          </a:p>
          <a:p>
            <a:pPr lvl="2" eaLnBrk="1" hangingPunct="1"/>
            <a:r>
              <a:rPr lang="en-IN" altLang="hi-IN" sz="2400" dirty="0"/>
              <a:t>dedicated hardware often has concurrent </a:t>
            </a:r>
            <a:r>
              <a:rPr lang="en-IN" altLang="hi-IN" sz="2400" dirty="0" err="1"/>
              <a:t>datapaths</a:t>
            </a:r>
            <a:endParaRPr lang="en-IN" altLang="hi-IN" sz="24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34DEF6C2-213D-49CC-82C1-61792C00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19" y="579712"/>
            <a:ext cx="591312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Hardware vs. Software</a:t>
            </a:r>
          </a:p>
        </p:txBody>
      </p:sp>
    </p:spTree>
    <p:extLst>
      <p:ext uri="{BB962C8B-B14F-4D97-AF65-F5344CB8AC3E}">
        <p14:creationId xmlns:p14="http://schemas.microsoft.com/office/powerpoint/2010/main" val="207011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9E4773-0AC2-4EDA-81AE-9541DAA3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61" y="2212759"/>
            <a:ext cx="8091425" cy="2592388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hi-IN" sz="3200" dirty="0"/>
              <a:t>Chip vendors either develop own CPU core or license IP</a:t>
            </a:r>
          </a:p>
          <a:p>
            <a:pPr eaLnBrk="1" hangingPunct="1"/>
            <a:r>
              <a:rPr lang="en-IN" altLang="hi-IN" sz="3200" dirty="0"/>
              <a:t>Specific chips usually targeted toward a small set of applications (unlike PSoC, which targets multiple applications)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765CB-C3CE-48A4-A75D-6B88898C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038" y="508691"/>
            <a:ext cx="5978223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Microcontrollers (MCU)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1342677-30CA-409F-BDB5-B8CDF8A3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78" y="2338172"/>
            <a:ext cx="37147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54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6BE874-3ED1-4088-A219-A315CE54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48" y="1823220"/>
            <a:ext cx="10778400" cy="2566988"/>
          </a:xfrm>
        </p:spPr>
        <p:txBody>
          <a:bodyPr/>
          <a:lstStyle/>
          <a:p>
            <a:pPr eaLnBrk="1" hangingPunct="1"/>
            <a:r>
              <a:rPr lang="en-IN" altLang="hi-IN" dirty="0"/>
              <a:t>Different from your regular desktop CPU</a:t>
            </a:r>
          </a:p>
          <a:p>
            <a:pPr lvl="1" eaLnBrk="1" hangingPunct="1"/>
            <a:r>
              <a:rPr lang="en-IN" altLang="hi-IN" dirty="0"/>
              <a:t>Smaller in size</a:t>
            </a:r>
          </a:p>
          <a:p>
            <a:pPr lvl="1" eaLnBrk="1" hangingPunct="1"/>
            <a:r>
              <a:rPr lang="en-IN" altLang="hi-IN" dirty="0"/>
              <a:t>Reduced instruction set</a:t>
            </a:r>
          </a:p>
          <a:p>
            <a:pPr lvl="1" eaLnBrk="1" hangingPunct="1"/>
            <a:r>
              <a:rPr lang="en-IN" altLang="hi-IN" dirty="0"/>
              <a:t>Less power consumption</a:t>
            </a:r>
          </a:p>
          <a:p>
            <a:pPr lvl="1" eaLnBrk="1" hangingPunct="1"/>
            <a:r>
              <a:rPr lang="en-IN" altLang="hi-IN" dirty="0"/>
              <a:t>Lower frequencies</a:t>
            </a:r>
          </a:p>
          <a:p>
            <a:pPr eaLnBrk="1" hangingPunct="1"/>
            <a:r>
              <a:rPr lang="en-IN" altLang="hi-IN" dirty="0"/>
              <a:t>Within microcontrollers, there is a large variation (typical variations are represented below)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BF3218-ACFD-46CE-AF5B-7893B4DA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278" y="535324"/>
            <a:ext cx="4380242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Microcontrollers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C7542-2B1B-4D45-9FF0-B3AE3B3B0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75723"/>
              </p:ext>
            </p:extLst>
          </p:nvPr>
        </p:nvGraphicFramePr>
        <p:xfrm>
          <a:off x="1702725" y="4044811"/>
          <a:ext cx="8047036" cy="21605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1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Bus Width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CPU Speeds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RAM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ROM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8-bit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1-8 MHz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/>
                        <a:t>128-1K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512 to 10K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16-bit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4-25 MHz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1K to 10K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/>
                        <a:t>10K to 128K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/>
                        <a:t>32-bit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10-1000 MHz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10K to 512M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/>
                        <a:t>128K to 512M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8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831B3A-C027-4A23-B8F1-B8EAC2A0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14" y="1370460"/>
            <a:ext cx="11651371" cy="50149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sz="1600" dirty="0"/>
              <a:t>Communication is an important aspect of embedded systems</a:t>
            </a:r>
          </a:p>
          <a:p>
            <a:pPr eaLnBrk="1" hangingPunct="1">
              <a:defRPr/>
            </a:pPr>
            <a:r>
              <a:rPr lang="en-IN" sz="1600" dirty="0"/>
              <a:t>Often contain specialized communication chips </a:t>
            </a:r>
          </a:p>
          <a:p>
            <a:pPr eaLnBrk="1" hangingPunct="1">
              <a:defRPr/>
            </a:pPr>
            <a:r>
              <a:rPr lang="en-IN" sz="1600" dirty="0"/>
              <a:t>Wired</a:t>
            </a:r>
          </a:p>
          <a:p>
            <a:pPr lvl="1" eaLnBrk="1" hangingPunct="1">
              <a:defRPr/>
            </a:pPr>
            <a:r>
              <a:rPr lang="en-IN" sz="1600" dirty="0"/>
              <a:t>Interfacing with sensors and other system components (like comm. chips)</a:t>
            </a:r>
          </a:p>
          <a:p>
            <a:pPr lvl="2" eaLnBrk="1" hangingPunct="1">
              <a:defRPr/>
            </a:pPr>
            <a:r>
              <a:rPr lang="en-IN" sz="1600" dirty="0"/>
              <a:t>I2C</a:t>
            </a:r>
          </a:p>
          <a:p>
            <a:pPr lvl="2" eaLnBrk="1" hangingPunct="1">
              <a:defRPr/>
            </a:pPr>
            <a:r>
              <a:rPr lang="en-IN" sz="1600" dirty="0"/>
              <a:t>SPI</a:t>
            </a:r>
          </a:p>
          <a:p>
            <a:pPr lvl="2" eaLnBrk="1" hangingPunct="1">
              <a:defRPr/>
            </a:pPr>
            <a:r>
              <a:rPr lang="en-IN" sz="1600" dirty="0"/>
              <a:t>UART</a:t>
            </a:r>
          </a:p>
          <a:p>
            <a:pPr lvl="2" eaLnBrk="1" hangingPunct="1">
              <a:defRPr/>
            </a:pPr>
            <a:r>
              <a:rPr lang="en-IN" sz="1600" dirty="0"/>
              <a:t>USB</a:t>
            </a:r>
          </a:p>
          <a:p>
            <a:pPr lvl="2" eaLnBrk="1" hangingPunct="1">
              <a:defRPr/>
            </a:pPr>
            <a:r>
              <a:rPr lang="en-IN" sz="1600" dirty="0"/>
              <a:t>CAN</a:t>
            </a:r>
          </a:p>
          <a:p>
            <a:pPr lvl="1" eaLnBrk="1" hangingPunct="1">
              <a:defRPr/>
            </a:pPr>
            <a:r>
              <a:rPr lang="en-IN" sz="1600" dirty="0"/>
              <a:t>Communication with other embedded systems</a:t>
            </a:r>
          </a:p>
          <a:p>
            <a:pPr lvl="2" eaLnBrk="1" hangingPunct="1">
              <a:defRPr/>
            </a:pPr>
            <a:r>
              <a:rPr lang="en-IN" sz="1600" dirty="0"/>
              <a:t>Ethernet</a:t>
            </a:r>
          </a:p>
          <a:p>
            <a:pPr lvl="2" eaLnBrk="1" hangingPunct="1">
              <a:defRPr/>
            </a:pPr>
            <a:r>
              <a:rPr lang="en-US" sz="1600" dirty="0"/>
              <a:t>RS485</a:t>
            </a:r>
            <a:endParaRPr lang="en-IN" sz="1600" dirty="0"/>
          </a:p>
          <a:p>
            <a:pPr eaLnBrk="1" hangingPunct="1">
              <a:defRPr/>
            </a:pPr>
            <a:r>
              <a:rPr lang="en-IN" sz="1600" dirty="0"/>
              <a:t>Wireless</a:t>
            </a:r>
          </a:p>
          <a:p>
            <a:pPr lvl="1" eaLnBrk="1" hangingPunct="1">
              <a:defRPr/>
            </a:pPr>
            <a:r>
              <a:rPr lang="en-IN" sz="1600" dirty="0"/>
              <a:t>Becoming more and more important because of ease of installation</a:t>
            </a:r>
          </a:p>
          <a:p>
            <a:pPr lvl="1" eaLnBrk="1" hangingPunct="1">
              <a:defRPr/>
            </a:pPr>
            <a:r>
              <a:rPr lang="en-IN" sz="1600" dirty="0"/>
              <a:t>Many different standards for short, mid, and long range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75AC83-D1F3-46CC-9C55-6726129A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246" y="357218"/>
            <a:ext cx="6528638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Communication Interfaces</a:t>
            </a:r>
          </a:p>
        </p:txBody>
      </p:sp>
    </p:spTree>
    <p:extLst>
      <p:ext uri="{BB962C8B-B14F-4D97-AF65-F5344CB8AC3E}">
        <p14:creationId xmlns:p14="http://schemas.microsoft.com/office/powerpoint/2010/main" val="283039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EDA448-F43E-42AD-98C9-CD84B71A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5" y="1576387"/>
            <a:ext cx="11589227" cy="501491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IN" dirty="0"/>
              <a:t>Short Range</a:t>
            </a:r>
          </a:p>
          <a:p>
            <a:pPr lvl="1" eaLnBrk="1" hangingPunct="1">
              <a:defRPr/>
            </a:pPr>
            <a:r>
              <a:rPr lang="en-IN" dirty="0"/>
              <a:t>IEEE 802.15.4, ZigBee Alliance</a:t>
            </a:r>
          </a:p>
          <a:p>
            <a:pPr lvl="2" eaLnBrk="1" hangingPunct="1">
              <a:defRPr/>
            </a:pPr>
            <a:r>
              <a:rPr lang="en-IN" dirty="0"/>
              <a:t>Home automation</a:t>
            </a:r>
          </a:p>
          <a:p>
            <a:pPr lvl="2" eaLnBrk="1" hangingPunct="1">
              <a:defRPr/>
            </a:pPr>
            <a:r>
              <a:rPr lang="en-IN" dirty="0"/>
              <a:t>Sensor Networks</a:t>
            </a:r>
          </a:p>
          <a:p>
            <a:pPr lvl="1" eaLnBrk="1" hangingPunct="1">
              <a:defRPr/>
            </a:pPr>
            <a:r>
              <a:rPr lang="en-IN" dirty="0"/>
              <a:t>z-Wave</a:t>
            </a:r>
          </a:p>
          <a:p>
            <a:pPr lvl="2" eaLnBrk="1" hangingPunct="1">
              <a:defRPr/>
            </a:pPr>
            <a:r>
              <a:rPr lang="en-IN" dirty="0"/>
              <a:t>Home automation</a:t>
            </a:r>
          </a:p>
          <a:p>
            <a:pPr lvl="1" eaLnBrk="1" hangingPunct="1">
              <a:defRPr/>
            </a:pPr>
            <a:r>
              <a:rPr lang="en-IN" dirty="0"/>
              <a:t>Bluetooth</a:t>
            </a:r>
          </a:p>
          <a:p>
            <a:pPr lvl="2" eaLnBrk="1" hangingPunct="1">
              <a:defRPr/>
            </a:pPr>
            <a:r>
              <a:rPr lang="en-IN" dirty="0"/>
              <a:t>Short range communication</a:t>
            </a:r>
          </a:p>
          <a:p>
            <a:pPr lvl="2" eaLnBrk="1" hangingPunct="1">
              <a:defRPr/>
            </a:pPr>
            <a:r>
              <a:rPr lang="en-IN" dirty="0"/>
              <a:t>Audio headsets</a:t>
            </a:r>
          </a:p>
          <a:p>
            <a:pPr lvl="1" eaLnBrk="1" hangingPunct="1">
              <a:defRPr/>
            </a:pPr>
            <a:r>
              <a:rPr lang="en-IN" dirty="0"/>
              <a:t>Proprietary (</a:t>
            </a:r>
            <a:r>
              <a:rPr lang="en-IN" dirty="0" err="1"/>
              <a:t>Eg:CyFi</a:t>
            </a:r>
            <a:r>
              <a:rPr lang="en-IN" dirty="0"/>
              <a:t>)</a:t>
            </a:r>
          </a:p>
          <a:p>
            <a:pPr marL="0" indent="0" eaLnBrk="1" hangingPunct="1">
              <a:buNone/>
              <a:defRPr/>
            </a:pPr>
            <a:r>
              <a:rPr lang="en-IN" dirty="0"/>
              <a:t>Mid Range</a:t>
            </a:r>
          </a:p>
          <a:p>
            <a:pPr lvl="1" eaLnBrk="1" hangingPunct="1">
              <a:defRPr/>
            </a:pPr>
            <a:r>
              <a:rPr lang="en-IN" dirty="0"/>
              <a:t>802.11</a:t>
            </a:r>
          </a:p>
          <a:p>
            <a:pPr eaLnBrk="1" hangingPunct="1">
              <a:defRPr/>
            </a:pPr>
            <a:r>
              <a:rPr lang="en-IN" dirty="0"/>
              <a:t>Wide Area Networks</a:t>
            </a:r>
          </a:p>
          <a:p>
            <a:pPr lvl="1" eaLnBrk="1" hangingPunct="1">
              <a:defRPr/>
            </a:pPr>
            <a:r>
              <a:rPr lang="en-IN" dirty="0"/>
              <a:t>GSM/CDMA</a:t>
            </a:r>
          </a:p>
          <a:p>
            <a:pPr lvl="1" eaLnBrk="1" hangingPunct="1">
              <a:defRPr/>
            </a:pPr>
            <a:r>
              <a:rPr lang="en-IN" dirty="0"/>
              <a:t>Satellite</a:t>
            </a:r>
          </a:p>
          <a:p>
            <a:pPr lvl="1" eaLnBrk="1" hangingPunct="1">
              <a:defRPr/>
            </a:pPr>
            <a:r>
              <a:rPr lang="en-IN" dirty="0"/>
              <a:t>Proprietary point to point links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6756A3-1A28-494F-87B7-1CBD9615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835" y="482057"/>
            <a:ext cx="5667504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Wireless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3401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F7ABB62-F348-4D77-BB19-1C24104A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13" y="2404114"/>
            <a:ext cx="10657072" cy="30556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i-IN" sz="2800" dirty="0"/>
              <a:t>Microcontroller's flash are programmed in different ways</a:t>
            </a:r>
          </a:p>
          <a:p>
            <a:pPr lvl="1" eaLnBrk="1" hangingPunct="1"/>
            <a:r>
              <a:rPr lang="en-US" altLang="hi-IN" sz="2800" dirty="0"/>
              <a:t>ISSP - In-system serial programming</a:t>
            </a:r>
          </a:p>
          <a:p>
            <a:pPr lvl="1" eaLnBrk="1" hangingPunct="1"/>
            <a:r>
              <a:rPr lang="en-US" altLang="hi-IN" sz="2800" dirty="0"/>
              <a:t>JTAG - Joint Test Action Group is an IEEE standard</a:t>
            </a:r>
          </a:p>
          <a:p>
            <a:pPr lvl="1" eaLnBrk="1" hangingPunct="1"/>
            <a:r>
              <a:rPr lang="en-US" altLang="hi-IN" sz="2800" dirty="0"/>
              <a:t>Boot loading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004EAA0-4A8A-47A9-B65F-109C2F01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103" y="595733"/>
            <a:ext cx="6626292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</a:rPr>
              <a:t>Programming techniques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0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ED4E5-4B21-4292-AB22-86A08A3B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2" y="1751647"/>
            <a:ext cx="11014684" cy="476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IN" dirty="0"/>
              <a:t>Signal processing systems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IN" dirty="0"/>
              <a:t>E.g., Radar, sonar, real-time video, set-top boxes, DVD players, medical equipment, residential gateways</a:t>
            </a:r>
          </a:p>
          <a:p>
            <a:pPr lvl="1" eaLnBrk="1" hangingPunct="1">
              <a:defRPr/>
            </a:pPr>
            <a:r>
              <a:rPr lang="en-IN" dirty="0"/>
              <a:t>Key challenge: Need for high computational power</a:t>
            </a:r>
          </a:p>
          <a:p>
            <a:pPr eaLnBrk="1" hangingPunct="1">
              <a:defRPr/>
            </a:pPr>
            <a:r>
              <a:rPr lang="en-IN" dirty="0"/>
              <a:t>Mission critical systems</a:t>
            </a:r>
          </a:p>
          <a:p>
            <a:pPr lvl="1" eaLnBrk="1" hangingPunct="1">
              <a:defRPr/>
            </a:pPr>
            <a:r>
              <a:rPr lang="en-IN" dirty="0"/>
              <a:t>E.g., Avionics, space-craft control, nuclear plant control</a:t>
            </a:r>
          </a:p>
          <a:p>
            <a:pPr lvl="1" eaLnBrk="1" hangingPunct="1">
              <a:defRPr/>
            </a:pPr>
            <a:r>
              <a:rPr lang="en-IN" dirty="0"/>
              <a:t>Key challenge: Need for extreme reliability</a:t>
            </a:r>
          </a:p>
          <a:p>
            <a:pPr eaLnBrk="1" hangingPunct="1">
              <a:defRPr/>
            </a:pPr>
            <a:r>
              <a:rPr lang="en-IN" dirty="0"/>
              <a:t>Distributed control</a:t>
            </a:r>
          </a:p>
          <a:p>
            <a:pPr lvl="1" eaLnBrk="1" hangingPunct="1">
              <a:defRPr/>
            </a:pPr>
            <a:r>
              <a:rPr lang="en-IN" dirty="0"/>
              <a:t>E.g., Smart grid, mass transit systems, elevators in buildings</a:t>
            </a:r>
          </a:p>
          <a:p>
            <a:pPr lvl="1" eaLnBrk="1" hangingPunct="1">
              <a:defRPr/>
            </a:pPr>
            <a:r>
              <a:rPr lang="en-IN" dirty="0"/>
              <a:t>Key challenge: Need to deal with distributed nature of system </a:t>
            </a:r>
          </a:p>
          <a:p>
            <a:pPr eaLnBrk="1" hangingPunct="1">
              <a:defRPr/>
            </a:pPr>
            <a:r>
              <a:rPr lang="en-IN" dirty="0"/>
              <a:t>Small systems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IN" dirty="0"/>
              <a:t>E.g., Cellular phones, pagers, home appliances, toys, smart cards, MP3 players, PDAs, digital cameras and camcorders, sensors, smart badges</a:t>
            </a:r>
          </a:p>
          <a:p>
            <a:pPr lvl="1" eaLnBrk="1" hangingPunct="1">
              <a:defRPr/>
            </a:pPr>
            <a:r>
              <a:rPr lang="en-IN" dirty="0"/>
              <a:t>Key challenge: Deal with stringent resource constraints</a:t>
            </a:r>
          </a:p>
          <a:p>
            <a:pPr eaLnBrk="1" hangingPunct="1">
              <a:defRPr/>
            </a:pPr>
            <a:r>
              <a:rPr lang="en-IN" dirty="0"/>
              <a:t>Several embedded systems fall into more than one category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0263E-9C86-4B7C-A106-47008EC0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772" y="464302"/>
            <a:ext cx="591312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One Possible Taxonomy</a:t>
            </a:r>
          </a:p>
        </p:txBody>
      </p:sp>
    </p:spTree>
    <p:extLst>
      <p:ext uri="{BB962C8B-B14F-4D97-AF65-F5344CB8AC3E}">
        <p14:creationId xmlns:p14="http://schemas.microsoft.com/office/powerpoint/2010/main" val="2124844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979E7-7523-4F25-9773-1BF0629E2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751647"/>
            <a:ext cx="11793684" cy="50149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dirty="0"/>
              <a:t>Physically coupled</a:t>
            </a:r>
          </a:p>
          <a:p>
            <a:pPr lvl="1" eaLnBrk="1" hangingPunct="1">
              <a:defRPr/>
            </a:pPr>
            <a:r>
              <a:rPr lang="en-IN" dirty="0"/>
              <a:t>Interact (sense, manipulate) with physical world processes and phenomena</a:t>
            </a:r>
          </a:p>
          <a:p>
            <a:pPr lvl="1" eaLnBrk="1" hangingPunct="1">
              <a:defRPr/>
            </a:pPr>
            <a:r>
              <a:rPr lang="en-IN" dirty="0"/>
              <a:t>Hybrid dynamics (mix of continuous-state and discrete-state)</a:t>
            </a:r>
          </a:p>
          <a:p>
            <a:pPr eaLnBrk="1" hangingPunct="1">
              <a:defRPr/>
            </a:pPr>
            <a:r>
              <a:rPr lang="en-IN" dirty="0"/>
              <a:t>Passage of time is extremely important</a:t>
            </a:r>
          </a:p>
          <a:p>
            <a:pPr lvl="1" eaLnBrk="1" hangingPunct="1">
              <a:defRPr/>
            </a:pPr>
            <a:r>
              <a:rPr lang="en-IN" dirty="0"/>
              <a:t>Correctness of results also depends on time at which they are produced</a:t>
            </a:r>
          </a:p>
          <a:p>
            <a:pPr lvl="1" eaLnBrk="1" hangingPunct="1">
              <a:defRPr/>
            </a:pPr>
            <a:r>
              <a:rPr lang="en-IN" dirty="0"/>
              <a:t>Operation is almost always time constrained: latency, throughput</a:t>
            </a:r>
          </a:p>
          <a:p>
            <a:pPr eaLnBrk="1" hangingPunct="1">
              <a:defRPr/>
            </a:pPr>
            <a:r>
              <a:rPr lang="en-IN" dirty="0"/>
              <a:t>HW and SW do application-specific function – not general purpose</a:t>
            </a:r>
          </a:p>
          <a:p>
            <a:pPr lvl="1" eaLnBrk="1" hangingPunct="1">
              <a:defRPr/>
            </a:pPr>
            <a:r>
              <a:rPr lang="en-IN" dirty="0"/>
              <a:t>Application is typically known a priori</a:t>
            </a:r>
          </a:p>
          <a:p>
            <a:pPr lvl="1" eaLnBrk="1" hangingPunct="1">
              <a:defRPr/>
            </a:pPr>
            <a:r>
              <a:rPr lang="en-IN" dirty="0"/>
              <a:t>Some degree of re-programmability is essential (upgrading, bug fixing, product differentiation, customization)</a:t>
            </a:r>
          </a:p>
          <a:p>
            <a:pPr eaLnBrk="1" hangingPunct="1">
              <a:defRPr/>
            </a:pPr>
            <a:r>
              <a:rPr lang="en-IN" dirty="0"/>
              <a:t>Inherently concurrent</a:t>
            </a:r>
          </a:p>
          <a:p>
            <a:pPr eaLnBrk="1" hangingPunct="1">
              <a:defRPr/>
            </a:pPr>
            <a:r>
              <a:rPr lang="en-IN" dirty="0"/>
              <a:t>Never terminate (ideally)</a:t>
            </a:r>
          </a:p>
          <a:p>
            <a:pPr eaLnBrk="1" hangingPunct="1">
              <a:defRPr/>
            </a:pPr>
            <a:r>
              <a:rPr lang="en-IN" dirty="0"/>
              <a:t>Various constraints: computation, memory, bandwidth, power, size, weight, heat, reliability, cost,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F3B32C-1C91-46EF-BEFD-8F9547D8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26" y="570834"/>
            <a:ext cx="6111388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Typical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41143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7E56D-7456-4F8E-BCBD-188C7369D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66" y="1843088"/>
            <a:ext cx="11100956" cy="4167096"/>
          </a:xfrm>
        </p:spPr>
        <p:txBody>
          <a:bodyPr>
            <a:noAutofit/>
          </a:bodyPr>
          <a:lstStyle/>
          <a:p>
            <a:pPr eaLnBrk="1" hangingPunct="1"/>
            <a:r>
              <a:rPr lang="en-IN" altLang="hi-IN" sz="2800" dirty="0"/>
              <a:t>Increasing computation demands</a:t>
            </a:r>
          </a:p>
          <a:p>
            <a:pPr lvl="1" eaLnBrk="1" hangingPunct="1"/>
            <a:r>
              <a:rPr lang="en-IN" altLang="hi-IN" sz="2800" dirty="0"/>
              <a:t>e.g., multimedia processing in set-top boxes, HDTV</a:t>
            </a:r>
          </a:p>
          <a:p>
            <a:pPr eaLnBrk="1" hangingPunct="1"/>
            <a:r>
              <a:rPr lang="en-IN" altLang="hi-IN" sz="2800" dirty="0"/>
              <a:t>Increasingly networked</a:t>
            </a:r>
          </a:p>
          <a:p>
            <a:pPr lvl="1" eaLnBrk="1" hangingPunct="1"/>
            <a:r>
              <a:rPr lang="en-IN" altLang="hi-IN" sz="2800" dirty="0"/>
              <a:t>e.g., embedded web servers, cameras, disks, etc., that sit directly on networks</a:t>
            </a:r>
          </a:p>
          <a:p>
            <a:pPr eaLnBrk="1" hangingPunct="1"/>
            <a:r>
              <a:rPr lang="en-IN" altLang="hi-IN" sz="2800" dirty="0"/>
              <a:t>Increasing need for flexibility</a:t>
            </a:r>
          </a:p>
          <a:p>
            <a:pPr lvl="1" eaLnBrk="1" hangingPunct="1"/>
            <a:r>
              <a:rPr lang="en-IN" altLang="hi-IN" sz="2800" dirty="0"/>
              <a:t>Time-to-market under ever changing standards!  This is where PSoC comes into picture</a:t>
            </a:r>
          </a:p>
          <a:p>
            <a:pPr eaLnBrk="1" hangingPunct="1"/>
            <a:r>
              <a:rPr lang="en-IN" altLang="hi-IN" sz="2800" dirty="0"/>
              <a:t>Increasing share of SW development in terms of cost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F5AE53-65F9-4DBC-B018-19D6B620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581" y="482056"/>
            <a:ext cx="488627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Key Recent Trends</a:t>
            </a:r>
          </a:p>
        </p:txBody>
      </p:sp>
    </p:spTree>
    <p:extLst>
      <p:ext uri="{BB962C8B-B14F-4D97-AF65-F5344CB8AC3E}">
        <p14:creationId xmlns:p14="http://schemas.microsoft.com/office/powerpoint/2010/main" val="424160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0A7EE27-8468-4AAE-AAC4-024239E3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51" y="2719866"/>
            <a:ext cx="8421687" cy="2748779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altLang="hi-IN" dirty="0"/>
              <a:t>A system built to perform its duty, completely or partially independent of human intervention.</a:t>
            </a:r>
          </a:p>
          <a:p>
            <a:pPr eaLnBrk="1" hangingPunct="1">
              <a:spcBef>
                <a:spcPts val="3000"/>
              </a:spcBef>
            </a:pPr>
            <a:r>
              <a:rPr lang="en-US" altLang="hi-IN" dirty="0"/>
              <a:t>Specially designed to perform a few tasks in the most efficient way.</a:t>
            </a:r>
          </a:p>
          <a:p>
            <a:pPr eaLnBrk="1" hangingPunct="1">
              <a:spcBef>
                <a:spcPts val="3000"/>
              </a:spcBef>
            </a:pPr>
            <a:r>
              <a:rPr lang="en-US" altLang="hi-IN" dirty="0"/>
              <a:t>Interacts with physical elements in our environment, viz. sensing temperature, controlling and driving a motor etc.,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1B80A1E-BC3E-49CF-8029-50A775FA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43" y="675011"/>
            <a:ext cx="4868514" cy="71434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</a:rPr>
              <a:t>Embedded Systems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B4AC830-9C5A-45C6-A4A3-4CA964A5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5901" y="8122129"/>
            <a:ext cx="366712" cy="20013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B09CE1-A772-46B4-88FE-207A5B3420A1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3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25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DCCF49D9-BC33-424A-9556-F47D9FE9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88" y="498372"/>
            <a:ext cx="9946540" cy="7315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Embedded Product Development Process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C1FE92-8373-4F20-992B-0A8E2236237B}"/>
              </a:ext>
            </a:extLst>
          </p:cNvPr>
          <p:cNvSpPr/>
          <p:nvPr/>
        </p:nvSpPr>
        <p:spPr>
          <a:xfrm>
            <a:off x="1333301" y="5590373"/>
            <a:ext cx="8990012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Market Research &amp; Feasibility study</a:t>
            </a:r>
            <a:endParaRPr lang="en-IN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CCE6C1-D9CC-417E-8F24-376CCD09D034}"/>
              </a:ext>
            </a:extLst>
          </p:cNvPr>
          <p:cNvSpPr/>
          <p:nvPr/>
        </p:nvSpPr>
        <p:spPr>
          <a:xfrm>
            <a:off x="1865113" y="5158573"/>
            <a:ext cx="845820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Develop design specifications</a:t>
            </a:r>
            <a:endParaRPr lang="en-IN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847111-0B81-4604-BBCA-D03DD8A3C4C5}"/>
              </a:ext>
            </a:extLst>
          </p:cNvPr>
          <p:cNvSpPr/>
          <p:nvPr/>
        </p:nvSpPr>
        <p:spPr>
          <a:xfrm>
            <a:off x="2387401" y="4780748"/>
            <a:ext cx="7935912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Project scheduling</a:t>
            </a:r>
            <a:endParaRPr lang="en-IN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9347BD-E633-4C3F-831E-2E9A96341ACD}"/>
              </a:ext>
            </a:extLst>
          </p:cNvPr>
          <p:cNvSpPr/>
          <p:nvPr/>
        </p:nvSpPr>
        <p:spPr>
          <a:xfrm>
            <a:off x="2954138" y="4352123"/>
            <a:ext cx="7369175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Component selection</a:t>
            </a:r>
            <a:endParaRPr lang="en-IN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8C1A8C-1363-4AE0-AC7D-5510CD64DD4C}"/>
              </a:ext>
            </a:extLst>
          </p:cNvPr>
          <p:cNvSpPr/>
          <p:nvPr/>
        </p:nvSpPr>
        <p:spPr>
          <a:xfrm>
            <a:off x="3401813" y="3920323"/>
            <a:ext cx="69215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 Design of Preliminary hardware (Schematic and board design)</a:t>
            </a:r>
            <a:endParaRPr lang="en-IN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7D125-AC31-41F1-B498-347674373802}"/>
              </a:ext>
            </a:extLst>
          </p:cNvPr>
          <p:cNvSpPr/>
          <p:nvPr/>
        </p:nvSpPr>
        <p:spPr>
          <a:xfrm>
            <a:off x="3987601" y="3488523"/>
            <a:ext cx="6335712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Firmware architecture and development</a:t>
            </a:r>
            <a:endParaRPr lang="en-IN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1EBCCF-ECDA-4CE9-A2C5-F0ED4B0504E5}"/>
              </a:ext>
            </a:extLst>
          </p:cNvPr>
          <p:cNvSpPr/>
          <p:nvPr/>
        </p:nvSpPr>
        <p:spPr>
          <a:xfrm>
            <a:off x="5211563" y="2624923"/>
            <a:ext cx="5111750" cy="43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Final Integration and testing</a:t>
            </a:r>
            <a:endParaRPr lang="en-IN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5B57E0-680D-4BFA-B361-C89E70BBD414}"/>
              </a:ext>
            </a:extLst>
          </p:cNvPr>
          <p:cNvSpPr/>
          <p:nvPr/>
        </p:nvSpPr>
        <p:spPr>
          <a:xfrm>
            <a:off x="5787826" y="2191536"/>
            <a:ext cx="4535487" cy="433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Production</a:t>
            </a:r>
            <a:endParaRPr lang="en-IN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1ADE0E-46F8-4374-A6AC-7BCA83F0AE14}"/>
              </a:ext>
            </a:extLst>
          </p:cNvPr>
          <p:cNvSpPr/>
          <p:nvPr/>
        </p:nvSpPr>
        <p:spPr>
          <a:xfrm>
            <a:off x="4635301" y="3056723"/>
            <a:ext cx="5688012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600" dirty="0"/>
              <a:t>Hardware and Firmware testing</a:t>
            </a:r>
            <a:endParaRPr lang="en-IN" sz="1600" dirty="0"/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06C60135-70B4-4E7A-BF84-0CA56100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188" y="5652286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1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CFC275A2-9F81-41E3-924B-E1C364AC7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451" y="5220486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2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01B9D5F5-7C3A-47C4-93F8-030EBB45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276" y="4798211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3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00CE45DF-6CFA-4D35-84E6-E3F12800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538" y="4366411"/>
            <a:ext cx="28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4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4CD5F451-065E-49B3-A9A2-0C379DC6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338" y="3979061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5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7EE57689-07D0-4482-8183-FAA5FCC9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601" y="3501223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6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F29342F0-DA0F-4A2E-A1A1-AA9B8F28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301" y="3069423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7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FDCA3435-9535-41CB-8B16-3F588C61B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563" y="2637623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8</a:t>
            </a:r>
            <a:endParaRPr lang="en-IN" altLang="hi-IN">
              <a:solidFill>
                <a:schemeClr val="bg1"/>
              </a:solidFill>
            </a:endParaRPr>
          </a:p>
        </p:txBody>
      </p:sp>
      <p:sp>
        <p:nvSpPr>
          <p:cNvPr id="61" name="TextBox 26">
            <a:extLst>
              <a:ext uri="{FF2B5EF4-FFF2-40B4-BE49-F238E27FC236}">
                <a16:creationId xmlns:a16="http://schemas.microsoft.com/office/drawing/2014/main" id="{3C6C50C2-31E4-4100-982C-BBED2861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826" y="2205823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i-IN">
                <a:solidFill>
                  <a:schemeClr val="bg1"/>
                </a:solidFill>
              </a:rPr>
              <a:t>9</a:t>
            </a:r>
            <a:endParaRPr lang="en-IN" altLang="hi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16C8C-EF26-497D-9D53-E4DF286E1E3C}"/>
              </a:ext>
            </a:extLst>
          </p:cNvPr>
          <p:cNvSpPr txBox="1"/>
          <p:nvPr/>
        </p:nvSpPr>
        <p:spPr>
          <a:xfrm>
            <a:off x="3329126" y="461639"/>
            <a:ext cx="4575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rgbClr val="0070C0"/>
                </a:solidFill>
              </a:rPr>
              <a:t>Thank You</a:t>
            </a:r>
            <a:endParaRPr lang="hi-IN" sz="80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02B04-FC2D-42A4-98BE-ECEF268BE7B4}"/>
              </a:ext>
            </a:extLst>
          </p:cNvPr>
          <p:cNvSpPr txBox="1"/>
          <p:nvPr/>
        </p:nvSpPr>
        <p:spPr>
          <a:xfrm>
            <a:off x="1189608" y="2734323"/>
            <a:ext cx="10484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yogesh@meti.in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yogesh.ineclat@gmail.com</a:t>
            </a:r>
          </a:p>
          <a:p>
            <a:r>
              <a:rPr lang="en-IN" sz="3200" b="1">
                <a:solidFill>
                  <a:srgbClr val="C00000"/>
                </a:solidFill>
              </a:rPr>
              <a:t>+91 9900022929</a:t>
            </a:r>
            <a:endParaRPr lang="en-IN" sz="3200" b="1" dirty="0">
              <a:solidFill>
                <a:srgbClr val="C00000"/>
              </a:solidFill>
            </a:endParaRPr>
          </a:p>
          <a:p>
            <a:r>
              <a:rPr lang="en-IN" sz="3200" b="1" dirty="0">
                <a:solidFill>
                  <a:srgbClr val="C00000"/>
                </a:solidFill>
              </a:rPr>
              <a:t>https://www.linkedin.com/in/yogesh-m-iggalore-38b41470/</a:t>
            </a:r>
          </a:p>
        </p:txBody>
      </p:sp>
    </p:spTree>
    <p:extLst>
      <p:ext uri="{BB962C8B-B14F-4D97-AF65-F5344CB8AC3E}">
        <p14:creationId xmlns:p14="http://schemas.microsoft.com/office/powerpoint/2010/main" val="287843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D00443F6-E919-447E-9DE1-806D51603A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839" y="2157968"/>
            <a:ext cx="9144000" cy="3660775"/>
          </a:xfrm>
          <a:noFill/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AB01503-A058-483F-99EA-5C5294B5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33" y="579712"/>
            <a:ext cx="6928134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</a:rPr>
              <a:t>Embedded is everywhere…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F7DC13B3-22D3-4E42-B203-4CE46D5E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569" y="709796"/>
            <a:ext cx="6031489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</a:rPr>
              <a:t>Embedded is </a:t>
            </a:r>
            <a:r>
              <a:rPr lang="en-US" b="1" dirty="0" err="1">
                <a:solidFill>
                  <a:srgbClr val="0070C0"/>
                </a:solidFill>
              </a:rPr>
              <a:t>everwhere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11" name="Picture 6" descr="C:\Users\mysorenarayan\projects\Embedded Institute\Marketing\Embedded is everywhere.jpg">
            <a:extLst>
              <a:ext uri="{FF2B5EF4-FFF2-40B4-BE49-F238E27FC236}">
                <a16:creationId xmlns:a16="http://schemas.microsoft.com/office/drawing/2014/main" id="{6A7EC3CE-5DC7-4B8B-BDCF-AADB2AC4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1935332"/>
            <a:ext cx="11398928" cy="43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2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3FABB69-9962-44D7-A453-2900D9BD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11" y="1780096"/>
            <a:ext cx="11407899" cy="4464050"/>
          </a:xfrm>
        </p:spPr>
        <p:txBody>
          <a:bodyPr/>
          <a:lstStyle/>
          <a:p>
            <a:pPr eaLnBrk="1" hangingPunct="1"/>
            <a:r>
              <a:rPr lang="en-IN" altLang="hi-IN" dirty="0"/>
              <a:t>Modern cars: Around 50 microcontrollers run complex software</a:t>
            </a:r>
          </a:p>
          <a:p>
            <a:pPr lvl="1" eaLnBrk="1" hangingPunct="1"/>
            <a:r>
              <a:rPr lang="en-IN" altLang="hi-IN" dirty="0"/>
              <a:t> Engine and emissions control, stability and traction control, diagnostics, gearless automatic transmission and more</a:t>
            </a:r>
          </a:p>
          <a:p>
            <a:pPr lvl="1" eaLnBrk="1" hangingPunct="1"/>
            <a:r>
              <a:rPr lang="en-IN" altLang="hi-IN" dirty="0">
                <a:hlinkClick r:id="rId2"/>
              </a:rPr>
              <a:t> http://www.howstuffworks.com/car-computer.htm</a:t>
            </a:r>
            <a:endParaRPr lang="en-IN" altLang="hi-I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1859EB6-AACD-4C3E-B55C-BFBF97DE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52" y="677366"/>
            <a:ext cx="7922433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Example: Automotive Electronics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130AD3C-8A37-452A-9CEA-8B1E6081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2" y="2824486"/>
            <a:ext cx="7608163" cy="344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8FD8C5C-E7F0-4C66-9F00-0B75D5ED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61" y="113113"/>
            <a:ext cx="3200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B0EB2668-BBFC-4B68-83E8-283AF039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623" y="1411796"/>
            <a:ext cx="1274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hi-IN" b="1" dirty="0"/>
              <a:t>BMW 745i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3C735BD-B213-4305-AC93-7E0F944B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247" y="3535964"/>
            <a:ext cx="3206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000" dirty="0"/>
              <a:t> 2 million lines of code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000" dirty="0"/>
              <a:t> 53 8-bit </a:t>
            </a:r>
            <a:r>
              <a:rPr lang="el-GR" altLang="hi-IN" sz="2000" dirty="0"/>
              <a:t>μ</a:t>
            </a:r>
            <a:r>
              <a:rPr lang="en-IN" altLang="hi-IN" sz="2000" dirty="0"/>
              <a:t>C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000" dirty="0"/>
              <a:t> 11 32-bit </a:t>
            </a:r>
            <a:r>
              <a:rPr lang="el-GR" altLang="hi-IN" sz="2000" dirty="0"/>
              <a:t>μ</a:t>
            </a:r>
            <a:r>
              <a:rPr lang="en-IN" altLang="hi-IN" sz="2000" dirty="0"/>
              <a:t>C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000" dirty="0"/>
              <a:t> 7 16-bit </a:t>
            </a:r>
            <a:r>
              <a:rPr lang="el-GR" altLang="hi-IN" sz="2000" dirty="0"/>
              <a:t>μ</a:t>
            </a:r>
            <a:r>
              <a:rPr lang="en-IN" altLang="hi-IN" sz="2000" dirty="0"/>
              <a:t>C</a:t>
            </a:r>
          </a:p>
          <a:p>
            <a:pPr eaLnBrk="1" hangingPunct="1">
              <a:buClr>
                <a:srgbClr val="2B04D2"/>
              </a:buClr>
              <a:buFont typeface="Wingdings" panose="05000000000000000000" pitchFamily="2" charset="2"/>
              <a:buChar char="§"/>
            </a:pPr>
            <a:r>
              <a:rPr lang="en-IN" altLang="hi-IN" sz="2000" dirty="0"/>
              <a:t> Multiple comm. networks</a:t>
            </a:r>
          </a:p>
        </p:txBody>
      </p:sp>
    </p:spTree>
    <p:extLst>
      <p:ext uri="{BB962C8B-B14F-4D97-AF65-F5344CB8AC3E}">
        <p14:creationId xmlns:p14="http://schemas.microsoft.com/office/powerpoint/2010/main" val="40392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9DF172D-AB9D-425E-8544-EDEF3BF5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" y="1819230"/>
            <a:ext cx="11580350" cy="4722839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hi-IN" dirty="0"/>
              <a:t>The Embedded systems field is poised for a huge growth throughout the world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hi-IN" dirty="0"/>
              <a:t>In consumer segment alone, there are 2 billion embedded devices hitting the market every year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hi-IN" dirty="0"/>
              <a:t>The worldwide R&amp;D in the field of Embedded Systems is expected to double over the next 10 years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hi-IN" dirty="0"/>
              <a:t>Professionals trained in embedded systems are a rare commodity in the recruitment market place.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E22460E-2231-4441-A65F-6F79571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998" y="669044"/>
            <a:ext cx="8640960" cy="7315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</a:rPr>
              <a:t>Embedded Systems – Growth potential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E20EBD3F-7622-4F7E-A602-8377FC26DFE1}"/>
              </a:ext>
            </a:extLst>
          </p:cNvPr>
          <p:cNvGrpSpPr>
            <a:grpSpLocks/>
          </p:cNvGrpSpPr>
          <p:nvPr/>
        </p:nvGrpSpPr>
        <p:grpSpPr bwMode="auto">
          <a:xfrm>
            <a:off x="795885" y="3935310"/>
            <a:ext cx="3608387" cy="2282798"/>
            <a:chOff x="827584" y="4077072"/>
            <a:chExt cx="3607100" cy="2435478"/>
          </a:xfrm>
        </p:grpSpPr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8E9C2CE7-3849-402C-8090-F7AEAC287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077072"/>
              <a:ext cx="3607100" cy="1944216"/>
              <a:chOff x="8580607" y="2060848"/>
              <a:chExt cx="3607100" cy="1944216"/>
            </a:xfrm>
          </p:grpSpPr>
          <p:pic>
            <p:nvPicPr>
              <p:cNvPr id="10" name="Picture 5">
                <a:extLst>
                  <a:ext uri="{FF2B5EF4-FFF2-40B4-BE49-F238E27FC236}">
                    <a16:creationId xmlns:a16="http://schemas.microsoft.com/office/drawing/2014/main" id="{B580CBDC-3481-4D51-B7D3-791A048DFD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72" b="11778"/>
              <a:stretch>
                <a:fillRect/>
              </a:stretch>
            </p:blipFill>
            <p:spPr bwMode="auto">
              <a:xfrm>
                <a:off x="8734559" y="2060848"/>
                <a:ext cx="3453148" cy="1944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051B6A-CA11-4626-869F-579F2EB94FE2}"/>
                  </a:ext>
                </a:extLst>
              </p:cNvPr>
              <p:cNvSpPr txBox="1"/>
              <p:nvPr/>
            </p:nvSpPr>
            <p:spPr>
              <a:xfrm rot="16200000">
                <a:off x="8109793" y="2892061"/>
                <a:ext cx="1249493" cy="3078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in  thousands</a:t>
                </a:r>
                <a:endParaRPr lang="en-IN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CFBA4-F682-4E99-B477-5959A3C4B997}"/>
                </a:ext>
              </a:extLst>
            </p:cNvPr>
            <p:cNvSpPr txBox="1"/>
            <p:nvPr/>
          </p:nvSpPr>
          <p:spPr>
            <a:xfrm>
              <a:off x="1692462" y="6204543"/>
              <a:ext cx="2353423" cy="30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Installed talent pool in India</a:t>
              </a:r>
              <a:endParaRPr lang="en-IN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C611382E-70B3-4A21-AE95-D5C5BB387C7C}"/>
              </a:ext>
            </a:extLst>
          </p:cNvPr>
          <p:cNvGrpSpPr>
            <a:grpSpLocks/>
          </p:cNvGrpSpPr>
          <p:nvPr/>
        </p:nvGrpSpPr>
        <p:grpSpPr bwMode="auto">
          <a:xfrm>
            <a:off x="5169220" y="3935310"/>
            <a:ext cx="3859213" cy="2282798"/>
            <a:chOff x="5004048" y="3933056"/>
            <a:chExt cx="3859078" cy="234612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6890C2D5-5B52-4C24-BCE7-A283A4439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01"/>
            <a:stretch>
              <a:fillRect/>
            </a:stretch>
          </p:blipFill>
          <p:spPr bwMode="auto">
            <a:xfrm>
              <a:off x="5004048" y="3933056"/>
              <a:ext cx="3859078" cy="201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0A809A-8B32-4A9E-8337-C60D4AA25D39}"/>
                </a:ext>
              </a:extLst>
            </p:cNvPr>
            <p:cNvSpPr txBox="1"/>
            <p:nvPr/>
          </p:nvSpPr>
          <p:spPr>
            <a:xfrm>
              <a:off x="5431071" y="5971021"/>
              <a:ext cx="3139965" cy="3081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IN" sz="1400" dirty="0">
                  <a:solidFill>
                    <a:schemeClr val="bg1">
                      <a:lumMod val="50000"/>
                    </a:schemeClr>
                  </a:solidFill>
                </a:rPr>
                <a:t>Indian semiconductor design industry</a:t>
              </a:r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15D43B11-FFC1-4540-8652-65F35B944855}"/>
              </a:ext>
            </a:extLst>
          </p:cNvPr>
          <p:cNvGrpSpPr>
            <a:grpSpLocks/>
          </p:cNvGrpSpPr>
          <p:nvPr/>
        </p:nvGrpSpPr>
        <p:grpSpPr bwMode="auto">
          <a:xfrm>
            <a:off x="9793381" y="5552281"/>
            <a:ext cx="1790700" cy="414338"/>
            <a:chOff x="5824493" y="6336596"/>
            <a:chExt cx="1790480" cy="4140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5E4EB7-BF78-4CD1-B79B-DEDF209AE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4493" y="6381328"/>
              <a:ext cx="9797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dirty="0"/>
                <a:t>Source:</a:t>
              </a:r>
              <a:endParaRPr lang="en-IN" altLang="hi-IN" dirty="0"/>
            </a:p>
          </p:txBody>
        </p:sp>
        <p:pic>
          <p:nvPicPr>
            <p:cNvPr id="17" name="Picture 8" descr="http://stockwatch.in/files/ISA.jpg">
              <a:extLst>
                <a:ext uri="{FF2B5EF4-FFF2-40B4-BE49-F238E27FC236}">
                  <a16:creationId xmlns:a16="http://schemas.microsoft.com/office/drawing/2014/main" id="{608F8061-E5B3-48D8-A2A2-E3BACE75F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59" b="48038"/>
            <a:stretch>
              <a:fillRect/>
            </a:stretch>
          </p:blipFill>
          <p:spPr bwMode="auto">
            <a:xfrm>
              <a:off x="6700573" y="6336596"/>
              <a:ext cx="91440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46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>
            <a:extLst>
              <a:ext uri="{FF2B5EF4-FFF2-40B4-BE49-F238E27FC236}">
                <a16:creationId xmlns:a16="http://schemas.microsoft.com/office/drawing/2014/main" id="{EC9AE388-7314-451E-B0ED-C96793D2CF7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976542"/>
            <a:ext cx="10900731" cy="4802821"/>
            <a:chOff x="1043608" y="1412875"/>
            <a:chExt cx="7057405" cy="4679950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E54A7C1E-B397-4630-B2E7-C1107E014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475" y="1412875"/>
              <a:ext cx="6967538" cy="4679950"/>
              <a:chOff x="1133475" y="1412875"/>
              <a:chExt cx="6967538" cy="4679950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9A4FF4C7-5600-4BCA-A2F5-A23B52C38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75" t="19958" r="39960" b="30740"/>
              <a:stretch>
                <a:fillRect/>
              </a:stretch>
            </p:blipFill>
            <p:spPr bwMode="auto">
              <a:xfrm>
                <a:off x="1133475" y="1412875"/>
                <a:ext cx="6967538" cy="46799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E62DE77-C4D8-40B0-920A-1019EDF45BE2}"/>
                  </a:ext>
                </a:extLst>
              </p:cNvPr>
              <p:cNvCxnSpPr/>
              <p:nvPr/>
            </p:nvCxnSpPr>
            <p:spPr>
              <a:xfrm>
                <a:off x="3564644" y="5190876"/>
                <a:ext cx="29519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FA03C24-9F9A-4051-AF42-C40E8A7CFF7E}"/>
                  </a:ext>
                </a:extLst>
              </p:cNvPr>
              <p:cNvCxnSpPr/>
              <p:nvPr/>
            </p:nvCxnSpPr>
            <p:spPr>
              <a:xfrm>
                <a:off x="5003954" y="5881075"/>
                <a:ext cx="295193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4683A22-B646-4F59-9D30-DFAF26004983}"/>
                  </a:ext>
                </a:extLst>
              </p:cNvPr>
              <p:cNvCxnSpPr/>
              <p:nvPr/>
            </p:nvCxnSpPr>
            <p:spPr>
              <a:xfrm>
                <a:off x="3495821" y="3644295"/>
                <a:ext cx="320029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1E98A4-AE14-4603-B4DF-825D07CD74D8}"/>
                </a:ext>
              </a:extLst>
            </p:cNvPr>
            <p:cNvSpPr/>
            <p:nvPr/>
          </p:nvSpPr>
          <p:spPr>
            <a:xfrm>
              <a:off x="1043608" y="2852241"/>
              <a:ext cx="2592852" cy="36051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F81E4328-755D-4E2D-B187-A89FCF52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42" y="41589"/>
            <a:ext cx="8640960" cy="731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</a:rPr>
              <a:t>India’s new electronic policy targets $400 billion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72439777-847F-4DF5-A845-DE76A260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316" y="5972461"/>
            <a:ext cx="792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hi-IN" sz="1400" dirty="0">
                <a:solidFill>
                  <a:srgbClr val="0070C0"/>
                </a:solidFill>
                <a:hlinkClick r:id="rId3"/>
              </a:rPr>
              <a:t>http://mit.gov.in/sites/upload_files/dit/files/Draft-NationalPolicyonElectronics2011_4102011(2).pdf</a:t>
            </a:r>
            <a:endParaRPr lang="en-IN" altLang="hi-IN" sz="1400" dirty="0">
              <a:solidFill>
                <a:srgbClr val="0070C0"/>
              </a:solidFill>
            </a:endParaRPr>
          </a:p>
        </p:txBody>
      </p:sp>
      <p:pic>
        <p:nvPicPr>
          <p:cNvPr id="14" name="Picture 12" descr="The Economic Times">
            <a:extLst>
              <a:ext uri="{FF2B5EF4-FFF2-40B4-BE49-F238E27FC236}">
                <a16:creationId xmlns:a16="http://schemas.microsoft.com/office/drawing/2014/main" id="{21BF3A77-2B2C-48E8-A68C-C236E288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628775"/>
            <a:ext cx="3524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02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0A53874-2A70-4433-9D8E-73F2592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465" y="723529"/>
            <a:ext cx="671507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IN" b="1" dirty="0">
                <a:solidFill>
                  <a:srgbClr val="0070C0"/>
                </a:solidFill>
              </a:rPr>
              <a:t>Embedded Systems Market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C1B9091-017E-4FE6-9178-56CA61E77A84}"/>
              </a:ext>
            </a:extLst>
          </p:cNvPr>
          <p:cNvSpPr txBox="1">
            <a:spLocks/>
          </p:cNvSpPr>
          <p:nvPr/>
        </p:nvSpPr>
        <p:spPr bwMode="auto">
          <a:xfrm>
            <a:off x="550417" y="2183907"/>
            <a:ext cx="11105964" cy="395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1000"/>
              </a:spcBef>
              <a:buClr>
                <a:srgbClr val="00B0F0"/>
              </a:buClr>
              <a:buSzPct val="100000"/>
              <a:buFont typeface="Wingdings 3" pitchFamily="18" charset="2"/>
              <a:buChar char="p"/>
              <a:defRPr/>
            </a:pPr>
            <a:r>
              <a:rPr lang="en-IN" sz="2000" dirty="0">
                <a:latin typeface="+mn-lt"/>
                <a:cs typeface="+mn-cs"/>
              </a:rPr>
              <a:t>The global market for embedded systems is expected to increase from $101.6 billion in 2009 to an estimated $158.6 billion by the end of 2015, a compound annual growth rate (CAGR) of 7% </a:t>
            </a:r>
          </a:p>
          <a:p>
            <a:pPr marL="620713" lvl="1" indent="-228600">
              <a:spcBef>
                <a:spcPts val="1000"/>
              </a:spcBef>
              <a:buClr>
                <a:srgbClr val="00B0F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+mn-lt"/>
                <a:cs typeface="+mn-cs"/>
              </a:rPr>
              <a:t>Embedded hardware was worth $108.8 billion in 2010 and is expected to grow at a CAGR of 7% to reach </a:t>
            </a:r>
            <a:r>
              <a:rPr lang="en-IN" sz="2000" dirty="0">
                <a:solidFill>
                  <a:srgbClr val="C00000"/>
                </a:solidFill>
                <a:latin typeface="+mn-lt"/>
                <a:cs typeface="+mn-cs"/>
              </a:rPr>
              <a:t>$152.4 billion in 2015</a:t>
            </a:r>
          </a:p>
          <a:p>
            <a:pPr marL="620713" lvl="1" indent="-228600">
              <a:spcBef>
                <a:spcPts val="1000"/>
              </a:spcBef>
              <a:buClr>
                <a:srgbClr val="00B0F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+mn-lt"/>
                <a:cs typeface="+mn-cs"/>
              </a:rPr>
              <a:t>Embedded software generated $4.2 billion in 2010. This should increase to </a:t>
            </a:r>
            <a:r>
              <a:rPr lang="en-IN" sz="2000" dirty="0">
                <a:solidFill>
                  <a:srgbClr val="C00000"/>
                </a:solidFill>
                <a:latin typeface="+mn-lt"/>
                <a:cs typeface="+mn-cs"/>
              </a:rPr>
              <a:t>$6.1 billion in 2015</a:t>
            </a:r>
            <a:r>
              <a:rPr lang="en-IN" sz="2000" dirty="0">
                <a:latin typeface="+mn-lt"/>
                <a:cs typeface="+mn-cs"/>
              </a:rPr>
              <a:t>, for a CAGR of 7.8%</a:t>
            </a:r>
          </a:p>
          <a:p>
            <a:pPr marL="620713" lvl="1" indent="-228600">
              <a:spcBef>
                <a:spcPts val="1000"/>
              </a:spcBef>
              <a:buClr>
                <a:srgbClr val="00B0F0"/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+mn-lt"/>
                <a:cs typeface="+mn-cs"/>
                <a:hlinkClick r:id="rId2"/>
              </a:rPr>
              <a:t>http://www.bccresearch.com/report/embedded-systems-technologies-markets-ift016d.html</a:t>
            </a:r>
            <a:r>
              <a:rPr lang="en-IN" sz="2000" dirty="0">
                <a:latin typeface="+mn-lt"/>
                <a:cs typeface="+mn-cs"/>
              </a:rPr>
              <a:t> (published Jan 2012)</a:t>
            </a:r>
          </a:p>
        </p:txBody>
      </p:sp>
    </p:spTree>
    <p:extLst>
      <p:ext uri="{BB962C8B-B14F-4D97-AF65-F5344CB8AC3E}">
        <p14:creationId xmlns:p14="http://schemas.microsoft.com/office/powerpoint/2010/main" val="3108989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1652</Words>
  <Application>Microsoft Office PowerPoint</Application>
  <PresentationFormat>Widescreen</PresentationFormat>
  <Paragraphs>256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Lucida Sans Unicode</vt:lpstr>
      <vt:lpstr>Wingdings</vt:lpstr>
      <vt:lpstr>Wingdings 3</vt:lpstr>
      <vt:lpstr>Retrospect</vt:lpstr>
      <vt:lpstr>PowerPoint Presentation</vt:lpstr>
      <vt:lpstr>Agenda</vt:lpstr>
      <vt:lpstr>Embedded Systems</vt:lpstr>
      <vt:lpstr>Embedded is everywhere…</vt:lpstr>
      <vt:lpstr>Embedded is everwhere</vt:lpstr>
      <vt:lpstr>Example: Automotive Electronics</vt:lpstr>
      <vt:lpstr>Embedded Systems – Growth potential</vt:lpstr>
      <vt:lpstr>India’s new electronic policy targets $400 billion</vt:lpstr>
      <vt:lpstr>Embedded Systems Market</vt:lpstr>
      <vt:lpstr>Embedded Systems Market - Contd….</vt:lpstr>
      <vt:lpstr>Moore’s Prediction in 1965 – His law</vt:lpstr>
      <vt:lpstr>Moore’s Law</vt:lpstr>
      <vt:lpstr>The Shrinking Transistor</vt:lpstr>
      <vt:lpstr>Chip of 1971 vs. Chip of 2010</vt:lpstr>
      <vt:lpstr>Decreasing Cost per Transistor</vt:lpstr>
      <vt:lpstr>Reactive Operation</vt:lpstr>
      <vt:lpstr>What is Real-Time?</vt:lpstr>
      <vt:lpstr>Modern Embedded Systems</vt:lpstr>
      <vt:lpstr>Embedded HW Considerations</vt:lpstr>
      <vt:lpstr>Processing Choices</vt:lpstr>
      <vt:lpstr>Hardware vs. Software</vt:lpstr>
      <vt:lpstr>Microcontrollers (MCU)</vt:lpstr>
      <vt:lpstr>Microcontrollers</vt:lpstr>
      <vt:lpstr>Communication Interfaces</vt:lpstr>
      <vt:lpstr>Wireless Technologies</vt:lpstr>
      <vt:lpstr>Programming techniques</vt:lpstr>
      <vt:lpstr>One Possible Taxonomy</vt:lpstr>
      <vt:lpstr>Typical Characteristics</vt:lpstr>
      <vt:lpstr>Key Recent Trends</vt:lpstr>
      <vt:lpstr>Embedded Product Development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52</cp:revision>
  <dcterms:created xsi:type="dcterms:W3CDTF">2020-09-30T11:00:26Z</dcterms:created>
  <dcterms:modified xsi:type="dcterms:W3CDTF">2020-09-30T11:54:58Z</dcterms:modified>
</cp:coreProperties>
</file>